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xlsx" ContentType="application/vnd.openxmlformats-officedocument.spreadsheetml.sheet"/>
  <Default Extension="wdp" ContentType="image/vnd.ms-photo"/>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Masters/slideMaster127.xml" ContentType="application/vnd.openxmlformats-officedocument.presentationml.slideMaster+xml"/>
  <Override PartName="/ppt/slideMasters/slideMaster128.xml" ContentType="application/vnd.openxmlformats-officedocument.presentationml.slideMaster+xml"/>
  <Override PartName="/ppt/slideMasters/slideMaster129.xml" ContentType="application/vnd.openxmlformats-officedocument.presentationml.slideMaster+xml"/>
  <Override PartName="/ppt/slideMasters/slideMaster130.xml" ContentType="application/vnd.openxmlformats-officedocument.presentationml.slideMaster+xml"/>
  <Override PartName="/ppt/slideMasters/slideMaster131.xml" ContentType="application/vnd.openxmlformats-officedocument.presentationml.slideMaster+xml"/>
  <Override PartName="/ppt/slideMasters/slideMaster132.xml" ContentType="application/vnd.openxmlformats-officedocument.presentationml.slideMaster+xml"/>
  <Override PartName="/ppt/slideMasters/slideMaster133.xml" ContentType="application/vnd.openxmlformats-officedocument.presentationml.slideMaster+xml"/>
  <Override PartName="/ppt/slideMasters/slideMaster134.xml" ContentType="application/vnd.openxmlformats-officedocument.presentationml.slideMaster+xml"/>
  <Override PartName="/ppt/slideMasters/slideMaster135.xml" ContentType="application/vnd.openxmlformats-officedocument.presentationml.slideMaster+xml"/>
  <Override PartName="/ppt/slideMasters/slideMaster136.xml" ContentType="application/vnd.openxmlformats-officedocument.presentationml.slideMaster+xml"/>
  <Override PartName="/ppt/slideMasters/slideMaster137.xml" ContentType="application/vnd.openxmlformats-officedocument.presentationml.slideMaster+xml"/>
  <Override PartName="/ppt/slideMasters/slideMaster138.xml" ContentType="application/vnd.openxmlformats-officedocument.presentationml.slideMaster+xml"/>
  <Override PartName="/ppt/slideMasters/slideMaster139.xml" ContentType="application/vnd.openxmlformats-officedocument.presentationml.slideMaster+xml"/>
  <Override PartName="/ppt/slideMasters/slideMaster140.xml" ContentType="application/vnd.openxmlformats-officedocument.presentationml.slideMaster+xml"/>
  <Override PartName="/ppt/slideMasters/slideMaster141.xml" ContentType="application/vnd.openxmlformats-officedocument.presentationml.slideMaster+xml"/>
  <Override PartName="/ppt/slideMasters/slideMaster142.xml" ContentType="application/vnd.openxmlformats-officedocument.presentationml.slideMaster+xml"/>
  <Override PartName="/ppt/slideMasters/slideMaster143.xml" ContentType="application/vnd.openxmlformats-officedocument.presentationml.slideMaster+xml"/>
  <Override PartName="/ppt/slideMasters/slideMaster144.xml" ContentType="application/vnd.openxmlformats-officedocument.presentationml.slideMaster+xml"/>
  <Override PartName="/ppt/slideMasters/slideMaster145.xml" ContentType="application/vnd.openxmlformats-officedocument.presentationml.slideMaster+xml"/>
  <Override PartName="/ppt/slideMasters/slideMaster146.xml" ContentType="application/vnd.openxmlformats-officedocument.presentationml.slideMaster+xml"/>
  <Override PartName="/ppt/slideMasters/slideMaster147.xml" ContentType="application/vnd.openxmlformats-officedocument.presentationml.slideMaster+xml"/>
  <Override PartName="/ppt/slideMasters/slideMaster148.xml" ContentType="application/vnd.openxmlformats-officedocument.presentationml.slideMaster+xml"/>
  <Override PartName="/ppt/slideMasters/slideMaster149.xml" ContentType="application/vnd.openxmlformats-officedocument.presentationml.slideMaster+xml"/>
  <Override PartName="/ppt/slideMasters/slideMaster150.xml" ContentType="application/vnd.openxmlformats-officedocument.presentationml.slideMaster+xml"/>
  <Override PartName="/ppt/slideMasters/slideMaster151.xml" ContentType="application/vnd.openxmlformats-officedocument.presentationml.slideMaster+xml"/>
  <Override PartName="/ppt/slideMasters/slideMaster152.xml" ContentType="application/vnd.openxmlformats-officedocument.presentationml.slideMaster+xml"/>
  <Override PartName="/ppt/slideMasters/slideMaster153.xml" ContentType="application/vnd.openxmlformats-officedocument.presentationml.slideMaster+xml"/>
  <Override PartName="/ppt/slideMasters/slideMaster154.xml" ContentType="application/vnd.openxmlformats-officedocument.presentationml.slideMaster+xml"/>
  <Override PartName="/ppt/slideMasters/slideMaster155.xml" ContentType="application/vnd.openxmlformats-officedocument.presentationml.slideMaster+xml"/>
  <Override PartName="/ppt/slideMasters/slideMaster156.xml" ContentType="application/vnd.openxmlformats-officedocument.presentationml.slideMaster+xml"/>
  <Override PartName="/ppt/slideMasters/slideMaster157.xml" ContentType="application/vnd.openxmlformats-officedocument.presentationml.slideMaster+xml"/>
  <Override PartName="/ppt/slideMasters/slideMaster158.xml" ContentType="application/vnd.openxmlformats-officedocument.presentationml.slideMaster+xml"/>
  <Override PartName="/ppt/slideMasters/slideMaster159.xml" ContentType="application/vnd.openxmlformats-officedocument.presentationml.slideMaster+xml"/>
  <Override PartName="/ppt/slideMasters/slideMaster160.xml" ContentType="application/vnd.openxmlformats-officedocument.presentationml.slideMaster+xml"/>
  <Override PartName="/ppt/slideMasters/slideMaster161.xml" ContentType="application/vnd.openxmlformats-officedocument.presentationml.slideMaster+xml"/>
  <Override PartName="/ppt/slideMasters/slideMaster162.xml" ContentType="application/vnd.openxmlformats-officedocument.presentationml.slideMaster+xml"/>
  <Override PartName="/ppt/slideMasters/slideMaster163.xml" ContentType="application/vnd.openxmlformats-officedocument.presentationml.slideMaster+xml"/>
  <Override PartName="/ppt/slideMasters/slideMaster164.xml" ContentType="application/vnd.openxmlformats-officedocument.presentationml.slideMaster+xml"/>
  <Override PartName="/ppt/slideMasters/slideMaster165.xml" ContentType="application/vnd.openxmlformats-officedocument.presentationml.slideMaster+xml"/>
  <Override PartName="/ppt/slideMasters/slideMaster16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9.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1.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3.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3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0.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1.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2.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3.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7.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0.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1.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2.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3.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4.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5.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6.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theme/theme67.xml" ContentType="application/vnd.openxmlformats-officedocument.theme+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68.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theme/theme69.xml" ContentType="application/vnd.openxmlformats-officedocument.theme+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theme/theme70.xml" ContentType="application/vnd.openxmlformats-officedocument.theme+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theme/theme71.xml" ContentType="application/vnd.openxmlformats-officedocument.theme+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theme/theme72.xml" ContentType="application/vnd.openxmlformats-officedocument.theme+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theme/theme73.xml" ContentType="application/vnd.openxmlformats-officedocument.theme+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theme/theme74.xml" ContentType="application/vnd.openxmlformats-officedocument.theme+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theme/theme75.xml" ContentType="application/vnd.openxmlformats-officedocument.theme+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theme/theme76.xml" ContentType="application/vnd.openxmlformats-officedocument.theme+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theme/theme77.xml" ContentType="application/vnd.openxmlformats-officedocument.theme+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theme/theme78.xml" ContentType="application/vnd.openxmlformats-officedocument.theme+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theme/theme79.xml" ContentType="application/vnd.openxmlformats-officedocument.theme+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theme/theme80.xml" ContentType="application/vnd.openxmlformats-officedocument.theme+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theme/theme81.xml" ContentType="application/vnd.openxmlformats-officedocument.theme+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theme/theme82.xml" ContentType="application/vnd.openxmlformats-officedocument.theme+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theme/theme83.xml" ContentType="application/vnd.openxmlformats-officedocument.theme+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theme/theme84.xml" ContentType="application/vnd.openxmlformats-officedocument.theme+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theme/theme85.xml" ContentType="application/vnd.openxmlformats-officedocument.theme+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theme/theme86.xml" ContentType="application/vnd.openxmlformats-officedocument.theme+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theme/theme87.xml" ContentType="application/vnd.openxmlformats-officedocument.theme+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theme/theme88.xml" ContentType="application/vnd.openxmlformats-officedocument.theme+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theme/theme89.xml" ContentType="application/vnd.openxmlformats-officedocument.theme+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theme/theme90.xml" ContentType="application/vnd.openxmlformats-officedocument.theme+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theme/theme91.xml" ContentType="application/vnd.openxmlformats-officedocument.theme+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theme/theme92.xml" ContentType="application/vnd.openxmlformats-officedocument.theme+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theme/theme93.xml" ContentType="application/vnd.openxmlformats-officedocument.theme+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theme/theme94.xml" ContentType="application/vnd.openxmlformats-officedocument.theme+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theme/theme95.xml" ContentType="application/vnd.openxmlformats-officedocument.theme+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theme/theme96.xml" ContentType="application/vnd.openxmlformats-officedocument.theme+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theme/theme97.xml" ContentType="application/vnd.openxmlformats-officedocument.theme+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theme/theme98.xml" ContentType="application/vnd.openxmlformats-officedocument.theme+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theme/theme99.xml" ContentType="application/vnd.openxmlformats-officedocument.theme+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theme/theme100.xml" ContentType="application/vnd.openxmlformats-officedocument.theme+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theme/theme101.xml" ContentType="application/vnd.openxmlformats-officedocument.theme+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theme/theme102.xml" ContentType="application/vnd.openxmlformats-officedocument.theme+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theme/theme103.xml" ContentType="application/vnd.openxmlformats-officedocument.theme+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theme/theme104.xml" ContentType="application/vnd.openxmlformats-officedocument.theme+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theme/theme105.xml" ContentType="application/vnd.openxmlformats-officedocument.theme+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theme/theme106.xml" ContentType="application/vnd.openxmlformats-officedocument.theme+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theme/theme107.xml" ContentType="application/vnd.openxmlformats-officedocument.theme+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theme/theme108.xml" ContentType="application/vnd.openxmlformats-officedocument.theme+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theme/theme109.xml" ContentType="application/vnd.openxmlformats-officedocument.theme+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theme/theme110.xml" ContentType="application/vnd.openxmlformats-officedocument.theme+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theme/theme111.xml" ContentType="application/vnd.openxmlformats-officedocument.theme+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theme/theme112.xml" ContentType="application/vnd.openxmlformats-officedocument.theme+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theme/theme113.xml" ContentType="application/vnd.openxmlformats-officedocument.theme+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theme/theme114.xml" ContentType="application/vnd.openxmlformats-officedocument.theme+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theme/theme115.xml" ContentType="application/vnd.openxmlformats-officedocument.theme+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theme/theme116.xml" ContentType="application/vnd.openxmlformats-officedocument.theme+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theme/theme117.xml" ContentType="application/vnd.openxmlformats-officedocument.theme+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theme/theme118.xml" ContentType="application/vnd.openxmlformats-officedocument.theme+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theme/theme119.xml" ContentType="application/vnd.openxmlformats-officedocument.theme+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theme/theme120.xml" ContentType="application/vnd.openxmlformats-officedocument.theme+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theme/theme121.xml" ContentType="application/vnd.openxmlformats-officedocument.theme+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theme/theme122.xml" ContentType="application/vnd.openxmlformats-officedocument.theme+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theme/theme123.xml" ContentType="application/vnd.openxmlformats-officedocument.theme+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theme/theme124.xml" ContentType="application/vnd.openxmlformats-officedocument.theme+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theme/theme125.xml" ContentType="application/vnd.openxmlformats-officedocument.theme+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theme/theme126.xml" ContentType="application/vnd.openxmlformats-officedocument.theme+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theme/theme127.xml" ContentType="application/vnd.openxmlformats-officedocument.theme+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theme/theme128.xml" ContentType="application/vnd.openxmlformats-officedocument.theme+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theme/theme129.xml" ContentType="application/vnd.openxmlformats-officedocument.theme+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theme/theme130.xml" ContentType="application/vnd.openxmlformats-officedocument.theme+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theme/theme131.xml" ContentType="application/vnd.openxmlformats-officedocument.theme+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theme/theme132.xml" ContentType="application/vnd.openxmlformats-officedocument.theme+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theme/theme133.xml" ContentType="application/vnd.openxmlformats-officedocument.theme+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theme/theme134.xml" ContentType="application/vnd.openxmlformats-officedocument.theme+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theme/theme135.xml" ContentType="application/vnd.openxmlformats-officedocument.theme+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theme/theme136.xml" ContentType="application/vnd.openxmlformats-officedocument.theme+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theme/theme137.xml" ContentType="application/vnd.openxmlformats-officedocument.theme+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theme/theme138.xml" ContentType="application/vnd.openxmlformats-officedocument.theme+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theme/theme139.xml" ContentType="application/vnd.openxmlformats-officedocument.theme+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theme/theme140.xml" ContentType="application/vnd.openxmlformats-officedocument.theme+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theme/theme141.xml" ContentType="application/vnd.openxmlformats-officedocument.theme+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theme/theme142.xml" ContentType="application/vnd.openxmlformats-officedocument.theme+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theme/theme143.xml" ContentType="application/vnd.openxmlformats-officedocument.theme+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theme/theme144.xml" ContentType="application/vnd.openxmlformats-officedocument.theme+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theme/theme145.xml" ContentType="application/vnd.openxmlformats-officedocument.theme+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theme/theme146.xml" ContentType="application/vnd.openxmlformats-officedocument.theme+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theme/theme147.xml" ContentType="application/vnd.openxmlformats-officedocument.theme+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theme/theme148.xml" ContentType="application/vnd.openxmlformats-officedocument.theme+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theme/theme149.xml" ContentType="application/vnd.openxmlformats-officedocument.theme+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slideLayouts/slideLayout1643.xml" ContentType="application/vnd.openxmlformats-officedocument.presentationml.slideLayout+xml"/>
  <Override PartName="/ppt/theme/theme150.xml" ContentType="application/vnd.openxmlformats-officedocument.theme+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theme/theme151.xml" ContentType="application/vnd.openxmlformats-officedocument.theme+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theme/theme152.xml" ContentType="application/vnd.openxmlformats-officedocument.theme+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theme/theme153.xml" ContentType="application/vnd.openxmlformats-officedocument.theme+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theme/theme154.xml" ContentType="application/vnd.openxmlformats-officedocument.theme+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theme/theme155.xml" ContentType="application/vnd.openxmlformats-officedocument.theme+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theme/theme156.xml" ContentType="application/vnd.openxmlformats-officedocument.theme+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theme/theme157.xml" ContentType="application/vnd.openxmlformats-officedocument.theme+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theme/theme158.xml" ContentType="application/vnd.openxmlformats-officedocument.theme+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theme/theme159.xml" ContentType="application/vnd.openxmlformats-officedocument.theme+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theme/theme160.xml" ContentType="application/vnd.openxmlformats-officedocument.theme+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theme/theme161.xml" ContentType="application/vnd.openxmlformats-officedocument.theme+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theme/theme162.xml" ContentType="application/vnd.openxmlformats-officedocument.theme+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theme/theme163.xml" ContentType="application/vnd.openxmlformats-officedocument.theme+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theme/theme164.xml" ContentType="application/vnd.openxmlformats-officedocument.theme+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theme/theme165.xml" ContentType="application/vnd.openxmlformats-officedocument.theme+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theme/theme166.xml" ContentType="application/vnd.openxmlformats-officedocument.theme+xml"/>
  <Override PartName="/ppt/theme/theme167.xml" ContentType="application/vnd.openxmlformats-officedocument.theme+xml"/>
  <Override PartName="/ppt/theme/theme16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theme/themeOverride2.xml" ContentType="application/vnd.openxmlformats-officedocument.themeOverride+xml"/>
  <Override PartName="/ppt/charts/chart4.xml" ContentType="application/vnd.openxmlformats-officedocument.drawingml.chart+xml"/>
  <Override PartName="/ppt/theme/themeOverride3.xml" ContentType="application/vnd.openxmlformats-officedocument.themeOverride+xml"/>
  <Override PartName="/ppt/charts/chart5.xml" ContentType="application/vnd.openxmlformats-officedocument.drawingml.chart+xml"/>
  <Override PartName="/ppt/theme/themeOverride4.xml" ContentType="application/vnd.openxmlformats-officedocument.themeOverride+xml"/>
  <Override PartName="/ppt/charts/chart6.xml" ContentType="application/vnd.openxmlformats-officedocument.drawingml.chart+xml"/>
  <Override PartName="/ppt/theme/themeOverride5.xml" ContentType="application/vnd.openxmlformats-officedocument.themeOverride+xml"/>
  <Override PartName="/ppt/charts/chart7.xml" ContentType="application/vnd.openxmlformats-officedocument.drawingml.chart+xml"/>
  <Override PartName="/ppt/theme/themeOverride6.xml" ContentType="application/vnd.openxmlformats-officedocument.themeOverride+xml"/>
  <Override PartName="/ppt/charts/chart8.xml" ContentType="application/vnd.openxmlformats-officedocument.drawingml.chart+xml"/>
  <Override PartName="/ppt/theme/themeOverride7.xml" ContentType="application/vnd.openxmlformats-officedocument.themeOverr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19.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14.xml" ContentType="application/vnd.openxmlformats-officedocument.drawingml.chart+xml"/>
  <Override PartName="/ppt/charts/chart15.xml" ContentType="application/vnd.openxmlformats-officedocument.drawingml.chart+xml"/>
  <Override PartName="/ppt/theme/themeOverride8.xml" ContentType="application/vnd.openxmlformats-officedocument.themeOverride+xml"/>
  <Override PartName="/ppt/charts/chart16.xml" ContentType="application/vnd.openxmlformats-officedocument.drawingml.chart+xml"/>
  <Override PartName="/ppt/theme/themeOverride9.xml" ContentType="application/vnd.openxmlformats-officedocument.themeOverride+xml"/>
  <Override PartName="/ppt/drawings/drawing1.xml" ContentType="application/vnd.openxmlformats-officedocument.drawingml.chartshapes+xml"/>
  <Override PartName="/ppt/charts/chart17.xml" ContentType="application/vnd.openxmlformats-officedocument.drawingml.chart+xml"/>
  <Override PartName="/ppt/theme/themeOverride10.xml" ContentType="application/vnd.openxmlformats-officedocument.themeOverride+xml"/>
  <Override PartName="/ppt/drawings/drawing2.xml" ContentType="application/vnd.openxmlformats-officedocument.drawingml.chartshapes+xml"/>
  <Override PartName="/ppt/notesSlides/notesSlide32.xml" ContentType="application/vnd.openxmlformats-officedocument.presentationml.notesSlide+xml"/>
  <Override PartName="/ppt/charts/chart18.xml" ContentType="application/vnd.openxmlformats-officedocument.drawingml.chart+xml"/>
  <Override PartName="/ppt/theme/themeOverride11.xml" ContentType="application/vnd.openxmlformats-officedocument.themeOverride+xml"/>
  <Override PartName="/ppt/drawings/drawing3.xml" ContentType="application/vnd.openxmlformats-officedocument.drawingml.chartshapes+xml"/>
  <Override PartName="/ppt/charts/chart19.xml" ContentType="application/vnd.openxmlformats-officedocument.drawingml.chart+xml"/>
  <Override PartName="/ppt/theme/themeOverride12.xml" ContentType="application/vnd.openxmlformats-officedocument.themeOverride+xml"/>
  <Override PartName="/ppt/charts/chart20.xml" ContentType="application/vnd.openxmlformats-officedocument.drawingml.chart+xml"/>
  <Override PartName="/ppt/theme/themeOverride13.xml" ContentType="application/vnd.openxmlformats-officedocument.themeOverride+xml"/>
  <Override PartName="/ppt/charts/chart21.xml" ContentType="application/vnd.openxmlformats-officedocument.drawingml.chart+xml"/>
  <Override PartName="/ppt/theme/themeOverride14.xml" ContentType="application/vnd.openxmlformats-officedocument.themeOverr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charts/chart22.xml" ContentType="application/vnd.openxmlformats-officedocument.drawingml.chart+xml"/>
  <Override PartName="/ppt/charts/chart23.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charts/chart24.xml" ContentType="application/vnd.openxmlformats-officedocument.drawingml.chart+xml"/>
  <Override PartName="/ppt/notesSlides/notesSlide45.xml" ContentType="application/vnd.openxmlformats-officedocument.presentationml.notesSlide+xml"/>
  <Override PartName="/ppt/charts/chart25.xml" ContentType="application/vnd.openxmlformats-officedocument.drawingml.chart+xml"/>
  <Override PartName="/ppt/notesSlides/notesSlide46.xml" ContentType="application/vnd.openxmlformats-officedocument.presentationml.notesSlide+xml"/>
  <Override PartName="/ppt/charts/chart26.xml" ContentType="application/vnd.openxmlformats-officedocument.drawingml.chart+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27.xml" ContentType="application/vnd.openxmlformats-officedocument.drawingml.chart+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harts/chart28.xml" ContentType="application/vnd.openxmlformats-officedocument.drawingml.chart+xml"/>
  <Override PartName="/ppt/charts/chart29.xml" ContentType="application/vnd.openxmlformats-officedocument.drawingml.chart+xml"/>
  <Override PartName="/ppt/notesSlides/notesSlide54.xml" ContentType="application/vnd.openxmlformats-officedocument.presentationml.notesSlide+xml"/>
  <Override PartName="/ppt/charts/chart30.xml" ContentType="application/vnd.openxmlformats-officedocument.drawingml.chart+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charts/chart31.xml" ContentType="application/vnd.openxmlformats-officedocument.drawingml.chart+xml"/>
  <Override PartName="/ppt/charts/chart32.xml" ContentType="application/vnd.openxmlformats-officedocument.drawingml.chart+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charts/chart33.xml" ContentType="application/vnd.openxmlformats-officedocument.drawingml.chart+xml"/>
  <Override PartName="/ppt/notesSlides/notesSlide62.xml" ContentType="application/vnd.openxmlformats-officedocument.presentationml.notesSlide+xml"/>
  <Override PartName="/ppt/charts/chart34.xml" ContentType="application/vnd.openxmlformats-officedocument.drawingml.chart+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79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62" r:id="rId16"/>
    <p:sldMasterId id="2147484074" r:id="rId17"/>
    <p:sldMasterId id="2147484087" r:id="rId18"/>
    <p:sldMasterId id="2147484099" r:id="rId19"/>
    <p:sldMasterId id="2147484111" r:id="rId20"/>
    <p:sldMasterId id="2147484195" r:id="rId21"/>
    <p:sldMasterId id="2147484245" r:id="rId22"/>
    <p:sldMasterId id="2147484281" r:id="rId23"/>
    <p:sldMasterId id="2147484306" r:id="rId24"/>
    <p:sldMasterId id="2147484354" r:id="rId25"/>
    <p:sldMasterId id="2147484366" r:id="rId26"/>
    <p:sldMasterId id="2147484378" r:id="rId27"/>
    <p:sldMasterId id="2147484402" r:id="rId28"/>
    <p:sldMasterId id="2147484414" r:id="rId29"/>
    <p:sldMasterId id="2147484426" r:id="rId30"/>
    <p:sldMasterId id="2147484438" r:id="rId31"/>
    <p:sldMasterId id="2147484450" r:id="rId32"/>
    <p:sldMasterId id="2147484462" r:id="rId33"/>
    <p:sldMasterId id="2147484474" r:id="rId34"/>
    <p:sldMasterId id="2147484510" r:id="rId35"/>
    <p:sldMasterId id="2147484522" r:id="rId36"/>
    <p:sldMasterId id="2147484534" r:id="rId37"/>
    <p:sldMasterId id="2147484547" r:id="rId38"/>
    <p:sldMasterId id="2147484559" r:id="rId39"/>
    <p:sldMasterId id="2147484571" r:id="rId40"/>
    <p:sldMasterId id="2147484620" r:id="rId41"/>
    <p:sldMasterId id="2147484656" r:id="rId42"/>
    <p:sldMasterId id="2147484668" r:id="rId43"/>
    <p:sldMasterId id="2147484680" r:id="rId44"/>
    <p:sldMasterId id="2147484692" r:id="rId45"/>
    <p:sldMasterId id="2147484704" r:id="rId46"/>
    <p:sldMasterId id="2147484741" r:id="rId47"/>
    <p:sldMasterId id="2147484765" r:id="rId48"/>
    <p:sldMasterId id="2147484777" r:id="rId49"/>
    <p:sldMasterId id="2147484789" r:id="rId50"/>
    <p:sldMasterId id="2147484801" r:id="rId51"/>
    <p:sldMasterId id="2147484813" r:id="rId52"/>
    <p:sldMasterId id="2147484825" r:id="rId53"/>
    <p:sldMasterId id="2147484837" r:id="rId54"/>
    <p:sldMasterId id="2147484849" r:id="rId55"/>
    <p:sldMasterId id="2147484861" r:id="rId56"/>
    <p:sldMasterId id="2147484873" r:id="rId57"/>
    <p:sldMasterId id="2147484885" r:id="rId58"/>
    <p:sldMasterId id="2147484897" r:id="rId59"/>
    <p:sldMasterId id="2147484909" r:id="rId60"/>
    <p:sldMasterId id="2147484921" r:id="rId61"/>
    <p:sldMasterId id="2147484933" r:id="rId62"/>
    <p:sldMasterId id="2147484945" r:id="rId63"/>
    <p:sldMasterId id="2147484957" r:id="rId64"/>
    <p:sldMasterId id="2147484969" r:id="rId65"/>
    <p:sldMasterId id="2147484996" r:id="rId66"/>
    <p:sldMasterId id="2147485033" r:id="rId67"/>
    <p:sldMasterId id="2147485045" r:id="rId68"/>
    <p:sldMasterId id="2147485069" r:id="rId69"/>
    <p:sldMasterId id="2147485107" r:id="rId70"/>
    <p:sldMasterId id="2147485119" r:id="rId71"/>
    <p:sldMasterId id="2147485131" r:id="rId72"/>
    <p:sldMasterId id="2147485143" r:id="rId73"/>
    <p:sldMasterId id="2147485155" r:id="rId74"/>
    <p:sldMasterId id="2147485167" r:id="rId75"/>
    <p:sldMasterId id="2147485179" r:id="rId76"/>
    <p:sldMasterId id="2147485191" r:id="rId77"/>
    <p:sldMasterId id="2147485203" r:id="rId78"/>
    <p:sldMasterId id="2147485215" r:id="rId79"/>
    <p:sldMasterId id="2147485227" r:id="rId80"/>
    <p:sldMasterId id="2147485239" r:id="rId81"/>
    <p:sldMasterId id="2147485251" r:id="rId82"/>
    <p:sldMasterId id="2147485263" r:id="rId83"/>
    <p:sldMasterId id="2147485335" r:id="rId84"/>
    <p:sldMasterId id="2147485347" r:id="rId85"/>
    <p:sldMasterId id="2147485398" r:id="rId86"/>
    <p:sldMasterId id="2147485410" r:id="rId87"/>
    <p:sldMasterId id="2147485436" r:id="rId88"/>
    <p:sldMasterId id="2147485460" r:id="rId89"/>
    <p:sldMasterId id="2147485484" r:id="rId90"/>
    <p:sldMasterId id="2147485496" r:id="rId91"/>
    <p:sldMasterId id="2147485520" r:id="rId92"/>
    <p:sldMasterId id="2147485532" r:id="rId93"/>
    <p:sldMasterId id="2147485580" r:id="rId94"/>
    <p:sldMasterId id="2147485616" r:id="rId95"/>
    <p:sldMasterId id="2147485640" r:id="rId96"/>
    <p:sldMasterId id="2147485652" r:id="rId97"/>
    <p:sldMasterId id="2147485665" r:id="rId98"/>
    <p:sldMasterId id="2147485678" r:id="rId99"/>
    <p:sldMasterId id="2147485690" r:id="rId100"/>
    <p:sldMasterId id="2147485714" r:id="rId101"/>
    <p:sldMasterId id="2147485727" r:id="rId102"/>
    <p:sldMasterId id="2147485751" r:id="rId103"/>
    <p:sldMasterId id="2147485763" r:id="rId104"/>
    <p:sldMasterId id="2147485787" r:id="rId105"/>
    <p:sldMasterId id="2147485811" r:id="rId106"/>
    <p:sldMasterId id="2147485922" r:id="rId107"/>
    <p:sldMasterId id="2147485934" r:id="rId108"/>
    <p:sldMasterId id="2147485958" r:id="rId109"/>
    <p:sldMasterId id="2147485970" r:id="rId110"/>
    <p:sldMasterId id="2147485994" r:id="rId111"/>
    <p:sldMasterId id="2147486019" r:id="rId112"/>
    <p:sldMasterId id="2147486031" r:id="rId113"/>
    <p:sldMasterId id="2147486055" r:id="rId114"/>
    <p:sldMasterId id="2147486068" r:id="rId115"/>
    <p:sldMasterId id="2147486080" r:id="rId116"/>
    <p:sldMasterId id="2147486104" r:id="rId117"/>
    <p:sldMasterId id="2147486116" r:id="rId118"/>
    <p:sldMasterId id="2147486128" r:id="rId119"/>
    <p:sldMasterId id="2147486140" r:id="rId120"/>
    <p:sldMasterId id="2147486164" r:id="rId121"/>
    <p:sldMasterId id="2147486197" r:id="rId122"/>
    <p:sldMasterId id="2147486258" r:id="rId123"/>
    <p:sldMasterId id="2147486291" r:id="rId124"/>
    <p:sldMasterId id="2147486303" r:id="rId125"/>
    <p:sldMasterId id="2147486315" r:id="rId126"/>
    <p:sldMasterId id="2147486327" r:id="rId127"/>
    <p:sldMasterId id="2147486339" r:id="rId128"/>
    <p:sldMasterId id="2147486351" r:id="rId129"/>
    <p:sldMasterId id="2147486364" r:id="rId130"/>
    <p:sldMasterId id="2147486376" r:id="rId131"/>
    <p:sldMasterId id="2147486388" r:id="rId132"/>
    <p:sldMasterId id="2147486400" r:id="rId133"/>
    <p:sldMasterId id="2147486412" r:id="rId134"/>
    <p:sldMasterId id="2147486424" r:id="rId135"/>
    <p:sldMasterId id="2147486436" r:id="rId136"/>
    <p:sldMasterId id="2147486448" r:id="rId137"/>
    <p:sldMasterId id="2147486460" r:id="rId138"/>
    <p:sldMasterId id="2147486472" r:id="rId139"/>
    <p:sldMasterId id="2147486480" r:id="rId140"/>
    <p:sldMasterId id="2147486488" r:id="rId141"/>
    <p:sldMasterId id="2147486496" r:id="rId142"/>
    <p:sldMasterId id="2147486544" r:id="rId143"/>
    <p:sldMasterId id="2147486556" r:id="rId144"/>
    <p:sldMasterId id="2147486570" r:id="rId145"/>
    <p:sldMasterId id="2147486582" r:id="rId146"/>
    <p:sldMasterId id="2147486594" r:id="rId147"/>
    <p:sldMasterId id="2147486606" r:id="rId148"/>
    <p:sldMasterId id="2147486618" r:id="rId149"/>
    <p:sldMasterId id="2147486630" r:id="rId150"/>
    <p:sldMasterId id="2147486642" r:id="rId151"/>
    <p:sldMasterId id="2147486654" r:id="rId152"/>
    <p:sldMasterId id="2147486666" r:id="rId153"/>
    <p:sldMasterId id="2147486678" r:id="rId154"/>
    <p:sldMasterId id="2147486690" r:id="rId155"/>
    <p:sldMasterId id="2147486702" r:id="rId156"/>
    <p:sldMasterId id="2147486714" r:id="rId157"/>
    <p:sldMasterId id="2147486727" r:id="rId158"/>
    <p:sldMasterId id="2147486739" r:id="rId159"/>
    <p:sldMasterId id="2147486751" r:id="rId160"/>
    <p:sldMasterId id="2147486758" r:id="rId161"/>
    <p:sldMasterId id="2147486765" r:id="rId162"/>
    <p:sldMasterId id="2147486772" r:id="rId163"/>
    <p:sldMasterId id="2147486784" r:id="rId164"/>
    <p:sldMasterId id="2147486796" r:id="rId165"/>
    <p:sldMasterId id="2147486803" r:id="rId166"/>
  </p:sldMasterIdLst>
  <p:notesMasterIdLst>
    <p:notesMasterId r:id="rId383"/>
  </p:notesMasterIdLst>
  <p:handoutMasterIdLst>
    <p:handoutMasterId r:id="rId384"/>
  </p:handoutMasterIdLst>
  <p:sldIdLst>
    <p:sldId id="3012" r:id="rId167"/>
    <p:sldId id="2885" r:id="rId168"/>
    <p:sldId id="2886" r:id="rId169"/>
    <p:sldId id="2887" r:id="rId170"/>
    <p:sldId id="2933" r:id="rId171"/>
    <p:sldId id="2889" r:id="rId172"/>
    <p:sldId id="2890" r:id="rId173"/>
    <p:sldId id="2891" r:id="rId174"/>
    <p:sldId id="2892" r:id="rId175"/>
    <p:sldId id="2893" r:id="rId176"/>
    <p:sldId id="2934" r:id="rId177"/>
    <p:sldId id="2895" r:id="rId178"/>
    <p:sldId id="2896" r:id="rId179"/>
    <p:sldId id="2897" r:id="rId180"/>
    <p:sldId id="2898" r:id="rId181"/>
    <p:sldId id="2899" r:id="rId182"/>
    <p:sldId id="2900" r:id="rId183"/>
    <p:sldId id="2901" r:id="rId184"/>
    <p:sldId id="2902" r:id="rId185"/>
    <p:sldId id="2903" r:id="rId186"/>
    <p:sldId id="2904" r:id="rId187"/>
    <p:sldId id="2905" r:id="rId188"/>
    <p:sldId id="2906" r:id="rId189"/>
    <p:sldId id="2907" r:id="rId190"/>
    <p:sldId id="2908" r:id="rId191"/>
    <p:sldId id="2909" r:id="rId192"/>
    <p:sldId id="3013" r:id="rId193"/>
    <p:sldId id="3014" r:id="rId194"/>
    <p:sldId id="2910" r:id="rId195"/>
    <p:sldId id="2911" r:id="rId196"/>
    <p:sldId id="2912" r:id="rId197"/>
    <p:sldId id="2913" r:id="rId198"/>
    <p:sldId id="2642" r:id="rId199"/>
    <p:sldId id="2914" r:id="rId200"/>
    <p:sldId id="2915" r:id="rId201"/>
    <p:sldId id="1791" r:id="rId202"/>
    <p:sldId id="1511" r:id="rId203"/>
    <p:sldId id="2643" r:id="rId204"/>
    <p:sldId id="3015" r:id="rId205"/>
    <p:sldId id="3016" r:id="rId206"/>
    <p:sldId id="3017" r:id="rId207"/>
    <p:sldId id="2568" r:id="rId208"/>
    <p:sldId id="1889" r:id="rId209"/>
    <p:sldId id="1990" r:id="rId210"/>
    <p:sldId id="3035" r:id="rId211"/>
    <p:sldId id="3036" r:id="rId212"/>
    <p:sldId id="2916" r:id="rId213"/>
    <p:sldId id="1729" r:id="rId214"/>
    <p:sldId id="3018" r:id="rId215"/>
    <p:sldId id="2918" r:id="rId216"/>
    <p:sldId id="2805" r:id="rId217"/>
    <p:sldId id="3005" r:id="rId218"/>
    <p:sldId id="2158" r:id="rId219"/>
    <p:sldId id="2159" r:id="rId220"/>
    <p:sldId id="1814" r:id="rId221"/>
    <p:sldId id="2820" r:id="rId222"/>
    <p:sldId id="2514" r:id="rId223"/>
    <p:sldId id="1816" r:id="rId224"/>
    <p:sldId id="2515" r:id="rId225"/>
    <p:sldId id="2516" r:id="rId226"/>
    <p:sldId id="1855" r:id="rId227"/>
    <p:sldId id="2160" r:id="rId228"/>
    <p:sldId id="1856" r:id="rId229"/>
    <p:sldId id="2170" r:id="rId230"/>
    <p:sldId id="2681" r:id="rId231"/>
    <p:sldId id="2800" r:id="rId232"/>
    <p:sldId id="2705" r:id="rId233"/>
    <p:sldId id="2801" r:id="rId234"/>
    <p:sldId id="3019" r:id="rId235"/>
    <p:sldId id="3020" r:id="rId236"/>
    <p:sldId id="2802" r:id="rId237"/>
    <p:sldId id="2920" r:id="rId238"/>
    <p:sldId id="2921" r:id="rId239"/>
    <p:sldId id="2821" r:id="rId240"/>
    <p:sldId id="3003" r:id="rId241"/>
    <p:sldId id="3004" r:id="rId242"/>
    <p:sldId id="2822" r:id="rId243"/>
    <p:sldId id="2823" r:id="rId244"/>
    <p:sldId id="2824" r:id="rId245"/>
    <p:sldId id="2825" r:id="rId246"/>
    <p:sldId id="2826" r:id="rId247"/>
    <p:sldId id="3021" r:id="rId248"/>
    <p:sldId id="3022" r:id="rId249"/>
    <p:sldId id="3027" r:id="rId250"/>
    <p:sldId id="2532" r:id="rId251"/>
    <p:sldId id="2533" r:id="rId252"/>
    <p:sldId id="2534" r:id="rId253"/>
    <p:sldId id="2535" r:id="rId254"/>
    <p:sldId id="2536" r:id="rId255"/>
    <p:sldId id="2772" r:id="rId256"/>
    <p:sldId id="2539" r:id="rId257"/>
    <p:sldId id="2540" r:id="rId258"/>
    <p:sldId id="2541" r:id="rId259"/>
    <p:sldId id="3028" r:id="rId260"/>
    <p:sldId id="3029" r:id="rId261"/>
    <p:sldId id="3026" r:id="rId262"/>
    <p:sldId id="1730" r:id="rId263"/>
    <p:sldId id="2924" r:id="rId264"/>
    <p:sldId id="2590" r:id="rId265"/>
    <p:sldId id="2591" r:id="rId266"/>
    <p:sldId id="1542" r:id="rId267"/>
    <p:sldId id="1543" r:id="rId268"/>
    <p:sldId id="1544" r:id="rId269"/>
    <p:sldId id="1545" r:id="rId270"/>
    <p:sldId id="1546" r:id="rId271"/>
    <p:sldId id="1548" r:id="rId272"/>
    <p:sldId id="3030" r:id="rId273"/>
    <p:sldId id="2927" r:id="rId274"/>
    <p:sldId id="2926" r:id="rId275"/>
    <p:sldId id="1554" r:id="rId276"/>
    <p:sldId id="1836" r:id="rId277"/>
    <p:sldId id="1837" r:id="rId278"/>
    <p:sldId id="1838" r:id="rId279"/>
    <p:sldId id="1557" r:id="rId280"/>
    <p:sldId id="1857" r:id="rId281"/>
    <p:sldId id="1589" r:id="rId282"/>
    <p:sldId id="1982" r:id="rId283"/>
    <p:sldId id="1759" r:id="rId284"/>
    <p:sldId id="1596" r:id="rId285"/>
    <p:sldId id="1597" r:id="rId286"/>
    <p:sldId id="3031" r:id="rId287"/>
    <p:sldId id="3032" r:id="rId288"/>
    <p:sldId id="2928" r:id="rId289"/>
    <p:sldId id="2870" r:id="rId290"/>
    <p:sldId id="2871" r:id="rId291"/>
    <p:sldId id="2872" r:id="rId292"/>
    <p:sldId id="2873" r:id="rId293"/>
    <p:sldId id="2881" r:id="rId294"/>
    <p:sldId id="2882" r:id="rId295"/>
    <p:sldId id="2929" r:id="rId296"/>
    <p:sldId id="1732" r:id="rId297"/>
    <p:sldId id="3034" r:id="rId298"/>
    <p:sldId id="2930" r:id="rId299"/>
    <p:sldId id="3037" r:id="rId300"/>
    <p:sldId id="2678" r:id="rId301"/>
    <p:sldId id="2684" r:id="rId302"/>
    <p:sldId id="2746" r:id="rId303"/>
    <p:sldId id="2931" r:id="rId304"/>
    <p:sldId id="2702" r:id="rId305"/>
    <p:sldId id="3038" r:id="rId306"/>
    <p:sldId id="2788" r:id="rId307"/>
    <p:sldId id="2783" r:id="rId308"/>
    <p:sldId id="2748" r:id="rId309"/>
    <p:sldId id="2749" r:id="rId310"/>
    <p:sldId id="2789" r:id="rId311"/>
    <p:sldId id="2806" r:id="rId312"/>
    <p:sldId id="2807" r:id="rId313"/>
    <p:sldId id="2808" r:id="rId314"/>
    <p:sldId id="2809" r:id="rId315"/>
    <p:sldId id="2810" r:id="rId316"/>
    <p:sldId id="2811" r:id="rId317"/>
    <p:sldId id="2812" r:id="rId318"/>
    <p:sldId id="2813" r:id="rId319"/>
    <p:sldId id="2849" r:id="rId320"/>
    <p:sldId id="2866" r:id="rId321"/>
    <p:sldId id="2867" r:id="rId322"/>
    <p:sldId id="2868" r:id="rId323"/>
    <p:sldId id="2869" r:id="rId324"/>
    <p:sldId id="2874" r:id="rId325"/>
    <p:sldId id="2876" r:id="rId326"/>
    <p:sldId id="2877" r:id="rId327"/>
    <p:sldId id="2878" r:id="rId328"/>
    <p:sldId id="2879" r:id="rId329"/>
    <p:sldId id="2880" r:id="rId330"/>
    <p:sldId id="2935" r:id="rId331"/>
    <p:sldId id="2947" r:id="rId332"/>
    <p:sldId id="2948" r:id="rId333"/>
    <p:sldId id="2949" r:id="rId334"/>
    <p:sldId id="2950" r:id="rId335"/>
    <p:sldId id="2951" r:id="rId336"/>
    <p:sldId id="2952" r:id="rId337"/>
    <p:sldId id="2953" r:id="rId338"/>
    <p:sldId id="2954" r:id="rId339"/>
    <p:sldId id="2955" r:id="rId340"/>
    <p:sldId id="2956" r:id="rId341"/>
    <p:sldId id="2957" r:id="rId342"/>
    <p:sldId id="2958" r:id="rId343"/>
    <p:sldId id="2986" r:id="rId344"/>
    <p:sldId id="2987" r:id="rId345"/>
    <p:sldId id="2988" r:id="rId346"/>
    <p:sldId id="2989" r:id="rId347"/>
    <p:sldId id="2990" r:id="rId348"/>
    <p:sldId id="2991" r:id="rId349"/>
    <p:sldId id="2992" r:id="rId350"/>
    <p:sldId id="2993" r:id="rId351"/>
    <p:sldId id="2994" r:id="rId352"/>
    <p:sldId id="2995" r:id="rId353"/>
    <p:sldId id="2996" r:id="rId354"/>
    <p:sldId id="2997" r:id="rId355"/>
    <p:sldId id="2998" r:id="rId356"/>
    <p:sldId id="2999" r:id="rId357"/>
    <p:sldId id="3000" r:id="rId358"/>
    <p:sldId id="3001" r:id="rId359"/>
    <p:sldId id="3002" r:id="rId360"/>
    <p:sldId id="2960" r:id="rId361"/>
    <p:sldId id="2961" r:id="rId362"/>
    <p:sldId id="2962" r:id="rId363"/>
    <p:sldId id="2963" r:id="rId364"/>
    <p:sldId id="2964" r:id="rId365"/>
    <p:sldId id="2965" r:id="rId366"/>
    <p:sldId id="2966" r:id="rId367"/>
    <p:sldId id="2967" r:id="rId368"/>
    <p:sldId id="2968" r:id="rId369"/>
    <p:sldId id="2969" r:id="rId370"/>
    <p:sldId id="2970" r:id="rId371"/>
    <p:sldId id="2971" r:id="rId372"/>
    <p:sldId id="2972" r:id="rId373"/>
    <p:sldId id="2973" r:id="rId374"/>
    <p:sldId id="2974" r:id="rId375"/>
    <p:sldId id="2975" r:id="rId376"/>
    <p:sldId id="2976" r:id="rId377"/>
    <p:sldId id="2977" r:id="rId378"/>
    <p:sldId id="2978" r:id="rId379"/>
    <p:sldId id="2979" r:id="rId380"/>
    <p:sldId id="2982" r:id="rId381"/>
    <p:sldId id="2981" r:id="rId382"/>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A5712"/>
    <a:srgbClr val="948A54"/>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484" autoAdjust="0"/>
    <p:restoredTop sz="99433" autoAdjust="0"/>
  </p:normalViewPr>
  <p:slideViewPr>
    <p:cSldViewPr>
      <p:cViewPr varScale="1">
        <p:scale>
          <a:sx n="97" d="100"/>
          <a:sy n="97" d="100"/>
        </p:scale>
        <p:origin x="-1416" y="-104"/>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345" Type="http://schemas.openxmlformats.org/officeDocument/2006/relationships/slide" Target="slides/slide179.xml"/><Relationship Id="rId346" Type="http://schemas.openxmlformats.org/officeDocument/2006/relationships/slide" Target="slides/slide180.xml"/><Relationship Id="rId347" Type="http://schemas.openxmlformats.org/officeDocument/2006/relationships/slide" Target="slides/slide181.xml"/><Relationship Id="rId348" Type="http://schemas.openxmlformats.org/officeDocument/2006/relationships/slide" Target="slides/slide182.xml"/><Relationship Id="rId349" Type="http://schemas.openxmlformats.org/officeDocument/2006/relationships/slide" Target="slides/slide183.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70" Type="http://schemas.openxmlformats.org/officeDocument/2006/relationships/slide" Target="slides/slide4.xml"/><Relationship Id="rId171" Type="http://schemas.openxmlformats.org/officeDocument/2006/relationships/slide" Target="slides/slide5.xml"/><Relationship Id="rId172" Type="http://schemas.openxmlformats.org/officeDocument/2006/relationships/slide" Target="slides/slide6.xml"/><Relationship Id="rId173" Type="http://schemas.openxmlformats.org/officeDocument/2006/relationships/slide" Target="slides/slide7.xml"/><Relationship Id="rId174" Type="http://schemas.openxmlformats.org/officeDocument/2006/relationships/slide" Target="slides/slide8.xml"/><Relationship Id="rId175" Type="http://schemas.openxmlformats.org/officeDocument/2006/relationships/slide" Target="slides/slide9.xml"/><Relationship Id="rId176" Type="http://schemas.openxmlformats.org/officeDocument/2006/relationships/slide" Target="slides/slide10.xml"/><Relationship Id="rId177" Type="http://schemas.openxmlformats.org/officeDocument/2006/relationships/slide" Target="slides/slide11.xml"/><Relationship Id="rId178" Type="http://schemas.openxmlformats.org/officeDocument/2006/relationships/slide" Target="slides/slide12.xml"/><Relationship Id="rId179" Type="http://schemas.openxmlformats.org/officeDocument/2006/relationships/slide" Target="slides/slide13.xml"/><Relationship Id="rId260" Type="http://schemas.openxmlformats.org/officeDocument/2006/relationships/slide" Target="slides/slide94.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261" Type="http://schemas.openxmlformats.org/officeDocument/2006/relationships/slide" Target="slides/slide95.xml"/><Relationship Id="rId262" Type="http://schemas.openxmlformats.org/officeDocument/2006/relationships/slide" Target="slides/slide96.xml"/><Relationship Id="rId263" Type="http://schemas.openxmlformats.org/officeDocument/2006/relationships/slide" Target="slides/slide97.xml"/><Relationship Id="rId264" Type="http://schemas.openxmlformats.org/officeDocument/2006/relationships/slide" Target="slides/slide98.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Master" Target="slideMasters/slideMaster118.xml"/><Relationship Id="rId119" Type="http://schemas.openxmlformats.org/officeDocument/2006/relationships/slideMaster" Target="slideMasters/slideMaster119.xml"/><Relationship Id="rId200" Type="http://schemas.openxmlformats.org/officeDocument/2006/relationships/slide" Target="slides/slide34.xml"/><Relationship Id="rId201" Type="http://schemas.openxmlformats.org/officeDocument/2006/relationships/slide" Target="slides/slide35.xml"/><Relationship Id="rId202" Type="http://schemas.openxmlformats.org/officeDocument/2006/relationships/slide" Target="slides/slide36.xml"/><Relationship Id="rId203" Type="http://schemas.openxmlformats.org/officeDocument/2006/relationships/slide" Target="slides/slide37.xml"/><Relationship Id="rId204" Type="http://schemas.openxmlformats.org/officeDocument/2006/relationships/slide" Target="slides/slide38.xml"/><Relationship Id="rId205" Type="http://schemas.openxmlformats.org/officeDocument/2006/relationships/slide" Target="slides/slide39.xml"/><Relationship Id="rId206" Type="http://schemas.openxmlformats.org/officeDocument/2006/relationships/slide" Target="slides/slide40.xml"/><Relationship Id="rId207" Type="http://schemas.openxmlformats.org/officeDocument/2006/relationships/slide" Target="slides/slide41.xml"/><Relationship Id="rId208" Type="http://schemas.openxmlformats.org/officeDocument/2006/relationships/slide" Target="slides/slide42.xml"/><Relationship Id="rId209" Type="http://schemas.openxmlformats.org/officeDocument/2006/relationships/slide" Target="slides/slide43.xml"/><Relationship Id="rId265" Type="http://schemas.openxmlformats.org/officeDocument/2006/relationships/slide" Target="slides/slide99.xml"/><Relationship Id="rId266" Type="http://schemas.openxmlformats.org/officeDocument/2006/relationships/slide" Target="slides/slide100.xml"/><Relationship Id="rId267" Type="http://schemas.openxmlformats.org/officeDocument/2006/relationships/slide" Target="slides/slide101.xml"/><Relationship Id="rId268" Type="http://schemas.openxmlformats.org/officeDocument/2006/relationships/slide" Target="slides/slide102.xml"/><Relationship Id="rId269" Type="http://schemas.openxmlformats.org/officeDocument/2006/relationships/slide" Target="slides/slide103.xml"/><Relationship Id="rId350" Type="http://schemas.openxmlformats.org/officeDocument/2006/relationships/slide" Target="slides/slide184.xml"/><Relationship Id="rId351" Type="http://schemas.openxmlformats.org/officeDocument/2006/relationships/slide" Target="slides/slide185.xml"/><Relationship Id="rId352" Type="http://schemas.openxmlformats.org/officeDocument/2006/relationships/slide" Target="slides/slide186.xml"/><Relationship Id="rId353" Type="http://schemas.openxmlformats.org/officeDocument/2006/relationships/slide" Target="slides/slide187.xml"/><Relationship Id="rId354" Type="http://schemas.openxmlformats.org/officeDocument/2006/relationships/slide" Target="slides/slide188.xml"/><Relationship Id="rId355" Type="http://schemas.openxmlformats.org/officeDocument/2006/relationships/slide" Target="slides/slide189.xml"/><Relationship Id="rId356" Type="http://schemas.openxmlformats.org/officeDocument/2006/relationships/slide" Target="slides/slide190.xml"/><Relationship Id="rId357" Type="http://schemas.openxmlformats.org/officeDocument/2006/relationships/slide" Target="slides/slide191.xml"/><Relationship Id="rId358" Type="http://schemas.openxmlformats.org/officeDocument/2006/relationships/slide" Target="slides/slide192.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359" Type="http://schemas.openxmlformats.org/officeDocument/2006/relationships/slide" Target="slides/slide193.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180" Type="http://schemas.openxmlformats.org/officeDocument/2006/relationships/slide" Target="slides/slide14.xml"/><Relationship Id="rId181" Type="http://schemas.openxmlformats.org/officeDocument/2006/relationships/slide" Target="slides/slide15.xml"/><Relationship Id="rId182" Type="http://schemas.openxmlformats.org/officeDocument/2006/relationships/slide" Target="slides/slide16.xml"/><Relationship Id="rId183" Type="http://schemas.openxmlformats.org/officeDocument/2006/relationships/slide" Target="slides/slide17.xml"/><Relationship Id="rId184" Type="http://schemas.openxmlformats.org/officeDocument/2006/relationships/slide" Target="slides/slide18.xml"/><Relationship Id="rId185" Type="http://schemas.openxmlformats.org/officeDocument/2006/relationships/slide" Target="slides/slide19.xml"/><Relationship Id="rId186" Type="http://schemas.openxmlformats.org/officeDocument/2006/relationships/slide" Target="slides/slide20.xml"/><Relationship Id="rId187" Type="http://schemas.openxmlformats.org/officeDocument/2006/relationships/slide" Target="slides/slide21.xml"/><Relationship Id="rId188" Type="http://schemas.openxmlformats.org/officeDocument/2006/relationships/slide" Target="slides/slide22.xml"/><Relationship Id="rId189" Type="http://schemas.openxmlformats.org/officeDocument/2006/relationships/slide" Target="slides/slide23.xml"/><Relationship Id="rId270" Type="http://schemas.openxmlformats.org/officeDocument/2006/relationships/slide" Target="slides/slide104.xml"/><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271" Type="http://schemas.openxmlformats.org/officeDocument/2006/relationships/slide" Target="slides/slide105.xml"/><Relationship Id="rId272" Type="http://schemas.openxmlformats.org/officeDocument/2006/relationships/slide" Target="slides/slide106.xml"/><Relationship Id="rId273" Type="http://schemas.openxmlformats.org/officeDocument/2006/relationships/slide" Target="slides/slide107.xml"/><Relationship Id="rId274" Type="http://schemas.openxmlformats.org/officeDocument/2006/relationships/slide" Target="slides/slide108.xml"/><Relationship Id="rId120" Type="http://schemas.openxmlformats.org/officeDocument/2006/relationships/slideMaster" Target="slideMasters/slideMaster120.xml"/><Relationship Id="rId121" Type="http://schemas.openxmlformats.org/officeDocument/2006/relationships/slideMaster" Target="slideMasters/slideMaster121.xml"/><Relationship Id="rId122" Type="http://schemas.openxmlformats.org/officeDocument/2006/relationships/slideMaster" Target="slideMasters/slideMaster122.xml"/><Relationship Id="rId123" Type="http://schemas.openxmlformats.org/officeDocument/2006/relationships/slideMaster" Target="slideMasters/slideMaster123.xml"/><Relationship Id="rId124" Type="http://schemas.openxmlformats.org/officeDocument/2006/relationships/slideMaster" Target="slideMasters/slideMaster124.xml"/><Relationship Id="rId125" Type="http://schemas.openxmlformats.org/officeDocument/2006/relationships/slideMaster" Target="slideMasters/slideMaster125.xml"/><Relationship Id="rId126" Type="http://schemas.openxmlformats.org/officeDocument/2006/relationships/slideMaster" Target="slideMasters/slideMaster126.xml"/><Relationship Id="rId127" Type="http://schemas.openxmlformats.org/officeDocument/2006/relationships/slideMaster" Target="slideMasters/slideMaster127.xml"/><Relationship Id="rId128" Type="http://schemas.openxmlformats.org/officeDocument/2006/relationships/slideMaster" Target="slideMasters/slideMaster128.xml"/><Relationship Id="rId129" Type="http://schemas.openxmlformats.org/officeDocument/2006/relationships/slideMaster" Target="slideMasters/slideMaster129.xml"/><Relationship Id="rId210" Type="http://schemas.openxmlformats.org/officeDocument/2006/relationships/slide" Target="slides/slide44.xml"/><Relationship Id="rId211" Type="http://schemas.openxmlformats.org/officeDocument/2006/relationships/slide" Target="slides/slide45.xml"/><Relationship Id="rId212" Type="http://schemas.openxmlformats.org/officeDocument/2006/relationships/slide" Target="slides/slide46.xml"/><Relationship Id="rId213" Type="http://schemas.openxmlformats.org/officeDocument/2006/relationships/slide" Target="slides/slide47.xml"/><Relationship Id="rId214" Type="http://schemas.openxmlformats.org/officeDocument/2006/relationships/slide" Target="slides/slide48.xml"/><Relationship Id="rId215" Type="http://schemas.openxmlformats.org/officeDocument/2006/relationships/slide" Target="slides/slide49.xml"/><Relationship Id="rId216" Type="http://schemas.openxmlformats.org/officeDocument/2006/relationships/slide" Target="slides/slide50.xml"/><Relationship Id="rId217" Type="http://schemas.openxmlformats.org/officeDocument/2006/relationships/slide" Target="slides/slide51.xml"/><Relationship Id="rId218" Type="http://schemas.openxmlformats.org/officeDocument/2006/relationships/slide" Target="slides/slide52.xml"/><Relationship Id="rId219" Type="http://schemas.openxmlformats.org/officeDocument/2006/relationships/slide" Target="slides/slide53.xml"/><Relationship Id="rId275" Type="http://schemas.openxmlformats.org/officeDocument/2006/relationships/slide" Target="slides/slide109.xml"/><Relationship Id="rId276" Type="http://schemas.openxmlformats.org/officeDocument/2006/relationships/slide" Target="slides/slide110.xml"/><Relationship Id="rId277" Type="http://schemas.openxmlformats.org/officeDocument/2006/relationships/slide" Target="slides/slide111.xml"/><Relationship Id="rId278" Type="http://schemas.openxmlformats.org/officeDocument/2006/relationships/slide" Target="slides/slide112.xml"/><Relationship Id="rId279" Type="http://schemas.openxmlformats.org/officeDocument/2006/relationships/slide" Target="slides/slide113.xml"/><Relationship Id="rId300" Type="http://schemas.openxmlformats.org/officeDocument/2006/relationships/slide" Target="slides/slide134.xml"/><Relationship Id="rId301" Type="http://schemas.openxmlformats.org/officeDocument/2006/relationships/slide" Target="slides/slide135.xml"/><Relationship Id="rId302" Type="http://schemas.openxmlformats.org/officeDocument/2006/relationships/slide" Target="slides/slide136.xml"/><Relationship Id="rId303" Type="http://schemas.openxmlformats.org/officeDocument/2006/relationships/slide" Target="slides/slide137.xml"/><Relationship Id="rId304" Type="http://schemas.openxmlformats.org/officeDocument/2006/relationships/slide" Target="slides/slide138.xml"/><Relationship Id="rId305" Type="http://schemas.openxmlformats.org/officeDocument/2006/relationships/slide" Target="slides/slide139.xml"/><Relationship Id="rId306" Type="http://schemas.openxmlformats.org/officeDocument/2006/relationships/slide" Target="slides/slide140.xml"/><Relationship Id="rId307" Type="http://schemas.openxmlformats.org/officeDocument/2006/relationships/slide" Target="slides/slide141.xml"/><Relationship Id="rId308" Type="http://schemas.openxmlformats.org/officeDocument/2006/relationships/slide" Target="slides/slide142.xml"/><Relationship Id="rId309" Type="http://schemas.openxmlformats.org/officeDocument/2006/relationships/slide" Target="slides/slide143.xml"/><Relationship Id="rId360" Type="http://schemas.openxmlformats.org/officeDocument/2006/relationships/slide" Target="slides/slide194.xml"/><Relationship Id="rId361" Type="http://schemas.openxmlformats.org/officeDocument/2006/relationships/slide" Target="slides/slide195.xml"/><Relationship Id="rId362" Type="http://schemas.openxmlformats.org/officeDocument/2006/relationships/slide" Target="slides/slide196.xml"/><Relationship Id="rId363" Type="http://schemas.openxmlformats.org/officeDocument/2006/relationships/slide" Target="slides/slide197.xml"/><Relationship Id="rId364" Type="http://schemas.openxmlformats.org/officeDocument/2006/relationships/slide" Target="slides/slide198.xml"/><Relationship Id="rId365" Type="http://schemas.openxmlformats.org/officeDocument/2006/relationships/slide" Target="slides/slide199.xml"/><Relationship Id="rId366" Type="http://schemas.openxmlformats.org/officeDocument/2006/relationships/slide" Target="slides/slide200.xml"/><Relationship Id="rId367" Type="http://schemas.openxmlformats.org/officeDocument/2006/relationships/slide" Target="slides/slide201.xml"/><Relationship Id="rId368" Type="http://schemas.openxmlformats.org/officeDocument/2006/relationships/slide" Target="slides/slide202.xml"/><Relationship Id="rId369" Type="http://schemas.openxmlformats.org/officeDocument/2006/relationships/slide" Target="slides/slide203.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99" Type="http://schemas.openxmlformats.org/officeDocument/2006/relationships/slideMaster" Target="slideMasters/slideMaster99.xml"/><Relationship Id="rId190" Type="http://schemas.openxmlformats.org/officeDocument/2006/relationships/slide" Target="slides/slide24.xml"/><Relationship Id="rId191" Type="http://schemas.openxmlformats.org/officeDocument/2006/relationships/slide" Target="slides/slide25.xml"/><Relationship Id="rId192" Type="http://schemas.openxmlformats.org/officeDocument/2006/relationships/slide" Target="slides/slide26.xml"/><Relationship Id="rId193" Type="http://schemas.openxmlformats.org/officeDocument/2006/relationships/slide" Target="slides/slide27.xml"/><Relationship Id="rId194" Type="http://schemas.openxmlformats.org/officeDocument/2006/relationships/slide" Target="slides/slide28.xml"/><Relationship Id="rId195" Type="http://schemas.openxmlformats.org/officeDocument/2006/relationships/slide" Target="slides/slide29.xml"/><Relationship Id="rId196" Type="http://schemas.openxmlformats.org/officeDocument/2006/relationships/slide" Target="slides/slide30.xml"/><Relationship Id="rId197" Type="http://schemas.openxmlformats.org/officeDocument/2006/relationships/slide" Target="slides/slide31.xml"/><Relationship Id="rId198" Type="http://schemas.openxmlformats.org/officeDocument/2006/relationships/slide" Target="slides/slide32.xml"/><Relationship Id="rId199" Type="http://schemas.openxmlformats.org/officeDocument/2006/relationships/slide" Target="slides/slide33.xml"/><Relationship Id="rId280" Type="http://schemas.openxmlformats.org/officeDocument/2006/relationships/slide" Target="slides/slide114.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281" Type="http://schemas.openxmlformats.org/officeDocument/2006/relationships/slide" Target="slides/slide115.xml"/><Relationship Id="rId282" Type="http://schemas.openxmlformats.org/officeDocument/2006/relationships/slide" Target="slides/slide116.xml"/><Relationship Id="rId283" Type="http://schemas.openxmlformats.org/officeDocument/2006/relationships/slide" Target="slides/slide117.xml"/><Relationship Id="rId284" Type="http://schemas.openxmlformats.org/officeDocument/2006/relationships/slide" Target="slides/slide118.xml"/><Relationship Id="rId130" Type="http://schemas.openxmlformats.org/officeDocument/2006/relationships/slideMaster" Target="slideMasters/slideMaster130.xml"/><Relationship Id="rId131" Type="http://schemas.openxmlformats.org/officeDocument/2006/relationships/slideMaster" Target="slideMasters/slideMaster131.xml"/><Relationship Id="rId132" Type="http://schemas.openxmlformats.org/officeDocument/2006/relationships/slideMaster" Target="slideMasters/slideMaster132.xml"/><Relationship Id="rId133" Type="http://schemas.openxmlformats.org/officeDocument/2006/relationships/slideMaster" Target="slideMasters/slideMaster133.xml"/><Relationship Id="rId220" Type="http://schemas.openxmlformats.org/officeDocument/2006/relationships/slide" Target="slides/slide54.xml"/><Relationship Id="rId221" Type="http://schemas.openxmlformats.org/officeDocument/2006/relationships/slide" Target="slides/slide55.xml"/><Relationship Id="rId222" Type="http://schemas.openxmlformats.org/officeDocument/2006/relationships/slide" Target="slides/slide56.xml"/><Relationship Id="rId223" Type="http://schemas.openxmlformats.org/officeDocument/2006/relationships/slide" Target="slides/slide57.xml"/><Relationship Id="rId224" Type="http://schemas.openxmlformats.org/officeDocument/2006/relationships/slide" Target="slides/slide58.xml"/><Relationship Id="rId225" Type="http://schemas.openxmlformats.org/officeDocument/2006/relationships/slide" Target="slides/slide59.xml"/><Relationship Id="rId226" Type="http://schemas.openxmlformats.org/officeDocument/2006/relationships/slide" Target="slides/slide60.xml"/><Relationship Id="rId227" Type="http://schemas.openxmlformats.org/officeDocument/2006/relationships/slide" Target="slides/slide61.xml"/><Relationship Id="rId228" Type="http://schemas.openxmlformats.org/officeDocument/2006/relationships/slide" Target="slides/slide62.xml"/><Relationship Id="rId229" Type="http://schemas.openxmlformats.org/officeDocument/2006/relationships/slide" Target="slides/slide63.xml"/><Relationship Id="rId134" Type="http://schemas.openxmlformats.org/officeDocument/2006/relationships/slideMaster" Target="slideMasters/slideMaster134.xml"/><Relationship Id="rId135" Type="http://schemas.openxmlformats.org/officeDocument/2006/relationships/slideMaster" Target="slideMasters/slideMaster135.xml"/><Relationship Id="rId136" Type="http://schemas.openxmlformats.org/officeDocument/2006/relationships/slideMaster" Target="slideMasters/slideMaster136.xml"/><Relationship Id="rId137" Type="http://schemas.openxmlformats.org/officeDocument/2006/relationships/slideMaster" Target="slideMasters/slideMaster137.xml"/><Relationship Id="rId138" Type="http://schemas.openxmlformats.org/officeDocument/2006/relationships/slideMaster" Target="slideMasters/slideMaster138.xml"/><Relationship Id="rId139" Type="http://schemas.openxmlformats.org/officeDocument/2006/relationships/slideMaster" Target="slideMasters/slideMaster139.xml"/><Relationship Id="rId285" Type="http://schemas.openxmlformats.org/officeDocument/2006/relationships/slide" Target="slides/slide119.xml"/><Relationship Id="rId286" Type="http://schemas.openxmlformats.org/officeDocument/2006/relationships/slide" Target="slides/slide120.xml"/><Relationship Id="rId287" Type="http://schemas.openxmlformats.org/officeDocument/2006/relationships/slide" Target="slides/slide121.xml"/><Relationship Id="rId288" Type="http://schemas.openxmlformats.org/officeDocument/2006/relationships/slide" Target="slides/slide122.xml"/><Relationship Id="rId289" Type="http://schemas.openxmlformats.org/officeDocument/2006/relationships/slide" Target="slides/slide123.xml"/><Relationship Id="rId310" Type="http://schemas.openxmlformats.org/officeDocument/2006/relationships/slide" Target="slides/slide144.xml"/><Relationship Id="rId311" Type="http://schemas.openxmlformats.org/officeDocument/2006/relationships/slide" Target="slides/slide145.xml"/><Relationship Id="rId312" Type="http://schemas.openxmlformats.org/officeDocument/2006/relationships/slide" Target="slides/slide146.xml"/><Relationship Id="rId313" Type="http://schemas.openxmlformats.org/officeDocument/2006/relationships/slide" Target="slides/slide147.xml"/><Relationship Id="rId314" Type="http://schemas.openxmlformats.org/officeDocument/2006/relationships/slide" Target="slides/slide148.xml"/><Relationship Id="rId315" Type="http://schemas.openxmlformats.org/officeDocument/2006/relationships/slide" Target="slides/slide149.xml"/><Relationship Id="rId316" Type="http://schemas.openxmlformats.org/officeDocument/2006/relationships/slide" Target="slides/slide150.xml"/><Relationship Id="rId317" Type="http://schemas.openxmlformats.org/officeDocument/2006/relationships/slide" Target="slides/slide151.xml"/><Relationship Id="rId318" Type="http://schemas.openxmlformats.org/officeDocument/2006/relationships/slide" Target="slides/slide152.xml"/><Relationship Id="rId319" Type="http://schemas.openxmlformats.org/officeDocument/2006/relationships/slide" Target="slides/slide153.xml"/><Relationship Id="rId370" Type="http://schemas.openxmlformats.org/officeDocument/2006/relationships/slide" Target="slides/slide204.xml"/><Relationship Id="rId371" Type="http://schemas.openxmlformats.org/officeDocument/2006/relationships/slide" Target="slides/slide205.xml"/><Relationship Id="rId372" Type="http://schemas.openxmlformats.org/officeDocument/2006/relationships/slide" Target="slides/slide206.xml"/><Relationship Id="rId373" Type="http://schemas.openxmlformats.org/officeDocument/2006/relationships/slide" Target="slides/slide207.xml"/><Relationship Id="rId374" Type="http://schemas.openxmlformats.org/officeDocument/2006/relationships/slide" Target="slides/slide208.xml"/><Relationship Id="rId375" Type="http://schemas.openxmlformats.org/officeDocument/2006/relationships/slide" Target="slides/slide209.xml"/><Relationship Id="rId376" Type="http://schemas.openxmlformats.org/officeDocument/2006/relationships/slide" Target="slides/slide210.xml"/><Relationship Id="rId377" Type="http://schemas.openxmlformats.org/officeDocument/2006/relationships/slide" Target="slides/slide211.xml"/><Relationship Id="rId378" Type="http://schemas.openxmlformats.org/officeDocument/2006/relationships/slide" Target="slides/slide212.xml"/><Relationship Id="rId379" Type="http://schemas.openxmlformats.org/officeDocument/2006/relationships/slide" Target="slides/slide213.xml"/><Relationship Id="rId290" Type="http://schemas.openxmlformats.org/officeDocument/2006/relationships/slide" Target="slides/slide124.xml"/><Relationship Id="rId291" Type="http://schemas.openxmlformats.org/officeDocument/2006/relationships/slide" Target="slides/slide125.xml"/><Relationship Id="rId292" Type="http://schemas.openxmlformats.org/officeDocument/2006/relationships/slide" Target="slides/slide126.xml"/><Relationship Id="rId293" Type="http://schemas.openxmlformats.org/officeDocument/2006/relationships/slide" Target="slides/slide127.xml"/><Relationship Id="rId294" Type="http://schemas.openxmlformats.org/officeDocument/2006/relationships/slide" Target="slides/slide128.xml"/><Relationship Id="rId295" Type="http://schemas.openxmlformats.org/officeDocument/2006/relationships/slide" Target="slides/slide129.xml"/><Relationship Id="rId296" Type="http://schemas.openxmlformats.org/officeDocument/2006/relationships/slide" Target="slides/slide130.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297" Type="http://schemas.openxmlformats.org/officeDocument/2006/relationships/slide" Target="slides/slide131.xml"/><Relationship Id="rId298" Type="http://schemas.openxmlformats.org/officeDocument/2006/relationships/slide" Target="slides/slide132.xml"/><Relationship Id="rId299" Type="http://schemas.openxmlformats.org/officeDocument/2006/relationships/slide" Target="slides/slide133.xml"/><Relationship Id="rId380" Type="http://schemas.openxmlformats.org/officeDocument/2006/relationships/slide" Target="slides/slide214.xml"/><Relationship Id="rId140" Type="http://schemas.openxmlformats.org/officeDocument/2006/relationships/slideMaster" Target="slideMasters/slideMaster140.xml"/><Relationship Id="rId141" Type="http://schemas.openxmlformats.org/officeDocument/2006/relationships/slideMaster" Target="slideMasters/slideMaster141.xml"/><Relationship Id="rId142" Type="http://schemas.openxmlformats.org/officeDocument/2006/relationships/slideMaster" Target="slideMasters/slideMaster142.xml"/><Relationship Id="rId143" Type="http://schemas.openxmlformats.org/officeDocument/2006/relationships/slideMaster" Target="slideMasters/slideMaster143.xml"/><Relationship Id="rId144" Type="http://schemas.openxmlformats.org/officeDocument/2006/relationships/slideMaster" Target="slideMasters/slideMaster144.xml"/><Relationship Id="rId145" Type="http://schemas.openxmlformats.org/officeDocument/2006/relationships/slideMaster" Target="slideMasters/slideMaster145.xml"/><Relationship Id="rId146" Type="http://schemas.openxmlformats.org/officeDocument/2006/relationships/slideMaster" Target="slideMasters/slideMaster146.xml"/><Relationship Id="rId147" Type="http://schemas.openxmlformats.org/officeDocument/2006/relationships/slideMaster" Target="slideMasters/slideMaster147.xml"/><Relationship Id="rId148" Type="http://schemas.openxmlformats.org/officeDocument/2006/relationships/slideMaster" Target="slideMasters/slideMaster148.xml"/><Relationship Id="rId149" Type="http://schemas.openxmlformats.org/officeDocument/2006/relationships/slideMaster" Target="slideMasters/slideMaster149.xml"/><Relationship Id="rId230" Type="http://schemas.openxmlformats.org/officeDocument/2006/relationships/slide" Target="slides/slide64.xml"/><Relationship Id="rId231" Type="http://schemas.openxmlformats.org/officeDocument/2006/relationships/slide" Target="slides/slide65.xml"/><Relationship Id="rId232" Type="http://schemas.openxmlformats.org/officeDocument/2006/relationships/slide" Target="slides/slide66.xml"/><Relationship Id="rId233" Type="http://schemas.openxmlformats.org/officeDocument/2006/relationships/slide" Target="slides/slide67.xml"/><Relationship Id="rId234" Type="http://schemas.openxmlformats.org/officeDocument/2006/relationships/slide" Target="slides/slide68.xml"/><Relationship Id="rId235" Type="http://schemas.openxmlformats.org/officeDocument/2006/relationships/slide" Target="slides/slide69.xml"/><Relationship Id="rId236" Type="http://schemas.openxmlformats.org/officeDocument/2006/relationships/slide" Target="slides/slide70.xml"/><Relationship Id="rId237" Type="http://schemas.openxmlformats.org/officeDocument/2006/relationships/slide" Target="slides/slide71.xml"/><Relationship Id="rId238" Type="http://schemas.openxmlformats.org/officeDocument/2006/relationships/slide" Target="slides/slide72.xml"/><Relationship Id="rId239" Type="http://schemas.openxmlformats.org/officeDocument/2006/relationships/slide" Target="slides/slide73.xml"/><Relationship Id="rId320" Type="http://schemas.openxmlformats.org/officeDocument/2006/relationships/slide" Target="slides/slide154.xml"/><Relationship Id="rId321" Type="http://schemas.openxmlformats.org/officeDocument/2006/relationships/slide" Target="slides/slide155.xml"/><Relationship Id="rId322" Type="http://schemas.openxmlformats.org/officeDocument/2006/relationships/slide" Target="slides/slide156.xml"/><Relationship Id="rId323" Type="http://schemas.openxmlformats.org/officeDocument/2006/relationships/slide" Target="slides/slide157.xml"/><Relationship Id="rId324" Type="http://schemas.openxmlformats.org/officeDocument/2006/relationships/slide" Target="slides/slide158.xml"/><Relationship Id="rId325" Type="http://schemas.openxmlformats.org/officeDocument/2006/relationships/slide" Target="slides/slide159.xml"/><Relationship Id="rId326" Type="http://schemas.openxmlformats.org/officeDocument/2006/relationships/slide" Target="slides/slide160.xml"/><Relationship Id="rId327" Type="http://schemas.openxmlformats.org/officeDocument/2006/relationships/slide" Target="slides/slide161.xml"/><Relationship Id="rId328" Type="http://schemas.openxmlformats.org/officeDocument/2006/relationships/slide" Target="slides/slide162.xml"/><Relationship Id="rId329" Type="http://schemas.openxmlformats.org/officeDocument/2006/relationships/slide" Target="slides/slide163.xml"/><Relationship Id="rId381" Type="http://schemas.openxmlformats.org/officeDocument/2006/relationships/slide" Target="slides/slide215.xml"/><Relationship Id="rId382" Type="http://schemas.openxmlformats.org/officeDocument/2006/relationships/slide" Target="slides/slide216.xml"/><Relationship Id="rId383" Type="http://schemas.openxmlformats.org/officeDocument/2006/relationships/notesMaster" Target="notesMasters/notesMaster1.xml"/><Relationship Id="rId384" Type="http://schemas.openxmlformats.org/officeDocument/2006/relationships/handoutMaster" Target="handoutMasters/handoutMaster1.xml"/><Relationship Id="rId385" Type="http://schemas.openxmlformats.org/officeDocument/2006/relationships/printerSettings" Target="printerSettings/printerSettings1.bin"/><Relationship Id="rId386" Type="http://schemas.openxmlformats.org/officeDocument/2006/relationships/presProps" Target="presProps.xml"/><Relationship Id="rId387" Type="http://schemas.openxmlformats.org/officeDocument/2006/relationships/viewProps" Target="viewProps.xml"/><Relationship Id="rId388" Type="http://schemas.openxmlformats.org/officeDocument/2006/relationships/theme" Target="theme/theme1.xml"/><Relationship Id="rId389" Type="http://schemas.openxmlformats.org/officeDocument/2006/relationships/tableStyles" Target="tableStyles.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150" Type="http://schemas.openxmlformats.org/officeDocument/2006/relationships/slideMaster" Target="slideMasters/slideMaster150.xml"/><Relationship Id="rId151" Type="http://schemas.openxmlformats.org/officeDocument/2006/relationships/slideMaster" Target="slideMasters/slideMaster151.xml"/><Relationship Id="rId152" Type="http://schemas.openxmlformats.org/officeDocument/2006/relationships/slideMaster" Target="slideMasters/slideMaster152.xml"/><Relationship Id="rId153" Type="http://schemas.openxmlformats.org/officeDocument/2006/relationships/slideMaster" Target="slideMasters/slideMaster153.xml"/><Relationship Id="rId154" Type="http://schemas.openxmlformats.org/officeDocument/2006/relationships/slideMaster" Target="slideMasters/slideMaster154.xml"/><Relationship Id="rId155" Type="http://schemas.openxmlformats.org/officeDocument/2006/relationships/slideMaster" Target="slideMasters/slideMaster155.xml"/><Relationship Id="rId156" Type="http://schemas.openxmlformats.org/officeDocument/2006/relationships/slideMaster" Target="slideMasters/slideMaster156.xml"/><Relationship Id="rId157" Type="http://schemas.openxmlformats.org/officeDocument/2006/relationships/slideMaster" Target="slideMasters/slideMaster157.xml"/><Relationship Id="rId158" Type="http://schemas.openxmlformats.org/officeDocument/2006/relationships/slideMaster" Target="slideMasters/slideMaster158.xml"/><Relationship Id="rId159" Type="http://schemas.openxmlformats.org/officeDocument/2006/relationships/slideMaster" Target="slideMasters/slideMaster159.xml"/><Relationship Id="rId240" Type="http://schemas.openxmlformats.org/officeDocument/2006/relationships/slide" Target="slides/slide74.xml"/><Relationship Id="rId241" Type="http://schemas.openxmlformats.org/officeDocument/2006/relationships/slide" Target="slides/slide75.xml"/><Relationship Id="rId242" Type="http://schemas.openxmlformats.org/officeDocument/2006/relationships/slide" Target="slides/slide76.xml"/><Relationship Id="rId243" Type="http://schemas.openxmlformats.org/officeDocument/2006/relationships/slide" Target="slides/slide77.xml"/><Relationship Id="rId244" Type="http://schemas.openxmlformats.org/officeDocument/2006/relationships/slide" Target="slides/slide78.xml"/><Relationship Id="rId245" Type="http://schemas.openxmlformats.org/officeDocument/2006/relationships/slide" Target="slides/slide79.xml"/><Relationship Id="rId246" Type="http://schemas.openxmlformats.org/officeDocument/2006/relationships/slide" Target="slides/slide80.xml"/><Relationship Id="rId247" Type="http://schemas.openxmlformats.org/officeDocument/2006/relationships/slide" Target="slides/slide81.xml"/><Relationship Id="rId248" Type="http://schemas.openxmlformats.org/officeDocument/2006/relationships/slide" Target="slides/slide82.xml"/><Relationship Id="rId249" Type="http://schemas.openxmlformats.org/officeDocument/2006/relationships/slide" Target="slides/slide83.xml"/><Relationship Id="rId330" Type="http://schemas.openxmlformats.org/officeDocument/2006/relationships/slide" Target="slides/slide164.xml"/><Relationship Id="rId331" Type="http://schemas.openxmlformats.org/officeDocument/2006/relationships/slide" Target="slides/slide165.xml"/><Relationship Id="rId332" Type="http://schemas.openxmlformats.org/officeDocument/2006/relationships/slide" Target="slides/slide166.xml"/><Relationship Id="rId333" Type="http://schemas.openxmlformats.org/officeDocument/2006/relationships/slide" Target="slides/slide167.xml"/><Relationship Id="rId334" Type="http://schemas.openxmlformats.org/officeDocument/2006/relationships/slide" Target="slides/slide168.xml"/><Relationship Id="rId335" Type="http://schemas.openxmlformats.org/officeDocument/2006/relationships/slide" Target="slides/slide169.xml"/><Relationship Id="rId336" Type="http://schemas.openxmlformats.org/officeDocument/2006/relationships/slide" Target="slides/slide170.xml"/><Relationship Id="rId337" Type="http://schemas.openxmlformats.org/officeDocument/2006/relationships/slide" Target="slides/slide171.xml"/><Relationship Id="rId338" Type="http://schemas.openxmlformats.org/officeDocument/2006/relationships/slide" Target="slides/slide172.xml"/><Relationship Id="rId339" Type="http://schemas.openxmlformats.org/officeDocument/2006/relationships/slide" Target="slides/slide173.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160" Type="http://schemas.openxmlformats.org/officeDocument/2006/relationships/slideMaster" Target="slideMasters/slideMaster160.xml"/><Relationship Id="rId161" Type="http://schemas.openxmlformats.org/officeDocument/2006/relationships/slideMaster" Target="slideMasters/slideMaster161.xml"/><Relationship Id="rId162" Type="http://schemas.openxmlformats.org/officeDocument/2006/relationships/slideMaster" Target="slideMasters/slideMaster162.xml"/><Relationship Id="rId163" Type="http://schemas.openxmlformats.org/officeDocument/2006/relationships/slideMaster" Target="slideMasters/slideMaster163.xml"/><Relationship Id="rId164" Type="http://schemas.openxmlformats.org/officeDocument/2006/relationships/slideMaster" Target="slideMasters/slideMaster164.xml"/><Relationship Id="rId165" Type="http://schemas.openxmlformats.org/officeDocument/2006/relationships/slideMaster" Target="slideMasters/slideMaster165.xml"/><Relationship Id="rId166" Type="http://schemas.openxmlformats.org/officeDocument/2006/relationships/slideMaster" Target="slideMasters/slideMaster166.xml"/><Relationship Id="rId167" Type="http://schemas.openxmlformats.org/officeDocument/2006/relationships/slide" Target="slides/slide1.xml"/><Relationship Id="rId168" Type="http://schemas.openxmlformats.org/officeDocument/2006/relationships/slide" Target="slides/slide2.xml"/><Relationship Id="rId169" Type="http://schemas.openxmlformats.org/officeDocument/2006/relationships/slide" Target="slides/slide3.xml"/><Relationship Id="rId250" Type="http://schemas.openxmlformats.org/officeDocument/2006/relationships/slide" Target="slides/slide84.xml"/><Relationship Id="rId251" Type="http://schemas.openxmlformats.org/officeDocument/2006/relationships/slide" Target="slides/slide85.xml"/><Relationship Id="rId252" Type="http://schemas.openxmlformats.org/officeDocument/2006/relationships/slide" Target="slides/slide86.xml"/><Relationship Id="rId253" Type="http://schemas.openxmlformats.org/officeDocument/2006/relationships/slide" Target="slides/slide87.xml"/><Relationship Id="rId254" Type="http://schemas.openxmlformats.org/officeDocument/2006/relationships/slide" Target="slides/slide88.xml"/><Relationship Id="rId255" Type="http://schemas.openxmlformats.org/officeDocument/2006/relationships/slide" Target="slides/slide89.xml"/><Relationship Id="rId256" Type="http://schemas.openxmlformats.org/officeDocument/2006/relationships/slide" Target="slides/slide90.xml"/><Relationship Id="rId257" Type="http://schemas.openxmlformats.org/officeDocument/2006/relationships/slide" Target="slides/slide91.xml"/><Relationship Id="rId258" Type="http://schemas.openxmlformats.org/officeDocument/2006/relationships/slide" Target="slides/slide92.xml"/><Relationship Id="rId259" Type="http://schemas.openxmlformats.org/officeDocument/2006/relationships/slide" Target="slides/slide93.xml"/><Relationship Id="rId340" Type="http://schemas.openxmlformats.org/officeDocument/2006/relationships/slide" Target="slides/slide174.xml"/><Relationship Id="rId341" Type="http://schemas.openxmlformats.org/officeDocument/2006/relationships/slide" Target="slides/slide175.xml"/><Relationship Id="rId342" Type="http://schemas.openxmlformats.org/officeDocument/2006/relationships/slide" Target="slides/slide176.xml"/><Relationship Id="rId343" Type="http://schemas.openxmlformats.org/officeDocument/2006/relationships/slide" Target="slides/slide177.xml"/><Relationship Id="rId344" Type="http://schemas.openxmlformats.org/officeDocument/2006/relationships/slide" Target="slides/slide178.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s>
</file>

<file path=ppt/charts/_rels/chart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15.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package" Target="../embeddings/Microsoft_Excel_Sheet6.xlsx"/></Relationships>
</file>

<file path=ppt/charts/_rels/chart16.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package" Target="../embeddings/Microsoft_Excel_Sheet7.xlsx"/><Relationship Id="rId3" Type="http://schemas.openxmlformats.org/officeDocument/2006/relationships/chartUserShapes" Target="../drawings/drawing1.xm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package" Target="../embeddings/Microsoft_Excel_Sheet8.xlsx"/><Relationship Id="rId3" Type="http://schemas.openxmlformats.org/officeDocument/2006/relationships/chartUserShapes" Target="../drawings/drawing2.xml"/></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package" Target="../embeddings/Microsoft_Excel_Sheet9.xlsx"/><Relationship Id="rId3" Type="http://schemas.openxmlformats.org/officeDocument/2006/relationships/chartUserShapes" Target="../drawings/drawing3.xm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package" Target="../embeddings/Microsoft_Excel_Sheet10.xlsx"/></Relationships>
</file>

<file path=ppt/charts/_rels/chart2.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20.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package" Target="../embeddings/Microsoft_Excel_Sheet11.xlsx"/></Relationships>
</file>

<file path=ppt/charts/_rels/chart21.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package" Target="../embeddings/Microsoft_Excel_Sheet12.xlsx"/></Relationships>
</file>

<file path=ppt/charts/_rels/chart22.xml.rels><?xml version="1.0" encoding="UTF-8" standalone="yes"?>
<Relationships xmlns="http://schemas.openxmlformats.org/package/2006/relationships"><Relationship Id="rId1" Type="http://schemas.openxmlformats.org/officeDocument/2006/relationships/oleObject" Target="file:///C:\Users\Hasan\Desktop\ChargeCacheTalk\rltl.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C:\Users\Hasan\Desktop\ChargeCacheTalk\rltl.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C:\Users\Hasan\Desktop\ChargeCacheTalk\results_ipc.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C:\Users\Hasan\Desktop\ChargeCacheTalk\results_ipc.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C:\Users\kasirga\Desktop\ChargeCache_hpca_presentation\energy_savings.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29.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3.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vboxsrv\shared\ppts\pdl-retreat-talk\sheets\perf-energy.csv" TargetMode="External"/></Relationships>
</file>

<file path=ppt/charts/_rels/chart30.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32.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24037;&#20316;&#31807;1" TargetMode="External"/></Relationships>
</file>

<file path=ppt/charts/_rels/chart34.xml.rels><?xml version="1.0" encoding="UTF-8" standalone="yes"?>
<Relationships xmlns="http://schemas.openxmlformats.org/package/2006/relationships"><Relationship Id="rId1" Type="http://schemas.openxmlformats.org/officeDocument/2006/relationships/oleObject" Target="&#24037;&#20316;&#31807;1" TargetMode="External"/></Relationships>
</file>

<file path=ppt/charts/_rels/chart4.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vboxsrv\shared\ppts\pdl-retreat-talk\sheets\s-curve.csv" TargetMode="External"/></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Sheet2.xlsx"/></Relationships>
</file>

<file path=ppt/charts/_rels/chart6.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package" Target="../embeddings/Microsoft_Excel_Sheet3.xlsx"/></Relationships>
</file>

<file path=ppt/charts/_rels/chart7.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package" Target="../embeddings/Microsoft_Excel_Sheet4.xlsx"/></Relationships>
</file>

<file path=ppt/charts/_rels/chart8.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Microsoft_Excel_Sheet5.xlsx"/></Relationships>
</file>

<file path=ppt/charts/_rels/chart9.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2099196200"/>
        <c:axId val="-2099192616"/>
      </c:barChart>
      <c:catAx>
        <c:axId val="-2099196200"/>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2099192616"/>
        <c:crosses val="autoZero"/>
        <c:auto val="1"/>
        <c:lblAlgn val="ctr"/>
        <c:lblOffset val="100"/>
        <c:noMultiLvlLbl val="0"/>
      </c:catAx>
      <c:valAx>
        <c:axId val="-2099192616"/>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2099196200"/>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Sheet1!$F$27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Sheet1!$F$28</c:f>
              <c:numCache>
                <c:formatCode>General</c:formatCode>
                <c:ptCount val="1"/>
                <c:pt idx="0">
                  <c:v>1.31083660882258</c:v>
                </c:pt>
              </c:numCache>
            </c:numRef>
          </c:val>
        </c:ser>
        <c:ser>
          <c:idx val="1"/>
          <c:order val="2"/>
          <c:tx>
            <c:strRef>
              <c:f>Sheet1!$G$21</c:f>
              <c:strCache>
                <c:ptCount val="1"/>
                <c:pt idx="0">
                  <c:v>16GB DRAM</c:v>
                </c:pt>
              </c:strCache>
            </c:strRef>
          </c:tx>
          <c:spPr>
            <a:solidFill>
              <a:srgbClr val="0070C0"/>
            </a:solidFill>
            <a:ln>
              <a:solidFill>
                <a:schemeClr val="tx1"/>
              </a:solidFill>
            </a:ln>
          </c:spPr>
          <c:invertIfNegative val="0"/>
          <c:dPt>
            <c:idx val="0"/>
            <c:invertIfNegative val="0"/>
            <c:bubble3D val="0"/>
            <c:spPr>
              <a:solidFill>
                <a:srgbClr val="FFC000"/>
              </a:solidFill>
              <a:ln>
                <a:solidFill>
                  <a:schemeClr val="tx1"/>
                </a:solidFill>
              </a:ln>
            </c:spPr>
          </c:dPt>
          <c:cat>
            <c:strRef>
              <c:f>Sheet1!$E$9</c:f>
              <c:strCache>
                <c:ptCount val="1"/>
                <c:pt idx="0">
                  <c:v>Avg</c:v>
                </c:pt>
              </c:strCache>
            </c:strRef>
          </c:cat>
          <c:val>
            <c:numRef>
              <c:f>Sheet1!$F$29</c:f>
              <c:numCache>
                <c:formatCode>General</c:formatCode>
                <c:ptCount val="1"/>
                <c:pt idx="0">
                  <c:v>1.8423460201957</c:v>
                </c:pt>
              </c:numCache>
            </c:numRef>
          </c:val>
        </c:ser>
        <c:dLbls>
          <c:showLegendKey val="0"/>
          <c:showVal val="0"/>
          <c:showCatName val="0"/>
          <c:showSerName val="0"/>
          <c:showPercent val="0"/>
          <c:showBubbleSize val="0"/>
        </c:dLbls>
        <c:gapWidth val="150"/>
        <c:axId val="-2121054888"/>
        <c:axId val="-2121051912"/>
      </c:barChart>
      <c:catAx>
        <c:axId val="-2121054888"/>
        <c:scaling>
          <c:orientation val="minMax"/>
        </c:scaling>
        <c:delete val="1"/>
        <c:axPos val="b"/>
        <c:majorTickMark val="none"/>
        <c:minorTickMark val="none"/>
        <c:tickLblPos val="nextTo"/>
        <c:crossAx val="-2121051912"/>
        <c:crosses val="autoZero"/>
        <c:auto val="1"/>
        <c:lblAlgn val="ctr"/>
        <c:lblOffset val="100"/>
        <c:noMultiLvlLbl val="0"/>
      </c:catAx>
      <c:valAx>
        <c:axId val="-2121051912"/>
        <c:scaling>
          <c:orientation val="minMax"/>
        </c:scaling>
        <c:delete val="0"/>
        <c:axPos val="l"/>
        <c:majorGridlines/>
        <c:title>
          <c:tx>
            <c:rich>
              <a:bodyPr/>
              <a:lstStyle/>
              <a:p>
                <a:pPr>
                  <a:defRPr b="1"/>
                </a:pPr>
                <a:r>
                  <a:rPr lang="en-US" b="1"/>
                  <a:t>Normalized Weighted Speedup</a:t>
                </a:r>
              </a:p>
            </c:rich>
          </c:tx>
          <c:overlay val="0"/>
        </c:title>
        <c:numFmt formatCode="General" sourceLinked="1"/>
        <c:majorTickMark val="out"/>
        <c:minorTickMark val="none"/>
        <c:tickLblPos val="nextTo"/>
        <c:crossAx val="-2121054888"/>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Sheet1!$F$47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Sheet1!$F$48</c:f>
              <c:numCache>
                <c:formatCode>General</c:formatCode>
                <c:ptCount val="1"/>
                <c:pt idx="0">
                  <c:v>0.81719489482245</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Sheet1!$E$9</c:f>
              <c:strCache>
                <c:ptCount val="1"/>
                <c:pt idx="0">
                  <c:v>Avg</c:v>
                </c:pt>
              </c:strCache>
            </c:strRef>
          </c:cat>
          <c:val>
            <c:numRef>
              <c:f>Sheet1!$F$49</c:f>
              <c:numCache>
                <c:formatCode>General</c:formatCode>
                <c:ptCount val="1"/>
                <c:pt idx="0">
                  <c:v>0.569207907349579</c:v>
                </c:pt>
              </c:numCache>
            </c:numRef>
          </c:val>
        </c:ser>
        <c:dLbls>
          <c:showLegendKey val="0"/>
          <c:showVal val="0"/>
          <c:showCatName val="0"/>
          <c:showSerName val="0"/>
          <c:showPercent val="0"/>
          <c:showBubbleSize val="0"/>
        </c:dLbls>
        <c:gapWidth val="150"/>
        <c:axId val="-2121104424"/>
        <c:axId val="-2121101448"/>
      </c:barChart>
      <c:catAx>
        <c:axId val="-2121104424"/>
        <c:scaling>
          <c:orientation val="minMax"/>
        </c:scaling>
        <c:delete val="1"/>
        <c:axPos val="b"/>
        <c:majorTickMark val="none"/>
        <c:minorTickMark val="none"/>
        <c:tickLblPos val="nextTo"/>
        <c:crossAx val="-2121101448"/>
        <c:crosses val="autoZero"/>
        <c:auto val="1"/>
        <c:lblAlgn val="ctr"/>
        <c:lblOffset val="100"/>
        <c:noMultiLvlLbl val="0"/>
      </c:catAx>
      <c:valAx>
        <c:axId val="-2121101448"/>
        <c:scaling>
          <c:orientation val="minMax"/>
        </c:scaling>
        <c:delete val="0"/>
        <c:axPos val="l"/>
        <c:majorGridlines/>
        <c:title>
          <c:tx>
            <c:rich>
              <a:bodyPr/>
              <a:lstStyle/>
              <a:p>
                <a:pPr>
                  <a:defRPr b="1"/>
                </a:pPr>
                <a:r>
                  <a:rPr lang="en-US" b="1" dirty="0"/>
                  <a:t>Normalized </a:t>
                </a:r>
                <a:r>
                  <a:rPr lang="en-US" b="1" dirty="0" smtClean="0"/>
                  <a:t>Max. </a:t>
                </a:r>
                <a:r>
                  <a:rPr lang="en-US" b="1" dirty="0"/>
                  <a:t>Slowdown</a:t>
                </a:r>
              </a:p>
            </c:rich>
          </c:tx>
          <c:overlay val="0"/>
        </c:title>
        <c:numFmt formatCode="General" sourceLinked="1"/>
        <c:majorTickMark val="out"/>
        <c:minorTickMark val="none"/>
        <c:tickLblPos val="nextTo"/>
        <c:crossAx val="-2121104424"/>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manualLayout>
          <c:layoutTarget val="inner"/>
          <c:xMode val="edge"/>
          <c:yMode val="edge"/>
          <c:x val="0.196799687922272"/>
          <c:y val="0.134182129085658"/>
          <c:w val="0.772958040525943"/>
          <c:h val="0.572258160755767"/>
        </c:manualLayout>
      </c:layout>
      <c:barChart>
        <c:barDir val="col"/>
        <c:grouping val="clustered"/>
        <c:varyColors val="0"/>
        <c:ser>
          <c:idx val="1"/>
          <c:order val="0"/>
          <c:tx>
            <c:v>STT-RAM (base)</c:v>
          </c:tx>
          <c:invertIfNegative val="0"/>
          <c:val>
            <c:numRef>
              <c:f>DATA3!$AE$254:$AE$265</c:f>
              <c:numCache>
                <c:formatCode>0%</c:formatCode>
                <c:ptCount val="12"/>
                <c:pt idx="0">
                  <c:v>0.955735103004788</c:v>
                </c:pt>
                <c:pt idx="1">
                  <c:v>0.91812375170456</c:v>
                </c:pt>
                <c:pt idx="2">
                  <c:v>0.934346948873282</c:v>
                </c:pt>
                <c:pt idx="3">
                  <c:v>0.955791847209529</c:v>
                </c:pt>
                <c:pt idx="4">
                  <c:v>0.957383869299522</c:v>
                </c:pt>
                <c:pt idx="5">
                  <c:v>0.920833921090981</c:v>
                </c:pt>
                <c:pt idx="6">
                  <c:v>0.954044207803924</c:v>
                </c:pt>
                <c:pt idx="7">
                  <c:v>0.930193168435743</c:v>
                </c:pt>
                <c:pt idx="8">
                  <c:v>0.954133461057936</c:v>
                </c:pt>
                <c:pt idx="9">
                  <c:v>0.945068867250995</c:v>
                </c:pt>
                <c:pt idx="10">
                  <c:v>0.921034999102877</c:v>
                </c:pt>
                <c:pt idx="11">
                  <c:v>0.940608194984922</c:v>
                </c:pt>
              </c:numCache>
            </c:numRef>
          </c:val>
        </c:ser>
        <c:ser>
          <c:idx val="0"/>
          <c:order val="1"/>
          <c:tx>
            <c:v>STT-RAM (opt)</c:v>
          </c:tx>
          <c:invertIfNegative val="0"/>
          <c:cat>
            <c:strRef>
              <c:f>DATA3!$B$272:$B$283</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DATA3!$AE$272:$AE$283</c:f>
              <c:numCache>
                <c:formatCode>0%</c:formatCode>
                <c:ptCount val="12"/>
                <c:pt idx="0">
                  <c:v>0.96014015490016</c:v>
                </c:pt>
                <c:pt idx="1">
                  <c:v>0.914526536881981</c:v>
                </c:pt>
                <c:pt idx="2">
                  <c:v>0.944297717493359</c:v>
                </c:pt>
                <c:pt idx="3">
                  <c:v>0.956316404121815</c:v>
                </c:pt>
                <c:pt idx="4">
                  <c:v>0.959512807264697</c:v>
                </c:pt>
                <c:pt idx="5">
                  <c:v>0.920918636758808</c:v>
                </c:pt>
                <c:pt idx="6">
                  <c:v>0.959476493019427</c:v>
                </c:pt>
                <c:pt idx="7">
                  <c:v>0.935640973444873</c:v>
                </c:pt>
                <c:pt idx="8">
                  <c:v>0.960028948504045</c:v>
                </c:pt>
                <c:pt idx="9">
                  <c:v>0.945741474428232</c:v>
                </c:pt>
                <c:pt idx="10">
                  <c:v>0.935460062455704</c:v>
                </c:pt>
                <c:pt idx="11">
                  <c:v>0.944732746297554</c:v>
                </c:pt>
              </c:numCache>
            </c:numRef>
          </c:val>
        </c:ser>
        <c:dLbls>
          <c:showLegendKey val="0"/>
          <c:showVal val="0"/>
          <c:showCatName val="0"/>
          <c:showSerName val="0"/>
          <c:showPercent val="0"/>
          <c:showBubbleSize val="0"/>
        </c:dLbls>
        <c:gapWidth val="150"/>
        <c:axId val="2129407640"/>
        <c:axId val="2129410920"/>
      </c:barChart>
      <c:catAx>
        <c:axId val="2129407640"/>
        <c:scaling>
          <c:orientation val="minMax"/>
        </c:scaling>
        <c:delete val="0"/>
        <c:axPos val="b"/>
        <c:majorTickMark val="out"/>
        <c:minorTickMark val="none"/>
        <c:tickLblPos val="nextTo"/>
        <c:crossAx val="2129410920"/>
        <c:crosses val="autoZero"/>
        <c:auto val="1"/>
        <c:lblAlgn val="ctr"/>
        <c:lblOffset val="100"/>
        <c:noMultiLvlLbl val="0"/>
      </c:catAx>
      <c:valAx>
        <c:axId val="2129410920"/>
        <c:scaling>
          <c:orientation val="minMax"/>
        </c:scaling>
        <c:delete val="0"/>
        <c:axPos val="l"/>
        <c:majorGridlines/>
        <c:title>
          <c:tx>
            <c:rich>
              <a:bodyPr rot="-5400000" vert="horz"/>
              <a:lstStyle/>
              <a:p>
                <a:pPr>
                  <a:defRPr sz="1600"/>
                </a:pPr>
                <a:r>
                  <a:rPr lang="en-US" sz="1800" dirty="0" smtClean="0"/>
                  <a:t>Performance </a:t>
                </a:r>
                <a:endParaRPr lang="en-US" sz="1800" dirty="0"/>
              </a:p>
              <a:p>
                <a:pPr>
                  <a:defRPr sz="1600"/>
                </a:pPr>
                <a:r>
                  <a:rPr lang="en-US" sz="1800" dirty="0" smtClean="0"/>
                  <a:t>vs. </a:t>
                </a:r>
                <a:r>
                  <a:rPr lang="en-US" sz="1800" dirty="0"/>
                  <a:t>DRAM</a:t>
                </a:r>
              </a:p>
            </c:rich>
          </c:tx>
          <c:layout>
            <c:manualLayout>
              <c:xMode val="edge"/>
              <c:yMode val="edge"/>
              <c:x val="0.0"/>
              <c:y val="0.140480918786801"/>
            </c:manualLayout>
          </c:layout>
          <c:overlay val="0"/>
        </c:title>
        <c:numFmt formatCode="0%" sourceLinked="1"/>
        <c:majorTickMark val="out"/>
        <c:minorTickMark val="none"/>
        <c:tickLblPos val="nextTo"/>
        <c:txPr>
          <a:bodyPr/>
          <a:lstStyle/>
          <a:p>
            <a:pPr>
              <a:defRPr sz="1200"/>
            </a:pPr>
            <a:endParaRPr lang="en-US"/>
          </a:p>
        </c:txPr>
        <c:crossAx val="2129407640"/>
        <c:crosses val="autoZero"/>
        <c:crossBetween val="between"/>
      </c:valAx>
      <c:spPr>
        <a:noFill/>
      </c:spPr>
    </c:plotArea>
    <c:legend>
      <c:legendPos val="t"/>
      <c:layout>
        <c:manualLayout>
          <c:xMode val="edge"/>
          <c:yMode val="edge"/>
          <c:x val="0.235482519014531"/>
          <c:y val="0.0335305711241938"/>
          <c:w val="0.529034961970939"/>
          <c:h val="0.0854787545108959"/>
        </c:manualLayou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barChart>
        <c:barDir val="col"/>
        <c:grouping val="stacked"/>
        <c:varyColors val="0"/>
        <c:ser>
          <c:idx val="0"/>
          <c:order val="0"/>
          <c:tx>
            <c:strRef>
              <c:f>DATA3!$AF$253</c:f>
              <c:strCache>
                <c:ptCount val="1"/>
                <c:pt idx="0">
                  <c:v>ACT+PRE</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DATA3!$AF$254:$AF$265</c:f>
              <c:numCache>
                <c:formatCode>0%</c:formatCode>
                <c:ptCount val="12"/>
                <c:pt idx="0">
                  <c:v>0.301747004004193</c:v>
                </c:pt>
                <c:pt idx="1">
                  <c:v>0.276460740767901</c:v>
                </c:pt>
                <c:pt idx="2">
                  <c:v>0.374246102624908</c:v>
                </c:pt>
                <c:pt idx="3">
                  <c:v>0.321193773889845</c:v>
                </c:pt>
                <c:pt idx="4">
                  <c:v>0.339731364740398</c:v>
                </c:pt>
                <c:pt idx="5">
                  <c:v>0.34882700464223</c:v>
                </c:pt>
                <c:pt idx="6">
                  <c:v>0.361969230116095</c:v>
                </c:pt>
                <c:pt idx="7">
                  <c:v>0.260303148145966</c:v>
                </c:pt>
                <c:pt idx="8">
                  <c:v>0.33523660020355</c:v>
                </c:pt>
                <c:pt idx="9">
                  <c:v>0.393846164880816</c:v>
                </c:pt>
                <c:pt idx="10">
                  <c:v>0.326548185802742</c:v>
                </c:pt>
                <c:pt idx="11">
                  <c:v>0.330919029074422</c:v>
                </c:pt>
              </c:numCache>
            </c:numRef>
          </c:val>
        </c:ser>
        <c:ser>
          <c:idx val="1"/>
          <c:order val="1"/>
          <c:tx>
            <c:strRef>
              <c:f>DATA3!$AG$253</c:f>
              <c:strCache>
                <c:ptCount val="1"/>
                <c:pt idx="0">
                  <c:v>WB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DATA3!$AG$254:$AG$265</c:f>
              <c:numCache>
                <c:formatCode>0%</c:formatCode>
                <c:ptCount val="12"/>
                <c:pt idx="0">
                  <c:v>0.0185287696079311</c:v>
                </c:pt>
                <c:pt idx="1">
                  <c:v>0.0273970530019987</c:v>
                </c:pt>
                <c:pt idx="2">
                  <c:v>0.0135177849359938</c:v>
                </c:pt>
                <c:pt idx="3">
                  <c:v>0.0159786244869045</c:v>
                </c:pt>
                <c:pt idx="4">
                  <c:v>0.0222327724420047</c:v>
                </c:pt>
                <c:pt idx="5">
                  <c:v>0.0186487519376289</c:v>
                </c:pt>
                <c:pt idx="6">
                  <c:v>0.0158715196141603</c:v>
                </c:pt>
                <c:pt idx="7">
                  <c:v>0.0258260822607475</c:v>
                </c:pt>
                <c:pt idx="8">
                  <c:v>0.0168700752780532</c:v>
                </c:pt>
                <c:pt idx="9">
                  <c:v>0.0163618832378828</c:v>
                </c:pt>
                <c:pt idx="10">
                  <c:v>0.0150084765126291</c:v>
                </c:pt>
                <c:pt idx="11">
                  <c:v>0.0187492539378122</c:v>
                </c:pt>
              </c:numCache>
            </c:numRef>
          </c:val>
        </c:ser>
        <c:ser>
          <c:idx val="2"/>
          <c:order val="2"/>
          <c:tx>
            <c:strRef>
              <c:f>DATA3!$AH$253</c:f>
              <c:strCache>
                <c:ptCount val="1"/>
                <c:pt idx="0">
                  <c:v>RB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DATA3!$AH$254:$AH$265</c:f>
              <c:numCache>
                <c:formatCode>0%</c:formatCode>
                <c:ptCount val="12"/>
                <c:pt idx="0">
                  <c:v>0.0175196370561174</c:v>
                </c:pt>
                <c:pt idx="1">
                  <c:v>0.0141617981497664</c:v>
                </c:pt>
                <c:pt idx="2">
                  <c:v>0.010281025536002</c:v>
                </c:pt>
                <c:pt idx="3">
                  <c:v>0.0187812377047714</c:v>
                </c:pt>
                <c:pt idx="4">
                  <c:v>0.0236646924890344</c:v>
                </c:pt>
                <c:pt idx="5">
                  <c:v>0.0101482727717277</c:v>
                </c:pt>
                <c:pt idx="6">
                  <c:v>0.0241610716167688</c:v>
                </c:pt>
                <c:pt idx="7">
                  <c:v>0.0169857619267297</c:v>
                </c:pt>
                <c:pt idx="8">
                  <c:v>0.0133146280157119</c:v>
                </c:pt>
                <c:pt idx="9">
                  <c:v>0.0127433858270102</c:v>
                </c:pt>
                <c:pt idx="10">
                  <c:v>0.0101663101466437</c:v>
                </c:pt>
                <c:pt idx="11">
                  <c:v>0.0156298019309349</c:v>
                </c:pt>
              </c:numCache>
            </c:numRef>
          </c:val>
        </c:ser>
        <c:dLbls>
          <c:showLegendKey val="0"/>
          <c:showVal val="0"/>
          <c:showCatName val="0"/>
          <c:showSerName val="0"/>
          <c:showPercent val="0"/>
          <c:showBubbleSize val="0"/>
        </c:dLbls>
        <c:gapWidth val="150"/>
        <c:overlap val="100"/>
        <c:axId val="2129365432"/>
        <c:axId val="2129368872"/>
      </c:barChart>
      <c:catAx>
        <c:axId val="2129365432"/>
        <c:scaling>
          <c:orientation val="minMax"/>
        </c:scaling>
        <c:delete val="0"/>
        <c:axPos val="b"/>
        <c:majorTickMark val="out"/>
        <c:minorTickMark val="none"/>
        <c:tickLblPos val="nextTo"/>
        <c:crossAx val="2129368872"/>
        <c:crosses val="autoZero"/>
        <c:auto val="1"/>
        <c:lblAlgn val="ctr"/>
        <c:lblOffset val="100"/>
        <c:noMultiLvlLbl val="0"/>
      </c:catAx>
      <c:valAx>
        <c:axId val="2129368872"/>
        <c:scaling>
          <c:orientation val="minMax"/>
          <c:max val="1.0"/>
        </c:scaling>
        <c:delete val="0"/>
        <c:axPos val="l"/>
        <c:majorGridlines/>
        <c:title>
          <c:tx>
            <c:rich>
              <a:bodyPr rot="-5400000" vert="horz"/>
              <a:lstStyle/>
              <a:p>
                <a:pPr>
                  <a:defRPr/>
                </a:pPr>
                <a:r>
                  <a:rPr lang="en-US" sz="1800" dirty="0" smtClean="0"/>
                  <a:t>Energy</a:t>
                </a:r>
                <a:r>
                  <a:rPr lang="en-US" sz="1800" baseline="0" dirty="0" smtClean="0"/>
                  <a:t> </a:t>
                </a:r>
              </a:p>
              <a:p>
                <a:pPr>
                  <a:defRPr/>
                </a:pPr>
                <a:r>
                  <a:rPr lang="en-US" sz="1800" baseline="0" dirty="0" smtClean="0"/>
                  <a:t>vs. DRAM</a:t>
                </a:r>
                <a:endParaRPr lang="en-US" sz="1800" dirty="0"/>
              </a:p>
            </c:rich>
          </c:tx>
          <c:layout>
            <c:manualLayout>
              <c:xMode val="edge"/>
              <c:yMode val="edge"/>
              <c:x val="0.0143002128892585"/>
              <c:y val="0.276314598606209"/>
            </c:manualLayout>
          </c:layout>
          <c:overlay val="0"/>
        </c:title>
        <c:numFmt formatCode="0%" sourceLinked="1"/>
        <c:majorTickMark val="out"/>
        <c:minorTickMark val="none"/>
        <c:tickLblPos val="nextTo"/>
        <c:crossAx val="2129365432"/>
        <c:crosses val="autoZero"/>
        <c:crossBetween val="between"/>
      </c:valAx>
      <c:spPr>
        <a:noFill/>
      </c:spPr>
    </c:plotArea>
    <c:legend>
      <c:legendPos val="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532595587714"/>
          <c:y val="0.180294865485564"/>
          <c:w val="0.677767373672885"/>
          <c:h val="0.591493807414698"/>
        </c:manualLayout>
      </c:layout>
      <c:lineChart>
        <c:grouping val="standard"/>
        <c:varyColors val="0"/>
        <c:ser>
          <c:idx val="0"/>
          <c:order val="0"/>
          <c:tx>
            <c:strRef>
              <c:f>Trend!$C$42</c:f>
              <c:strCache>
                <c:ptCount val="1"/>
                <c:pt idx="0">
                  <c:v>Capacity</c:v>
                </c:pt>
              </c:strCache>
            </c:strRef>
          </c:tx>
          <c:marker>
            <c:symbol val="triangle"/>
            <c:size val="12"/>
          </c:marker>
          <c:cat>
            <c:numRef>
              <c:f>Trend!$D$41:$H$41</c:f>
              <c:numCache>
                <c:formatCode>General</c:formatCode>
                <c:ptCount val="5"/>
                <c:pt idx="0">
                  <c:v>2000.0</c:v>
                </c:pt>
                <c:pt idx="1">
                  <c:v>2003.0</c:v>
                </c:pt>
                <c:pt idx="2">
                  <c:v>2006.0</c:v>
                </c:pt>
                <c:pt idx="3">
                  <c:v>2008.0</c:v>
                </c:pt>
                <c:pt idx="4">
                  <c:v>2011.0</c:v>
                </c:pt>
              </c:numCache>
            </c:numRef>
          </c:cat>
          <c:val>
            <c:numRef>
              <c:f>Trend!$D$42:$H$42</c:f>
              <c:numCache>
                <c:formatCode>General</c:formatCode>
                <c:ptCount val="5"/>
                <c:pt idx="0">
                  <c:v>0.125</c:v>
                </c:pt>
                <c:pt idx="1">
                  <c:v>0.25</c:v>
                </c:pt>
                <c:pt idx="2">
                  <c:v>0.5</c:v>
                </c:pt>
                <c:pt idx="3">
                  <c:v>1.0</c:v>
                </c:pt>
                <c:pt idx="4">
                  <c:v>2.0</c:v>
                </c:pt>
              </c:numCache>
            </c:numRef>
          </c:val>
          <c:smooth val="0"/>
        </c:ser>
        <c:dLbls>
          <c:showLegendKey val="0"/>
          <c:showVal val="0"/>
          <c:showCatName val="0"/>
          <c:showSerName val="0"/>
          <c:showPercent val="0"/>
          <c:showBubbleSize val="0"/>
        </c:dLbls>
        <c:marker val="1"/>
        <c:smooth val="0"/>
        <c:axId val="-2101278552"/>
        <c:axId val="-2120105592"/>
      </c:lineChart>
      <c:lineChart>
        <c:grouping val="standard"/>
        <c:varyColors val="0"/>
        <c:ser>
          <c:idx val="1"/>
          <c:order val="1"/>
          <c:tx>
            <c:strRef>
              <c:f>Trend!$C$43</c:f>
              <c:strCache>
                <c:ptCount val="1"/>
                <c:pt idx="0">
                  <c:v>Latency (tRC)</c:v>
                </c:pt>
              </c:strCache>
            </c:strRef>
          </c:tx>
          <c:marker>
            <c:symbol val="square"/>
            <c:size val="10"/>
          </c:marker>
          <c:cat>
            <c:numRef>
              <c:f>Trend!$D$41:$H$41</c:f>
              <c:numCache>
                <c:formatCode>General</c:formatCode>
                <c:ptCount val="5"/>
                <c:pt idx="0">
                  <c:v>2000.0</c:v>
                </c:pt>
                <c:pt idx="1">
                  <c:v>2003.0</c:v>
                </c:pt>
                <c:pt idx="2">
                  <c:v>2006.0</c:v>
                </c:pt>
                <c:pt idx="3">
                  <c:v>2008.0</c:v>
                </c:pt>
                <c:pt idx="4">
                  <c:v>2011.0</c:v>
                </c:pt>
              </c:numCache>
            </c:numRef>
          </c:cat>
          <c:val>
            <c:numRef>
              <c:f>Trend!$D$43:$H$43</c:f>
              <c:numCache>
                <c:formatCode>General</c:formatCode>
                <c:ptCount val="5"/>
                <c:pt idx="0">
                  <c:v>65.0</c:v>
                </c:pt>
                <c:pt idx="1">
                  <c:v>60.0</c:v>
                </c:pt>
                <c:pt idx="2">
                  <c:v>57.5</c:v>
                </c:pt>
                <c:pt idx="3">
                  <c:v>49.5</c:v>
                </c:pt>
                <c:pt idx="4">
                  <c:v>47.91</c:v>
                </c:pt>
              </c:numCache>
            </c:numRef>
          </c:val>
          <c:smooth val="0"/>
        </c:ser>
        <c:dLbls>
          <c:showLegendKey val="0"/>
          <c:showVal val="0"/>
          <c:showCatName val="0"/>
          <c:showSerName val="0"/>
          <c:showPercent val="0"/>
          <c:showBubbleSize val="0"/>
        </c:dLbls>
        <c:marker val="1"/>
        <c:smooth val="0"/>
        <c:axId val="-2101315048"/>
        <c:axId val="-2101304984"/>
      </c:lineChart>
      <c:catAx>
        <c:axId val="-2101278552"/>
        <c:scaling>
          <c:orientation val="minMax"/>
        </c:scaling>
        <c:delete val="0"/>
        <c:axPos val="b"/>
        <c:title>
          <c:tx>
            <c:rich>
              <a:bodyPr/>
              <a:lstStyle/>
              <a:p>
                <a:pPr>
                  <a:defRPr sz="2800"/>
                </a:pPr>
                <a:r>
                  <a:rPr lang="en-US" sz="2800"/>
                  <a:t>Year</a:t>
                </a:r>
              </a:p>
            </c:rich>
          </c:tx>
          <c:layout>
            <c:manualLayout>
              <c:xMode val="edge"/>
              <c:yMode val="edge"/>
              <c:x val="0.450371237379111"/>
              <c:y val="0.894271038385827"/>
            </c:manualLayout>
          </c:layout>
          <c:overlay val="0"/>
        </c:title>
        <c:numFmt formatCode="General" sourceLinked="1"/>
        <c:majorTickMark val="out"/>
        <c:minorTickMark val="none"/>
        <c:tickLblPos val="nextTo"/>
        <c:txPr>
          <a:bodyPr/>
          <a:lstStyle/>
          <a:p>
            <a:pPr>
              <a:defRPr sz="2400"/>
            </a:pPr>
            <a:endParaRPr lang="en-US"/>
          </a:p>
        </c:txPr>
        <c:crossAx val="-2120105592"/>
        <c:crosses val="autoZero"/>
        <c:auto val="1"/>
        <c:lblAlgn val="ctr"/>
        <c:lblOffset val="100"/>
        <c:noMultiLvlLbl val="0"/>
      </c:catAx>
      <c:valAx>
        <c:axId val="-2120105592"/>
        <c:scaling>
          <c:orientation val="minMax"/>
        </c:scaling>
        <c:delete val="0"/>
        <c:axPos val="l"/>
        <c:majorGridlines/>
        <c:title>
          <c:tx>
            <c:rich>
              <a:bodyPr rot="-5400000" vert="horz"/>
              <a:lstStyle/>
              <a:p>
                <a:pPr>
                  <a:defRPr sz="2800">
                    <a:solidFill>
                      <a:schemeClr val="accent1"/>
                    </a:solidFill>
                  </a:defRPr>
                </a:pPr>
                <a:r>
                  <a:rPr lang="en-US" sz="2800" dirty="0">
                    <a:solidFill>
                      <a:schemeClr val="accent1"/>
                    </a:solidFill>
                  </a:rPr>
                  <a:t>Capacity (Gb)</a:t>
                </a:r>
              </a:p>
            </c:rich>
          </c:tx>
          <c:overlay val="0"/>
        </c:title>
        <c:numFmt formatCode="#,##0.0" sourceLinked="0"/>
        <c:majorTickMark val="out"/>
        <c:minorTickMark val="none"/>
        <c:tickLblPos val="nextTo"/>
        <c:txPr>
          <a:bodyPr/>
          <a:lstStyle/>
          <a:p>
            <a:pPr>
              <a:defRPr sz="2400">
                <a:solidFill>
                  <a:schemeClr val="tx1"/>
                </a:solidFill>
              </a:defRPr>
            </a:pPr>
            <a:endParaRPr lang="en-US"/>
          </a:p>
        </c:txPr>
        <c:crossAx val="-2101278552"/>
        <c:crosses val="autoZero"/>
        <c:crossBetween val="between"/>
      </c:valAx>
      <c:valAx>
        <c:axId val="-2101304984"/>
        <c:scaling>
          <c:orientation val="minMax"/>
          <c:max val="100.0"/>
        </c:scaling>
        <c:delete val="0"/>
        <c:axPos val="r"/>
        <c:title>
          <c:tx>
            <c:rich>
              <a:bodyPr rot="-5400000" vert="horz"/>
              <a:lstStyle/>
              <a:p>
                <a:pPr>
                  <a:defRPr sz="2800">
                    <a:solidFill>
                      <a:schemeClr val="accent2"/>
                    </a:solidFill>
                  </a:defRPr>
                </a:pPr>
                <a:r>
                  <a:rPr lang="en-US" sz="2800">
                    <a:solidFill>
                      <a:schemeClr val="accent2"/>
                    </a:solidFill>
                  </a:rPr>
                  <a:t>Latency (ns)</a:t>
                </a:r>
              </a:p>
            </c:rich>
          </c:tx>
          <c:overlay val="0"/>
        </c:title>
        <c:numFmt formatCode="General" sourceLinked="1"/>
        <c:majorTickMark val="out"/>
        <c:minorTickMark val="none"/>
        <c:tickLblPos val="nextTo"/>
        <c:txPr>
          <a:bodyPr/>
          <a:lstStyle/>
          <a:p>
            <a:pPr>
              <a:defRPr sz="2400"/>
            </a:pPr>
            <a:endParaRPr lang="en-US"/>
          </a:p>
        </c:txPr>
        <c:crossAx val="-2101315048"/>
        <c:crosses val="max"/>
        <c:crossBetween val="between"/>
        <c:majorUnit val="20.0"/>
      </c:valAx>
      <c:catAx>
        <c:axId val="-2101315048"/>
        <c:scaling>
          <c:orientation val="minMax"/>
        </c:scaling>
        <c:delete val="1"/>
        <c:axPos val="b"/>
        <c:numFmt formatCode="General" sourceLinked="1"/>
        <c:majorTickMark val="out"/>
        <c:minorTickMark val="none"/>
        <c:tickLblPos val="nextTo"/>
        <c:crossAx val="-2101304984"/>
        <c:crosses val="autoZero"/>
        <c:auto val="1"/>
        <c:lblAlgn val="ctr"/>
        <c:lblOffset val="100"/>
        <c:noMultiLvlLbl val="0"/>
      </c:catAx>
    </c:plotArea>
    <c:legend>
      <c:legendPos val="t"/>
      <c:overlay val="0"/>
      <c:txPr>
        <a:bodyPr/>
        <a:lstStyle/>
        <a:p>
          <a:pPr>
            <a:defRPr sz="2800"/>
          </a:pPr>
          <a:endParaRPr lang="en-US"/>
        </a:p>
      </c:txPr>
    </c:legend>
    <c:plotVisOnly val="1"/>
    <c:dispBlanksAs val="gap"/>
    <c:showDLblsOverMax val="0"/>
  </c:chart>
  <c:spPr>
    <a:ln>
      <a:noFill/>
    </a:ln>
  </c:sp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27255560"/>
        <c:axId val="-2027234600"/>
      </c:barChart>
      <c:catAx>
        <c:axId val="-2027255560"/>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27234600"/>
        <c:crosses val="autoZero"/>
        <c:auto val="1"/>
        <c:lblAlgn val="ctr"/>
        <c:lblOffset val="100"/>
        <c:noMultiLvlLbl val="0"/>
      </c:catAx>
      <c:valAx>
        <c:axId val="-2027234600"/>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27255560"/>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127878024"/>
        <c:axId val="-2127874392"/>
      </c:barChart>
      <c:catAx>
        <c:axId val="-212787802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7874392"/>
        <c:crosses val="autoZero"/>
        <c:auto val="1"/>
        <c:lblAlgn val="ctr"/>
        <c:lblOffset val="100"/>
        <c:noMultiLvlLbl val="0"/>
      </c:catAx>
      <c:valAx>
        <c:axId val="-212787439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787802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127926344"/>
        <c:axId val="-2127922712"/>
      </c:barChart>
      <c:catAx>
        <c:axId val="-212792634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7922712"/>
        <c:crosses val="autoZero"/>
        <c:auto val="1"/>
        <c:lblAlgn val="ctr"/>
        <c:lblOffset val="100"/>
        <c:noMultiLvlLbl val="0"/>
      </c:catAx>
      <c:valAx>
        <c:axId val="-212792271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792634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no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127935320"/>
        <c:axId val="-2128018504"/>
      </c:barChart>
      <c:catAx>
        <c:axId val="-2127935320"/>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8018504"/>
        <c:crosses val="autoZero"/>
        <c:auto val="1"/>
        <c:lblAlgn val="ctr"/>
        <c:lblOffset val="100"/>
        <c:noMultiLvlLbl val="0"/>
      </c:catAx>
      <c:valAx>
        <c:axId val="-212801850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7935320"/>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userShapes r:id="rId3"/>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0"/>
            <c:invertIfNegative val="0"/>
            <c:bubble3D val="0"/>
            <c:spPr>
              <a:noFill/>
              <a:ln>
                <a:noFill/>
              </a:ln>
              <a:effectLst/>
            </c:spPr>
          </c:dPt>
          <c:dPt>
            <c:idx val="11"/>
            <c:invertIfNegative val="0"/>
            <c:bubble3D val="0"/>
            <c:spPr>
              <a:noFill/>
              <a:ln>
                <a:noFill/>
              </a:ln>
              <a:effectLst/>
            </c:spPr>
          </c:dPt>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128052472"/>
        <c:axId val="-2128070264"/>
      </c:barChart>
      <c:catAx>
        <c:axId val="-2128052472"/>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8070264"/>
        <c:crosses val="autoZero"/>
        <c:auto val="1"/>
        <c:lblAlgn val="ctr"/>
        <c:lblOffset val="100"/>
        <c:noMultiLvlLbl val="0"/>
      </c:catAx>
      <c:valAx>
        <c:axId val="-2128070264"/>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8052472"/>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0.0422949214681498"/>
          <c:w val="0.812485267171792"/>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1.0</c:v>
                </c:pt>
                <c:pt idx="1">
                  <c:v>1.0</c:v>
                </c:pt>
              </c:numCache>
            </c:numRef>
          </c:val>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0.0885826771653543</c:v>
                </c:pt>
                <c:pt idx="1">
                  <c:v>0.0134486900255947</c:v>
                </c:pt>
              </c:numCache>
            </c:numRef>
          </c:val>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c:v>
                </c:pt>
                <c:pt idx="1">
                  <c:v>0.311830651836331</c:v>
                </c:pt>
              </c:numCache>
            </c:numRef>
          </c:val>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1.01476377952756</c:v>
                </c:pt>
                <c:pt idx="1">
                  <c:v>0.678499123939099</c:v>
                </c:pt>
              </c:numCache>
            </c:numRef>
          </c:val>
        </c:ser>
        <c:dLbls>
          <c:showLegendKey val="0"/>
          <c:showVal val="0"/>
          <c:showCatName val="0"/>
          <c:showSerName val="0"/>
          <c:showPercent val="0"/>
          <c:showBubbleSize val="0"/>
        </c:dLbls>
        <c:gapWidth val="150"/>
        <c:axId val="-2040286088"/>
        <c:axId val="-2040280856"/>
      </c:barChart>
      <c:catAx>
        <c:axId val="-2040286088"/>
        <c:scaling>
          <c:orientation val="minMax"/>
        </c:scaling>
        <c:delete val="0"/>
        <c:axPos val="b"/>
        <c:majorTickMark val="out"/>
        <c:minorTickMark val="none"/>
        <c:tickLblPos val="nextTo"/>
        <c:txPr>
          <a:bodyPr/>
          <a:lstStyle/>
          <a:p>
            <a:pPr>
              <a:defRPr sz="2400"/>
            </a:pPr>
            <a:endParaRPr lang="en-US"/>
          </a:p>
        </c:txPr>
        <c:crossAx val="-2040280856"/>
        <c:crosses val="autoZero"/>
        <c:auto val="1"/>
        <c:lblAlgn val="ctr"/>
        <c:lblOffset val="100"/>
        <c:noMultiLvlLbl val="0"/>
      </c:catAx>
      <c:valAx>
        <c:axId val="-2040280856"/>
        <c:scaling>
          <c:orientation val="minMax"/>
        </c:scaling>
        <c:delete val="0"/>
        <c:axPos val="l"/>
        <c:majorGridlines/>
        <c:title>
          <c:tx>
            <c:rich>
              <a:bodyPr rot="-5400000" vert="horz"/>
              <a:lstStyle/>
              <a:p>
                <a:pPr>
                  <a:defRPr/>
                </a:pPr>
                <a:r>
                  <a:rPr lang="en-US" sz="2400" dirty="0" smtClean="0"/>
                  <a:t>Normalized</a:t>
                </a:r>
                <a:r>
                  <a:rPr lang="en-US" sz="2400" baseline="0" dirty="0" smtClean="0"/>
                  <a:t> Savings</a:t>
                </a:r>
                <a:endParaRPr lang="en-US" sz="2400" dirty="0"/>
              </a:p>
            </c:rich>
          </c:tx>
          <c:layout/>
          <c:overlay val="0"/>
        </c:title>
        <c:numFmt formatCode="General" sourceLinked="1"/>
        <c:majorTickMark val="out"/>
        <c:minorTickMark val="none"/>
        <c:tickLblPos val="nextTo"/>
        <c:txPr>
          <a:bodyPr/>
          <a:lstStyle/>
          <a:p>
            <a:pPr>
              <a:defRPr sz="1800"/>
            </a:pPr>
            <a:endParaRPr lang="en-US"/>
          </a:p>
        </c:txPr>
        <c:crossAx val="-2040286088"/>
        <c:crosses val="autoZero"/>
        <c:crossBetween val="between"/>
      </c:valAx>
    </c:plotArea>
    <c:legend>
      <c:legendPos val="r"/>
      <c:layout>
        <c:manualLayout>
          <c:xMode val="edge"/>
          <c:yMode val="edge"/>
          <c:x val="0.283318352894567"/>
          <c:y val="0.00220680748239803"/>
          <c:w val="0.667939508740653"/>
          <c:h val="0.14108903053784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dPt>
            <c:idx val="12"/>
            <c:invertIfNegative val="0"/>
            <c:bubble3D val="0"/>
            <c:spPr>
              <a:noFill/>
              <a:ln>
                <a:noFill/>
              </a:ln>
              <a:effectLst/>
            </c:spPr>
          </c:dPt>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128094744"/>
        <c:axId val="-2128137928"/>
      </c:barChart>
      <c:catAx>
        <c:axId val="-2128094744"/>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8137928"/>
        <c:crosses val="autoZero"/>
        <c:auto val="1"/>
        <c:lblAlgn val="ctr"/>
        <c:lblOffset val="100"/>
        <c:noMultiLvlLbl val="0"/>
      </c:catAx>
      <c:valAx>
        <c:axId val="-2128137928"/>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128094744"/>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712064484586486"/>
          <c:y val="0.112596751384454"/>
          <c:w val="0.910819695332201"/>
          <c:h val="0.429028489605446"/>
        </c:manualLayout>
      </c:layout>
      <c:barChart>
        <c:barDir val="col"/>
        <c:grouping val="clustered"/>
        <c:varyColors val="0"/>
        <c:ser>
          <c:idx val="0"/>
          <c:order val="0"/>
          <c:tx>
            <c:strRef>
              <c:f>Sheet6!$Q$3</c:f>
              <c:strCache>
                <c:ptCount val="1"/>
                <c:pt idx="0">
                  <c:v>Single Core</c:v>
                </c:pt>
              </c:strCache>
            </c:strRef>
          </c:tx>
          <c:spPr>
            <a:solidFill>
              <a:schemeClr val="accent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Sheet6!$Q$4:$Q$16</c:f>
              <c:numCache>
                <c:formatCode>General</c:formatCode>
                <c:ptCount val="13"/>
                <c:pt idx="0">
                  <c:v>0.066390041</c:v>
                </c:pt>
                <c:pt idx="1">
                  <c:v>0.104821803</c:v>
                </c:pt>
                <c:pt idx="2">
                  <c:v>0.0945758</c:v>
                </c:pt>
                <c:pt idx="3">
                  <c:v>0.131578947</c:v>
                </c:pt>
                <c:pt idx="4">
                  <c:v>0.138345865</c:v>
                </c:pt>
                <c:pt idx="5">
                  <c:v>0.144</c:v>
                </c:pt>
                <c:pt idx="6">
                  <c:v>0.124633431</c:v>
                </c:pt>
                <c:pt idx="7">
                  <c:v>0.018974285</c:v>
                </c:pt>
                <c:pt idx="8">
                  <c:v>0.184003599</c:v>
                </c:pt>
                <c:pt idx="10">
                  <c:v>0.01386388</c:v>
                </c:pt>
                <c:pt idx="11">
                  <c:v>0.066838352</c:v>
                </c:pt>
                <c:pt idx="12">
                  <c:v>0.05008843795423</c:v>
                </c:pt>
              </c:numCache>
            </c:numRef>
          </c:val>
        </c:ser>
        <c:ser>
          <c:idx val="1"/>
          <c:order val="1"/>
          <c:tx>
            <c:strRef>
              <c:f>Sheet6!$R$3</c:f>
              <c:strCache>
                <c:ptCount val="1"/>
                <c:pt idx="0">
                  <c:v>Multi Core</c:v>
                </c:pt>
              </c:strCache>
            </c:strRef>
          </c:tx>
          <c:spPr>
            <a:solidFill>
              <a:srgbClr val="A50021"/>
            </a:solidFill>
            <a:ln>
              <a:noFill/>
            </a:ln>
            <a:effectLst/>
          </c:spPr>
          <c:invertIfNegative val="0"/>
          <c:cat>
            <c:strRef>
              <c:f>Sheet6!$P$4:$P$16</c:f>
              <c:strCache>
                <c:ptCount val="13"/>
                <c:pt idx="0">
                  <c:v>soplex</c:v>
                </c:pt>
                <c:pt idx="1">
                  <c:v>mcf</c:v>
                </c:pt>
                <c:pt idx="2">
                  <c:v>milc</c:v>
                </c:pt>
                <c:pt idx="3">
                  <c:v>libq</c:v>
                </c:pt>
                <c:pt idx="4">
                  <c:v>lbm</c:v>
                </c:pt>
                <c:pt idx="5">
                  <c:v>gems</c:v>
                </c:pt>
                <c:pt idx="6">
                  <c:v>copy</c:v>
                </c:pt>
                <c:pt idx="7">
                  <c:v>s.cluster</c:v>
                </c:pt>
                <c:pt idx="8">
                  <c:v>gups</c:v>
                </c:pt>
                <c:pt idx="10">
                  <c:v>non-intensive</c:v>
                </c:pt>
                <c:pt idx="11">
                  <c:v>intensive</c:v>
                </c:pt>
                <c:pt idx="12">
                  <c:v>all-workloads</c:v>
                </c:pt>
              </c:strCache>
            </c:strRef>
          </c:cat>
          <c:val>
            <c:numRef>
              <c:f>Sheet6!$R$4:$R$16</c:f>
              <c:numCache>
                <c:formatCode>General</c:formatCode>
                <c:ptCount val="13"/>
                <c:pt idx="0">
                  <c:v>0.15437788</c:v>
                </c:pt>
                <c:pt idx="1">
                  <c:v>0.123046875</c:v>
                </c:pt>
                <c:pt idx="2">
                  <c:v>0.145584726</c:v>
                </c:pt>
                <c:pt idx="3">
                  <c:v>0.13499044</c:v>
                </c:pt>
                <c:pt idx="4">
                  <c:v>0.155806334</c:v>
                </c:pt>
                <c:pt idx="5">
                  <c:v>0.157229247</c:v>
                </c:pt>
                <c:pt idx="6">
                  <c:v>0.20029401</c:v>
                </c:pt>
                <c:pt idx="7">
                  <c:v>0.140451633</c:v>
                </c:pt>
                <c:pt idx="8">
                  <c:v>0.185781059</c:v>
                </c:pt>
                <c:pt idx="10">
                  <c:v>0.02922521</c:v>
                </c:pt>
                <c:pt idx="11">
                  <c:v>0.140391837</c:v>
                </c:pt>
                <c:pt idx="12">
                  <c:v>0.10517875914618</c:v>
                </c:pt>
              </c:numCache>
            </c:numRef>
          </c:val>
        </c:ser>
        <c:dLbls>
          <c:showLegendKey val="0"/>
          <c:showVal val="0"/>
          <c:showCatName val="0"/>
          <c:showSerName val="0"/>
          <c:showPercent val="0"/>
          <c:showBubbleSize val="0"/>
        </c:dLbls>
        <c:gapWidth val="100"/>
        <c:axId val="-2027352136"/>
        <c:axId val="-2027348392"/>
      </c:barChart>
      <c:catAx>
        <c:axId val="-2027352136"/>
        <c:scaling>
          <c:orientation val="minMax"/>
        </c:scaling>
        <c:delete val="0"/>
        <c:axPos val="b"/>
        <c:numFmt formatCode="General" sourceLinked="1"/>
        <c:majorTickMark val="none"/>
        <c:minorTickMark val="none"/>
        <c:tickLblPos val="nextTo"/>
        <c:spPr>
          <a:noFill/>
          <a:ln w="25400" cap="flat" cmpd="sng" algn="ctr">
            <a:solidFill>
              <a:sysClr val="windowText" lastClr="000000"/>
            </a:solidFill>
            <a:round/>
          </a:ln>
          <a:effectLst/>
        </c:spPr>
        <c:txPr>
          <a:bodyPr rot="-5400000" spcFirstLastPara="1" vertOverflow="ellipsis"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27348392"/>
        <c:crosses val="autoZero"/>
        <c:auto val="1"/>
        <c:lblAlgn val="ctr"/>
        <c:lblOffset val="100"/>
        <c:noMultiLvlLbl val="0"/>
      </c:catAx>
      <c:valAx>
        <c:axId val="-2027348392"/>
        <c:scaling>
          <c:orientation val="minMax"/>
        </c:scaling>
        <c:delete val="0"/>
        <c:axPos val="l"/>
        <c:majorGridlines>
          <c:spPr>
            <a:ln w="6350" cap="flat" cmpd="sng" algn="ctr">
              <a:solidFill>
                <a:schemeClr val="tx1"/>
              </a:solidFill>
              <a:prstDash val="lgDash"/>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2400" b="0" i="0" u="none" strike="noStrike" kern="1200" baseline="0">
                <a:solidFill>
                  <a:schemeClr val="tx1"/>
                </a:solidFill>
                <a:latin typeface="Calibri Light" panose="020F0302020204030204" pitchFamily="34" charset="0"/>
                <a:ea typeface="+mn-ea"/>
                <a:cs typeface="+mn-cs"/>
              </a:defRPr>
            </a:pPr>
            <a:endParaRPr lang="en-US"/>
          </a:p>
        </c:txPr>
        <c:crossAx val="-2027352136"/>
        <c:crosses val="autoZero"/>
        <c:crossBetween val="between"/>
      </c:valAx>
      <c:spPr>
        <a:noFill/>
        <a:ln>
          <a:noFill/>
        </a:ln>
        <a:effectLst/>
      </c:spPr>
    </c:plotArea>
    <c:legend>
      <c:legendPos val="t"/>
      <c:layout>
        <c:manualLayout>
          <c:xMode val="edge"/>
          <c:yMode val="edge"/>
          <c:x val="0.0973821853349412"/>
          <c:y val="0.0863036069216758"/>
          <c:w val="0.45108131753801"/>
          <c:h val="0.146193322598735"/>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lumMod val="65000"/>
                  <a:lumOff val="35000"/>
                </a:schemeClr>
              </a:solidFill>
              <a:latin typeface="Calibri Light" panose="020F0302020204030204" pitchFamily="34" charset="0"/>
              <a:ea typeface="+mn-ea"/>
              <a:cs typeface="+mn-cs"/>
            </a:defRPr>
          </a:pPr>
          <a:endParaRPr lang="en-US"/>
        </a:p>
      </c:txPr>
    </c:legend>
    <c:plotVisOnly val="1"/>
    <c:dispBlanksAs val="gap"/>
    <c:showDLblsOverMax val="0"/>
  </c:chart>
  <c:spPr>
    <a:noFill/>
    <a:ln w="9525" cap="flat" cmpd="sng" algn="ctr">
      <a:noFill/>
      <a:round/>
    </a:ln>
    <a:effectLst/>
  </c:spPr>
  <c:txPr>
    <a:bodyPr/>
    <a:lstStyle/>
    <a:p>
      <a:pPr>
        <a:defRPr/>
      </a:pPr>
      <a:endParaRPr lang="en-US"/>
    </a:p>
  </c:txPr>
  <c:externalData r:id="rId2">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195100612423"/>
          <c:y val="0.138895920482478"/>
          <c:w val="0.849504702537183"/>
          <c:h val="0.459456167305109"/>
        </c:manualLayout>
      </c:layout>
      <c:barChart>
        <c:barDir val="col"/>
        <c:grouping val="clustered"/>
        <c:varyColors val="0"/>
        <c:ser>
          <c:idx val="0"/>
          <c:order val="0"/>
          <c:tx>
            <c:strRef>
              <c:f>'Single-core'!$C$2</c:f>
              <c:strCache>
                <c:ptCount val="1"/>
                <c:pt idx="0">
                  <c:v>8ms - RLTL</c:v>
                </c:pt>
              </c:strCache>
            </c:strRef>
          </c:tx>
          <c:spPr>
            <a:solidFill>
              <a:srgbClr val="0066FF"/>
            </a:solidFill>
            <a:ln>
              <a:solidFill>
                <a:schemeClr val="tx1"/>
              </a:solidFill>
            </a:ln>
            <a:effectLst/>
          </c:spPr>
          <c:invertIfNegative val="0"/>
          <c:cat>
            <c:strRef>
              <c:f>'Single-core'!$B$3:$B$25</c:f>
              <c:strCache>
                <c:ptCount val="23"/>
                <c:pt idx="0">
                  <c:v>tpch6</c:v>
                </c:pt>
                <c:pt idx="1">
                  <c:v>apache20</c:v>
                </c:pt>
                <c:pt idx="2">
                  <c:v>GemsFDTD</c:v>
                </c:pt>
                <c:pt idx="3">
                  <c:v>mcf</c:v>
                </c:pt>
                <c:pt idx="4">
                  <c:v>sphinx3</c:v>
                </c:pt>
                <c:pt idx="5">
                  <c:v>tpch2</c:v>
                </c:pt>
                <c:pt idx="6">
                  <c:v>astar</c:v>
                </c:pt>
                <c:pt idx="7">
                  <c:v>hmmer</c:v>
                </c:pt>
                <c:pt idx="8">
                  <c:v>milc</c:v>
                </c:pt>
                <c:pt idx="9">
                  <c:v>bwaves</c:v>
                </c:pt>
                <c:pt idx="10">
                  <c:v>lbm</c:v>
                </c:pt>
                <c:pt idx="11">
                  <c:v>omnetpp</c:v>
                </c:pt>
                <c:pt idx="12">
                  <c:v>tonto</c:v>
                </c:pt>
                <c:pt idx="13">
                  <c:v>bzip2</c:v>
                </c:pt>
                <c:pt idx="14">
                  <c:v>leslie3d</c:v>
                </c:pt>
                <c:pt idx="15">
                  <c:v>sjeng</c:v>
                </c:pt>
                <c:pt idx="16">
                  <c:v>tpcc64</c:v>
                </c:pt>
                <c:pt idx="17">
                  <c:v>cactusADM</c:v>
                </c:pt>
                <c:pt idx="18">
                  <c:v>libquantum</c:v>
                </c:pt>
                <c:pt idx="19">
                  <c:v>soplex</c:v>
                </c:pt>
                <c:pt idx="20">
                  <c:v>tpch17</c:v>
                </c:pt>
                <c:pt idx="21">
                  <c:v>STREAMcopy</c:v>
                </c:pt>
                <c:pt idx="22">
                  <c:v>AVG</c:v>
                </c:pt>
              </c:strCache>
            </c:strRef>
          </c:cat>
          <c:val>
            <c:numRef>
              <c:f>'Single-core'!$C$3:$C$25</c:f>
              <c:numCache>
                <c:formatCode>0.00%</c:formatCode>
                <c:ptCount val="23"/>
                <c:pt idx="0">
                  <c:v>0.907331490972668</c:v>
                </c:pt>
                <c:pt idx="1">
                  <c:v>0.932968328489173</c:v>
                </c:pt>
                <c:pt idx="2">
                  <c:v>0.884037067242037</c:v>
                </c:pt>
                <c:pt idx="3">
                  <c:v>0.994542587376825</c:v>
                </c:pt>
                <c:pt idx="4">
                  <c:v>0.981738023405162</c:v>
                </c:pt>
                <c:pt idx="5">
                  <c:v>0.903260015442537</c:v>
                </c:pt>
                <c:pt idx="6">
                  <c:v>0.902190424065396</c:v>
                </c:pt>
                <c:pt idx="7">
                  <c:v>0.0</c:v>
                </c:pt>
                <c:pt idx="8">
                  <c:v>0.707663753887621</c:v>
                </c:pt>
                <c:pt idx="9">
                  <c:v>0.948456021541296</c:v>
                </c:pt>
                <c:pt idx="10">
                  <c:v>0.973099196018874</c:v>
                </c:pt>
                <c:pt idx="11">
                  <c:v>0.965982793037846</c:v>
                </c:pt>
                <c:pt idx="12">
                  <c:v>0.954063172305887</c:v>
                </c:pt>
                <c:pt idx="13">
                  <c:v>0.863133467438986</c:v>
                </c:pt>
                <c:pt idx="14">
                  <c:v>0.953888249668991</c:v>
                </c:pt>
                <c:pt idx="15">
                  <c:v>0.628487796112442</c:v>
                </c:pt>
                <c:pt idx="16">
                  <c:v>0.911890541185365</c:v>
                </c:pt>
                <c:pt idx="17">
                  <c:v>0.985433070731995</c:v>
                </c:pt>
                <c:pt idx="18">
                  <c:v>0.93090278037133</c:v>
                </c:pt>
                <c:pt idx="19">
                  <c:v>0.922442171401304</c:v>
                </c:pt>
                <c:pt idx="20">
                  <c:v>0.904113021870886</c:v>
                </c:pt>
                <c:pt idx="21">
                  <c:v>0.770489194757796</c:v>
                </c:pt>
                <c:pt idx="22">
                  <c:v>0.860277871242019</c:v>
                </c:pt>
              </c:numCache>
            </c:numRef>
          </c:val>
        </c:ser>
        <c:dLbls>
          <c:showLegendKey val="0"/>
          <c:showVal val="0"/>
          <c:showCatName val="0"/>
          <c:showSerName val="0"/>
          <c:showPercent val="0"/>
          <c:showBubbleSize val="0"/>
        </c:dLbls>
        <c:gapWidth val="84"/>
        <c:overlap val="-21"/>
        <c:axId val="-2044919848"/>
        <c:axId val="-2044916296"/>
      </c:barChart>
      <c:catAx>
        <c:axId val="-204491984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vert="horz" wrap="square" anchor="ctr" anchorCtr="1"/>
          <a:lstStyle/>
          <a:p>
            <a:pPr>
              <a:defRPr sz="1600" b="0" i="0" u="none" strike="noStrike" kern="1200" cap="none" spc="0" normalizeH="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044916296"/>
        <c:crosses val="autoZero"/>
        <c:auto val="1"/>
        <c:lblAlgn val="ctr"/>
        <c:lblOffset val="100"/>
        <c:noMultiLvlLbl val="0"/>
      </c:catAx>
      <c:valAx>
        <c:axId val="-2044916296"/>
        <c:scaling>
          <c:orientation val="minMax"/>
          <c:max val="1.0"/>
        </c:scaling>
        <c:delete val="0"/>
        <c:axPos val="l"/>
        <c:majorGridlines>
          <c:spPr>
            <a:ln w="9525" cap="flat" cmpd="sng" algn="ctr">
              <a:solidFill>
                <a:schemeClr val="tx1">
                  <a:lumMod val="15000"/>
                  <a:lumOff val="8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000" b="1" i="0" u="none" strike="noStrike" kern="1200" cap="none" baseline="0">
                    <a:solidFill>
                      <a:sysClr val="windowText" lastClr="000000"/>
                    </a:solidFill>
                    <a:latin typeface="Cambria" panose="02040503050406030204" pitchFamily="18" charset="0"/>
                    <a:ea typeface="+mn-ea"/>
                    <a:cs typeface="Times New Roman" panose="02020603050405020304" pitchFamily="18" charset="0"/>
                  </a:defRPr>
                </a:pPr>
                <a:r>
                  <a:rPr lang="en-US" sz="2000" b="1" cap="none" baseline="0">
                    <a:latin typeface="Cambria" panose="02040503050406030204" pitchFamily="18" charset="0"/>
                  </a:rPr>
                  <a:t>Fraction of </a:t>
                </a:r>
                <a:r>
                  <a:rPr lang="tr-TR" sz="2000" b="1" cap="none" baseline="0">
                    <a:latin typeface="Cambria" panose="02040503050406030204" pitchFamily="18" charset="0"/>
                  </a:rPr>
                  <a:t>Accesses</a:t>
                </a:r>
                <a:endParaRPr lang="en-US" sz="2000" b="1" cap="none" baseline="0">
                  <a:latin typeface="Cambria" panose="02040503050406030204" pitchFamily="18" charset="0"/>
                </a:endParaRPr>
              </a:p>
            </c:rich>
          </c:tx>
          <c:layout>
            <c:manualLayout>
              <c:xMode val="edge"/>
              <c:yMode val="edge"/>
              <c:x val="0.00733281644865227"/>
              <c:y val="0.138895813437447"/>
            </c:manualLayout>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044919848"/>
        <c:crosses val="autoZero"/>
        <c:crossBetween val="between"/>
        <c:majorUnit val="0.2"/>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8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306708721999"/>
          <c:y val="0.202065251483999"/>
          <c:w val="0.856434625976129"/>
          <c:h val="0.396286842499485"/>
        </c:manualLayout>
      </c:layout>
      <c:barChart>
        <c:barDir val="col"/>
        <c:grouping val="clustered"/>
        <c:varyColors val="0"/>
        <c:ser>
          <c:idx val="0"/>
          <c:order val="0"/>
          <c:tx>
            <c:strRef>
              <c:f>'[rltl.xlsx]eight-core'!$C$2</c:f>
              <c:strCache>
                <c:ptCount val="1"/>
                <c:pt idx="0">
                  <c:v>8ms - RLTL</c:v>
                </c:pt>
              </c:strCache>
            </c:strRef>
          </c:tx>
          <c:spPr>
            <a:solidFill>
              <a:srgbClr val="0066FF"/>
            </a:solidFill>
            <a:ln>
              <a:solidFill>
                <a:schemeClr val="tx1"/>
              </a:solidFill>
            </a:ln>
            <a:effectLst/>
          </c:spPr>
          <c:invertIfNegative val="0"/>
          <c:cat>
            <c:strRef>
              <c:f>'[rltl.xlsx]eight-core'!$B$3:$B$23</c:f>
              <c:strCache>
                <c:ptCount val="21"/>
                <c:pt idx="0">
                  <c:v>w1</c:v>
                </c:pt>
                <c:pt idx="1">
                  <c:v>w2</c:v>
                </c:pt>
                <c:pt idx="2">
                  <c:v>w3</c:v>
                </c:pt>
                <c:pt idx="3">
                  <c:v>w4</c:v>
                </c:pt>
                <c:pt idx="4">
                  <c:v>w5</c:v>
                </c:pt>
                <c:pt idx="5">
                  <c:v>w6</c:v>
                </c:pt>
                <c:pt idx="6">
                  <c:v>w7</c:v>
                </c:pt>
                <c:pt idx="7">
                  <c:v>w8</c:v>
                </c:pt>
                <c:pt idx="8">
                  <c:v>w9</c:v>
                </c:pt>
                <c:pt idx="9">
                  <c:v>w10</c:v>
                </c:pt>
                <c:pt idx="10">
                  <c:v>w11</c:v>
                </c:pt>
                <c:pt idx="11">
                  <c:v>w12</c:v>
                </c:pt>
                <c:pt idx="12">
                  <c:v>w13</c:v>
                </c:pt>
                <c:pt idx="13">
                  <c:v>w14</c:v>
                </c:pt>
                <c:pt idx="14">
                  <c:v>w15</c:v>
                </c:pt>
                <c:pt idx="15">
                  <c:v>w16</c:v>
                </c:pt>
                <c:pt idx="16">
                  <c:v>w17</c:v>
                </c:pt>
                <c:pt idx="17">
                  <c:v>w18</c:v>
                </c:pt>
                <c:pt idx="18">
                  <c:v>w19</c:v>
                </c:pt>
                <c:pt idx="19">
                  <c:v>w20</c:v>
                </c:pt>
                <c:pt idx="20">
                  <c:v>AVG</c:v>
                </c:pt>
              </c:strCache>
            </c:strRef>
          </c:cat>
          <c:val>
            <c:numRef>
              <c:f>'[rltl.xlsx]eight-core'!$C$3:$C$23</c:f>
              <c:numCache>
                <c:formatCode>0.00%</c:formatCode>
                <c:ptCount val="21"/>
                <c:pt idx="0">
                  <c:v>0.96968206026654</c:v>
                </c:pt>
                <c:pt idx="1">
                  <c:v>0.972056610354508</c:v>
                </c:pt>
                <c:pt idx="2">
                  <c:v>0.974515570377754</c:v>
                </c:pt>
                <c:pt idx="3">
                  <c:v>0.975160445858161</c:v>
                </c:pt>
                <c:pt idx="4">
                  <c:v>0.970310793153458</c:v>
                </c:pt>
                <c:pt idx="5">
                  <c:v>0.979310512224485</c:v>
                </c:pt>
                <c:pt idx="6">
                  <c:v>0.962087055621181</c:v>
                </c:pt>
                <c:pt idx="7">
                  <c:v>0.982688216680437</c:v>
                </c:pt>
                <c:pt idx="8">
                  <c:v>0.98324291175808</c:v>
                </c:pt>
                <c:pt idx="9">
                  <c:v>0.95924334210099</c:v>
                </c:pt>
                <c:pt idx="10">
                  <c:v>0.985659097800593</c:v>
                </c:pt>
                <c:pt idx="11">
                  <c:v>0.977745475226872</c:v>
                </c:pt>
                <c:pt idx="12">
                  <c:v>0.969620212431317</c:v>
                </c:pt>
                <c:pt idx="13">
                  <c:v>0.991408563406414</c:v>
                </c:pt>
                <c:pt idx="14">
                  <c:v>0.967962823983563</c:v>
                </c:pt>
                <c:pt idx="15">
                  <c:v>0.966061760944065</c:v>
                </c:pt>
                <c:pt idx="16">
                  <c:v>0.981675384188473</c:v>
                </c:pt>
                <c:pt idx="17">
                  <c:v>0.965541657984534</c:v>
                </c:pt>
                <c:pt idx="18">
                  <c:v>0.969902262515524</c:v>
                </c:pt>
                <c:pt idx="19">
                  <c:v>0.990859156803218</c:v>
                </c:pt>
                <c:pt idx="20">
                  <c:v>0.974736695684009</c:v>
                </c:pt>
              </c:numCache>
            </c:numRef>
          </c:val>
        </c:ser>
        <c:dLbls>
          <c:showLegendKey val="0"/>
          <c:showVal val="0"/>
          <c:showCatName val="0"/>
          <c:showSerName val="0"/>
          <c:showPercent val="0"/>
          <c:showBubbleSize val="0"/>
        </c:dLbls>
        <c:gapWidth val="84"/>
        <c:overlap val="-21"/>
        <c:axId val="-2027687304"/>
        <c:axId val="-2027683704"/>
      </c:barChart>
      <c:catAx>
        <c:axId val="-2027687304"/>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700000" spcFirstLastPara="1" vertOverflow="ellipsis" wrap="square" anchor="ctr" anchorCtr="1"/>
          <a:lstStyle/>
          <a:p>
            <a:pPr>
              <a:defRPr sz="1600" b="0" i="0" u="none" strike="noStrike" kern="1200" cap="none" spc="0" normalizeH="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027683704"/>
        <c:crosses val="autoZero"/>
        <c:auto val="1"/>
        <c:lblAlgn val="ctr"/>
        <c:lblOffset val="100"/>
        <c:noMultiLvlLbl val="0"/>
      </c:catAx>
      <c:valAx>
        <c:axId val="-2027683704"/>
        <c:scaling>
          <c:orientation val="minMax"/>
          <c:max val="1.0"/>
          <c:min val="0.0"/>
        </c:scaling>
        <c:delete val="0"/>
        <c:axPos val="l"/>
        <c:majorGridlines>
          <c:spPr>
            <a:ln w="9525" cap="flat" cmpd="sng" algn="ctr">
              <a:solidFill>
                <a:schemeClr val="tx1">
                  <a:lumMod val="15000"/>
                  <a:lumOff val="8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000" b="1" i="0" u="none" strike="noStrike" kern="1200" cap="none" baseline="0">
                    <a:solidFill>
                      <a:sysClr val="windowText" lastClr="000000"/>
                    </a:solidFill>
                    <a:latin typeface="Cambria" panose="02040503050406030204" pitchFamily="18" charset="0"/>
                    <a:ea typeface="+mn-ea"/>
                    <a:cs typeface="Times New Roman" panose="02020603050405020304" pitchFamily="18" charset="0"/>
                  </a:defRPr>
                </a:pPr>
                <a:r>
                  <a:rPr lang="en-US" sz="2000" b="1" cap="none" baseline="0">
                    <a:latin typeface="Cambria" panose="02040503050406030204" pitchFamily="18" charset="0"/>
                  </a:rPr>
                  <a:t>Fraction of </a:t>
                </a:r>
                <a:r>
                  <a:rPr lang="tr-TR" sz="2000" b="1" cap="none" baseline="0">
                    <a:latin typeface="Cambria" panose="02040503050406030204" pitchFamily="18" charset="0"/>
                  </a:rPr>
                  <a:t>Accesses</a:t>
                </a:r>
                <a:endParaRPr lang="en-US" sz="2000" b="1" cap="none" baseline="0">
                  <a:latin typeface="Cambria" panose="02040503050406030204" pitchFamily="18" charset="0"/>
                </a:endParaRPr>
              </a:p>
            </c:rich>
          </c:tx>
          <c:layout>
            <c:manualLayout>
              <c:xMode val="edge"/>
              <c:yMode val="edge"/>
              <c:x val="0.00733281644865227"/>
              <c:y val="0.138895813437447"/>
            </c:manualLayout>
          </c:layout>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ysClr val="windowText" lastClr="000000"/>
                </a:solidFill>
                <a:latin typeface="Cambria" panose="02040503050406030204" pitchFamily="18" charset="0"/>
                <a:ea typeface="+mn-ea"/>
                <a:cs typeface="Times New Roman" panose="02020603050405020304" pitchFamily="18" charset="0"/>
              </a:defRPr>
            </a:pPr>
            <a:endParaRPr lang="en-US"/>
          </a:p>
        </c:txPr>
        <c:crossAx val="-2027687304"/>
        <c:crosses val="autoZero"/>
        <c:crossBetween val="between"/>
        <c:majorUnit val="0.2"/>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sz="1800">
          <a:solidFill>
            <a:sysClr val="windowText" lastClr="000000"/>
          </a:solidFill>
          <a:latin typeface="Times New Roman" panose="02020603050405020304" pitchFamily="18" charset="0"/>
          <a:cs typeface="Times New Roman" panose="02020603050405020304" pitchFamily="18" charset="0"/>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8310621449835"/>
          <c:y val="0.030652054687194"/>
          <c:w val="0.859760597443429"/>
          <c:h val="0.578518609432052"/>
        </c:manualLayout>
      </c:layout>
      <c:barChart>
        <c:barDir val="col"/>
        <c:grouping val="clustered"/>
        <c:varyColors val="0"/>
        <c:ser>
          <c:idx val="0"/>
          <c:order val="0"/>
          <c:tx>
            <c:strRef>
              <c:f>'[results_ipc.xlsx]Single-core (RMPKC)'!$C$2</c:f>
              <c:strCache>
                <c:ptCount val="1"/>
                <c:pt idx="0">
                  <c:v>NUAT</c:v>
                </c:pt>
              </c:strCache>
            </c:strRef>
          </c:tx>
          <c:spPr>
            <a:solidFill>
              <a:schemeClr val="bg1">
                <a:lumMod val="75000"/>
              </a:schemeClr>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(RMPKC)'!$C$15:$C$25</c:f>
              <c:numCache>
                <c:formatCode>0.00%</c:formatCode>
                <c:ptCount val="11"/>
                <c:pt idx="0">
                  <c:v>0.0121191527919355</c:v>
                </c:pt>
                <c:pt idx="1">
                  <c:v>0.0226032735775528</c:v>
                </c:pt>
                <c:pt idx="2">
                  <c:v>0.00523062291963838</c:v>
                </c:pt>
                <c:pt idx="3">
                  <c:v>0.0187003901520248</c:v>
                </c:pt>
                <c:pt idx="4">
                  <c:v>0.0201998023932375</c:v>
                </c:pt>
                <c:pt idx="5">
                  <c:v>0.0143042912873863</c:v>
                </c:pt>
                <c:pt idx="6">
                  <c:v>0.018094731240021</c:v>
                </c:pt>
                <c:pt idx="7">
                  <c:v>0.0163692047734716</c:v>
                </c:pt>
                <c:pt idx="8">
                  <c:v>0.0248273594212429</c:v>
                </c:pt>
                <c:pt idx="9">
                  <c:v>0.0311222885884943</c:v>
                </c:pt>
                <c:pt idx="10">
                  <c:v>0.0110918181313397</c:v>
                </c:pt>
              </c:numCache>
              <c:extLst>
                <c:ext xmlns:c15="http://schemas.microsoft.com/office/drawing/2012/chart" uri="{02D57815-91ED-43cb-92C2-25804820EDAC}">
                  <c15:fullRef>
                    <c15:sqref>'Single-core (RMPKC)'!$C$3:$C$25</c15:sqref>
                  </c15:fullRef>
                </c:ext>
              </c:extLst>
            </c:numRef>
          </c:val>
        </c:ser>
        <c:ser>
          <c:idx val="1"/>
          <c:order val="1"/>
          <c:tx>
            <c:strRef>
              <c:f>'[results_ipc.xlsx]Single-core (RMPKC)'!$D$2</c:f>
              <c:strCache>
                <c:ptCount val="1"/>
                <c:pt idx="0">
                  <c:v>ChargeCache</c:v>
                </c:pt>
              </c:strCache>
            </c:strRef>
          </c:tx>
          <c:spPr>
            <a:solidFill>
              <a:srgbClr val="FF0066"/>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(RMPKC)'!$D$15:$D$25</c:f>
              <c:numCache>
                <c:formatCode>0.00%</c:formatCode>
                <c:ptCount val="11"/>
                <c:pt idx="0">
                  <c:v>0.0205006229471061</c:v>
                </c:pt>
                <c:pt idx="1">
                  <c:v>0.0771628994544038</c:v>
                </c:pt>
                <c:pt idx="2">
                  <c:v>0.00475511174512588</c:v>
                </c:pt>
                <c:pt idx="3">
                  <c:v>0.0433203282658414</c:v>
                </c:pt>
                <c:pt idx="4">
                  <c:v>0.0507190690525854</c:v>
                </c:pt>
                <c:pt idx="5">
                  <c:v>0.0461638491547465</c:v>
                </c:pt>
                <c:pt idx="6">
                  <c:v>0.0528649991130032</c:v>
                </c:pt>
                <c:pt idx="7">
                  <c:v>0.014468264864294</c:v>
                </c:pt>
                <c:pt idx="8">
                  <c:v>0.0813877014140085</c:v>
                </c:pt>
                <c:pt idx="9">
                  <c:v>0.0163470606727443</c:v>
                </c:pt>
                <c:pt idx="10">
                  <c:v>0.02131668846751</c:v>
                </c:pt>
              </c:numCache>
              <c:extLst>
                <c:ext xmlns:c15="http://schemas.microsoft.com/office/drawing/2012/chart" uri="{02D57815-91ED-43cb-92C2-25804820EDAC}">
                  <c15:fullRef>
                    <c15:sqref>'Single-core (RMPKC)'!$D$3:$D$25</c15:sqref>
                  </c15:fullRef>
                </c:ext>
              </c:extLst>
            </c:numRef>
          </c:val>
        </c:ser>
        <c:ser>
          <c:idx val="2"/>
          <c:order val="2"/>
          <c:tx>
            <c:strRef>
              <c:f>'[results_ipc.xlsx]Single-core (RMPKC)'!$E$2</c:f>
              <c:strCache>
                <c:ptCount val="1"/>
                <c:pt idx="0">
                  <c:v>ChargeCache + NUAT</c:v>
                </c:pt>
              </c:strCache>
            </c:strRef>
          </c:tx>
          <c:spPr>
            <a:solidFill>
              <a:srgbClr val="0066FF"/>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(RMPKC)'!$E$15:$E$25</c:f>
              <c:numCache>
                <c:formatCode>0.00%</c:formatCode>
                <c:ptCount val="11"/>
                <c:pt idx="0">
                  <c:v>0.0294484086533016</c:v>
                </c:pt>
                <c:pt idx="1">
                  <c:v>0.0818394388152768</c:v>
                </c:pt>
                <c:pt idx="2">
                  <c:v>0.00951022349025199</c:v>
                </c:pt>
                <c:pt idx="3">
                  <c:v>0.0504506928561819</c:v>
                </c:pt>
                <c:pt idx="4">
                  <c:v>0.0627950378746296</c:v>
                </c:pt>
                <c:pt idx="5">
                  <c:v>0.052665799739922</c:v>
                </c:pt>
                <c:pt idx="6">
                  <c:v>0.0592513748447756</c:v>
                </c:pt>
                <c:pt idx="7">
                  <c:v>0.0283028830921956</c:v>
                </c:pt>
                <c:pt idx="8">
                  <c:v>0.092732653732325</c:v>
                </c:pt>
                <c:pt idx="9">
                  <c:v>0.0462118830556426</c:v>
                </c:pt>
                <c:pt idx="10">
                  <c:v>0.028195786043169</c:v>
                </c:pt>
              </c:numCache>
              <c:extLst>
                <c:ext xmlns:c15="http://schemas.microsoft.com/office/drawing/2012/chart" uri="{02D57815-91ED-43cb-92C2-25804820EDAC}">
                  <c15:fullRef>
                    <c15:sqref>'Single-core (RMPKC)'!$E$3:$E$25</c15:sqref>
                  </c15:fullRef>
                </c:ext>
              </c:extLst>
            </c:numRef>
          </c:val>
        </c:ser>
        <c:ser>
          <c:idx val="3"/>
          <c:order val="3"/>
          <c:tx>
            <c:strRef>
              <c:f>'[results_ipc.xlsx]Single-core (RMPKC)'!$F$2</c:f>
              <c:strCache>
                <c:ptCount val="1"/>
                <c:pt idx="0">
                  <c:v>Low-Latency DRAM</c:v>
                </c:pt>
              </c:strCache>
            </c:strRef>
          </c:tx>
          <c:spPr>
            <a:solidFill>
              <a:schemeClr val="dk1">
                <a:tint val="98500"/>
              </a:schemeClr>
            </a:solidFill>
            <a:ln>
              <a:solidFill>
                <a:schemeClr val="tx1"/>
              </a:solidFill>
            </a:ln>
            <a:effectLst/>
          </c:spPr>
          <c:invertIfNegative val="0"/>
          <c:cat>
            <c:strRef>
              <c:f>'[results_ipc.xlsx]Single-core (RMPKC)'!$B$15:$B$25</c:f>
              <c:strCache>
                <c:ptCount val="11"/>
                <c:pt idx="0">
                  <c:v>milc</c:v>
                </c:pt>
                <c:pt idx="1">
                  <c:v>bwaves</c:v>
                </c:pt>
                <c:pt idx="2">
                  <c:v>apache20</c:v>
                </c:pt>
                <c:pt idx="3">
                  <c:v>soplex</c:v>
                </c:pt>
                <c:pt idx="4">
                  <c:v>leslie3d</c:v>
                </c:pt>
                <c:pt idx="5">
                  <c:v>cactusADM</c:v>
                </c:pt>
                <c:pt idx="6">
                  <c:v>lbm</c:v>
                </c:pt>
                <c:pt idx="7">
                  <c:v>omnetpp</c:v>
                </c:pt>
                <c:pt idx="8">
                  <c:v>GemsFDTD</c:v>
                </c:pt>
                <c:pt idx="9">
                  <c:v>mcf</c:v>
                </c:pt>
                <c:pt idx="10">
                  <c:v>AVG - ALL 22</c:v>
                </c:pt>
              </c:strCache>
              <c:extLst>
                <c:ext xmlns:c15="http://schemas.microsoft.com/office/drawing/2012/chart" uri="{02D57815-91ED-43cb-92C2-25804820EDAC}">
                  <c15:fullRef>
                    <c15:sqref>'Single-core (RMPKC)'!$B$3:$B$25</c15:sqref>
                  </c15:fullRef>
                </c:ext>
              </c:extLst>
            </c:strRef>
          </c:cat>
          <c:val>
            <c:numRef>
              <c:f>'[results_ipc.xlsx]Single-core (RMPKC)'!$F$15:$F$25</c:f>
              <c:numCache>
                <c:formatCode>0.00%</c:formatCode>
                <c:ptCount val="11"/>
                <c:pt idx="0">
                  <c:v>0.057877449314758</c:v>
                </c:pt>
                <c:pt idx="1">
                  <c:v>0.0958690568978957</c:v>
                </c:pt>
                <c:pt idx="2">
                  <c:v>0.0275796481217307</c:v>
                </c:pt>
                <c:pt idx="3">
                  <c:v>0.0839499529126866</c:v>
                </c:pt>
                <c:pt idx="4">
                  <c:v>0.0758590405093864</c:v>
                </c:pt>
                <c:pt idx="5">
                  <c:v>0.0728218465539661</c:v>
                </c:pt>
                <c:pt idx="6">
                  <c:v>0.0722015256342026</c:v>
                </c:pt>
                <c:pt idx="7">
                  <c:v>0.0771992818671454</c:v>
                </c:pt>
                <c:pt idx="8">
                  <c:v>0.11920420914173</c:v>
                </c:pt>
                <c:pt idx="9">
                  <c:v>0.154982709839673</c:v>
                </c:pt>
                <c:pt idx="10">
                  <c:v>0.0475282133325664</c:v>
                </c:pt>
              </c:numCache>
              <c:extLst>
                <c:ext xmlns:c15="http://schemas.microsoft.com/office/drawing/2012/chart" uri="{02D57815-91ED-43cb-92C2-25804820EDAC}">
                  <c15:fullRef>
                    <c15:sqref>'Single-core (RMPKC)'!$F$3:$F$25</c15:sqref>
                  </c15:fullRef>
                </c:ext>
              </c:extLst>
            </c:numRef>
          </c:val>
        </c:ser>
        <c:dLbls>
          <c:showLegendKey val="0"/>
          <c:showVal val="0"/>
          <c:showCatName val="0"/>
          <c:showSerName val="0"/>
          <c:showPercent val="0"/>
          <c:showBubbleSize val="0"/>
        </c:dLbls>
        <c:gapWidth val="269"/>
        <c:axId val="-2045203160"/>
        <c:axId val="-2045199624"/>
      </c:barChart>
      <c:catAx>
        <c:axId val="-2045203160"/>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cap="none" spc="0" normalizeH="0" baseline="0">
                <a:solidFill>
                  <a:schemeClr val="tx1"/>
                </a:solidFill>
                <a:latin typeface="Cambria" panose="02040503050406030204" pitchFamily="18" charset="0"/>
                <a:ea typeface="+mn-ea"/>
                <a:cs typeface="+mn-cs"/>
              </a:defRPr>
            </a:pPr>
            <a:endParaRPr lang="en-US"/>
          </a:p>
        </c:txPr>
        <c:crossAx val="-2045199624"/>
        <c:crosses val="autoZero"/>
        <c:auto val="1"/>
        <c:lblAlgn val="ctr"/>
        <c:lblOffset val="100"/>
        <c:noMultiLvlLbl val="0"/>
      </c:catAx>
      <c:valAx>
        <c:axId val="-2045199624"/>
        <c:scaling>
          <c:orientation val="minMax"/>
          <c:max val="0.16"/>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400" b="1" i="0" u="none" strike="noStrike" kern="1200" cap="none" baseline="0">
                    <a:solidFill>
                      <a:schemeClr val="tx1"/>
                    </a:solidFill>
                    <a:latin typeface="Cambria" panose="02040503050406030204" pitchFamily="18" charset="0"/>
                    <a:ea typeface="+mn-ea"/>
                    <a:cs typeface="+mn-cs"/>
                  </a:defRPr>
                </a:pPr>
                <a:r>
                  <a:rPr lang="en-US" sz="2400" b="1" cap="none" baseline="0">
                    <a:solidFill>
                      <a:schemeClr val="tx1"/>
                    </a:solidFill>
                    <a:latin typeface="Cambria" panose="02040503050406030204" pitchFamily="18" charset="0"/>
                  </a:rPr>
                  <a:t>Speedup</a:t>
                </a:r>
              </a:p>
            </c:rich>
          </c:tx>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mn-ea"/>
                <a:cs typeface="+mn-cs"/>
              </a:defRPr>
            </a:pPr>
            <a:endParaRPr lang="en-US"/>
          </a:p>
        </c:txPr>
        <c:crossAx val="-2045203160"/>
        <c:crosses val="autoZero"/>
        <c:crossBetween val="between"/>
        <c:majorUnit val="0.04"/>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133516622922135"/>
          <c:y val="0.0869353918481591"/>
          <c:w val="0.858873250218723"/>
          <c:h val="0.499736099255299"/>
        </c:manualLayout>
      </c:layout>
      <c:barChart>
        <c:barDir val="col"/>
        <c:grouping val="clustered"/>
        <c:varyColors val="0"/>
        <c:ser>
          <c:idx val="0"/>
          <c:order val="0"/>
          <c:tx>
            <c:strRef>
              <c:f>'[results_ipc.xlsx]Eight-core (RMPKC)'!$C$2</c:f>
              <c:strCache>
                <c:ptCount val="1"/>
                <c:pt idx="0">
                  <c:v>NUAT</c:v>
                </c:pt>
              </c:strCache>
            </c:strRef>
          </c:tx>
          <c:spPr>
            <a:solidFill>
              <a:schemeClr val="bg1">
                <a:lumMod val="75000"/>
              </a:schemeClr>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(RMPKC)'!$C$13:$C$23</c:f>
              <c:numCache>
                <c:formatCode>0.00%</c:formatCode>
                <c:ptCount val="11"/>
                <c:pt idx="0">
                  <c:v>0.0239845885040462</c:v>
                </c:pt>
                <c:pt idx="1">
                  <c:v>0.0263293219969383</c:v>
                </c:pt>
                <c:pt idx="2">
                  <c:v>0.0249113773355223</c:v>
                </c:pt>
                <c:pt idx="3">
                  <c:v>0.027070662054397</c:v>
                </c:pt>
                <c:pt idx="4">
                  <c:v>0.0271035369730521</c:v>
                </c:pt>
                <c:pt idx="5">
                  <c:v>0.0264494976421155</c:v>
                </c:pt>
                <c:pt idx="6">
                  <c:v>0.023448169126101</c:v>
                </c:pt>
                <c:pt idx="7">
                  <c:v>0.0245258360581946</c:v>
                </c:pt>
                <c:pt idx="8">
                  <c:v>0.0246896159116279</c:v>
                </c:pt>
                <c:pt idx="9">
                  <c:v>0.0219649918561235</c:v>
                </c:pt>
                <c:pt idx="10">
                  <c:v>0.0247162702034456</c:v>
                </c:pt>
              </c:numCache>
              <c:extLst>
                <c:ext xmlns:c15="http://schemas.microsoft.com/office/drawing/2012/chart" uri="{02D57815-91ED-43cb-92C2-25804820EDAC}">
                  <c15:fullRef>
                    <c15:sqref>'Eight-core (RMPKC)'!$C$3:$C$23</c15:sqref>
                  </c15:fullRef>
                </c:ext>
              </c:extLst>
            </c:numRef>
          </c:val>
        </c:ser>
        <c:ser>
          <c:idx val="1"/>
          <c:order val="1"/>
          <c:tx>
            <c:strRef>
              <c:f>'[results_ipc.xlsx]Eight-core (RMPKC)'!$D$2</c:f>
              <c:strCache>
                <c:ptCount val="1"/>
                <c:pt idx="0">
                  <c:v>ChargeCache</c:v>
                </c:pt>
              </c:strCache>
            </c:strRef>
          </c:tx>
          <c:spPr>
            <a:solidFill>
              <a:srgbClr val="FF0066"/>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(RMPKC)'!$D$13:$D$23</c:f>
              <c:numCache>
                <c:formatCode>0.00%</c:formatCode>
                <c:ptCount val="11"/>
                <c:pt idx="0">
                  <c:v>0.112724091018595</c:v>
                </c:pt>
                <c:pt idx="1">
                  <c:v>0.0906937659488733</c:v>
                </c:pt>
                <c:pt idx="2">
                  <c:v>0.0829221449320929</c:v>
                </c:pt>
                <c:pt idx="3">
                  <c:v>0.0802189493164112</c:v>
                </c:pt>
                <c:pt idx="4">
                  <c:v>0.0948148028404432</c:v>
                </c:pt>
                <c:pt idx="5">
                  <c:v>0.0588363292938299</c:v>
                </c:pt>
                <c:pt idx="6">
                  <c:v>0.0843707041000121</c:v>
                </c:pt>
                <c:pt idx="7">
                  <c:v>0.0815039923604168</c:v>
                </c:pt>
                <c:pt idx="8">
                  <c:v>0.0850714411329916</c:v>
                </c:pt>
                <c:pt idx="9">
                  <c:v>0.0744684162636451</c:v>
                </c:pt>
                <c:pt idx="10">
                  <c:v>0.086075541063864</c:v>
                </c:pt>
              </c:numCache>
              <c:extLst>
                <c:ext xmlns:c15="http://schemas.microsoft.com/office/drawing/2012/chart" uri="{02D57815-91ED-43cb-92C2-25804820EDAC}">
                  <c15:fullRef>
                    <c15:sqref>'Eight-core (RMPKC)'!$D$3:$D$23</c15:sqref>
                  </c15:fullRef>
                </c:ext>
              </c:extLst>
            </c:numRef>
          </c:val>
        </c:ser>
        <c:ser>
          <c:idx val="2"/>
          <c:order val="2"/>
          <c:tx>
            <c:strRef>
              <c:f>'[results_ipc.xlsx]Eight-core (RMPKC)'!$E$2</c:f>
              <c:strCache>
                <c:ptCount val="1"/>
                <c:pt idx="0">
                  <c:v>ChargeCache + NUAT</c:v>
                </c:pt>
              </c:strCache>
            </c:strRef>
          </c:tx>
          <c:spPr>
            <a:solidFill>
              <a:srgbClr val="0066FF"/>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(RMPKC)'!$E$13:$E$23</c:f>
              <c:numCache>
                <c:formatCode>0.00%</c:formatCode>
                <c:ptCount val="11"/>
                <c:pt idx="0">
                  <c:v>0.117701842002523</c:v>
                </c:pt>
                <c:pt idx="1">
                  <c:v>0.101609032302284</c:v>
                </c:pt>
                <c:pt idx="2">
                  <c:v>0.0934423588229405</c:v>
                </c:pt>
                <c:pt idx="3">
                  <c:v>0.0927304099901145</c:v>
                </c:pt>
                <c:pt idx="4">
                  <c:v>0.104282455838829</c:v>
                </c:pt>
                <c:pt idx="5">
                  <c:v>0.0745501416275871</c:v>
                </c:pt>
                <c:pt idx="6">
                  <c:v>0.0931681743101731</c:v>
                </c:pt>
                <c:pt idx="7">
                  <c:v>0.0926796738774232</c:v>
                </c:pt>
                <c:pt idx="8">
                  <c:v>0.093180116451558</c:v>
                </c:pt>
                <c:pt idx="9">
                  <c:v>0.085059985374478</c:v>
                </c:pt>
                <c:pt idx="10">
                  <c:v>0.0958081488328905</c:v>
                </c:pt>
              </c:numCache>
              <c:extLst>
                <c:ext xmlns:c15="http://schemas.microsoft.com/office/drawing/2012/chart" uri="{02D57815-91ED-43cb-92C2-25804820EDAC}">
                  <c15:fullRef>
                    <c15:sqref>'Eight-core (RMPKC)'!$E$3:$E$23</c15:sqref>
                  </c15:fullRef>
                </c:ext>
              </c:extLst>
            </c:numRef>
          </c:val>
        </c:ser>
        <c:ser>
          <c:idx val="3"/>
          <c:order val="3"/>
          <c:tx>
            <c:strRef>
              <c:f>'[results_ipc.xlsx]Eight-core (RMPKC)'!$F$2</c:f>
              <c:strCache>
                <c:ptCount val="1"/>
                <c:pt idx="0">
                  <c:v>Low-Latency DRAM</c:v>
                </c:pt>
              </c:strCache>
            </c:strRef>
          </c:tx>
          <c:spPr>
            <a:solidFill>
              <a:schemeClr val="dk1">
                <a:tint val="98500"/>
              </a:schemeClr>
            </a:solidFill>
            <a:ln>
              <a:solidFill>
                <a:schemeClr val="tx1"/>
              </a:solidFill>
            </a:ln>
            <a:effectLst/>
          </c:spPr>
          <c:invertIfNegative val="0"/>
          <c:cat>
            <c:strRef>
              <c:f>'[results_ipc.xlsx]Eight-core (RMPKC)'!$B$13:$B$23</c:f>
              <c:strCache>
                <c:ptCount val="11"/>
                <c:pt idx="0">
                  <c:v>w3</c:v>
                </c:pt>
                <c:pt idx="1">
                  <c:v>w18</c:v>
                </c:pt>
                <c:pt idx="2">
                  <c:v>w12</c:v>
                </c:pt>
                <c:pt idx="3">
                  <c:v>w9</c:v>
                </c:pt>
                <c:pt idx="4">
                  <c:v>w13</c:v>
                </c:pt>
                <c:pt idx="5">
                  <c:v>w15</c:v>
                </c:pt>
                <c:pt idx="6">
                  <c:v>w8</c:v>
                </c:pt>
                <c:pt idx="7">
                  <c:v>w6</c:v>
                </c:pt>
                <c:pt idx="8">
                  <c:v>w11</c:v>
                </c:pt>
                <c:pt idx="9">
                  <c:v>w17</c:v>
                </c:pt>
                <c:pt idx="10">
                  <c:v>AVG - ALL 20</c:v>
                </c:pt>
              </c:strCache>
              <c:extLst>
                <c:ext xmlns:c15="http://schemas.microsoft.com/office/drawing/2012/chart" uri="{02D57815-91ED-43cb-92C2-25804820EDAC}">
                  <c15:fullRef>
                    <c15:sqref>'Eight-core (RMPKC)'!$B$3:$B$23</c15:sqref>
                  </c15:fullRef>
                </c:ext>
              </c:extLst>
            </c:strRef>
          </c:cat>
          <c:val>
            <c:numRef>
              <c:f>'[results_ipc.xlsx]Eight-core (RMPKC)'!$F$13:$F$23</c:f>
              <c:numCache>
                <c:formatCode>0.00%</c:formatCode>
                <c:ptCount val="11"/>
                <c:pt idx="0">
                  <c:v>0.13519280200588</c:v>
                </c:pt>
                <c:pt idx="1">
                  <c:v>0.140898231862081</c:v>
                </c:pt>
                <c:pt idx="2">
                  <c:v>0.132256166643237</c:v>
                </c:pt>
                <c:pt idx="3">
                  <c:v>0.137514358114034</c:v>
                </c:pt>
                <c:pt idx="4">
                  <c:v>0.137989939286594</c:v>
                </c:pt>
                <c:pt idx="5">
                  <c:v>0.135890965202411</c:v>
                </c:pt>
                <c:pt idx="6">
                  <c:v>0.131068267105533</c:v>
                </c:pt>
                <c:pt idx="7">
                  <c:v>0.13068049622656</c:v>
                </c:pt>
                <c:pt idx="8">
                  <c:v>0.142247268247766</c:v>
                </c:pt>
                <c:pt idx="9">
                  <c:v>0.133925587506362</c:v>
                </c:pt>
                <c:pt idx="10">
                  <c:v>0.133681743151174</c:v>
                </c:pt>
              </c:numCache>
              <c:extLst>
                <c:ext xmlns:c15="http://schemas.microsoft.com/office/drawing/2012/chart" uri="{02D57815-91ED-43cb-92C2-25804820EDAC}">
                  <c15:fullRef>
                    <c15:sqref>'Eight-core (RMPKC)'!$F$3:$F$23</c15:sqref>
                  </c15:fullRef>
                </c:ext>
              </c:extLst>
            </c:numRef>
          </c:val>
        </c:ser>
        <c:dLbls>
          <c:showLegendKey val="0"/>
          <c:showVal val="0"/>
          <c:showCatName val="0"/>
          <c:showSerName val="0"/>
          <c:showPercent val="0"/>
          <c:showBubbleSize val="0"/>
        </c:dLbls>
        <c:gapWidth val="269"/>
        <c:axId val="-2027841576"/>
        <c:axId val="-2027884824"/>
      </c:barChart>
      <c:catAx>
        <c:axId val="-2027841576"/>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2220000" spcFirstLastPara="1" vertOverflow="ellipsis" vert="horz" wrap="square" anchor="ctr" anchorCtr="1"/>
          <a:lstStyle/>
          <a:p>
            <a:pPr>
              <a:defRPr sz="1800" b="0" i="0" u="none" strike="noStrike" kern="1200" cap="none" spc="0" normalizeH="0" baseline="0">
                <a:solidFill>
                  <a:schemeClr val="tx1"/>
                </a:solidFill>
                <a:latin typeface="Cambria" panose="02040503050406030204" pitchFamily="18" charset="0"/>
                <a:ea typeface="+mn-ea"/>
                <a:cs typeface="+mn-cs"/>
              </a:defRPr>
            </a:pPr>
            <a:endParaRPr lang="en-US"/>
          </a:p>
        </c:txPr>
        <c:crossAx val="-2027884824"/>
        <c:crosses val="autoZero"/>
        <c:auto val="1"/>
        <c:lblAlgn val="ctr"/>
        <c:lblOffset val="100"/>
        <c:noMultiLvlLbl val="0"/>
      </c:catAx>
      <c:valAx>
        <c:axId val="-2027884824"/>
        <c:scaling>
          <c:orientation val="minMax"/>
          <c:max val="0.16"/>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2400" b="1" i="0" u="none" strike="noStrike" kern="1200" cap="none" baseline="0">
                    <a:solidFill>
                      <a:schemeClr val="tx1"/>
                    </a:solidFill>
                    <a:latin typeface="Cambria" panose="02040503050406030204" pitchFamily="18" charset="0"/>
                    <a:ea typeface="+mn-ea"/>
                    <a:cs typeface="+mn-cs"/>
                  </a:defRPr>
                </a:pPr>
                <a:r>
                  <a:rPr lang="en-US" sz="2400" b="1" cap="none" baseline="0">
                    <a:solidFill>
                      <a:schemeClr val="tx1"/>
                    </a:solidFill>
                    <a:latin typeface="Cambria" panose="02040503050406030204" pitchFamily="18" charset="0"/>
                  </a:rPr>
                  <a:t>Speedup</a:t>
                </a:r>
              </a:p>
            </c:rich>
          </c:tx>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800" b="0" i="0" u="none" strike="noStrike" kern="1200" baseline="0">
                <a:solidFill>
                  <a:schemeClr val="tx1"/>
                </a:solidFill>
                <a:latin typeface="Cambria" panose="02040503050406030204" pitchFamily="18" charset="0"/>
                <a:ea typeface="+mn-ea"/>
                <a:cs typeface="+mn-cs"/>
              </a:defRPr>
            </a:pPr>
            <a:endParaRPr lang="en-US"/>
          </a:p>
        </c:txPr>
        <c:crossAx val="-2027841576"/>
        <c:crosses val="autoZero"/>
        <c:crossBetween val="between"/>
        <c:majorUnit val="0.04"/>
      </c:valAx>
      <c:spPr>
        <a:noFill/>
        <a:ln>
          <a:noFill/>
        </a:ln>
        <a:effectLst/>
      </c:spPr>
    </c:plotArea>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manualLayout>
          <c:layoutTarget val="inner"/>
          <c:xMode val="edge"/>
          <c:yMode val="edge"/>
          <c:x val="0.243808800763642"/>
          <c:y val="0.030652054687194"/>
          <c:w val="0.737346263424327"/>
          <c:h val="0.791259795167539"/>
        </c:manualLayout>
      </c:layout>
      <c:barChart>
        <c:barDir val="col"/>
        <c:grouping val="clustered"/>
        <c:varyColors val="0"/>
        <c:ser>
          <c:idx val="1"/>
          <c:order val="0"/>
          <c:tx>
            <c:strRef>
              <c:f>'[energy_savings.xlsx]Energy Saving'!$C$2</c:f>
              <c:strCache>
                <c:ptCount val="1"/>
                <c:pt idx="0">
                  <c:v>Average</c:v>
                </c:pt>
              </c:strCache>
            </c:strRef>
          </c:tx>
          <c:spPr>
            <a:solidFill>
              <a:schemeClr val="dk1">
                <a:tint val="55000"/>
              </a:schemeClr>
            </a:solidFill>
            <a:ln>
              <a:solidFill>
                <a:schemeClr val="tx1"/>
              </a:solidFill>
            </a:ln>
            <a:effectLst/>
          </c:spPr>
          <c:invertIfNegative val="0"/>
          <c:cat>
            <c:strRef>
              <c:f>'[energy_savings.xlsx]Energy Saving'!$B$3:$B$4</c:f>
              <c:strCache>
                <c:ptCount val="2"/>
                <c:pt idx="0">
                  <c:v>Single-core</c:v>
                </c:pt>
                <c:pt idx="1">
                  <c:v>Eight-core</c:v>
                </c:pt>
              </c:strCache>
            </c:strRef>
          </c:cat>
          <c:val>
            <c:numRef>
              <c:f>'[energy_savings.xlsx]Energy Saving'!$C$3:$C$4</c:f>
              <c:numCache>
                <c:formatCode>0.00%</c:formatCode>
                <c:ptCount val="2"/>
                <c:pt idx="0">
                  <c:v>0.0177938504183618</c:v>
                </c:pt>
                <c:pt idx="1">
                  <c:v>0.0788841504070949</c:v>
                </c:pt>
              </c:numCache>
            </c:numRef>
          </c:val>
        </c:ser>
        <c:ser>
          <c:idx val="2"/>
          <c:order val="1"/>
          <c:tx>
            <c:strRef>
              <c:f>'[energy_savings.xlsx]Energy Saving'!$D$2</c:f>
              <c:strCache>
                <c:ptCount val="1"/>
                <c:pt idx="0">
                  <c:v>Maximum</c:v>
                </c:pt>
              </c:strCache>
            </c:strRef>
          </c:tx>
          <c:spPr>
            <a:solidFill>
              <a:schemeClr val="tx1"/>
            </a:solidFill>
            <a:ln>
              <a:solidFill>
                <a:schemeClr val="tx1"/>
              </a:solidFill>
            </a:ln>
            <a:effectLst/>
          </c:spPr>
          <c:invertIfNegative val="0"/>
          <c:cat>
            <c:strRef>
              <c:f>'[energy_savings.xlsx]Energy Saving'!$B$3:$B$4</c:f>
              <c:strCache>
                <c:ptCount val="2"/>
                <c:pt idx="0">
                  <c:v>Single-core</c:v>
                </c:pt>
                <c:pt idx="1">
                  <c:v>Eight-core</c:v>
                </c:pt>
              </c:strCache>
            </c:strRef>
          </c:cat>
          <c:val>
            <c:numRef>
              <c:f>'[energy_savings.xlsx]Energy Saving'!$D$3:$D$4</c:f>
              <c:numCache>
                <c:formatCode>0.00%</c:formatCode>
                <c:ptCount val="2"/>
                <c:pt idx="0">
                  <c:v>0.0685711771948305</c:v>
                </c:pt>
                <c:pt idx="1">
                  <c:v>0.14096062265797</c:v>
                </c:pt>
              </c:numCache>
            </c:numRef>
          </c:val>
        </c:ser>
        <c:dLbls>
          <c:showLegendKey val="0"/>
          <c:showVal val="0"/>
          <c:showCatName val="0"/>
          <c:showSerName val="0"/>
          <c:showPercent val="0"/>
          <c:showBubbleSize val="0"/>
        </c:dLbls>
        <c:gapWidth val="150"/>
        <c:axId val="2128570248"/>
        <c:axId val="2128573720"/>
      </c:barChart>
      <c:catAx>
        <c:axId val="2128570248"/>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2400" b="0" i="0" u="none" strike="noStrike" kern="1200" cap="none" spc="0" normalizeH="0" baseline="0">
                <a:solidFill>
                  <a:schemeClr val="tx1"/>
                </a:solidFill>
                <a:latin typeface="Cambria" panose="02040503050406030204" pitchFamily="18" charset="0"/>
                <a:ea typeface="+mn-ea"/>
                <a:cs typeface="+mn-cs"/>
              </a:defRPr>
            </a:pPr>
            <a:endParaRPr lang="en-US"/>
          </a:p>
        </c:txPr>
        <c:crossAx val="2128573720"/>
        <c:crosses val="autoZero"/>
        <c:auto val="1"/>
        <c:lblAlgn val="ctr"/>
        <c:lblOffset val="100"/>
        <c:noMultiLvlLbl val="0"/>
      </c:catAx>
      <c:valAx>
        <c:axId val="2128573720"/>
        <c:scaling>
          <c:orientation val="minMax"/>
          <c:max val="0.15"/>
        </c:scaling>
        <c:delete val="0"/>
        <c:axPos val="l"/>
        <c:majorGridlines>
          <c:spPr>
            <a:ln w="9525" cap="flat" cmpd="sng" algn="ctr">
              <a:solidFill>
                <a:schemeClr val="bg1">
                  <a:lumMod val="65000"/>
                </a:schemeClr>
              </a:solidFill>
              <a:round/>
            </a:ln>
            <a:effectLst/>
          </c:spPr>
        </c:majorGridlines>
        <c:minorGridlines>
          <c:spPr>
            <a:ln w="9525" cap="flat" cmpd="sng" algn="ctr">
              <a:noFill/>
              <a:round/>
            </a:ln>
            <a:effectLst/>
          </c:spPr>
        </c:minorGridlines>
        <c:title>
          <c:tx>
            <c:rich>
              <a:bodyPr rot="-5400000" spcFirstLastPara="1" vertOverflow="ellipsis" vert="horz" wrap="square" anchor="ctr" anchorCtr="1"/>
              <a:lstStyle/>
              <a:p>
                <a:pPr>
                  <a:defRPr sz="3200" b="0" i="0" u="none" strike="noStrike" kern="1200" cap="none" baseline="0">
                    <a:solidFill>
                      <a:schemeClr val="tx1"/>
                    </a:solidFill>
                    <a:latin typeface="Cambria" panose="02040503050406030204" pitchFamily="18" charset="0"/>
                    <a:ea typeface="+mn-ea"/>
                    <a:cs typeface="+mn-cs"/>
                  </a:defRPr>
                </a:pPr>
                <a:r>
                  <a:rPr lang="en-US" sz="3200" cap="none" baseline="0">
                    <a:solidFill>
                      <a:schemeClr val="tx1"/>
                    </a:solidFill>
                    <a:latin typeface="Cambria" panose="02040503050406030204" pitchFamily="18" charset="0"/>
                  </a:rPr>
                  <a:t>DRAM Energy Reduction</a:t>
                </a:r>
              </a:p>
            </c:rich>
          </c:tx>
          <c:overlay val="0"/>
          <c:spPr>
            <a:noFill/>
            <a:ln>
              <a:noFill/>
            </a:ln>
            <a:effectLst/>
          </c:spPr>
        </c:title>
        <c:numFmt formatCode="0%" sourceLinked="0"/>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2000" b="0" i="0" u="none" strike="noStrike" kern="1200" baseline="0">
                <a:solidFill>
                  <a:schemeClr val="tx1"/>
                </a:solidFill>
                <a:latin typeface="Cambria" panose="02040503050406030204" pitchFamily="18" charset="0"/>
                <a:ea typeface="+mn-ea"/>
                <a:cs typeface="+mn-cs"/>
              </a:defRPr>
            </a:pPr>
            <a:endParaRPr lang="en-US"/>
          </a:p>
        </c:txPr>
        <c:crossAx val="2128570248"/>
        <c:crosses val="autoZero"/>
        <c:crossBetween val="between"/>
        <c:majorUnit val="0.05"/>
      </c:valAx>
      <c:spPr>
        <a:noFill/>
        <a:ln>
          <a:noFill/>
        </a:ln>
        <a:effectLst/>
      </c:spPr>
    </c:plotArea>
    <c:legend>
      <c:legendPos val="t"/>
      <c:layout>
        <c:manualLayout>
          <c:xMode val="edge"/>
          <c:yMode val="edge"/>
          <c:x val="0.250261703965313"/>
          <c:y val="0.0331917760710294"/>
          <c:w val="0.495904225701545"/>
          <c:h val="0.116178011415357"/>
        </c:manualLayout>
      </c:layout>
      <c:overlay val="0"/>
      <c:spPr>
        <a:noFill/>
        <a:ln>
          <a:noFill/>
        </a:ln>
        <a:effectLst/>
      </c:spPr>
      <c:txPr>
        <a:bodyPr rot="0" spcFirstLastPara="1" vertOverflow="ellipsis" vert="horz" wrap="square" anchor="ctr" anchorCtr="1"/>
        <a:lstStyle/>
        <a:p>
          <a:pPr>
            <a:defRPr sz="2400" b="0" i="0" u="none" strike="noStrike" kern="1200" baseline="0">
              <a:solidFill>
                <a:schemeClr val="tx1"/>
              </a:solidFill>
              <a:latin typeface="Cambria" panose="02040503050406030204" pitchFamily="18" charset="0"/>
              <a:ea typeface="+mn-ea"/>
              <a:cs typeface="+mn-cs"/>
            </a:defRPr>
          </a:pPr>
          <a:endParaRPr lang="en-US"/>
        </a:p>
      </c:txPr>
    </c:legend>
    <c:plotVisOnly val="1"/>
    <c:dispBlanksAs val="gap"/>
    <c:showDLblsOverMax val="0"/>
  </c:chart>
  <c:spPr>
    <a:solidFill>
      <a:schemeClr val="bg1"/>
    </a:solidFill>
    <a:ln w="9525" cap="flat" cmpd="sng" algn="ctr">
      <a:noFill/>
      <a:round/>
    </a:ln>
    <a:effectLst/>
  </c:spPr>
  <c:txPr>
    <a:bodyPr/>
    <a:lstStyle/>
    <a:p>
      <a:pPr>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dPt>
          <c:dPt>
            <c:idx val="4"/>
            <c:marker>
              <c:spPr>
                <a:solidFill>
                  <a:schemeClr val="tx1"/>
                </a:solidFill>
                <a:ln>
                  <a:noFill/>
                </a:ln>
              </c:spPr>
            </c:marker>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2045728968"/>
        <c:axId val="-2045599032"/>
      </c:scatterChart>
      <c:valAx>
        <c:axId val="-2045728968"/>
        <c:scaling>
          <c:orientation val="minMax"/>
          <c:max val="70.0"/>
        </c:scaling>
        <c:delete val="0"/>
        <c:axPos val="b"/>
        <c:title>
          <c:tx>
            <c:rich>
              <a:bodyPr anchor="t" anchorCtr="0"/>
              <a:lstStyle/>
              <a:p>
                <a:pPr algn="r">
                  <a:defRPr sz="2800"/>
                </a:pPr>
                <a:r>
                  <a:rPr lang="en-US" sz="2800" smtClean="0"/>
                  <a:t>Latency (ns)</a:t>
                </a:r>
                <a:endParaRPr lang="en-US" sz="2800"/>
              </a:p>
            </c:rich>
          </c:tx>
          <c:overlay val="0"/>
        </c:title>
        <c:numFmt formatCode="0" sourceLinked="0"/>
        <c:majorTickMark val="out"/>
        <c:minorTickMark val="none"/>
        <c:tickLblPos val="nextTo"/>
        <c:txPr>
          <a:bodyPr/>
          <a:lstStyle/>
          <a:p>
            <a:pPr>
              <a:defRPr sz="2400"/>
            </a:pPr>
            <a:endParaRPr lang="en-US"/>
          </a:p>
        </c:txPr>
        <c:crossAx val="-2045599032"/>
        <c:crosses val="autoZero"/>
        <c:crossBetween val="midCat"/>
        <c:majorUnit val="10.0"/>
      </c:valAx>
      <c:valAx>
        <c:axId val="-2045599032"/>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2045728968"/>
        <c:crosses val="autoZero"/>
        <c:crossBetween val="midCat"/>
        <c:majorUnit val="1.0"/>
      </c:valAx>
    </c:plotArea>
    <c:plotVisOnly val="1"/>
    <c:dispBlanksAs val="gap"/>
    <c:showDLblsOverMax val="0"/>
  </c:chart>
  <c:spPr>
    <a:ln>
      <a:noFill/>
    </a:ln>
  </c:sp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5"/>
          <c:y val="0.0897224210610037"/>
          <c:w val="0.642587790750294"/>
          <c:h val="0.71270381430327"/>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1.0</c:v>
                </c:pt>
                <c:pt idx="1">
                  <c:v>0.49</c:v>
                </c:pt>
                <c:pt idx="2">
                  <c:v>1.49</c:v>
                </c:pt>
              </c:numCache>
            </c:numRef>
          </c:val>
        </c:ser>
        <c:dLbls>
          <c:showLegendKey val="0"/>
          <c:showVal val="0"/>
          <c:showCatName val="0"/>
          <c:showSerName val="0"/>
          <c:showPercent val="0"/>
          <c:showBubbleSize val="0"/>
        </c:dLbls>
        <c:gapWidth val="50"/>
        <c:axId val="2127881656"/>
        <c:axId val="2127693272"/>
      </c:barChart>
      <c:catAx>
        <c:axId val="2127881656"/>
        <c:scaling>
          <c:orientation val="minMax"/>
        </c:scaling>
        <c:delete val="1"/>
        <c:axPos val="b"/>
        <c:majorTickMark val="out"/>
        <c:minorTickMark val="none"/>
        <c:tickLblPos val="nextTo"/>
        <c:crossAx val="2127693272"/>
        <c:crosses val="autoZero"/>
        <c:auto val="1"/>
        <c:lblAlgn val="ctr"/>
        <c:lblOffset val="100"/>
        <c:noMultiLvlLbl val="0"/>
      </c:catAx>
      <c:valAx>
        <c:axId val="2127693272"/>
        <c:scaling>
          <c:orientation val="minMax"/>
          <c:max val="1.5"/>
          <c:min val="0.0"/>
        </c:scaling>
        <c:delete val="0"/>
        <c:axPos val="l"/>
        <c:majorGridlines/>
        <c:numFmt formatCode="0%" sourceLinked="0"/>
        <c:majorTickMark val="out"/>
        <c:minorTickMark val="none"/>
        <c:tickLblPos val="nextTo"/>
        <c:txPr>
          <a:bodyPr/>
          <a:lstStyle/>
          <a:p>
            <a:pPr>
              <a:defRPr sz="1600"/>
            </a:pPr>
            <a:endParaRPr lang="en-US"/>
          </a:p>
        </c:txPr>
        <c:crossAx val="2127881656"/>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0.0365644301934415"/>
          <c:w val="0.628219872688108"/>
          <c:h val="0.756087645113449"/>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1.0</c:v>
                </c:pt>
                <c:pt idx="1">
                  <c:v>0.56</c:v>
                </c:pt>
                <c:pt idx="2">
                  <c:v>1.23</c:v>
                </c:pt>
              </c:numCache>
            </c:numRef>
          </c:val>
        </c:ser>
        <c:dLbls>
          <c:showLegendKey val="0"/>
          <c:showVal val="0"/>
          <c:showCatName val="0"/>
          <c:showSerName val="0"/>
          <c:showPercent val="0"/>
          <c:showBubbleSize val="0"/>
        </c:dLbls>
        <c:gapWidth val="50"/>
        <c:axId val="2127680472"/>
        <c:axId val="2127684056"/>
      </c:barChart>
      <c:catAx>
        <c:axId val="2127680472"/>
        <c:scaling>
          <c:orientation val="minMax"/>
        </c:scaling>
        <c:delete val="1"/>
        <c:axPos val="b"/>
        <c:majorTickMark val="out"/>
        <c:minorTickMark val="none"/>
        <c:tickLblPos val="nextTo"/>
        <c:crossAx val="2127684056"/>
        <c:crosses val="autoZero"/>
        <c:auto val="1"/>
        <c:lblAlgn val="ctr"/>
        <c:lblOffset val="100"/>
        <c:noMultiLvlLbl val="0"/>
      </c:catAx>
      <c:valAx>
        <c:axId val="2127684056"/>
        <c:scaling>
          <c:orientation val="minMax"/>
          <c:max val="1.6"/>
          <c:min val="0.0"/>
        </c:scaling>
        <c:delete val="0"/>
        <c:axPos val="l"/>
        <c:majorGridlines/>
        <c:numFmt formatCode="0%" sourceLinked="0"/>
        <c:majorTickMark val="out"/>
        <c:minorTickMark val="none"/>
        <c:tickLblPos val="nextTo"/>
        <c:txPr>
          <a:bodyPr/>
          <a:lstStyle/>
          <a:p>
            <a:pPr>
              <a:defRPr sz="1800"/>
            </a:pPr>
            <a:endParaRPr lang="en-US"/>
          </a:p>
        </c:txPr>
        <c:crossAx val="2127680472"/>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38294669145682"/>
          <c:y val="0.0509259259259259"/>
          <c:w val="0.829656751594863"/>
          <c:h val="0.814646011062213"/>
        </c:manualLayout>
      </c:layout>
      <c:barChart>
        <c:barDir val="col"/>
        <c:grouping val="clustered"/>
        <c:varyColors val="0"/>
        <c:ser>
          <c:idx val="0"/>
          <c:order val="0"/>
          <c:tx>
            <c:strRef>
              <c:f>'perf-energy'!$B$1</c:f>
              <c:strCache>
                <c:ptCount val="1"/>
                <c:pt idx="0">
                  <c:v>IPC Improvement</c:v>
                </c:pt>
              </c:strCache>
            </c:strRef>
          </c:tx>
          <c:spPr>
            <a:solidFill>
              <a:srgbClr val="C00000"/>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'perf-energy'!$B$2:$B$7</c:f>
              <c:numCache>
                <c:formatCode>General</c:formatCode>
                <c:ptCount val="6"/>
                <c:pt idx="0">
                  <c:v>15.0</c:v>
                </c:pt>
                <c:pt idx="1">
                  <c:v>9.0</c:v>
                </c:pt>
                <c:pt idx="2">
                  <c:v>43.0</c:v>
                </c:pt>
                <c:pt idx="3">
                  <c:v>4.0</c:v>
                </c:pt>
                <c:pt idx="4">
                  <c:v>4.0</c:v>
                </c:pt>
                <c:pt idx="5">
                  <c:v>40.0</c:v>
                </c:pt>
              </c:numCache>
            </c:numRef>
          </c:val>
        </c:ser>
        <c:ser>
          <c:idx val="1"/>
          <c:order val="1"/>
          <c:tx>
            <c:strRef>
              <c:f>'perf-energy'!$C$1</c:f>
              <c:strCache>
                <c:ptCount val="1"/>
                <c:pt idx="0">
                  <c:v>Energy Reduction</c:v>
                </c:pt>
              </c:strCache>
            </c:strRef>
          </c:tx>
          <c:spPr>
            <a:solidFill>
              <a:schemeClr val="tx1">
                <a:lumMod val="85000"/>
                <a:lumOff val="15000"/>
              </a:schemeClr>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'perf-energy'!$C$2:$C$7</c:f>
              <c:numCache>
                <c:formatCode>General</c:formatCode>
                <c:ptCount val="6"/>
                <c:pt idx="0">
                  <c:v>40.0</c:v>
                </c:pt>
                <c:pt idx="1">
                  <c:v>32.0</c:v>
                </c:pt>
                <c:pt idx="2">
                  <c:v>60.0</c:v>
                </c:pt>
                <c:pt idx="3">
                  <c:v>15.0</c:v>
                </c:pt>
                <c:pt idx="4">
                  <c:v>17.0</c:v>
                </c:pt>
                <c:pt idx="5">
                  <c:v>67.0</c:v>
                </c:pt>
              </c:numCache>
            </c:numRef>
          </c:val>
        </c:ser>
        <c:dLbls>
          <c:showLegendKey val="0"/>
          <c:showVal val="0"/>
          <c:showCatName val="0"/>
          <c:showSerName val="0"/>
          <c:showPercent val="0"/>
          <c:showBubbleSize val="0"/>
        </c:dLbls>
        <c:gapWidth val="150"/>
        <c:axId val="-2041080856"/>
        <c:axId val="-2040595960"/>
      </c:barChart>
      <c:catAx>
        <c:axId val="-2041080856"/>
        <c:scaling>
          <c:orientation val="minMax"/>
        </c:scaling>
        <c:delete val="0"/>
        <c:axPos val="b"/>
        <c:majorTickMark val="out"/>
        <c:minorTickMark val="none"/>
        <c:tickLblPos val="nextTo"/>
        <c:txPr>
          <a:bodyPr/>
          <a:lstStyle/>
          <a:p>
            <a:pPr>
              <a:defRPr sz="2000"/>
            </a:pPr>
            <a:endParaRPr lang="en-US"/>
          </a:p>
        </c:txPr>
        <c:crossAx val="-2040595960"/>
        <c:crosses val="autoZero"/>
        <c:auto val="1"/>
        <c:lblAlgn val="ctr"/>
        <c:lblOffset val="100"/>
        <c:noMultiLvlLbl val="0"/>
      </c:catAx>
      <c:valAx>
        <c:axId val="-2040595960"/>
        <c:scaling>
          <c:orientation val="minMax"/>
        </c:scaling>
        <c:delete val="0"/>
        <c:axPos val="l"/>
        <c:majorGridlines/>
        <c:title>
          <c:tx>
            <c:rich>
              <a:bodyPr rot="-5400000" vert="horz"/>
              <a:lstStyle/>
              <a:p>
                <a:pPr>
                  <a:defRPr sz="2400"/>
                </a:pPr>
                <a:r>
                  <a:rPr lang="en-US" sz="2400"/>
                  <a:t>% Compared to Baseline</a:t>
                </a:r>
              </a:p>
            </c:rich>
          </c:tx>
          <c:layout>
            <c:manualLayout>
              <c:xMode val="edge"/>
              <c:yMode val="edge"/>
              <c:x val="0.0144230969254128"/>
              <c:y val="0.0324827242394651"/>
            </c:manualLayout>
          </c:layout>
          <c:overlay val="0"/>
        </c:title>
        <c:numFmt formatCode="General" sourceLinked="1"/>
        <c:majorTickMark val="out"/>
        <c:minorTickMark val="none"/>
        <c:tickLblPos val="nextTo"/>
        <c:crossAx val="-2041080856"/>
        <c:crosses val="autoZero"/>
        <c:crossBetween val="between"/>
      </c:valAx>
    </c:plotArea>
    <c:legend>
      <c:legendPos val="r"/>
      <c:layout>
        <c:manualLayout>
          <c:xMode val="edge"/>
          <c:yMode val="edge"/>
          <c:x val="0.153070813014808"/>
          <c:y val="0.0340183473981229"/>
          <c:w val="0.757496809204517"/>
          <c:h val="0.102619568387285"/>
        </c:manualLayout>
      </c:layout>
      <c:overlay val="0"/>
      <c:spPr>
        <a:solidFill>
          <a:schemeClr val="bg1"/>
        </a:solidFill>
      </c:spPr>
      <c:txPr>
        <a:bodyPr/>
        <a:lstStyle/>
        <a:p>
          <a:pPr>
            <a:defRPr sz="2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dPt>
          <c:dPt>
            <c:idx val="4"/>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2121118520"/>
        <c:axId val="2121058712"/>
      </c:scatterChart>
      <c:valAx>
        <c:axId val="2121118520"/>
        <c:scaling>
          <c:orientation val="minMax"/>
          <c:max val="70.0"/>
        </c:scaling>
        <c:delete val="0"/>
        <c:axPos val="b"/>
        <c:title>
          <c:tx>
            <c:rich>
              <a:bodyPr anchor="t" anchorCtr="0"/>
              <a:lstStyle/>
              <a:p>
                <a:pPr algn="r">
                  <a:defRPr sz="2800"/>
                </a:pPr>
                <a:r>
                  <a:rPr lang="en-US" sz="2800" smtClean="0"/>
                  <a:t>Latency (ns)</a:t>
                </a:r>
                <a:endParaRPr lang="en-US" sz="2800"/>
              </a:p>
            </c:rich>
          </c:tx>
          <c:overlay val="0"/>
        </c:title>
        <c:numFmt formatCode="0" sourceLinked="0"/>
        <c:majorTickMark val="out"/>
        <c:minorTickMark val="none"/>
        <c:tickLblPos val="nextTo"/>
        <c:txPr>
          <a:bodyPr/>
          <a:lstStyle/>
          <a:p>
            <a:pPr>
              <a:defRPr sz="2400"/>
            </a:pPr>
            <a:endParaRPr lang="en-US"/>
          </a:p>
        </c:txPr>
        <c:crossAx val="2121058712"/>
        <c:crosses val="autoZero"/>
        <c:crossBetween val="midCat"/>
        <c:majorUnit val="10.0"/>
      </c:valAx>
      <c:valAx>
        <c:axId val="2121058712"/>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overlay val="0"/>
        </c:title>
        <c:numFmt formatCode="General" sourceLinked="1"/>
        <c:majorTickMark val="out"/>
        <c:minorTickMark val="none"/>
        <c:tickLblPos val="nextTo"/>
        <c:txPr>
          <a:bodyPr/>
          <a:lstStyle/>
          <a:p>
            <a:pPr>
              <a:defRPr sz="2400"/>
            </a:pPr>
            <a:endParaRPr lang="en-US"/>
          </a:p>
        </c:txPr>
        <c:crossAx val="2121118520"/>
        <c:crosses val="autoZero"/>
        <c:crossBetween val="midCat"/>
        <c:majorUnit val="1.0"/>
      </c:valAx>
    </c:plotArea>
    <c:plotVisOnly val="1"/>
    <c:dispBlanksAs val="gap"/>
    <c:showDLblsOverMax val="0"/>
  </c:chart>
  <c:spPr>
    <a:ln>
      <a:noFill/>
    </a:ln>
  </c:sp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c:v>
                </c:pt>
                <c:pt idx="1">
                  <c:v>1.115</c:v>
                </c:pt>
                <c:pt idx="2">
                  <c:v>1.107</c:v>
                </c:pt>
              </c:numCache>
            </c:numRef>
          </c:val>
        </c:ser>
        <c:dLbls>
          <c:showLegendKey val="0"/>
          <c:showVal val="0"/>
          <c:showCatName val="0"/>
          <c:showSerName val="0"/>
          <c:showPercent val="0"/>
          <c:showBubbleSize val="0"/>
        </c:dLbls>
        <c:gapWidth val="150"/>
        <c:axId val="2146497560"/>
        <c:axId val="2146496248"/>
      </c:barChart>
      <c:catAx>
        <c:axId val="2146497560"/>
        <c:scaling>
          <c:orientation val="minMax"/>
        </c:scaling>
        <c:delete val="0"/>
        <c:axPos val="b"/>
        <c:majorTickMark val="out"/>
        <c:minorTickMark val="none"/>
        <c:tickLblPos val="nextTo"/>
        <c:txPr>
          <a:bodyPr/>
          <a:lstStyle/>
          <a:p>
            <a:pPr>
              <a:defRPr sz="1800"/>
            </a:pPr>
            <a:endParaRPr lang="en-US"/>
          </a:p>
        </c:txPr>
        <c:crossAx val="2146496248"/>
        <c:crosses val="autoZero"/>
        <c:auto val="1"/>
        <c:lblAlgn val="ctr"/>
        <c:lblOffset val="0"/>
        <c:noMultiLvlLbl val="0"/>
      </c:catAx>
      <c:valAx>
        <c:axId val="2146496248"/>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2146497560"/>
        <c:crosses val="autoZero"/>
        <c:crossBetween val="between"/>
      </c:valAx>
    </c:plotArea>
    <c:plotVisOnly val="1"/>
    <c:dispBlanksAs val="gap"/>
    <c:showDLblsOverMax val="0"/>
  </c:chart>
  <c:spPr>
    <a:ln>
      <a:noFill/>
    </a:ln>
  </c:sp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c:v>
                </c:pt>
                <c:pt idx="1">
                  <c:v>0.755</c:v>
                </c:pt>
                <c:pt idx="2">
                  <c:v>0.737</c:v>
                </c:pt>
              </c:numCache>
            </c:numRef>
          </c:val>
        </c:ser>
        <c:dLbls>
          <c:showLegendKey val="0"/>
          <c:showVal val="0"/>
          <c:showCatName val="0"/>
          <c:showSerName val="0"/>
          <c:showPercent val="0"/>
          <c:showBubbleSize val="0"/>
        </c:dLbls>
        <c:gapWidth val="150"/>
        <c:axId val="2120870792"/>
        <c:axId val="2120873832"/>
      </c:barChart>
      <c:catAx>
        <c:axId val="2120870792"/>
        <c:scaling>
          <c:orientation val="minMax"/>
        </c:scaling>
        <c:delete val="0"/>
        <c:axPos val="b"/>
        <c:majorTickMark val="out"/>
        <c:minorTickMark val="none"/>
        <c:tickLblPos val="nextTo"/>
        <c:txPr>
          <a:bodyPr/>
          <a:lstStyle/>
          <a:p>
            <a:pPr>
              <a:defRPr sz="1800"/>
            </a:pPr>
            <a:endParaRPr lang="en-US"/>
          </a:p>
        </c:txPr>
        <c:crossAx val="2120873832"/>
        <c:crosses val="autoZero"/>
        <c:auto val="1"/>
        <c:lblAlgn val="ctr"/>
        <c:lblOffset val="0"/>
        <c:noMultiLvlLbl val="0"/>
      </c:catAx>
      <c:valAx>
        <c:axId val="2120873832"/>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2120870792"/>
        <c:crosses val="autoZero"/>
        <c:crossBetween val="between"/>
      </c:valAx>
    </c:plotArea>
    <c:plotVisOnly val="1"/>
    <c:dispBlanksAs val="gap"/>
    <c:showDLblsOverMax val="0"/>
  </c:chart>
  <c:spPr>
    <a:ln>
      <a:noFill/>
    </a:ln>
  </c:sp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v>Conventional DRM</c:v>
          </c:tx>
          <c:invertIfNegative val="0"/>
          <c:cat>
            <c:strRef>
              <c:f>Sheet1!$A$16</c:f>
              <c:strCache>
                <c:ptCount val="1"/>
                <c:pt idx="0">
                  <c:v>IPC (Harmonic Mean)</c:v>
                </c:pt>
              </c:strCache>
            </c:strRef>
          </c:cat>
          <c:val>
            <c:numRef>
              <c:f>Sheet1!$B$16</c:f>
              <c:numCache>
                <c:formatCode>General</c:formatCode>
                <c:ptCount val="1"/>
                <c:pt idx="0">
                  <c:v>0.307884</c:v>
                </c:pt>
              </c:numCache>
            </c:numRef>
          </c:val>
        </c:ser>
        <c:ser>
          <c:idx val="1"/>
          <c:order val="1"/>
          <c:tx>
            <c:v>with Microarchitecture Awareness</c:v>
          </c:tx>
          <c:spPr>
            <a:noFill/>
          </c:spPr>
          <c:invertIfNegative val="0"/>
          <c:cat>
            <c:strRef>
              <c:f>Sheet1!$A$16</c:f>
              <c:strCache>
                <c:ptCount val="1"/>
                <c:pt idx="0">
                  <c:v>IPC (Harmonic Mean)</c:v>
                </c:pt>
              </c:strCache>
            </c:strRef>
          </c:cat>
          <c:val>
            <c:numRef>
              <c:f>Sheet1!$C$16</c:f>
              <c:numCache>
                <c:formatCode>General</c:formatCode>
                <c:ptCount val="1"/>
                <c:pt idx="0">
                  <c:v>0.459368</c:v>
                </c:pt>
              </c:numCache>
            </c:numRef>
          </c:val>
        </c:ser>
        <c:dLbls>
          <c:showLegendKey val="0"/>
          <c:showVal val="0"/>
          <c:showCatName val="0"/>
          <c:showSerName val="0"/>
          <c:showPercent val="0"/>
          <c:showBubbleSize val="0"/>
        </c:dLbls>
        <c:gapWidth val="150"/>
        <c:axId val="2123849688"/>
        <c:axId val="2123852664"/>
      </c:barChart>
      <c:catAx>
        <c:axId val="2123849688"/>
        <c:scaling>
          <c:orientation val="minMax"/>
        </c:scaling>
        <c:delete val="1"/>
        <c:axPos val="b"/>
        <c:numFmt formatCode="General" sourceLinked="0"/>
        <c:majorTickMark val="out"/>
        <c:minorTickMark val="none"/>
        <c:tickLblPos val="nextTo"/>
        <c:crossAx val="2123852664"/>
        <c:crosses val="autoZero"/>
        <c:auto val="1"/>
        <c:lblAlgn val="ctr"/>
        <c:lblOffset val="100"/>
        <c:noMultiLvlLbl val="0"/>
      </c:catAx>
      <c:valAx>
        <c:axId val="2123852664"/>
        <c:scaling>
          <c:orientation val="minMax"/>
        </c:scaling>
        <c:delete val="0"/>
        <c:axPos val="l"/>
        <c:majorGridlines/>
        <c:title>
          <c:tx>
            <c:rich>
              <a:bodyPr rot="0" vert="horz"/>
              <a:lstStyle/>
              <a:p>
                <a:pPr>
                  <a:defRPr/>
                </a:pPr>
                <a:r>
                  <a:rPr lang="en-US" altLang="zh-CHS" sz="1600" dirty="0"/>
                  <a:t>IPC </a:t>
                </a:r>
                <a:endParaRPr lang="en-US" altLang="zh-CHS" sz="1600" dirty="0" smtClean="0"/>
              </a:p>
              <a:p>
                <a:pPr>
                  <a:defRPr/>
                </a:pPr>
                <a:r>
                  <a:rPr lang="en-US" altLang="zh-CHS" sz="1600" dirty="0" smtClean="0"/>
                  <a:t>(Harmonic Mean</a:t>
                </a:r>
                <a:r>
                  <a:rPr lang="en-US" altLang="zh-CHS" sz="1600" dirty="0"/>
                  <a:t>)</a:t>
                </a:r>
                <a:endParaRPr lang="zh-CHS" altLang="en-US" sz="1600" dirty="0"/>
              </a:p>
            </c:rich>
          </c:tx>
          <c:layout>
            <c:manualLayout>
              <c:xMode val="edge"/>
              <c:yMode val="edge"/>
              <c:x val="0.0111346926543436"/>
              <c:y val="0.179097621631784"/>
            </c:manualLayout>
          </c:layout>
          <c:overlay val="0"/>
        </c:title>
        <c:numFmt formatCode="#,##0.0" sourceLinked="0"/>
        <c:majorTickMark val="out"/>
        <c:minorTickMark val="none"/>
        <c:tickLblPos val="nextTo"/>
        <c:txPr>
          <a:bodyPr/>
          <a:lstStyle/>
          <a:p>
            <a:pPr>
              <a:defRPr sz="1400">
                <a:latin typeface="+mn-lt"/>
              </a:defRPr>
            </a:pPr>
            <a:endParaRPr lang="en-US"/>
          </a:p>
        </c:txPr>
        <c:crossAx val="2123849688"/>
        <c:crosses val="autoZero"/>
        <c:crossBetween val="between"/>
      </c:valAx>
    </c:plotArea>
    <c:legend>
      <c:legendPos val="b"/>
      <c:legendEntry>
        <c:idx val="1"/>
        <c:txPr>
          <a:bodyPr/>
          <a:lstStyle/>
          <a:p>
            <a:pPr>
              <a:defRPr sz="1600">
                <a:solidFill>
                  <a:schemeClr val="bg1"/>
                </a:solidFill>
                <a:latin typeface="+mn-lt"/>
              </a:defRPr>
            </a:pPr>
            <a:endParaRPr lang="en-US"/>
          </a:p>
        </c:txPr>
      </c:legendEntry>
      <c:layout>
        <c:manualLayout>
          <c:xMode val="edge"/>
          <c:yMode val="edge"/>
          <c:x val="0.202433289588801"/>
          <c:y val="0.869986512102654"/>
          <c:w val="0.795133202099737"/>
          <c:h val="0.0837171916010499"/>
        </c:manualLayout>
      </c:layout>
      <c:overlay val="0"/>
      <c:txPr>
        <a:bodyPr/>
        <a:lstStyle/>
        <a:p>
          <a:pPr>
            <a:defRPr sz="1600">
              <a:latin typeface="+mn-lt"/>
            </a:defRPr>
          </a:pPr>
          <a:endParaRPr lang="en-US"/>
        </a:p>
      </c:txPr>
    </c:legend>
    <c:plotVisOnly val="1"/>
    <c:dispBlanksAs val="gap"/>
    <c:showDLblsOverMax val="0"/>
  </c:chart>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tx>
            <c:v>Conventional DRM</c:v>
          </c:tx>
          <c:invertIfNegative val="0"/>
          <c:cat>
            <c:strRef>
              <c:f>Sheet1!$A$16</c:f>
              <c:strCache>
                <c:ptCount val="1"/>
                <c:pt idx="0">
                  <c:v>IPC (Harmonic Mean)</c:v>
                </c:pt>
              </c:strCache>
            </c:strRef>
          </c:cat>
          <c:val>
            <c:numRef>
              <c:f>Sheet1!$B$16</c:f>
              <c:numCache>
                <c:formatCode>General</c:formatCode>
                <c:ptCount val="1"/>
                <c:pt idx="0">
                  <c:v>0.307884</c:v>
                </c:pt>
              </c:numCache>
            </c:numRef>
          </c:val>
        </c:ser>
        <c:ser>
          <c:idx val="1"/>
          <c:order val="1"/>
          <c:tx>
            <c:v>with Microarchitecture Awareness</c:v>
          </c:tx>
          <c:spPr>
            <a:solidFill>
              <a:schemeClr val="accent2"/>
            </a:solidFill>
          </c:spPr>
          <c:invertIfNegative val="0"/>
          <c:cat>
            <c:strRef>
              <c:f>Sheet1!$A$16</c:f>
              <c:strCache>
                <c:ptCount val="1"/>
                <c:pt idx="0">
                  <c:v>IPC (Harmonic Mean)</c:v>
                </c:pt>
              </c:strCache>
            </c:strRef>
          </c:cat>
          <c:val>
            <c:numRef>
              <c:f>Sheet1!$C$16</c:f>
              <c:numCache>
                <c:formatCode>General</c:formatCode>
                <c:ptCount val="1"/>
                <c:pt idx="0">
                  <c:v>0.459368</c:v>
                </c:pt>
              </c:numCache>
            </c:numRef>
          </c:val>
        </c:ser>
        <c:dLbls>
          <c:showLegendKey val="0"/>
          <c:showVal val="0"/>
          <c:showCatName val="0"/>
          <c:showSerName val="0"/>
          <c:showPercent val="0"/>
          <c:showBubbleSize val="0"/>
        </c:dLbls>
        <c:gapWidth val="150"/>
        <c:axId val="-2043859352"/>
        <c:axId val="-2043862856"/>
      </c:barChart>
      <c:catAx>
        <c:axId val="-2043859352"/>
        <c:scaling>
          <c:orientation val="minMax"/>
        </c:scaling>
        <c:delete val="1"/>
        <c:axPos val="b"/>
        <c:numFmt formatCode="General" sourceLinked="0"/>
        <c:majorTickMark val="out"/>
        <c:minorTickMark val="none"/>
        <c:tickLblPos val="nextTo"/>
        <c:crossAx val="-2043862856"/>
        <c:crosses val="autoZero"/>
        <c:auto val="1"/>
        <c:lblAlgn val="ctr"/>
        <c:lblOffset val="100"/>
        <c:noMultiLvlLbl val="0"/>
      </c:catAx>
      <c:valAx>
        <c:axId val="-2043862856"/>
        <c:scaling>
          <c:orientation val="minMax"/>
        </c:scaling>
        <c:delete val="0"/>
        <c:axPos val="l"/>
        <c:majorGridlines/>
        <c:title>
          <c:tx>
            <c:rich>
              <a:bodyPr rot="0" vert="horz"/>
              <a:lstStyle/>
              <a:p>
                <a:pPr>
                  <a:defRPr/>
                </a:pPr>
                <a:r>
                  <a:rPr lang="en-US" altLang="zh-CHS" sz="1600" dirty="0"/>
                  <a:t>IPC </a:t>
                </a:r>
                <a:endParaRPr lang="en-US" altLang="zh-CHS" sz="1600" dirty="0" smtClean="0"/>
              </a:p>
              <a:p>
                <a:pPr>
                  <a:defRPr/>
                </a:pPr>
                <a:r>
                  <a:rPr lang="en-US" altLang="zh-CHS" sz="1600" dirty="0" smtClean="0"/>
                  <a:t>(Harmonic Mean</a:t>
                </a:r>
                <a:r>
                  <a:rPr lang="en-US" altLang="zh-CHS" sz="1600" dirty="0"/>
                  <a:t>)</a:t>
                </a:r>
                <a:endParaRPr lang="zh-CHS" altLang="en-US" sz="1600" dirty="0"/>
              </a:p>
            </c:rich>
          </c:tx>
          <c:layout>
            <c:manualLayout>
              <c:xMode val="edge"/>
              <c:yMode val="edge"/>
              <c:x val="0.0111346926543436"/>
              <c:y val="0.179097621631784"/>
            </c:manualLayout>
          </c:layout>
          <c:overlay val="0"/>
        </c:title>
        <c:numFmt formatCode="#,##0.0" sourceLinked="0"/>
        <c:majorTickMark val="out"/>
        <c:minorTickMark val="none"/>
        <c:tickLblPos val="nextTo"/>
        <c:txPr>
          <a:bodyPr/>
          <a:lstStyle/>
          <a:p>
            <a:pPr>
              <a:defRPr sz="1400"/>
            </a:pPr>
            <a:endParaRPr lang="en-US"/>
          </a:p>
        </c:txPr>
        <c:crossAx val="-2043859352"/>
        <c:crosses val="autoZero"/>
        <c:crossBetween val="between"/>
      </c:valAx>
    </c:plotArea>
    <c:legend>
      <c:legendPos val="b"/>
      <c:legendEntry>
        <c:idx val="1"/>
        <c:txPr>
          <a:bodyPr/>
          <a:lstStyle/>
          <a:p>
            <a:pPr>
              <a:defRPr sz="1600">
                <a:solidFill>
                  <a:schemeClr val="tx1"/>
                </a:solidFill>
              </a:defRPr>
            </a:pPr>
            <a:endParaRPr lang="en-US"/>
          </a:p>
        </c:txPr>
      </c:legendEntry>
      <c:layout>
        <c:manualLayout>
          <c:xMode val="edge"/>
          <c:yMode val="edge"/>
          <c:x val="0.202433289588801"/>
          <c:y val="0.869986512102654"/>
          <c:w val="0.795133202099737"/>
          <c:h val="0.0837171916010499"/>
        </c:manualLayout>
      </c:layout>
      <c:overlay val="0"/>
      <c:txPr>
        <a:bodyPr/>
        <a:lstStyle/>
        <a:p>
          <a:pPr>
            <a:defRPr sz="1600"/>
          </a:pPr>
          <a:endParaRPr lang="en-US"/>
        </a:p>
      </c:txPr>
    </c:legend>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41894999692387"/>
          <c:y val="0.0514005540974045"/>
          <c:w val="0.841479894283077"/>
          <c:h val="0.827154017044616"/>
        </c:manualLayout>
      </c:layout>
      <c:lineChart>
        <c:grouping val="standard"/>
        <c:varyColors val="0"/>
        <c:ser>
          <c:idx val="0"/>
          <c:order val="0"/>
          <c:tx>
            <c:strRef>
              <c:f>'s-curve'!$B$1</c:f>
              <c:strCache>
                <c:ptCount val="1"/>
                <c:pt idx="0">
                  <c:v>Baseline</c:v>
                </c:pt>
              </c:strCache>
            </c:strRef>
          </c:tx>
          <c:spPr>
            <a:ln w="76200">
              <a:solidFill>
                <a:schemeClr val="tx1"/>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's-curve'!$B$2:$B$51</c:f>
              <c:numCache>
                <c:formatCode>General</c:formatCode>
                <c:ptCount val="50"/>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numCache>
            </c:numRef>
          </c:val>
          <c:smooth val="0"/>
        </c:ser>
        <c:ser>
          <c:idx val="1"/>
          <c:order val="1"/>
          <c:tx>
            <c:strRef>
              <c:f>'s-curve'!$C$1</c:f>
              <c:strCache>
                <c:ptCount val="1"/>
                <c:pt idx="0">
                  <c:v>RowClone</c:v>
                </c:pt>
              </c:strCache>
            </c:strRef>
          </c:tx>
          <c:spPr>
            <a:ln w="76200">
              <a:solidFill>
                <a:srgbClr val="C00000"/>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's-curve'!$C$2:$C$51</c:f>
              <c:numCache>
                <c:formatCode>General</c:formatCode>
                <c:ptCount val="50"/>
                <c:pt idx="0">
                  <c:v>1.02</c:v>
                </c:pt>
                <c:pt idx="1">
                  <c:v>1.04</c:v>
                </c:pt>
                <c:pt idx="2">
                  <c:v>1.07</c:v>
                </c:pt>
                <c:pt idx="3">
                  <c:v>1.07</c:v>
                </c:pt>
                <c:pt idx="4">
                  <c:v>1.08</c:v>
                </c:pt>
                <c:pt idx="5">
                  <c:v>1.08</c:v>
                </c:pt>
                <c:pt idx="6">
                  <c:v>1.08</c:v>
                </c:pt>
                <c:pt idx="7">
                  <c:v>1.08</c:v>
                </c:pt>
                <c:pt idx="8">
                  <c:v>1.08</c:v>
                </c:pt>
                <c:pt idx="9">
                  <c:v>1.09</c:v>
                </c:pt>
                <c:pt idx="10">
                  <c:v>1.09</c:v>
                </c:pt>
                <c:pt idx="11">
                  <c:v>1.09</c:v>
                </c:pt>
                <c:pt idx="12">
                  <c:v>1.1</c:v>
                </c:pt>
                <c:pt idx="13">
                  <c:v>1.1</c:v>
                </c:pt>
                <c:pt idx="14">
                  <c:v>1.11</c:v>
                </c:pt>
                <c:pt idx="15">
                  <c:v>1.11</c:v>
                </c:pt>
                <c:pt idx="16">
                  <c:v>1.12</c:v>
                </c:pt>
                <c:pt idx="17">
                  <c:v>1.12</c:v>
                </c:pt>
                <c:pt idx="18">
                  <c:v>1.12</c:v>
                </c:pt>
                <c:pt idx="19">
                  <c:v>1.12</c:v>
                </c:pt>
                <c:pt idx="20">
                  <c:v>1.129999999999998</c:v>
                </c:pt>
                <c:pt idx="21">
                  <c:v>1.149999999999998</c:v>
                </c:pt>
                <c:pt idx="22">
                  <c:v>1.159999999999998</c:v>
                </c:pt>
                <c:pt idx="23">
                  <c:v>1.159999999999998</c:v>
                </c:pt>
                <c:pt idx="24">
                  <c:v>1.180000000000002</c:v>
                </c:pt>
                <c:pt idx="25">
                  <c:v>1.2</c:v>
                </c:pt>
                <c:pt idx="26">
                  <c:v>1.2</c:v>
                </c:pt>
                <c:pt idx="27">
                  <c:v>1.2</c:v>
                </c:pt>
                <c:pt idx="28">
                  <c:v>1.2</c:v>
                </c:pt>
                <c:pt idx="29">
                  <c:v>1.21</c:v>
                </c:pt>
                <c:pt idx="30">
                  <c:v>1.21</c:v>
                </c:pt>
                <c:pt idx="31">
                  <c:v>1.21</c:v>
                </c:pt>
                <c:pt idx="32">
                  <c:v>1.21</c:v>
                </c:pt>
                <c:pt idx="33">
                  <c:v>1.23</c:v>
                </c:pt>
                <c:pt idx="34">
                  <c:v>1.23</c:v>
                </c:pt>
                <c:pt idx="35">
                  <c:v>1.23</c:v>
                </c:pt>
                <c:pt idx="36">
                  <c:v>1.23</c:v>
                </c:pt>
                <c:pt idx="37">
                  <c:v>1.24</c:v>
                </c:pt>
                <c:pt idx="38">
                  <c:v>1.26</c:v>
                </c:pt>
                <c:pt idx="39">
                  <c:v>1.27</c:v>
                </c:pt>
                <c:pt idx="40">
                  <c:v>1.27</c:v>
                </c:pt>
                <c:pt idx="41">
                  <c:v>1.27</c:v>
                </c:pt>
                <c:pt idx="42">
                  <c:v>1.28</c:v>
                </c:pt>
                <c:pt idx="43">
                  <c:v>1.3</c:v>
                </c:pt>
                <c:pt idx="44">
                  <c:v>1.31</c:v>
                </c:pt>
                <c:pt idx="45">
                  <c:v>1.32</c:v>
                </c:pt>
                <c:pt idx="46">
                  <c:v>1.32</c:v>
                </c:pt>
                <c:pt idx="47">
                  <c:v>1.34</c:v>
                </c:pt>
                <c:pt idx="48">
                  <c:v>1.34</c:v>
                </c:pt>
                <c:pt idx="49">
                  <c:v>1.39</c:v>
                </c:pt>
              </c:numCache>
            </c:numRef>
          </c:val>
          <c:smooth val="0"/>
        </c:ser>
        <c:dLbls>
          <c:showLegendKey val="0"/>
          <c:showVal val="0"/>
          <c:showCatName val="0"/>
          <c:showSerName val="0"/>
          <c:showPercent val="0"/>
          <c:showBubbleSize val="0"/>
        </c:dLbls>
        <c:marker val="1"/>
        <c:smooth val="0"/>
        <c:axId val="-2040567848"/>
        <c:axId val="-2040562264"/>
      </c:lineChart>
      <c:catAx>
        <c:axId val="-2040567848"/>
        <c:scaling>
          <c:orientation val="minMax"/>
        </c:scaling>
        <c:delete val="1"/>
        <c:axPos val="b"/>
        <c:title>
          <c:tx>
            <c:rich>
              <a:bodyPr/>
              <a:lstStyle/>
              <a:p>
                <a:pPr>
                  <a:defRPr/>
                </a:pPr>
                <a:r>
                  <a:rPr lang="en-US" sz="2400" dirty="0" smtClean="0"/>
                  <a:t>50 Workloads (4-core)</a:t>
                </a:r>
                <a:endParaRPr lang="en-US" sz="2400" dirty="0"/>
              </a:p>
            </c:rich>
          </c:tx>
          <c:layout>
            <c:manualLayout>
              <c:xMode val="edge"/>
              <c:yMode val="edge"/>
              <c:x val="0.329993196851726"/>
              <c:y val="0.904047071042391"/>
            </c:manualLayout>
          </c:layout>
          <c:overlay val="0"/>
        </c:title>
        <c:numFmt formatCode="General" sourceLinked="1"/>
        <c:majorTickMark val="out"/>
        <c:minorTickMark val="none"/>
        <c:tickLblPos val="none"/>
        <c:crossAx val="-2040562264"/>
        <c:crosses val="autoZero"/>
        <c:auto val="1"/>
        <c:lblAlgn val="ctr"/>
        <c:lblOffset val="100"/>
        <c:noMultiLvlLbl val="0"/>
      </c:catAx>
      <c:valAx>
        <c:axId val="-2040562264"/>
        <c:scaling>
          <c:orientation val="minMax"/>
          <c:min val="0.9"/>
        </c:scaling>
        <c:delete val="0"/>
        <c:axPos val="l"/>
        <c:majorGridlines/>
        <c:title>
          <c:tx>
            <c:rich>
              <a:bodyPr rot="-5400000" vert="horz"/>
              <a:lstStyle/>
              <a:p>
                <a:pPr>
                  <a:defRPr sz="2000"/>
                </a:pPr>
                <a:r>
                  <a:rPr lang="en-US" sz="2000" dirty="0" smtClean="0"/>
                  <a:t>Normalized Weighted Speedup</a:t>
                </a:r>
                <a:endParaRPr lang="en-US" sz="2000" dirty="0"/>
              </a:p>
            </c:rich>
          </c:tx>
          <c:layout>
            <c:manualLayout>
              <c:xMode val="edge"/>
              <c:yMode val="edge"/>
              <c:x val="0.0137643700744525"/>
              <c:y val="0.071444870763948"/>
            </c:manualLayout>
          </c:layout>
          <c:overlay val="0"/>
        </c:title>
        <c:numFmt formatCode="General" sourceLinked="1"/>
        <c:majorTickMark val="out"/>
        <c:minorTickMark val="none"/>
        <c:tickLblPos val="nextTo"/>
        <c:txPr>
          <a:bodyPr/>
          <a:lstStyle/>
          <a:p>
            <a:pPr>
              <a:defRPr sz="1800"/>
            </a:pPr>
            <a:endParaRPr lang="en-US"/>
          </a:p>
        </c:txPr>
        <c:crossAx val="-2040567848"/>
        <c:crosses val="autoZero"/>
        <c:crossBetween val="between"/>
      </c:valAx>
    </c:plotArea>
    <c:legend>
      <c:legendPos val="r"/>
      <c:layout>
        <c:manualLayout>
          <c:xMode val="edge"/>
          <c:yMode val="edge"/>
          <c:x val="0.165908673752929"/>
          <c:y val="0.0690605861767279"/>
          <c:w val="0.58218708797868"/>
          <c:h val="0.136614594478921"/>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2072625224"/>
        <c:axId val="-2072418440"/>
      </c:barChart>
      <c:catAx>
        <c:axId val="-207262522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2418440"/>
        <c:crosses val="autoZero"/>
        <c:auto val="1"/>
        <c:lblAlgn val="ctr"/>
        <c:lblOffset val="100"/>
        <c:noMultiLvlLbl val="0"/>
      </c:catAx>
      <c:valAx>
        <c:axId val="-2072418440"/>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72625224"/>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delete val="1"/>
              <c:extLst>
                <c:ext xmlns:c15="http://schemas.microsoft.com/office/drawing/2012/chart" uri="{CE6537A1-D6FC-4f65-9D91-7224C49458BB}"/>
              </c:extLst>
            </c:dLbl>
            <c:dLbl>
              <c:idx val="1"/>
              <c:tx>
                <c:rich>
                  <a:bodyPr/>
                  <a:lstStyle/>
                  <a:p>
                    <a:r>
                      <a:rPr lang="en-US" altLang="ko-KR" smtClean="0"/>
                      <a:t>+56%</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altLang="ko-KR" smtClean="0"/>
                      <a:t>+25%</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ko-KR" smtClean="0"/>
                      <a:t>9.0x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altLang="ko-KR" smtClean="0"/>
                      <a:t>11.6x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dLbl>
              <c:idx val="5"/>
              <c:tx>
                <c:rich>
                  <a:bodyPr/>
                  <a:lstStyle/>
                  <a:p>
                    <a:r>
                      <a:rPr lang="en-US" altLang="ko-KR" smtClean="0"/>
                      <a:t>13.8x</a:t>
                    </a:r>
                    <a:endParaRPr lang="en-US" altLang="ko-KR" dirty="0"/>
                  </a:p>
                </c:rich>
              </c:tx>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2400" b="0"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1.0</c:v>
                </c:pt>
                <c:pt idx="1">
                  <c:v>1.559151435</c:v>
                </c:pt>
                <c:pt idx="2">
                  <c:v>1.252544595</c:v>
                </c:pt>
                <c:pt idx="3">
                  <c:v>9.024112831</c:v>
                </c:pt>
                <c:pt idx="4">
                  <c:v>11.6257351</c:v>
                </c:pt>
                <c:pt idx="5">
                  <c:v>13.78144332</c:v>
                </c:pt>
              </c:numCache>
            </c:numRef>
          </c:val>
        </c:ser>
        <c:dLbls>
          <c:showLegendKey val="0"/>
          <c:showVal val="0"/>
          <c:showCatName val="0"/>
          <c:showSerName val="0"/>
          <c:showPercent val="0"/>
          <c:showBubbleSize val="0"/>
        </c:dLbls>
        <c:gapWidth val="80"/>
        <c:overlap val="-27"/>
        <c:axId val="-2028219288"/>
        <c:axId val="-2028301112"/>
      </c:barChart>
      <c:catAx>
        <c:axId val="-20282192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28301112"/>
        <c:crosses val="autoZero"/>
        <c:auto val="1"/>
        <c:lblAlgn val="ctr"/>
        <c:lblOffset val="100"/>
        <c:noMultiLvlLbl val="0"/>
      </c:catAx>
      <c:valAx>
        <c:axId val="-202830111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2000" b="0" i="0" u="none" strike="noStrike" kern="1200" baseline="0">
                    <a:solidFill>
                      <a:schemeClr val="tx1"/>
                    </a:solidFill>
                    <a:latin typeface="+mn-lt"/>
                    <a:ea typeface="+mn-ea"/>
                    <a:cs typeface="+mn-cs"/>
                  </a:defRPr>
                </a:pPr>
                <a:r>
                  <a:rPr lang="en-US" altLang="ko-KR" smtClean="0"/>
                  <a:t>Speedup</a:t>
                </a:r>
                <a:endParaRPr lang="ko-KR" altLang="en-US" dirty="0"/>
              </a:p>
            </c:rich>
          </c:tx>
          <c:layout>
            <c:manualLayout>
              <c:xMode val="edge"/>
              <c:yMode val="edge"/>
              <c:x val="0.00462962962962963"/>
              <c:y val="0.336434154096592"/>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02821928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rot="0" spcFirstLastPara="1" vertOverflow="ellipsis" vert="horz" wrap="square" anchor="ctr" anchorCtr="1"/>
          <a:lstStyle/>
          <a:p>
            <a:pPr>
              <a:defRPr sz="2400" b="1" i="0" u="none" strike="noStrike" kern="1200" spc="0" baseline="0">
                <a:solidFill>
                  <a:schemeClr val="tx1"/>
                </a:solidFill>
                <a:latin typeface="+mn-lt"/>
                <a:ea typeface="+mn-ea"/>
                <a:cs typeface="+mn-cs"/>
              </a:defRPr>
            </a:pPr>
            <a:r>
              <a:rPr lang="en-US" altLang="ko-KR" b="1" dirty="0" smtClean="0"/>
              <a:t>Memory </a:t>
            </a:r>
            <a:r>
              <a:rPr lang="en-US" altLang="ko-KR" b="1" smtClean="0"/>
              <a:t>Bandwidth Consumption</a:t>
            </a:r>
            <a:endParaRPr lang="en-US" altLang="ko-KR" b="1" dirty="0"/>
          </a:p>
        </c:rich>
      </c:tx>
      <c:overlay val="0"/>
      <c:spPr>
        <a:noFill/>
        <a:ln>
          <a:noFill/>
        </a:ln>
        <a:effectLst/>
      </c:spPr>
    </c:title>
    <c:autoTitleDeleted val="0"/>
    <c:plotArea>
      <c:layout/>
      <c:barChart>
        <c:barDir val="col"/>
        <c:grouping val="clustered"/>
        <c:varyColors val="0"/>
        <c:ser>
          <c:idx val="0"/>
          <c:order val="0"/>
          <c:tx>
            <c:strRef>
              <c:f>Sheet1!$B$1</c:f>
              <c:strCache>
                <c:ptCount val="1"/>
                <c:pt idx="0">
                  <c:v>계열 1</c:v>
                </c:pt>
              </c:strCache>
            </c:strRef>
          </c:tx>
          <c:spPr>
            <a:solidFill>
              <a:schemeClr val="accent1"/>
            </a:solidFill>
            <a:ln>
              <a:noFill/>
            </a:ln>
            <a:effectLst/>
          </c:spPr>
          <c:invertIfNegative val="0"/>
          <c:dPt>
            <c:idx val="0"/>
            <c:invertIfNegative val="0"/>
            <c:bubble3D val="0"/>
            <c:spPr>
              <a:solidFill>
                <a:schemeClr val="accent1"/>
              </a:solidFill>
              <a:ln>
                <a:solidFill>
                  <a:schemeClr val="accent1">
                    <a:lumMod val="50000"/>
                  </a:schemeClr>
                </a:solidFill>
              </a:ln>
              <a:effectLst/>
            </c:spPr>
          </c:dPt>
          <c:dPt>
            <c:idx val="1"/>
            <c:invertIfNegative val="0"/>
            <c:bubble3D val="0"/>
            <c:spPr>
              <a:solidFill>
                <a:schemeClr val="accent1"/>
              </a:solidFill>
              <a:ln>
                <a:solidFill>
                  <a:schemeClr val="accent1">
                    <a:lumMod val="50000"/>
                  </a:schemeClr>
                </a:solidFill>
              </a:ln>
              <a:effectLst/>
            </c:spPr>
          </c:dPt>
          <c:dPt>
            <c:idx val="2"/>
            <c:invertIfNegative val="0"/>
            <c:bubble3D val="0"/>
            <c:spPr>
              <a:solidFill>
                <a:schemeClr val="accent1"/>
              </a:solidFill>
              <a:ln>
                <a:solidFill>
                  <a:schemeClr val="accent1">
                    <a:lumMod val="50000"/>
                  </a:schemeClr>
                </a:solidFill>
              </a:ln>
              <a:effectLst/>
            </c:spPr>
          </c:dPt>
          <c:dPt>
            <c:idx val="3"/>
            <c:invertIfNegative val="0"/>
            <c:bubble3D val="0"/>
            <c:spPr>
              <a:solidFill>
                <a:schemeClr val="accent3"/>
              </a:solidFill>
              <a:ln>
                <a:solidFill>
                  <a:schemeClr val="accent3">
                    <a:lumMod val="50000"/>
                  </a:schemeClr>
                </a:solidFill>
              </a:ln>
              <a:effectLst/>
            </c:spPr>
          </c:dPt>
          <c:dPt>
            <c:idx val="4"/>
            <c:invertIfNegative val="0"/>
            <c:bubble3D val="0"/>
            <c:spPr>
              <a:solidFill>
                <a:schemeClr val="accent3"/>
              </a:solidFill>
              <a:ln>
                <a:solidFill>
                  <a:schemeClr val="accent3">
                    <a:lumMod val="50000"/>
                  </a:schemeClr>
                </a:solidFill>
              </a:ln>
              <a:effectLst/>
            </c:spPr>
          </c:dPt>
          <c:dPt>
            <c:idx val="5"/>
            <c:invertIfNegative val="0"/>
            <c:bubble3D val="0"/>
            <c:spPr>
              <a:solidFill>
                <a:schemeClr val="accent3"/>
              </a:solidFill>
              <a:ln>
                <a:solidFill>
                  <a:schemeClr val="accent3">
                    <a:lumMod val="50000"/>
                  </a:schemeClr>
                </a:solidFill>
              </a:ln>
              <a:effectLst/>
            </c:spPr>
          </c:dPt>
          <c:dLbls>
            <c:dLbl>
              <c:idx val="0"/>
              <c:tx>
                <c:rich>
                  <a:bodyPr/>
                  <a:lstStyle/>
                  <a:p>
                    <a:r>
                      <a:rPr lang="en-US" altLang="ko-KR" sz="1800" dirty="0" smtClean="0"/>
                      <a:t>80GB/s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1"/>
              <c:tx>
                <c:rich>
                  <a:bodyPr/>
                  <a:lstStyle/>
                  <a:p>
                    <a:r>
                      <a:rPr lang="en-US" altLang="ko-KR" sz="1800" dirty="0" smtClean="0"/>
                      <a:t>190GB/s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2"/>
              <c:tx>
                <c:rich>
                  <a:bodyPr/>
                  <a:lstStyle/>
                  <a:p>
                    <a:r>
                      <a:rPr lang="en-US" altLang="ko-KR" sz="1800" dirty="0" smtClean="0"/>
                      <a:t>243GB/s</a:t>
                    </a:r>
                    <a:endParaRPr lang="en-US" altLang="ko-KR" sz="1800" dirty="0"/>
                  </a:p>
                </c:rich>
              </c:tx>
              <c:showLegendKey val="0"/>
              <c:showVal val="1"/>
              <c:showCatName val="0"/>
              <c:showSerName val="0"/>
              <c:showPercent val="0"/>
              <c:showBubbleSize val="0"/>
              <c:extLst>
                <c:ext xmlns:c15="http://schemas.microsoft.com/office/drawing/2012/chart" uri="{CE6537A1-D6FC-4f65-9D91-7224C49458BB}"/>
              </c:extLst>
            </c:dLbl>
            <c:dLbl>
              <c:idx val="3"/>
              <c:tx>
                <c:rich>
                  <a:bodyPr/>
                  <a:lstStyle/>
                  <a:p>
                    <a:r>
                      <a:rPr lang="en-US" altLang="ko-KR" b="1" dirty="0" smtClean="0"/>
                      <a:t>1.3TB/s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4"/>
              <c:tx>
                <c:rich>
                  <a:bodyPr/>
                  <a:lstStyle/>
                  <a:p>
                    <a:r>
                      <a:rPr lang="en-US" altLang="ko-KR" b="1" dirty="0" smtClean="0"/>
                      <a:t>2.2TB/s</a:t>
                    </a:r>
                    <a:endParaRPr lang="en-US" altLang="ko-KR" b="1" dirty="0"/>
                  </a:p>
                </c:rich>
              </c:tx>
              <c:showLegendKey val="0"/>
              <c:showVal val="1"/>
              <c:showCatName val="0"/>
              <c:showSerName val="0"/>
              <c:showPercent val="0"/>
              <c:showBubbleSize val="0"/>
              <c:extLst>
                <c:ext xmlns:c15="http://schemas.microsoft.com/office/drawing/2012/chart" uri="{CE6537A1-D6FC-4f65-9D91-7224C49458BB}"/>
              </c:extLst>
            </c:dLbl>
            <c:dLbl>
              <c:idx val="5"/>
              <c:tx>
                <c:rich>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r>
                      <a:rPr lang="en-US" altLang="ko-KR" b="1" dirty="0" smtClean="0"/>
                      <a:t>2.9TB/s</a:t>
                    </a:r>
                    <a:endParaRPr lang="en-US" altLang="ko-KR" b="1" dirty="0"/>
                  </a:p>
                </c:rich>
              </c:tx>
              <c:spPr>
                <a:noFill/>
                <a:ln>
                  <a:noFill/>
                </a:ln>
                <a:effectLst/>
              </c:spPr>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800" b="0" i="0" u="none" strike="noStrike" kern="1200" baseline="0">
                    <a:solidFill>
                      <a:schemeClr val="tx1"/>
                    </a:solidFill>
                    <a:latin typeface="+mn-lt"/>
                    <a:ea typeface="+mn-ea"/>
                    <a:cs typeface="+mn-cs"/>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DDR3-OoO</c:v>
                </c:pt>
                <c:pt idx="1">
                  <c:v>HMC-OoO</c:v>
                </c:pt>
                <c:pt idx="2">
                  <c:v>HMC-MC</c:v>
                </c:pt>
                <c:pt idx="3">
                  <c:v>Tesseract</c:v>
                </c:pt>
                <c:pt idx="4">
                  <c:v>Tesseract-
LP</c:v>
                </c:pt>
                <c:pt idx="5">
                  <c:v>Tesseract-
LP-MTP</c:v>
                </c:pt>
              </c:strCache>
            </c:strRef>
          </c:cat>
          <c:val>
            <c:numRef>
              <c:f>Sheet1!$B$2:$B$7</c:f>
              <c:numCache>
                <c:formatCode>General</c:formatCode>
                <c:ptCount val="6"/>
                <c:pt idx="0">
                  <c:v>0.079545171498</c:v>
                </c:pt>
                <c:pt idx="1">
                  <c:v>0.19040264944</c:v>
                </c:pt>
                <c:pt idx="2">
                  <c:v>0.24288608168</c:v>
                </c:pt>
                <c:pt idx="3">
                  <c:v>1.29430360506</c:v>
                </c:pt>
                <c:pt idx="4">
                  <c:v>2.2439987488</c:v>
                </c:pt>
                <c:pt idx="5">
                  <c:v>2.919651096199999</c:v>
                </c:pt>
              </c:numCache>
            </c:numRef>
          </c:val>
        </c:ser>
        <c:dLbls>
          <c:showLegendKey val="0"/>
          <c:showVal val="0"/>
          <c:showCatName val="0"/>
          <c:showSerName val="0"/>
          <c:showPercent val="0"/>
          <c:showBubbleSize val="0"/>
        </c:dLbls>
        <c:gapWidth val="80"/>
        <c:overlap val="-27"/>
        <c:axId val="-2120309208"/>
        <c:axId val="-2120305592"/>
      </c:barChart>
      <c:catAx>
        <c:axId val="-2120309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20305592"/>
        <c:crosses val="autoZero"/>
        <c:auto val="1"/>
        <c:lblAlgn val="ctr"/>
        <c:lblOffset val="100"/>
        <c:noMultiLvlLbl val="0"/>
      </c:catAx>
      <c:valAx>
        <c:axId val="-212030559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800" b="0" i="0" u="none" strike="noStrike" kern="1200" baseline="0">
                    <a:solidFill>
                      <a:schemeClr val="tx1"/>
                    </a:solidFill>
                    <a:latin typeface="+mn-lt"/>
                    <a:ea typeface="+mn-ea"/>
                    <a:cs typeface="+mn-cs"/>
                  </a:defRPr>
                </a:pPr>
                <a:r>
                  <a:rPr lang="en-US" altLang="ko-KR" sz="1800" dirty="0" smtClean="0"/>
                  <a:t>Memory Bandwidth</a:t>
                </a:r>
                <a:r>
                  <a:rPr lang="en-US" altLang="ko-KR" sz="1800" baseline="0" dirty="0" smtClean="0"/>
                  <a:t> (TB/s)</a:t>
                </a:r>
              </a:p>
            </c:rich>
          </c:tx>
          <c:layout>
            <c:manualLayout>
              <c:xMode val="edge"/>
              <c:yMode val="edge"/>
              <c:x val="0.0"/>
              <c:y val="0.149172979133277"/>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120309208"/>
        <c:crosses val="autoZero"/>
        <c:crossBetween val="between"/>
      </c:valAx>
      <c:spPr>
        <a:noFill/>
        <a:ln>
          <a:noFill/>
        </a:ln>
        <a:effectLst/>
      </c:spPr>
    </c:plotArea>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3"/>
    </mc:Choice>
    <mc:Fallback>
      <c:style val="3"/>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Memory Layers</c:v>
                </c:pt>
              </c:strCache>
            </c:strRef>
          </c:tx>
          <c:spPr>
            <a:solidFill>
              <a:schemeClr val="accent1">
                <a:shade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Sheet1!$B$2:$B$3</c:f>
              <c:numCache>
                <c:formatCode>General</c:formatCode>
                <c:ptCount val="2"/>
                <c:pt idx="0">
                  <c:v>0.0637506646</c:v>
                </c:pt>
                <c:pt idx="1">
                  <c:v>0.0243360804911885</c:v>
                </c:pt>
              </c:numCache>
            </c:numRef>
          </c:val>
        </c:ser>
        <c:ser>
          <c:idx val="1"/>
          <c:order val="1"/>
          <c:tx>
            <c:strRef>
              <c:f>Sheet1!$C$1</c:f>
              <c:strCache>
                <c:ptCount val="1"/>
                <c:pt idx="0">
                  <c:v>Logic Layers</c:v>
                </c:pt>
              </c:strCache>
            </c:strRef>
          </c:tx>
          <c:spPr>
            <a:solidFill>
              <a:schemeClr val="accent1"/>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Sheet1!$C$2:$C$3</c:f>
              <c:numCache>
                <c:formatCode>General</c:formatCode>
                <c:ptCount val="2"/>
                <c:pt idx="0">
                  <c:v>0.9362493354</c:v>
                </c:pt>
                <c:pt idx="1">
                  <c:v>0.0899198736478402</c:v>
                </c:pt>
              </c:numCache>
            </c:numRef>
          </c:val>
        </c:ser>
        <c:ser>
          <c:idx val="2"/>
          <c:order val="2"/>
          <c:tx>
            <c:strRef>
              <c:f>Sheet1!$D$1</c:f>
              <c:strCache>
                <c:ptCount val="1"/>
                <c:pt idx="0">
                  <c:v>Cores</c:v>
                </c:pt>
              </c:strCache>
            </c:strRef>
          </c:tx>
          <c:spPr>
            <a:solidFill>
              <a:schemeClr val="accent1">
                <a:tint val="65000"/>
              </a:schemeClr>
            </a:solidFill>
            <a:ln>
              <a:solidFill>
                <a:schemeClr val="accent1">
                  <a:lumMod val="50000"/>
                </a:schemeClr>
              </a:solidFill>
            </a:ln>
            <a:effectLst/>
          </c:spPr>
          <c:invertIfNegative val="0"/>
          <c:cat>
            <c:strRef>
              <c:f>Sheet1!$A$2:$A$3</c:f>
              <c:strCache>
                <c:ptCount val="2"/>
                <c:pt idx="0">
                  <c:v>HMC-OoO</c:v>
                </c:pt>
                <c:pt idx="1">
                  <c:v>Tesseract with Prefetching</c:v>
                </c:pt>
              </c:strCache>
            </c:strRef>
          </c:cat>
          <c:val>
            <c:numRef>
              <c:f>Sheet1!$D$2:$D$3</c:f>
              <c:numCache>
                <c:formatCode>General</c:formatCode>
                <c:ptCount val="2"/>
                <c:pt idx="0">
                  <c:v>0.0</c:v>
                </c:pt>
                <c:pt idx="1">
                  <c:v>0.0202188828553073</c:v>
                </c:pt>
              </c:numCache>
            </c:numRef>
          </c:val>
        </c:ser>
        <c:dLbls>
          <c:showLegendKey val="0"/>
          <c:showVal val="0"/>
          <c:showCatName val="0"/>
          <c:showSerName val="0"/>
          <c:showPercent val="0"/>
          <c:showBubbleSize val="0"/>
        </c:dLbls>
        <c:gapWidth val="80"/>
        <c:overlap val="100"/>
        <c:axId val="-2120362120"/>
        <c:axId val="-2120358504"/>
      </c:barChart>
      <c:catAx>
        <c:axId val="-212036212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120358504"/>
        <c:crosses val="autoZero"/>
        <c:auto val="1"/>
        <c:lblAlgn val="ctr"/>
        <c:lblOffset val="100"/>
        <c:noMultiLvlLbl val="0"/>
      </c:catAx>
      <c:valAx>
        <c:axId val="-2120358504"/>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crossAx val="-212036212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20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sz="2000">
          <a:solidFill>
            <a:schemeClr val="tx1"/>
          </a:solidFill>
        </a:defRPr>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(Sheet1!$F$27,Sheet1!$F$47,Sheet1!$F$97)</c:f>
              <c:numCache>
                <c:formatCode>General</c:formatCode>
                <c:ptCount val="3"/>
                <c:pt idx="0">
                  <c:v>1.0</c:v>
                </c:pt>
                <c:pt idx="1">
                  <c:v>1.0</c:v>
                </c:pt>
                <c:pt idx="2">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(Sheet1!$F$28,Sheet1!$F$48,Sheet1!$F$98)</c:f>
              <c:numCache>
                <c:formatCode>General</c:formatCode>
                <c:ptCount val="3"/>
                <c:pt idx="0">
                  <c:v>1.31083660882258</c:v>
                </c:pt>
                <c:pt idx="1">
                  <c:v>0.81719489482245</c:v>
                </c:pt>
                <c:pt idx="2">
                  <c:v>0.465423705640499</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(Sheet1!$F$29,Sheet1!$F$49,Sheet1!$F$99)</c:f>
              <c:numCache>
                <c:formatCode>General</c:formatCode>
                <c:ptCount val="3"/>
                <c:pt idx="0">
                  <c:v>1.8423460201957</c:v>
                </c:pt>
                <c:pt idx="1">
                  <c:v>0.569207907349579</c:v>
                </c:pt>
                <c:pt idx="2">
                  <c:v>0.443071661584369</c:v>
                </c:pt>
              </c:numCache>
            </c:numRef>
          </c:val>
        </c:ser>
        <c:dLbls>
          <c:showLegendKey val="0"/>
          <c:showVal val="0"/>
          <c:showCatName val="0"/>
          <c:showSerName val="0"/>
          <c:showPercent val="0"/>
          <c:showBubbleSize val="0"/>
        </c:dLbls>
        <c:gapWidth val="150"/>
        <c:axId val="-2121028616"/>
        <c:axId val="-2121023096"/>
      </c:barChart>
      <c:catAx>
        <c:axId val="-2121028616"/>
        <c:scaling>
          <c:orientation val="minMax"/>
        </c:scaling>
        <c:delete val="0"/>
        <c:axPos val="b"/>
        <c:title>
          <c:tx>
            <c:rich>
              <a:bodyPr/>
              <a:lstStyle/>
              <a:p>
                <a:pPr>
                  <a:defRPr/>
                </a:pPr>
                <a:r>
                  <a:rPr lang="en-US"/>
                  <a:t>Normalized Metric</a:t>
                </a:r>
              </a:p>
            </c:rich>
          </c:tx>
          <c:overlay val="0"/>
        </c:title>
        <c:majorTickMark val="none"/>
        <c:minorTickMark val="none"/>
        <c:tickLblPos val="nextTo"/>
        <c:crossAx val="-2121023096"/>
        <c:crosses val="autoZero"/>
        <c:auto val="1"/>
        <c:lblAlgn val="ctr"/>
        <c:lblOffset val="100"/>
        <c:noMultiLvlLbl val="0"/>
      </c:catAx>
      <c:valAx>
        <c:axId val="-2121023096"/>
        <c:scaling>
          <c:orientation val="minMax"/>
        </c:scaling>
        <c:delete val="0"/>
        <c:axPos val="l"/>
        <c:majorGridlines/>
        <c:numFmt formatCode="General" sourceLinked="1"/>
        <c:majorTickMark val="out"/>
        <c:minorTickMark val="none"/>
        <c:tickLblPos val="nextTo"/>
        <c:crossAx val="-2121028616"/>
        <c:crosses val="autoZero"/>
        <c:crossBetween val="between"/>
      </c:valAx>
      <c:spPr>
        <a:noFill/>
        <a:ln w="25400">
          <a:noFill/>
        </a:ln>
      </c:spPr>
    </c:plotArea>
    <c:legend>
      <c:legendPos val="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0.36036</cdr:x>
      <cdr:y>0.11994</cdr:y>
    </cdr:from>
    <cdr:to>
      <cdr:x>0.54054</cdr:x>
      <cdr:y>0.18125</cdr:y>
    </cdr:to>
    <cdr:sp macro="" textlink="">
      <cdr:nvSpPr>
        <cdr:cNvPr id="4" name="TextBox 54"/>
        <cdr:cNvSpPr txBox="1"/>
      </cdr:nvSpPr>
      <cdr:spPr>
        <a:xfrm xmlns:a="http://schemas.openxmlformats.org/drawingml/2006/main">
          <a:off x="3048000" y="511804"/>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2.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drawings/drawing3.xml><?xml version="1.0" encoding="utf-8"?>
<c:userShapes xmlns:c="http://schemas.openxmlformats.org/drawingml/2006/chart">
  <cdr:relSizeAnchor xmlns:cdr="http://schemas.openxmlformats.org/drawingml/2006/chartDrawing">
    <cdr:from>
      <cdr:x>0.36036</cdr:x>
      <cdr:y>0.125</cdr:y>
    </cdr:from>
    <cdr:to>
      <cdr:x>0.54054</cdr:x>
      <cdr:y>0.18631</cdr:y>
    </cdr:to>
    <cdr:sp macro="" textlink="">
      <cdr:nvSpPr>
        <cdr:cNvPr id="3" name="TextBox 54"/>
        <cdr:cNvSpPr txBox="1"/>
      </cdr:nvSpPr>
      <cdr:spPr>
        <a:xfrm xmlns:a="http://schemas.openxmlformats.org/drawingml/2006/main">
          <a:off x="3048000" y="533399"/>
          <a:ext cx="1524000" cy="261610"/>
        </a:xfrm>
        <a:prstGeom xmlns:a="http://schemas.openxmlformats.org/drawingml/2006/main" prst="rect">
          <a:avLst/>
        </a:prstGeom>
        <a:solidFill xmlns:a="http://schemas.openxmlformats.org/drawingml/2006/main">
          <a:schemeClr val="bg1"/>
        </a:solidFill>
      </cdr:spPr>
      <cdr:txBody>
        <a:bodyPr xmlns:a="http://schemas.openxmlformats.org/drawingml/2006/main" wrap="square" rIns="0"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endParaRPr lang="en-US" b="1" i="1" dirty="0">
            <a:ln>
              <a:noFill/>
            </a:ln>
            <a:solidFill>
              <a:srgbClr val="0000FF"/>
            </a:solidFill>
            <a:latin typeface="+mj-lt"/>
          </a:endParaRP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16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10/11/16</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10/11/16</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7.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8.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9.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0.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0.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6.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7.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8.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3.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4.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6.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8.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7.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6.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8.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9.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0.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3.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4.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6.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7.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9.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0.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2.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6.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Picture from the article:</a:t>
            </a:r>
          </a:p>
          <a:p>
            <a:r>
              <a:rPr lang="en-US" dirty="0" smtClean="0"/>
              <a:t>http://</a:t>
            </a:r>
            <a:r>
              <a:rPr lang="en-US" dirty="0" err="1" smtClean="0"/>
              <a:t>thehackernews.com</a:t>
            </a:r>
            <a:r>
              <a:rPr lang="en-US" dirty="0" smtClean="0"/>
              <a:t>/2015/03/dram-</a:t>
            </a:r>
            <a:r>
              <a:rPr lang="en-US" dirty="0" err="1" smtClean="0"/>
              <a:t>rowhammer</a:t>
            </a:r>
            <a:r>
              <a:rPr lang="en-US" dirty="0" smtClean="0"/>
              <a:t>-</a:t>
            </a:r>
            <a:r>
              <a:rPr lang="en-US" dirty="0" err="1" smtClean="0"/>
              <a:t>vulnerability.html</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a:t>
            </a:fld>
            <a:endParaRPr lang="en-US">
              <a:solidFill>
                <a:prstClr val="black"/>
              </a:solidFill>
              <a:latin typeface="Calibri"/>
            </a:endParaRPr>
          </a:p>
        </p:txBody>
      </p:sp>
    </p:spTree>
    <p:extLst>
      <p:ext uri="{BB962C8B-B14F-4D97-AF65-F5344CB8AC3E}">
        <p14:creationId xmlns:p14="http://schemas.microsoft.com/office/powerpoint/2010/main" val="291118504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36</a:t>
            </a:fld>
            <a:endParaRPr lang="en-US">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latin typeface="Calibri"/>
              </a:rPr>
              <a:pPr/>
              <a:t>38</a:t>
            </a:fld>
            <a:endParaRPr lang="en-US">
              <a:solidFill>
                <a:prstClr val="black"/>
              </a:solidFill>
              <a:latin typeface="Calibri"/>
            </a:endParaRPr>
          </a:p>
        </p:txBody>
      </p:sp>
    </p:spTree>
    <p:extLst>
      <p:ext uri="{BB962C8B-B14F-4D97-AF65-F5344CB8AC3E}">
        <p14:creationId xmlns:p14="http://schemas.microsoft.com/office/powerpoint/2010/main" val="416976140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a </a:t>
            </a:r>
            <a:r>
              <a:rPr lang="en-US" dirty="0" err="1" smtClean="0"/>
              <a:t>multicore</a:t>
            </a:r>
            <a:r>
              <a:rPr lang="en-US" baseline="0" dirty="0" smtClean="0"/>
              <a:t> system, multiple applications running on the different cores share the main memory.</a:t>
            </a:r>
          </a:p>
          <a:p>
            <a:r>
              <a:rPr lang="en-US" baseline="0" dirty="0" smtClean="0"/>
              <a:t>These applications interfere at the main memory. The result of this interference is unpredictable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41</a:t>
            </a:fld>
            <a:endParaRPr lang="en-US">
              <a:solidFill>
                <a:prstClr val="black"/>
              </a:solidFill>
              <a:latin typeface="Calibri"/>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18434"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say you want a byte</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a:t>
            </a:r>
            <a:r>
              <a:rPr lang="en-US" baseline="0" dirty="0" smtClean="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93</a:t>
            </a:fld>
            <a:endParaRPr lang="en-US">
              <a:solidFill>
                <a:prstClr val="black"/>
              </a:solidFill>
              <a:latin typeface="Calibri"/>
            </a:endParaRPr>
          </a:p>
        </p:txBody>
      </p:sp>
    </p:spTree>
    <p:extLst>
      <p:ext uri="{BB962C8B-B14F-4D97-AF65-F5344CB8AC3E}">
        <p14:creationId xmlns:p14="http://schemas.microsoft.com/office/powerpoint/2010/main" val="34616041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98</a:t>
            </a:fld>
            <a:endParaRPr lang="en-US" dirty="0">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let’s compare our mechanism to a </a:t>
            </a:r>
            <a:r>
              <a:rPr lang="en-US" b="1" dirty="0" smtClean="0"/>
              <a:t>homogeneous</a:t>
            </a:r>
            <a:r>
              <a:rPr lang="en-US" baseline="0" dirty="0" smtClean="0"/>
              <a:t> memory system.</a:t>
            </a:r>
          </a:p>
          <a:p>
            <a:r>
              <a:rPr lang="en-US" baseline="0" dirty="0" smtClean="0"/>
              <a:t>Here the comparison points are a</a:t>
            </a:r>
            <a:r>
              <a:rPr lang="en-US" dirty="0" smtClean="0"/>
              <a:t> 16GB all-PCM and all-DRAM memory system.</a:t>
            </a:r>
          </a:p>
          <a:p>
            <a:r>
              <a:rPr lang="en-US" dirty="0" smtClean="0"/>
              <a:t>O</a:t>
            </a:r>
            <a:r>
              <a:rPr lang="en-US" baseline="0" dirty="0" smtClean="0"/>
              <a:t>ur mechanism achieves 31% better performance than the all-PCM memory system, and comes within 29% of the all-DRAM performance.</a:t>
            </a:r>
          </a:p>
          <a:p>
            <a:r>
              <a:rPr lang="en-US" baseline="0" dirty="0" smtClean="0"/>
              <a:t>Note that we </a:t>
            </a:r>
            <a:r>
              <a:rPr lang="en-US" b="1" baseline="0" dirty="0" smtClean="0"/>
              <a:t>do not assume any capacity benefits</a:t>
            </a:r>
            <a:r>
              <a:rPr lang="en-US" baseline="0" dirty="0" smtClean="0"/>
              <a:t> of PCM over DRAM.</a:t>
            </a:r>
          </a:p>
          <a:p>
            <a:r>
              <a:rPr lang="en-US" baseline="0" dirty="0" smtClean="0"/>
              <a:t>And yet, our mechanism bridges the performance gap between the two homogeneous memory systems.</a:t>
            </a:r>
          </a:p>
          <a:p>
            <a:r>
              <a:rPr lang="en-US" baseline="0" dirty="0" smtClean="0"/>
              <a:t>If the capacity benefit of PCM was included, the </a:t>
            </a:r>
            <a:r>
              <a:rPr lang="en-US" b="1" baseline="0" dirty="0" smtClean="0"/>
              <a:t>hybrid memory system</a:t>
            </a:r>
            <a:r>
              <a:rPr lang="en-US" baseline="0" dirty="0" smtClean="0"/>
              <a:t> will perform even better.</a:t>
            </a:r>
          </a:p>
        </p:txBody>
      </p:sp>
      <p:sp>
        <p:nvSpPr>
          <p:cNvPr id="4" name="Slide Number Placeholder 3"/>
          <p:cNvSpPr>
            <a:spLocks noGrp="1"/>
          </p:cNvSpPr>
          <p:nvPr>
            <p:ph type="sldNum" sz="quarter" idx="10"/>
          </p:nvPr>
        </p:nvSpPr>
        <p:spPr/>
        <p:txBody>
          <a:bodyPr/>
          <a:lstStyle/>
          <a:p>
            <a:pPr>
              <a:defRPr/>
            </a:pPr>
            <a:fld id="{7F547B56-6240-4A47-937A-39B4CD6371F4}" type="slidenum">
              <a:rPr lang="en-US" smtClean="0">
                <a:solidFill>
                  <a:prstClr val="black"/>
                </a:solidFill>
                <a:latin typeface="Calibri"/>
              </a:rPr>
              <a:pPr>
                <a:defRPr/>
              </a:pPr>
              <a:t>110</a:t>
            </a:fld>
            <a:endParaRPr lang="en-US">
              <a:solidFill>
                <a:prstClr val="black"/>
              </a:solidFill>
              <a:latin typeface="Calibri"/>
            </a:endParaRPr>
          </a:p>
        </p:txBody>
      </p:sp>
    </p:spTree>
    <p:extLst>
      <p:ext uri="{BB962C8B-B14F-4D97-AF65-F5344CB8AC3E}">
        <p14:creationId xmlns:p14="http://schemas.microsoft.com/office/powerpoint/2010/main" val="13047686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Moving from DRAM to STT-RAM,</a:t>
            </a:r>
            <a:r>
              <a:rPr lang="en-US" baseline="0" dirty="0" smtClean="0"/>
              <a:t> instead of a capacitor that stores charge, now we have a magnetic tunnel junction that has one reference layer with a fixed magnetic orientation, and a free layer that can be parallel or anti parallel to the reference layer; which determines the resistance, and in turn, the data stored in the MTJ. In addition to the MTJ, the cell, again, has an access transistor. </a:t>
            </a:r>
          </a:p>
          <a:p>
            <a:r>
              <a:rPr lang="en-US" baseline="0" dirty="0" smtClean="0"/>
              <a:t>Reading requires a small voltage to be applied across the </a:t>
            </a:r>
            <a:r>
              <a:rPr lang="en-US" baseline="0" dirty="0" err="1" smtClean="0"/>
              <a:t>bitline</a:t>
            </a:r>
            <a:r>
              <a:rPr lang="en-US" baseline="0" dirty="0" smtClean="0"/>
              <a:t> and sense line; and the current is sensed. This current varies depending on the resistance of MTJ. To write data, we push a large current into the MTJ, which re-aligns the free layer. The direction of the current determines whether it becomes parallel or anti-parallel; i.e. logical 0 or 1. </a:t>
            </a:r>
          </a:p>
        </p:txBody>
      </p:sp>
      <p:sp>
        <p:nvSpPr>
          <p:cNvPr id="4" name="Slide Number Placeholder 3"/>
          <p:cNvSpPr>
            <a:spLocks noGrp="1"/>
          </p:cNvSpPr>
          <p:nvPr>
            <p:ph type="sldNum" sz="quarter" idx="10"/>
          </p:nvPr>
        </p:nvSpPr>
        <p:spPr/>
        <p:txBody>
          <a:bodyPr/>
          <a:lstStyle/>
          <a:p>
            <a:fld id="{8923B1BF-2DE4-4D7D-8ECD-16D20D21B23B}" type="slidenum">
              <a:rPr lang="en-US" smtClean="0">
                <a:solidFill>
                  <a:prstClr val="black"/>
                </a:solidFill>
                <a:latin typeface="Calibri"/>
              </a:rPr>
              <a:pPr/>
              <a:t>111</a:t>
            </a:fld>
            <a:endParaRPr lang="en-US">
              <a:solidFill>
                <a:prstClr val="black"/>
              </a:solidFill>
              <a:latin typeface="Calibri"/>
            </a:endParaRPr>
          </a:p>
        </p:txBody>
      </p:sp>
    </p:spTree>
    <p:extLst>
      <p:ext uri="{BB962C8B-B14F-4D97-AF65-F5344CB8AC3E}">
        <p14:creationId xmlns:p14="http://schemas.microsoft.com/office/powerpoint/2010/main" val="401542821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1"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50882"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endParaRPr lang="en-US">
              <a:latin typeface="Calibri" charset="0"/>
            </a:endParaRPr>
          </a:p>
        </p:txBody>
      </p:sp>
      <p:sp>
        <p:nvSpPr>
          <p:cNvPr id="250883"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EFE2350-F2DF-964B-A38F-A60565610F04}" type="slidenum">
              <a:rPr lang="en-US" sz="1200">
                <a:solidFill>
                  <a:srgbClr val="000000"/>
                </a:solidFill>
                <a:latin typeface="Calibri" charset="0"/>
                <a:cs typeface="Arial" charset="0"/>
              </a:rPr>
              <a:pPr eaLnBrk="1" hangingPunct="1"/>
              <a:t>13</a:t>
            </a:fld>
            <a:endParaRPr lang="en-US" sz="1200">
              <a:solidFill>
                <a:srgbClr val="000000"/>
              </a:solidFill>
              <a:latin typeface="Calibri" charset="0"/>
              <a:cs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Let’s take a closer</a:t>
            </a:r>
            <a:r>
              <a:rPr lang="en-US" baseline="0" dirty="0" smtClean="0"/>
              <a:t> look at the high-level design goals for a Persistent Memory Manager, or PMM.</a:t>
            </a:r>
          </a:p>
          <a:p>
            <a:endParaRPr lang="en-US" baseline="0" dirty="0" smtClean="0"/>
          </a:p>
          <a:p>
            <a:r>
              <a:rPr lang="en-US" baseline="0" dirty="0" smtClean="0"/>
              <a:t>[click] The most noticeable feature of the PMM – from the system software perspective – is the fact that it exposes a load/store interface to access all persistent data in the system.  This means that applications can allocate portions of persistent memory, just as they would allocate portions of volatile DRAM memory in today’s systems.</a:t>
            </a:r>
          </a:p>
          <a:p>
            <a:endParaRPr lang="en-US" baseline="0" dirty="0" smtClean="0"/>
          </a:p>
          <a:p>
            <a:r>
              <a:rPr lang="en-US" baseline="0" dirty="0" smtClean="0"/>
              <a:t>[click] Of course, with a diverse array of devices managed by a persistent memory, it will be important for the PMM to leverage each of their strengths – and mitigate each of their weaknesses – as much as possible.  To this end, the PMM is responsible for managing how volatile and persistent are placed among devices, to ensure data can be efficiently located, persistence guarantees met, and any security rules enforced.</a:t>
            </a:r>
          </a:p>
          <a:p>
            <a:endParaRPr lang="en-US" baseline="0" dirty="0" smtClean="0"/>
          </a:p>
          <a:p>
            <a:r>
              <a:rPr lang="en-US" baseline="0" dirty="0" smtClean="0"/>
              <a:t>[click]  The PMM is also responsible for managing metadata storage and retrieval.  We will later evaluate how such overheads affect system performance.</a:t>
            </a:r>
          </a:p>
          <a:p>
            <a:endParaRPr lang="en-US" baseline="0" dirty="0" smtClean="0"/>
          </a:p>
          <a:p>
            <a:r>
              <a:rPr lang="en-US" baseline="0" dirty="0" smtClean="0"/>
              <a:t>[click]  In addition, to achieve the best performance and energy efficiency for the applications running on a system, it will be necessary for the system software to provide hints to the hardware to be used to make more efficient data placement decisions.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117</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And</a:t>
            </a:r>
            <a:r>
              <a:rPr lang="en-US" baseline="0" dirty="0" smtClean="0"/>
              <a:t> to tie everything together, here is how a persistent memory would operate.  Code allocates persistent objects and accesses them using loads and stores – no different than persistent memory in today’s machines.  Optionally, the software can provide hints as to the types of access patterns or requirements of the software.</a:t>
            </a:r>
          </a:p>
          <a:p>
            <a:endParaRPr lang="en-US" baseline="0" dirty="0" smtClean="0"/>
          </a:p>
          <a:p>
            <a:r>
              <a:rPr lang="en-US" baseline="0" dirty="0" smtClean="0"/>
              <a:t>Then, a Persistent Memory Manager uses this access information and software hints to allocate, locate, migrate, and access data among the heterogeneous array of devices present on the system, attempting to strike a balance between application-level guarantees, like persistence and security, and performance and energy efficiency.</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118</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119</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120</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124</a:t>
            </a:fld>
            <a:endParaRPr lang="en-US" dirty="0">
              <a:solidFill>
                <a:prstClr val="black"/>
              </a:solidFill>
              <a:latin typeface="Calibri"/>
            </a:endParaRPr>
          </a:p>
        </p:txBody>
      </p:sp>
    </p:spTree>
    <p:extLst>
      <p:ext uri="{BB962C8B-B14F-4D97-AF65-F5344CB8AC3E}">
        <p14:creationId xmlns:p14="http://schemas.microsoft.com/office/powerpoint/2010/main" val="418578017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125</a:t>
            </a:fld>
            <a:endParaRPr lang="en-US" dirty="0">
              <a:solidFill>
                <a:prstClr val="black"/>
              </a:solidFill>
              <a:latin typeface="Calibri"/>
            </a:endParaRPr>
          </a:p>
        </p:txBody>
      </p:sp>
    </p:spTree>
    <p:extLst>
      <p:ext uri="{BB962C8B-B14F-4D97-AF65-F5344CB8AC3E}">
        <p14:creationId xmlns:p14="http://schemas.microsoft.com/office/powerpoint/2010/main" val="155128400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126</a:t>
            </a:fld>
            <a:endParaRPr lang="en-US" dirty="0">
              <a:solidFill>
                <a:prstClr val="black"/>
              </a:solidFill>
              <a:latin typeface="Calibri"/>
            </a:endParaRPr>
          </a:p>
        </p:txBody>
      </p:sp>
    </p:spTree>
    <p:extLst>
      <p:ext uri="{BB962C8B-B14F-4D97-AF65-F5344CB8AC3E}">
        <p14:creationId xmlns:p14="http://schemas.microsoft.com/office/powerpoint/2010/main" val="338469470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140</a:t>
            </a:fld>
            <a:endParaRPr lang="en-US">
              <a:solidFill>
                <a:prstClr val="black"/>
              </a:solidFill>
              <a:latin typeface="Calibri"/>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155</a:t>
            </a:fld>
            <a:endParaRPr lang="en-US" dirty="0">
              <a:solidFill>
                <a:prstClr val="black"/>
              </a:solidFill>
              <a:latin typeface="Calibri"/>
            </a:endParaRPr>
          </a:p>
        </p:txBody>
      </p:sp>
    </p:spTree>
    <p:extLst>
      <p:ext uri="{BB962C8B-B14F-4D97-AF65-F5344CB8AC3E}">
        <p14:creationId xmlns:p14="http://schemas.microsoft.com/office/powerpoint/2010/main" val="418578017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156</a:t>
            </a:fld>
            <a:endParaRPr lang="en-US" dirty="0">
              <a:solidFill>
                <a:prstClr val="black"/>
              </a:solidFill>
              <a:latin typeface="Calibri"/>
            </a:endParaRPr>
          </a:p>
        </p:txBody>
      </p:sp>
    </p:spTree>
    <p:extLst>
      <p:ext uri="{BB962C8B-B14F-4D97-AF65-F5344CB8AC3E}">
        <p14:creationId xmlns:p14="http://schemas.microsoft.com/office/powerpoint/2010/main" val="155128400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14</a:t>
            </a:fld>
            <a:endParaRPr lang="en-US">
              <a:solidFill>
                <a:prstClr val="black"/>
              </a:solidFill>
              <a:latin typeface="Calibri"/>
            </a:endParaRPr>
          </a:p>
        </p:txBody>
      </p:sp>
    </p:spTree>
    <p:extLst>
      <p:ext uri="{BB962C8B-B14F-4D97-AF65-F5344CB8AC3E}">
        <p14:creationId xmlns:p14="http://schemas.microsoft.com/office/powerpoint/2010/main" val="309807591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3E007EF-CD01-7B45-B230-9FBBB8DF0BAC}" type="slidenum">
              <a:rPr lang="en-US" smtClean="0">
                <a:solidFill>
                  <a:prstClr val="black"/>
                </a:solidFill>
                <a:latin typeface="Calibri"/>
              </a:rPr>
              <a:pPr/>
              <a:t>157</a:t>
            </a:fld>
            <a:endParaRPr lang="en-US" dirty="0">
              <a:solidFill>
                <a:prstClr val="black"/>
              </a:solidFill>
              <a:latin typeface="Calibri"/>
            </a:endParaRPr>
          </a:p>
        </p:txBody>
      </p:sp>
    </p:spTree>
    <p:extLst>
      <p:ext uri="{BB962C8B-B14F-4D97-AF65-F5344CB8AC3E}">
        <p14:creationId xmlns:p14="http://schemas.microsoft.com/office/powerpoint/2010/main" val="33846947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figure shows the historical trends of DRAM during the last 12-years, from 2000 to 2011.</a:t>
            </a:r>
          </a:p>
          <a:p>
            <a:r>
              <a:rPr lang="en-US" baseline="0" dirty="0" smtClean="0">
                <a:solidFill>
                  <a:srgbClr val="FFFFFF"/>
                </a:solidFill>
              </a:rPr>
              <a:t>We can see that, during this time, DRAM capacity has increased by 16 times.</a:t>
            </a:r>
          </a:p>
          <a:p>
            <a:r>
              <a:rPr lang="en-US" baseline="0" dirty="0" smtClean="0"/>
              <a:t>On the other hand, during the same period of time, DRAM latency has reduced by only 20%. </a:t>
            </a:r>
          </a:p>
          <a:p>
            <a:r>
              <a:rPr lang="en-US" baseline="0" dirty="0" smtClean="0">
                <a:solidFill>
                  <a:srgbClr val="FFFFFF"/>
                </a:solidFill>
              </a:rPr>
              <a:t>As a result, the high DRAM latency continues to be a critical bottleneck for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168</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177</a:t>
            </a:fld>
            <a:endParaRPr lang="en-US">
              <a:solidFill>
                <a:prstClr val="black"/>
              </a:solidFill>
              <a:latin typeface="Calibri"/>
            </a:endParaRPr>
          </a:p>
        </p:txBody>
      </p:sp>
    </p:spTree>
    <p:extLst>
      <p:ext uri="{BB962C8B-B14F-4D97-AF65-F5344CB8AC3E}">
        <p14:creationId xmlns:p14="http://schemas.microsoft.com/office/powerpoint/2010/main" val="146579692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first take a high</a:t>
            </a:r>
            <a:r>
              <a:rPr lang="tr-TR" baseline="0" dirty="0" smtClean="0"/>
              <a:t> </a:t>
            </a:r>
            <a:r>
              <a:rPr lang="tr-TR" dirty="0" smtClean="0"/>
              <a:t>level glance at this</a:t>
            </a:r>
            <a:r>
              <a:rPr lang="tr-TR" baseline="0" dirty="0" smtClean="0"/>
              <a:t> work.</a:t>
            </a:r>
          </a:p>
          <a:p>
            <a:endParaRPr lang="tr-TR" baseline="0" dirty="0" smtClean="0"/>
          </a:p>
          <a:p>
            <a:r>
              <a:rPr lang="tr-TR" baseline="0" dirty="0" smtClean="0"/>
              <a:t>[CLICK]</a:t>
            </a:r>
          </a:p>
          <a:p>
            <a:r>
              <a:rPr lang="tr-TR" dirty="0" smtClean="0"/>
              <a:t>DRAM latency is a critical bottleneck</a:t>
            </a:r>
            <a:r>
              <a:rPr lang="tr-TR" baseline="0" dirty="0" smtClean="0"/>
              <a:t> for system performance. Given that the DRAM chips are difficult to change, our goal in this work is to reduce average DRAM access latency with no modifications to the existing DRAM chips.</a:t>
            </a:r>
          </a:p>
          <a:p>
            <a:endParaRPr lang="tr-TR" baseline="0" dirty="0" smtClean="0"/>
          </a:p>
          <a:p>
            <a:r>
              <a:rPr lang="tr-TR" baseline="0" dirty="0" smtClean="0"/>
              <a:t>[CLICK]</a:t>
            </a:r>
          </a:p>
          <a:p>
            <a:r>
              <a:rPr lang="tr-TR" baseline="0" dirty="0" smtClean="0"/>
              <a:t>We achieve that goal by exploiting three key observations. </a:t>
            </a:r>
          </a:p>
          <a:p>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First, a highly-charged DRAM row can be accessed with low latency. </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Second, a row’s charge is restored when the row is accessed.</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Third, we find that a recently-accessed row is likely to be accessed again. We call that</a:t>
            </a:r>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Row Level Temporal Locality and we find that many applications, both single-core and multi-core, exhibit that phenomenon.</a:t>
            </a:r>
          </a:p>
          <a:p>
            <a:pPr marL="0" marR="0" indent="0" algn="l" defTabSz="914400" rtl="0" eaLnBrk="1" fontAlgn="auto" latinLnBrk="0" hangingPunct="1">
              <a:lnSpc>
                <a:spcPct val="100000"/>
              </a:lnSpc>
              <a:spcBef>
                <a:spcPts val="0"/>
              </a:spcBef>
              <a:spcAft>
                <a:spcPts val="0"/>
              </a:spcAft>
              <a:buClrTx/>
              <a:buSzTx/>
              <a:buFontTx/>
              <a:buNone/>
              <a:tabLst/>
              <a:defRPr/>
            </a:pPr>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baseline="0" dirty="0" smtClean="0"/>
              <a:t>Based on that we develop the key idea of ChargeCache.</a:t>
            </a:r>
          </a:p>
          <a:p>
            <a:r>
              <a:rPr lang="tr-TR" baseline="0" dirty="0" smtClean="0"/>
              <a:t>The key idea is to track recently-accessed rows and use lower timing parameters if they are accessed again.</a:t>
            </a:r>
          </a:p>
          <a:p>
            <a:endParaRPr lang="tr-TR" baseline="0" dirty="0" smtClean="0"/>
          </a:p>
          <a:p>
            <a:r>
              <a:rPr lang="tr-TR" baseline="0" dirty="0" smtClean="0"/>
              <a:t>We show that ChargeCache is low cost and requires no modifications to the existing DRAM chips.</a:t>
            </a:r>
          </a:p>
          <a:p>
            <a:r>
              <a:rPr lang="tr-TR" baseline="0" dirty="0" smtClean="0"/>
              <a:t>According to our evaluations, ChargeCache improves performance between 8.6% and 10.6% on average for 8-core system, depending on the ChargeCache capacity. It also saves 7.9% energy on average.</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179</a:t>
            </a:fld>
            <a:endParaRPr lang="en-US">
              <a:solidFill>
                <a:prstClr val="black"/>
              </a:solidFill>
              <a:latin typeface="Calibri"/>
            </a:endParaRPr>
          </a:p>
        </p:txBody>
      </p:sp>
    </p:spTree>
    <p:extLst>
      <p:ext uri="{BB962C8B-B14F-4D97-AF65-F5344CB8AC3E}">
        <p14:creationId xmlns:p14="http://schemas.microsoft.com/office/powerpoint/2010/main" val="3898736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look at</a:t>
            </a:r>
            <a:r>
              <a:rPr lang="tr-TR" baseline="0" dirty="0" smtClean="0"/>
              <a:t> the same phases from the charge level perspective.</a:t>
            </a:r>
          </a:p>
          <a:p>
            <a:endParaRPr lang="tr-TR" baseline="0" dirty="0" smtClean="0"/>
          </a:p>
          <a:p>
            <a:r>
              <a:rPr lang="tr-TR" baseline="0" dirty="0" smtClean="0"/>
              <a:t>[CLICK]</a:t>
            </a:r>
          </a:p>
          <a:p>
            <a:r>
              <a:rPr lang="tr-TR" baseline="0" dirty="0" smtClean="0"/>
              <a:t>The figure shows the change of charge levels of a DRAM Cell and Sense Amplifier in Y-axis, and the time in X-axis.</a:t>
            </a:r>
          </a:p>
          <a:p>
            <a:r>
              <a:rPr lang="tr-TR" baseline="0" dirty="0" smtClean="0"/>
              <a:t>Initially, our cell contains charge that matches the region of Data 1, which can be treated as 0 or 1.</a:t>
            </a:r>
          </a:p>
          <a:p>
            <a:endParaRPr lang="tr-TR" baseline="0" dirty="0" smtClean="0"/>
          </a:p>
          <a:p>
            <a:r>
              <a:rPr lang="tr-TR" baseline="0" dirty="0" smtClean="0"/>
              <a:t>[CLICK]</a:t>
            </a:r>
          </a:p>
          <a:p>
            <a:r>
              <a:rPr lang="tr-TR" baseline="0" dirty="0" smtClean="0"/>
              <a:t>To access the data stored in the cell, the charge of the sense amplifier should reach «Read to Access Charge Level».</a:t>
            </a:r>
          </a:p>
          <a:p>
            <a:endParaRPr lang="tr-TR" dirty="0" smtClean="0"/>
          </a:p>
          <a:p>
            <a:r>
              <a:rPr lang="tr-TR" dirty="0" smtClean="0"/>
              <a:t>The memory controller initiates Sensing</a:t>
            </a:r>
            <a:r>
              <a:rPr lang="tr-TR" baseline="0" dirty="0" smtClean="0"/>
              <a:t> phase by issuing Activate command.</a:t>
            </a:r>
            <a:endParaRPr lang="tr-TR" dirty="0" smtClean="0"/>
          </a:p>
          <a:p>
            <a:r>
              <a:rPr lang="tr-TR" dirty="0" smtClean="0"/>
              <a:t>On Sensing</a:t>
            </a:r>
            <a:r>
              <a:rPr lang="tr-TR" baseline="0" dirty="0" smtClean="0"/>
              <a:t>, the charge is transferred from the Cell to the Sense-Amplifier.</a:t>
            </a:r>
            <a:endParaRPr lang="tr-TR" dirty="0" smtClean="0"/>
          </a:p>
          <a:p>
            <a:r>
              <a:rPr lang="tr-TR" dirty="0" smtClean="0"/>
              <a:t>That slightly</a:t>
            </a:r>
            <a:r>
              <a:rPr lang="tr-TR" baseline="0" dirty="0" smtClean="0"/>
              <a:t> increases the charge of the Sense Amplifier. When the Sense Amplifier reaches</a:t>
            </a:r>
          </a:p>
          <a:p>
            <a:r>
              <a:rPr lang="tr-TR" baseline="0" dirty="0" smtClean="0"/>
              <a:t>The threshold charge to recognize the data, Sensing phase finishes and Restore begins. </a:t>
            </a:r>
          </a:p>
          <a:p>
            <a:r>
              <a:rPr lang="tr-TR" baseline="0" dirty="0" smtClean="0"/>
              <a:t>[CLICK]</a:t>
            </a:r>
          </a:p>
          <a:p>
            <a:endParaRPr lang="tr-TR" baseline="0" dirty="0" smtClean="0"/>
          </a:p>
          <a:p>
            <a:r>
              <a:rPr lang="tr-TR" baseline="0" dirty="0" smtClean="0"/>
              <a:t>During restore, both the</a:t>
            </a:r>
          </a:p>
          <a:p>
            <a:r>
              <a:rPr lang="tr-TR" baseline="0" dirty="0" smtClean="0"/>
              <a:t>Sense Amplifier and the DRAM cell are driven back to fully charged state.</a:t>
            </a:r>
          </a:p>
          <a:p>
            <a:r>
              <a:rPr lang="tr-TR" baseline="0" dirty="0" smtClean="0"/>
              <a:t>At the point where the sense amplifier reaches «ready to access charge level», the</a:t>
            </a:r>
          </a:p>
          <a:p>
            <a:r>
              <a:rPr lang="tr-TR" baseline="0" dirty="0" smtClean="0"/>
              <a:t>Memory controller is free to issue Read or Write command.</a:t>
            </a:r>
          </a:p>
          <a:p>
            <a:r>
              <a:rPr lang="tr-TR" baseline="0" dirty="0" smtClean="0"/>
              <a:t>[CLICK]</a:t>
            </a:r>
          </a:p>
          <a:p>
            <a:r>
              <a:rPr lang="tr-TR" baseline="0" dirty="0" smtClean="0"/>
              <a:t>The time passed since ACT to READ or WRITE is called tRCD. [CLICK]</a:t>
            </a:r>
          </a:p>
          <a:p>
            <a:endParaRPr lang="tr-TR" baseline="0" dirty="0" smtClean="0"/>
          </a:p>
          <a:p>
            <a:r>
              <a:rPr lang="tr-TR" baseline="0" dirty="0" smtClean="0"/>
              <a:t>At the end of restore, the memory controller could issue PRE command if needed. [CLICK]</a:t>
            </a:r>
          </a:p>
          <a:p>
            <a:r>
              <a:rPr lang="tr-TR" baseline="0" dirty="0" smtClean="0"/>
              <a:t>That triggers the Precharge phase where the Sense Amplifier charge gets back to its pre-sensing value.</a:t>
            </a:r>
          </a:p>
          <a:p>
            <a:r>
              <a:rPr lang="tr-TR" baseline="0" dirty="0" smtClean="0"/>
              <a:t>The time from the start of the Sensing upon the completion of Restore is called tRAS. [CLICK]</a:t>
            </a:r>
          </a:p>
          <a:p>
            <a:endParaRPr lang="tr-TR" baseline="0" dirty="0" smtClean="0"/>
          </a:p>
          <a:p>
            <a:r>
              <a:rPr lang="tr-TR" baseline="0" dirty="0" smtClean="0"/>
              <a:t>The main takeaway in this slide is that the memory controller accesses DRAM using DRAM commands and determines the Access latency by satisfying the timing parameters.</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180</a:t>
            </a:fld>
            <a:endParaRPr lang="en-US">
              <a:solidFill>
                <a:prstClr val="black"/>
              </a:solidFill>
              <a:latin typeface="Calibri"/>
            </a:endParaRPr>
          </a:p>
        </p:txBody>
      </p:sp>
    </p:spTree>
    <p:extLst>
      <p:ext uri="{BB962C8B-B14F-4D97-AF65-F5344CB8AC3E}">
        <p14:creationId xmlns:p14="http://schemas.microsoft.com/office/powerpoint/2010/main" val="133273779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The blue dots</a:t>
            </a:r>
            <a:r>
              <a:rPr lang="tr-TR" baseline="0" dirty="0" smtClean="0"/>
              <a:t> show the points where the sense amplifier reaches ready to access</a:t>
            </a:r>
          </a:p>
          <a:p>
            <a:r>
              <a:rPr lang="tr-TR" baseline="0" dirty="0" smtClean="0"/>
              <a:t>And ready to precharge charge levels for a cell with the current initial charge. </a:t>
            </a:r>
            <a:endParaRPr lang="tr-TR" dirty="0" smtClean="0"/>
          </a:p>
          <a:p>
            <a:r>
              <a:rPr lang="tr-TR" dirty="0" smtClean="0"/>
              <a:t>Now, Let’s see</a:t>
            </a:r>
            <a:r>
              <a:rPr lang="tr-TR" baseline="0" dirty="0" smtClean="0"/>
              <a:t> how these points change when accessing a cell with higher initial charge.</a:t>
            </a:r>
          </a:p>
          <a:p>
            <a:r>
              <a:rPr lang="tr-TR" baseline="0" dirty="0" smtClean="0"/>
              <a:t>[CLICK]</a:t>
            </a:r>
          </a:p>
          <a:p>
            <a:r>
              <a:rPr lang="tr-TR" baseline="0" dirty="0" smtClean="0"/>
              <a:t>When the cell’s initial charge is close to the maximum level, Sensing and Restore phases</a:t>
            </a:r>
          </a:p>
          <a:p>
            <a:r>
              <a:rPr lang="tr-TR" baseline="0" dirty="0" smtClean="0"/>
              <a:t>complete quicker. Hence, READ or WRITE and PRE commands can be issued</a:t>
            </a:r>
          </a:p>
          <a:p>
            <a:r>
              <a:rPr lang="tr-TR" baseline="0" dirty="0" smtClean="0"/>
              <a:t>Eairlier. That corresponds to reduction on tRCD and tRAS timing parameters.</a:t>
            </a:r>
          </a:p>
          <a:p>
            <a:r>
              <a:rPr lang="tr-TR" baseline="0" dirty="0" smtClean="0"/>
              <a:t>[CLICK]</a:t>
            </a:r>
          </a:p>
          <a:p>
            <a:endParaRPr lang="tr-TR" baseline="0" dirty="0" smtClean="0"/>
          </a:p>
          <a:p>
            <a:r>
              <a:rPr lang="tr-TR" baseline="0" dirty="0" smtClean="0"/>
              <a:t>Please refer to our paper to get more detailed explanation for that phenomenon.</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181</a:t>
            </a:fld>
            <a:endParaRPr lang="en-US">
              <a:solidFill>
                <a:prstClr val="black"/>
              </a:solidFill>
              <a:latin typeface="Calibri"/>
            </a:endParaRPr>
          </a:p>
        </p:txBody>
      </p:sp>
    </p:spTree>
    <p:extLst>
      <p:ext uri="{BB962C8B-B14F-4D97-AF65-F5344CB8AC3E}">
        <p14:creationId xmlns:p14="http://schemas.microsoft.com/office/powerpoint/2010/main" val="290582036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So, we can access</a:t>
            </a:r>
            <a:r>
              <a:rPr lang="tr-TR" baseline="0" dirty="0" smtClean="0"/>
              <a:t> highly-charged rows faster.</a:t>
            </a:r>
          </a:p>
          <a:p>
            <a:r>
              <a:rPr lang="tr-TR" baseline="0" dirty="0" smtClean="0"/>
              <a:t>[CLICK]</a:t>
            </a:r>
          </a:p>
          <a:p>
            <a:r>
              <a:rPr lang="tr-TR" baseline="0" dirty="0" smtClean="0"/>
              <a:t>According to our SPICE simulations, highly-charged rows can be accessed</a:t>
            </a:r>
          </a:p>
          <a:p>
            <a:r>
              <a:rPr lang="tr-TR" baseline="0" dirty="0" smtClean="0"/>
              <a:t>With 44% lower tRCD and 37% lower tRAS.</a:t>
            </a:r>
          </a:p>
          <a:p>
            <a:r>
              <a:rPr lang="tr-TR" baseline="0" dirty="0" smtClean="0"/>
              <a:t>[CLICK]</a:t>
            </a:r>
          </a:p>
          <a:p>
            <a:r>
              <a:rPr lang="tr-TR" baseline="0" dirty="0" smtClean="0"/>
              <a:t>Now, the question is: «How does a row become highly-charged?»</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182</a:t>
            </a:fld>
            <a:endParaRPr lang="en-US">
              <a:solidFill>
                <a:prstClr val="black"/>
              </a:solidFill>
              <a:latin typeface="Calibri"/>
            </a:endParaRPr>
          </a:p>
        </p:txBody>
      </p:sp>
    </p:spTree>
    <p:extLst>
      <p:ext uri="{BB962C8B-B14F-4D97-AF65-F5344CB8AC3E}">
        <p14:creationId xmlns:p14="http://schemas.microsoft.com/office/powerpoint/2010/main" val="384525413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One thing to note is</a:t>
            </a:r>
            <a:r>
              <a:rPr lang="tr-TR" baseline="0" dirty="0" smtClean="0"/>
              <a:t> that DRAM cells are leaky, which means they lose charge over time.</a:t>
            </a:r>
          </a:p>
          <a:p>
            <a:r>
              <a:rPr lang="tr-TR" baseline="0" dirty="0" smtClean="0"/>
              <a:t>To reliably store the data, cell’s charge needs to be restored. </a:t>
            </a:r>
          </a:p>
          <a:p>
            <a:r>
              <a:rPr lang="tr-TR" baseline="0" dirty="0" smtClean="0"/>
              <a:t>[CLICK]</a:t>
            </a:r>
          </a:p>
          <a:p>
            <a:r>
              <a:rPr lang="tr-TR" baseline="0" dirty="0" smtClean="0"/>
              <a:t>There are two ways of restoring the charge of the cells in a DRAM row. [CLICK]</a:t>
            </a:r>
          </a:p>
          <a:p>
            <a:r>
              <a:rPr lang="tr-TR" baseline="0" dirty="0" smtClean="0"/>
              <a:t>The memory controller periodically issues REFRESH commands to </a:t>
            </a:r>
            <a:r>
              <a:rPr lang="tr-TR" b="1" baseline="0" dirty="0" smtClean="0"/>
              <a:t>continuously</a:t>
            </a:r>
            <a:r>
              <a:rPr lang="tr-TR" baseline="0" dirty="0" smtClean="0"/>
              <a:t> preserve data in DRAM.</a:t>
            </a:r>
          </a:p>
          <a:p>
            <a:endParaRPr lang="tr-TR" baseline="0" dirty="0" smtClean="0"/>
          </a:p>
          <a:p>
            <a:r>
              <a:rPr lang="tr-TR" baseline="0" dirty="0" smtClean="0"/>
              <a:t>[CLICK]</a:t>
            </a:r>
          </a:p>
          <a:p>
            <a:r>
              <a:rPr lang="tr-TR" baseline="0" dirty="0" smtClean="0"/>
              <a:t>Second, as I showed in the previous slides, data accesses also inherently replenish the charge of the Cells.</a:t>
            </a:r>
          </a:p>
          <a:p>
            <a:endParaRPr lang="tr-TR" baseline="0" dirty="0" smtClean="0"/>
          </a:p>
          <a:p>
            <a:r>
              <a:rPr lang="tr-TR" baseline="0" dirty="0" smtClean="0"/>
              <a:t>As a result, we could know that the cell is in highly-charged state, if it was either recently refreshed Or recently-accessed.</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183</a:t>
            </a:fld>
            <a:endParaRPr lang="en-US">
              <a:solidFill>
                <a:prstClr val="black"/>
              </a:solidFill>
              <a:latin typeface="Calibri"/>
            </a:endParaRPr>
          </a:p>
        </p:txBody>
      </p:sp>
    </p:spTree>
    <p:extLst>
      <p:ext uri="{BB962C8B-B14F-4D97-AF65-F5344CB8AC3E}">
        <p14:creationId xmlns:p14="http://schemas.microsoft.com/office/powerpoint/2010/main" val="30731006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So,</a:t>
            </a:r>
            <a:r>
              <a:rPr lang="tr-TR" baseline="0" dirty="0" smtClean="0"/>
              <a:t> a row’s charge is restored when the row is accessed.</a:t>
            </a:r>
          </a:p>
          <a:p>
            <a:endParaRPr lang="tr-TR" baseline="0" dirty="0" smtClean="0"/>
          </a:p>
          <a:p>
            <a:r>
              <a:rPr lang="tr-TR" baseline="0" dirty="0" smtClean="0"/>
              <a:t>And now the question is: «How likely is a recently-accessed row to be accessed again?»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184</a:t>
            </a:fld>
            <a:endParaRPr lang="en-US">
              <a:solidFill>
                <a:prstClr val="black"/>
              </a:solidFill>
              <a:latin typeface="Calibri"/>
            </a:endParaRPr>
          </a:p>
        </p:txBody>
      </p:sp>
    </p:spTree>
    <p:extLst>
      <p:ext uri="{BB962C8B-B14F-4D97-AF65-F5344CB8AC3E}">
        <p14:creationId xmlns:p14="http://schemas.microsoft.com/office/powerpoint/2010/main" val="70790033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baseline="0" dirty="0" smtClean="0"/>
              <a:t>We observe that when DRAM row is accessed, it is likely</a:t>
            </a:r>
          </a:p>
          <a:p>
            <a:r>
              <a:rPr lang="tr-TR" baseline="0" dirty="0" smtClean="0"/>
              <a:t>to be accessed again. We call this phenomenon Row Level Temporal Locality (RLTL).</a:t>
            </a:r>
          </a:p>
          <a:p>
            <a:endParaRPr lang="tr-TR" baseline="0" dirty="0" smtClean="0"/>
          </a:p>
          <a:p>
            <a:r>
              <a:rPr lang="tr-TR" baseline="0" dirty="0" smtClean="0"/>
              <a:t>We define t-RLTL of an application,</a:t>
            </a:r>
          </a:p>
          <a:p>
            <a:r>
              <a:rPr lang="tr-TR" baseline="0" dirty="0" smtClean="0"/>
              <a:t>as the fraction of rows that are accessed within time t after their previous access.</a:t>
            </a:r>
          </a:p>
          <a:p>
            <a:endParaRPr lang="tr-TR" baseline="0" dirty="0" smtClean="0"/>
          </a:p>
          <a:p>
            <a:r>
              <a:rPr lang="tr-TR" baseline="0" dirty="0" smtClean="0"/>
              <a:t>If an application has high RLTL for low T time, that application mostly accesses highly-charged DRAM rows, since the rows preserve most of their charge until the next access, which happens in a very Short interval.</a:t>
            </a:r>
          </a:p>
          <a:p>
            <a:endParaRPr lang="tr-TR" baseline="0" dirty="0" smtClean="0"/>
          </a:p>
          <a:p>
            <a:r>
              <a:rPr lang="tr-TR" baseline="0" dirty="0" smtClean="0"/>
              <a:t>Now, I’ll show the RLTL characteristics of 22 single-core workloads that we evaluted. </a:t>
            </a:r>
          </a:p>
          <a:p>
            <a:r>
              <a:rPr lang="tr-TR" baseline="0" dirty="0" smtClean="0"/>
              <a:t>On Y-axis we have the fraction of accesses and on the X-axis we have the workloads.</a:t>
            </a:r>
          </a:p>
          <a:p>
            <a:r>
              <a:rPr lang="tr-TR" baseline="0" dirty="0" smtClean="0"/>
              <a:t>[CLICK]</a:t>
            </a:r>
          </a:p>
          <a:p>
            <a:r>
              <a:rPr lang="tr-TR" baseline="0" dirty="0" smtClean="0"/>
              <a:t>Our results show that, on average, 86% of the accesses are made to rows previously accessed within 8 ms.</a:t>
            </a:r>
          </a:p>
          <a:p>
            <a:endParaRPr lang="tr-TR" baseline="0" dirty="0" smtClean="0"/>
          </a:p>
          <a:p>
            <a:r>
              <a:rPr lang="tr-TR" baseline="0" dirty="0" smtClean="0"/>
              <a:t>Only one application has low RLTL. It is because that application makes very</a:t>
            </a:r>
          </a:p>
          <a:p>
            <a:r>
              <a:rPr lang="tr-TR" baseline="0" dirty="0" smtClean="0"/>
              <a:t>Few accesses to the memory since it highly benefits from the caches.</a:t>
            </a:r>
          </a:p>
          <a:p>
            <a:endParaRPr lang="tr-TR" baseline="0" dirty="0" smtClean="0"/>
          </a:p>
          <a:p>
            <a:r>
              <a:rPr lang="tr-TR" baseline="0" dirty="0" smtClean="0"/>
              <a:t>For eight-core evaluations, the applications show even higher RLTL, 97%. It is due to the interference that the simultaneously runnning applications create on the memory.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185</a:t>
            </a:fld>
            <a:endParaRPr lang="en-US">
              <a:solidFill>
                <a:prstClr val="black"/>
              </a:solidFill>
              <a:latin typeface="Calibri"/>
            </a:endParaRPr>
          </a:p>
        </p:txBody>
      </p:sp>
    </p:spTree>
    <p:extLst>
      <p:ext uri="{BB962C8B-B14F-4D97-AF65-F5344CB8AC3E}">
        <p14:creationId xmlns:p14="http://schemas.microsoft.com/office/powerpoint/2010/main" val="1172365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15</a:t>
            </a:fld>
            <a:endParaRPr lang="en-US">
              <a:solidFill>
                <a:prstClr val="black"/>
              </a:solidFill>
              <a:latin typeface="Calibri"/>
            </a:endParaRPr>
          </a:p>
        </p:txBody>
      </p:sp>
    </p:spTree>
    <p:extLst>
      <p:ext uri="{BB962C8B-B14F-4D97-AF65-F5344CB8AC3E}">
        <p14:creationId xmlns:p14="http://schemas.microsoft.com/office/powerpoint/2010/main" val="265642429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The key</a:t>
            </a:r>
            <a:r>
              <a:rPr lang="tr-TR" baseline="0" dirty="0" smtClean="0"/>
              <a:t> idea of our mechanism is to</a:t>
            </a:r>
          </a:p>
          <a:p>
            <a:r>
              <a:rPr lang="tr-TR" baseline="0" dirty="0" smtClean="0"/>
              <a:t>Track recently-accessed DRAM rows and use lower timing parameters</a:t>
            </a:r>
          </a:p>
          <a:p>
            <a:r>
              <a:rPr lang="tr-TR" baseline="0" dirty="0" smtClean="0"/>
              <a:t>if such rows are accessed again.</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186</a:t>
            </a:fld>
            <a:endParaRPr lang="en-US">
              <a:solidFill>
                <a:prstClr val="black"/>
              </a:solidFill>
              <a:latin typeface="Calibri"/>
            </a:endParaRPr>
          </a:p>
        </p:txBody>
      </p:sp>
    </p:spTree>
    <p:extLst>
      <p:ext uri="{BB962C8B-B14F-4D97-AF65-F5344CB8AC3E}">
        <p14:creationId xmlns:p14="http://schemas.microsoft.com/office/powerpoint/2010/main" val="380455674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baseline="0" dirty="0" smtClean="0"/>
              <a:t>We named our mechanism ChargeCache as it provides a cache-like benefit by reducing access</a:t>
            </a:r>
          </a:p>
          <a:p>
            <a:r>
              <a:rPr lang="tr-TR" baseline="0" dirty="0" smtClean="0"/>
              <a:t>Latency and does so by taking advantage of the charge level stored in the row.</a:t>
            </a:r>
          </a:p>
          <a:p>
            <a:endParaRPr lang="tr-TR"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tr-TR" dirty="0" smtClean="0"/>
              <a:t>Now,</a:t>
            </a:r>
            <a:r>
              <a:rPr lang="tr-TR" baseline="0" dirty="0" smtClean="0"/>
              <a:t> I will demonstrate </a:t>
            </a:r>
            <a:r>
              <a:rPr lang="tr-TR" dirty="0" smtClean="0"/>
              <a:t>how ChargeCache</a:t>
            </a:r>
            <a:r>
              <a:rPr lang="tr-TR" baseline="0" dirty="0" smtClean="0"/>
              <a:t> works.</a:t>
            </a:r>
          </a:p>
          <a:p>
            <a:endParaRPr lang="tr-TR" baseline="0" dirty="0" smtClean="0"/>
          </a:p>
          <a:p>
            <a:r>
              <a:rPr lang="tr-TR" baseline="0" dirty="0" smtClean="0"/>
              <a:t>We have ChargeCache inside the Memory Controller.</a:t>
            </a:r>
          </a:p>
          <a:p>
            <a:r>
              <a:rPr lang="tr-TR" baseline="0" dirty="0" smtClean="0"/>
              <a:t>On the right, you see a respesentation of DRAM where we have rows labeled from A to F.</a:t>
            </a:r>
          </a:p>
          <a:p>
            <a:endParaRPr lang="tr-TR" baseline="0" dirty="0" smtClean="0"/>
          </a:p>
          <a:p>
            <a:r>
              <a:rPr lang="tr-TR" baseline="0" dirty="0" smtClean="0"/>
              <a:t>[CLICK]</a:t>
            </a:r>
          </a:p>
          <a:p>
            <a:r>
              <a:rPr lang="tr-TR" dirty="0" smtClean="0"/>
              <a:t>When the memory controller</a:t>
            </a:r>
            <a:r>
              <a:rPr lang="tr-TR" baseline="0" dirty="0" smtClean="0"/>
              <a:t> receives the first request to row A, it serves that request with typical timing parameters since we have</a:t>
            </a:r>
          </a:p>
          <a:p>
            <a:r>
              <a:rPr lang="tr-TR" baseline="0" dirty="0" smtClean="0"/>
              <a:t>Nothing in ChargeCache. When </a:t>
            </a:r>
          </a:p>
          <a:p>
            <a:r>
              <a:rPr lang="tr-TR" baseline="0" dirty="0" smtClean="0"/>
              <a:t>The request completes, it inserts the row address to one of the ChargeCache entries since we know that the row is highly-charged at that time. So, after that point,</a:t>
            </a:r>
          </a:p>
          <a:p>
            <a:r>
              <a:rPr lang="tr-TR" baseline="0" dirty="0" smtClean="0"/>
              <a:t>The first entry points to Row A.</a:t>
            </a:r>
          </a:p>
          <a:p>
            <a:endParaRPr lang="tr-TR" baseline="0" dirty="0" smtClean="0"/>
          </a:p>
          <a:p>
            <a:r>
              <a:rPr lang="tr-TR" baseline="0" dirty="0" smtClean="0"/>
              <a:t>[CLICK]</a:t>
            </a:r>
          </a:p>
          <a:p>
            <a:r>
              <a:rPr lang="tr-TR" baseline="0" dirty="0" smtClean="0"/>
              <a:t>The next request targets Row D. The memory controller probes the ChargeCache. It misses since we have only </a:t>
            </a:r>
          </a:p>
          <a:p>
            <a:r>
              <a:rPr lang="tr-TR" baseline="0" dirty="0" smtClean="0"/>
              <a:t>Row A there. Similarly, Row D is inserted to ChargeCache.</a:t>
            </a:r>
          </a:p>
          <a:p>
            <a:endParaRPr lang="tr-TR" baseline="0" dirty="0" smtClean="0"/>
          </a:p>
          <a:p>
            <a:r>
              <a:rPr lang="tr-TR" baseline="0" dirty="0" smtClean="0"/>
              <a:t>[CLICK]</a:t>
            </a:r>
          </a:p>
          <a:p>
            <a:r>
              <a:rPr lang="tr-TR" baseline="0" dirty="0" smtClean="0"/>
              <a:t>However, when we receive a request targetting row that we have in ChargeCache, the memory controller knows that the access</a:t>
            </a:r>
          </a:p>
          <a:p>
            <a:r>
              <a:rPr lang="tr-TR" baseline="0" dirty="0" smtClean="0"/>
              <a:t>Goes to a highly-charged Row and tunes the DRAM Timing parameters to lower the access latency.</a:t>
            </a:r>
          </a:p>
          <a:p>
            <a:endParaRPr lang="tr-TR" baseline="0" dirty="0" smtClean="0"/>
          </a:p>
          <a:p>
            <a:r>
              <a:rPr lang="tr-TR" baseline="0" dirty="0" smtClean="0"/>
              <a:t>If there are not incoming requests to the Rows stored in ChargeCache for a long time, these rows will leak significant</a:t>
            </a:r>
          </a:p>
          <a:p>
            <a:r>
              <a:rPr lang="tr-TR" baseline="0" dirty="0" smtClean="0"/>
              <a:t>Amount of charge and won’t be highly-charged rows anymore. For that reason, they need to be discarded from ChargeCache. [CLICK]</a:t>
            </a:r>
          </a:p>
          <a:p>
            <a:r>
              <a:rPr lang="tr-TR" baseline="0" dirty="0" smtClean="0"/>
              <a:t>ChargeCache implements a low-cost mechanism to automatically invalidate its entries to ensure that its entries always</a:t>
            </a:r>
          </a:p>
          <a:p>
            <a:r>
              <a:rPr lang="tr-TR" baseline="0" dirty="0" smtClean="0"/>
              <a:t>Point to highly-charged rows.</a:t>
            </a:r>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187</a:t>
            </a:fld>
            <a:endParaRPr lang="en-US">
              <a:solidFill>
                <a:prstClr val="black"/>
              </a:solidFill>
              <a:latin typeface="Calibri"/>
            </a:endParaRPr>
          </a:p>
        </p:txBody>
      </p:sp>
    </p:spTree>
    <p:extLst>
      <p:ext uri="{BB962C8B-B14F-4D97-AF65-F5344CB8AC3E}">
        <p14:creationId xmlns:p14="http://schemas.microsoft.com/office/powerpoint/2010/main" val="97223513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ChargeCache</a:t>
            </a:r>
            <a:r>
              <a:rPr lang="tr-TR" baseline="0" dirty="0" smtClean="0"/>
              <a:t> improves average DRAM access latency with low area and</a:t>
            </a:r>
          </a:p>
          <a:p>
            <a:r>
              <a:rPr lang="tr-TR" baseline="0" dirty="0" smtClean="0"/>
              <a:t>Power consumption overhead. We evaluated that using CACTI tool.</a:t>
            </a:r>
          </a:p>
          <a:p>
            <a:endParaRPr lang="tr-TR" baseline="0" dirty="0" smtClean="0"/>
          </a:p>
          <a:p>
            <a:r>
              <a:rPr lang="tr-TR" baseline="0" dirty="0" smtClean="0"/>
              <a:t>A 128-entry ChargeCache totally requires only approximately 5KB of storage.</a:t>
            </a:r>
          </a:p>
          <a:p>
            <a:r>
              <a:rPr lang="tr-TR" baseline="0" dirty="0" smtClean="0"/>
              <a:t>That is equal to 0.24% of the area of a 4MB Last Level Cache.</a:t>
            </a:r>
          </a:p>
          <a:p>
            <a:endParaRPr lang="tr-TR" baseline="0" dirty="0" smtClean="0"/>
          </a:p>
          <a:p>
            <a:r>
              <a:rPr lang="tr-TR" baseline="0" dirty="0" smtClean="0"/>
              <a:t>According to our evaluations, ChargeCache consumes only total 0.15 milli watts</a:t>
            </a:r>
          </a:p>
          <a:p>
            <a:r>
              <a:rPr lang="tr-TR" baseline="0" dirty="0" smtClean="0"/>
              <a:t>Power on average. That is equal to 0.23% of the power consumption of a 4MB LLC.</a:t>
            </a:r>
          </a:p>
          <a:p>
            <a:endParaRPr lang="tr-TR" baseline="0" dirty="0" smtClean="0"/>
          </a:p>
          <a:p>
            <a:r>
              <a:rPr lang="tr-TR" baseline="0" dirty="0" smtClean="0"/>
              <a:t>We conclude that ChargeCache is a low cost mechanism in terms of area requirement and</a:t>
            </a:r>
          </a:p>
          <a:p>
            <a:r>
              <a:rPr lang="tr-TR" baseline="0" dirty="0" smtClean="0"/>
              <a:t>Power consumption.</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188</a:t>
            </a:fld>
            <a:endParaRPr lang="en-US">
              <a:solidFill>
                <a:prstClr val="black"/>
              </a:solidFill>
              <a:latin typeface="Calibri"/>
            </a:endParaRPr>
          </a:p>
        </p:txBody>
      </p:sp>
    </p:spTree>
    <p:extLst>
      <p:ext uri="{BB962C8B-B14F-4D97-AF65-F5344CB8AC3E}">
        <p14:creationId xmlns:p14="http://schemas.microsoft.com/office/powerpoint/2010/main" val="270310849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To evaluate ChargeCache, we used</a:t>
            </a:r>
            <a:r>
              <a:rPr lang="tr-TR" baseline="0" dirty="0" smtClean="0"/>
              <a:t> Ramulator, a cycle-accurate DRAM simulator.</a:t>
            </a:r>
          </a:p>
          <a:p>
            <a:endParaRPr lang="tr-TR" baseline="0" dirty="0" smtClean="0"/>
          </a:p>
          <a:p>
            <a:r>
              <a:rPr lang="tr-TR" baseline="0" dirty="0" smtClean="0"/>
              <a:t>For single-core evaluations, we analyzed 22 workloads from benchmark sets SPEC2006, TPC, and STREAM.</a:t>
            </a:r>
          </a:p>
          <a:p>
            <a:r>
              <a:rPr lang="tr-TR" baseline="0" dirty="0" smtClean="0"/>
              <a:t>For multi-core evaluations we analyzed 20 multi-programmed workloads by assigning randomly-chosen</a:t>
            </a:r>
          </a:p>
          <a:p>
            <a:r>
              <a:rPr lang="tr-TR" baseline="0" dirty="0" smtClean="0"/>
              <a:t>Single-core workload to each core.</a:t>
            </a:r>
          </a:p>
          <a:p>
            <a:r>
              <a:rPr lang="tr-TR" baseline="0" dirty="0" smtClean="0"/>
              <a:t>For all workloads, we executed at least 1 billion representative instructions per core that we obtained using Pinpoints.</a:t>
            </a:r>
          </a:p>
          <a:p>
            <a:endParaRPr lang="tr-TR" baseline="0" dirty="0" smtClean="0"/>
          </a:p>
          <a:p>
            <a:r>
              <a:rPr lang="tr-TR" baseline="0" dirty="0" smtClean="0"/>
              <a:t>We evaluated both single and eight core systems with 4MB shared LLC.</a:t>
            </a:r>
          </a:p>
          <a:p>
            <a:r>
              <a:rPr lang="tr-TR" baseline="0" dirty="0" smtClean="0"/>
              <a:t>Default tRCD and tRAS timings are 11 and 28 cycles respectively.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189</a:t>
            </a:fld>
            <a:endParaRPr lang="en-US">
              <a:solidFill>
                <a:prstClr val="black"/>
              </a:solidFill>
              <a:latin typeface="Calibri"/>
            </a:endParaRPr>
          </a:p>
        </p:txBody>
      </p:sp>
    </p:spTree>
    <p:extLst>
      <p:ext uri="{BB962C8B-B14F-4D97-AF65-F5344CB8AC3E}">
        <p14:creationId xmlns:p14="http://schemas.microsoft.com/office/powerpoint/2010/main" val="139276439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Lets see how these mechanisms perform in single-core systems</a:t>
            </a:r>
            <a:r>
              <a:rPr lang="tr-TR" baseline="0" dirty="0" smtClean="0"/>
              <a:t>.</a:t>
            </a:r>
          </a:p>
          <a:p>
            <a:r>
              <a:rPr lang="tr-TR" baseline="0" dirty="0" smtClean="0"/>
              <a:t>Here, on the Y-axis we have speedup and on the X-axis we have the workloads.</a:t>
            </a:r>
          </a:p>
          <a:p>
            <a:r>
              <a:rPr lang="tr-TR" baseline="0" dirty="0" smtClean="0"/>
              <a:t>On this slide I show results for 10 most memory intensive workloads. However, the</a:t>
            </a:r>
          </a:p>
          <a:p>
            <a:r>
              <a:rPr lang="tr-TR" baseline="0" dirty="0" smtClean="0"/>
              <a:t>Average includes all 22 applications that we evaluate.</a:t>
            </a:r>
          </a:p>
          <a:p>
            <a:endParaRPr lang="tr-TR" baseline="0" dirty="0" smtClean="0"/>
          </a:p>
          <a:p>
            <a:r>
              <a:rPr lang="tr-TR" baseline="0" dirty="0" smtClean="0"/>
              <a:t>As you see, NUAT improves performance slightly as expected.</a:t>
            </a:r>
          </a:p>
          <a:p>
            <a:r>
              <a:rPr lang="tr-TR" baseline="0" dirty="0" smtClean="0"/>
              <a:t>On the other hand, ChargeCache significantly outperforms NUAT. </a:t>
            </a:r>
          </a:p>
          <a:p>
            <a:r>
              <a:rPr lang="tr-TR" baseline="0" dirty="0" smtClean="0"/>
              <a:t>When used in combination, ChargeCache and NUAT provides some improvement over ChargeCache alone.</a:t>
            </a:r>
          </a:p>
          <a:p>
            <a:r>
              <a:rPr lang="tr-TR" baseline="0" dirty="0" smtClean="0"/>
              <a:t>And LL-DRAM shows the maximum level of performance that we can achieve assuming all the rows are Highly-charged. </a:t>
            </a:r>
          </a:p>
          <a:p>
            <a:endParaRPr lang="tr-TR" baseline="0" dirty="0" smtClean="0"/>
          </a:p>
          <a:p>
            <a:r>
              <a:rPr lang="tr-TR" baseline="0" dirty="0" smtClean="0"/>
              <a:t>Generally, ChargeCache performs relatively close to LL-DRAM with a few exceptions. ChargeCache cannot perform As good as LL-DRAM because these workloads have significantly large working set which does not fit well in ChargeCache. We have analysis on ChargeCache with larger capacities in our paper.</a:t>
            </a:r>
          </a:p>
          <a:p>
            <a:endParaRPr lang="tr-TR" baseline="0" dirty="0" smtClean="0"/>
          </a:p>
          <a:p>
            <a:r>
              <a:rPr lang="tr-TR" baseline="0" dirty="0" smtClean="0"/>
              <a:t>So, as a conclusion, we can say that ChargeCache improves single-core performance.</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190</a:t>
            </a:fld>
            <a:endParaRPr lang="en-US">
              <a:solidFill>
                <a:prstClr val="black"/>
              </a:solidFill>
              <a:latin typeface="Calibri"/>
            </a:endParaRPr>
          </a:p>
        </p:txBody>
      </p:sp>
    </p:spTree>
    <p:extLst>
      <p:ext uri="{BB962C8B-B14F-4D97-AF65-F5344CB8AC3E}">
        <p14:creationId xmlns:p14="http://schemas.microsoft.com/office/powerpoint/2010/main" val="83326504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For eight-core workloads, we again show only results for</a:t>
            </a:r>
            <a:r>
              <a:rPr lang="tr-TR" baseline="0" dirty="0" smtClean="0"/>
              <a:t> 10 most memory intensive workloads</a:t>
            </a:r>
          </a:p>
          <a:p>
            <a:r>
              <a:rPr lang="tr-TR" baseline="0" dirty="0" smtClean="0"/>
              <a:t>And provide average of all 20 multi-programmed workloads we evalated.</a:t>
            </a:r>
          </a:p>
          <a:p>
            <a:endParaRPr lang="tr-TR" baseline="0" dirty="0" smtClean="0"/>
          </a:p>
          <a:p>
            <a:r>
              <a:rPr lang="tr-TR" baseline="0" dirty="0" smtClean="0"/>
              <a:t>NUAT again performs here relatively poorly and achieves only up to 2.5% speedup on average.</a:t>
            </a:r>
          </a:p>
          <a:p>
            <a:r>
              <a:rPr lang="tr-TR" baseline="0" dirty="0" smtClean="0"/>
              <a:t>ChargeCache performs significantly better than NUAT. With eight-core workloads, ChargeCache</a:t>
            </a:r>
          </a:p>
          <a:p>
            <a:r>
              <a:rPr lang="tr-TR" baseline="0" dirty="0" smtClean="0"/>
              <a:t>Achieves 9% improvement, on average.</a:t>
            </a:r>
          </a:p>
          <a:p>
            <a:r>
              <a:rPr lang="tr-TR" baseline="0" dirty="0" smtClean="0"/>
              <a:t>ChargeCache performs better in eight-core systems due to interference that simultaneously running cores create on the main memory subsystem.</a:t>
            </a:r>
          </a:p>
          <a:p>
            <a:endParaRPr lang="tr-TR" baseline="0" dirty="0" smtClean="0"/>
          </a:p>
          <a:p>
            <a:r>
              <a:rPr lang="tr-TR" baseline="0" dirty="0" smtClean="0"/>
              <a:t>ChargeCache and NUAT, can improve the performance more when used together. </a:t>
            </a:r>
          </a:p>
          <a:p>
            <a:endParaRPr lang="tr-TR" baseline="0" dirty="0" smtClean="0"/>
          </a:p>
          <a:p>
            <a:r>
              <a:rPr lang="tr-TR" baseline="0" dirty="0" smtClean="0"/>
              <a:t>And finally LL-DRAM shows the upper bound that we can achieve. ChargeCache covers a relatively large portion of the performance that a LL-DRAM can provide.</a:t>
            </a:r>
          </a:p>
          <a:p>
            <a:endParaRPr lang="tr-TR" baseline="0" dirty="0" smtClean="0"/>
          </a:p>
          <a:p>
            <a:r>
              <a:rPr lang="tr-TR" baseline="0" dirty="0" smtClean="0"/>
              <a:t>We conclude that ChargeCache significantly improves multi-core performance.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191</a:t>
            </a:fld>
            <a:endParaRPr lang="en-US">
              <a:solidFill>
                <a:prstClr val="black"/>
              </a:solidFill>
              <a:latin typeface="Calibri"/>
            </a:endParaRPr>
          </a:p>
        </p:txBody>
      </p:sp>
    </p:spTree>
    <p:extLst>
      <p:ext uri="{BB962C8B-B14F-4D97-AF65-F5344CB8AC3E}">
        <p14:creationId xmlns:p14="http://schemas.microsoft.com/office/powerpoint/2010/main" val="3650084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smtClean="0"/>
              <a:t>ChargeCache</a:t>
            </a:r>
            <a:r>
              <a:rPr lang="tr-TR" baseline="0" dirty="0" smtClean="0"/>
              <a:t> provides energy savings due to the reduced execution time.</a:t>
            </a:r>
          </a:p>
          <a:p>
            <a:endParaRPr lang="tr-TR" baseline="0" dirty="0" smtClean="0"/>
          </a:p>
          <a:p>
            <a:r>
              <a:rPr lang="tr-TR" baseline="0" dirty="0" smtClean="0"/>
              <a:t>Here we show the average and maximum energy savings on the DRAM subsystem</a:t>
            </a:r>
          </a:p>
          <a:p>
            <a:r>
              <a:rPr lang="tr-TR" baseline="0" dirty="0" smtClean="0"/>
              <a:t>For both single-core and eight-core evaluations. </a:t>
            </a:r>
          </a:p>
          <a:p>
            <a:r>
              <a:rPr lang="tr-TR" baseline="0" dirty="0" smtClean="0"/>
              <a:t>ChargeCache can save up to almost 15% energy on the DRAM subsystem.</a:t>
            </a:r>
          </a:p>
          <a:p>
            <a:r>
              <a:rPr lang="tr-TR" baseline="0" dirty="0" smtClean="0"/>
              <a:t>Note that, we also get system-wide energy savings due to the reduced execution time.</a:t>
            </a:r>
          </a:p>
          <a:p>
            <a:endParaRPr lang="tr-TR" baseline="0" dirty="0" smtClean="0"/>
          </a:p>
          <a:p>
            <a:r>
              <a:rPr lang="tr-TR" baseline="0" dirty="0" smtClean="0"/>
              <a:t>So, we conclude that ChargeCache saves DRAM energy.</a:t>
            </a:r>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192</a:t>
            </a:fld>
            <a:endParaRPr lang="en-US">
              <a:solidFill>
                <a:prstClr val="black"/>
              </a:solidFill>
              <a:latin typeface="Calibri"/>
            </a:endParaRPr>
          </a:p>
        </p:txBody>
      </p:sp>
    </p:spTree>
    <p:extLst>
      <p:ext uri="{BB962C8B-B14F-4D97-AF65-F5344CB8AC3E}">
        <p14:creationId xmlns:p14="http://schemas.microsoft.com/office/powerpoint/2010/main" val="828530325"/>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understand what causes the long latency, let me take a look at the DRAM organization.</a:t>
            </a:r>
          </a:p>
          <a:p>
            <a:r>
              <a:rPr lang="en-US" baseline="0" dirty="0" smtClean="0">
                <a:solidFill>
                  <a:srgbClr val="FFFFFF"/>
                </a:solidFill>
              </a:rPr>
              <a:t>DRAM consists of two components, the cell array and the I/O circuitry. The cell array consists of multiple </a:t>
            </a:r>
            <a:r>
              <a:rPr lang="en-US" baseline="0" dirty="0" err="1" smtClean="0">
                <a:solidFill>
                  <a:srgbClr val="FFFFFF"/>
                </a:solidFill>
              </a:rPr>
              <a:t>subarrays</a:t>
            </a:r>
            <a:r>
              <a:rPr lang="en-US" baseline="0" dirty="0" smtClean="0">
                <a:solidFill>
                  <a:srgbClr val="FFFFFF"/>
                </a:solidFill>
              </a:rPr>
              <a:t>. </a:t>
            </a:r>
          </a:p>
          <a:p>
            <a:r>
              <a:rPr lang="en-US" baseline="0" dirty="0" smtClean="0"/>
              <a:t>To read from a DRAM chip, the data is first accessed from the </a:t>
            </a:r>
            <a:r>
              <a:rPr lang="en-US" baseline="0" dirty="0" err="1" smtClean="0"/>
              <a:t>subarray</a:t>
            </a:r>
            <a:r>
              <a:rPr lang="en-US" baseline="0" dirty="0" smtClean="0"/>
              <a:t> and then the data is transferred over the channel by the I/O circuitry. </a:t>
            </a:r>
          </a:p>
          <a:p>
            <a:r>
              <a:rPr lang="en-US" baseline="0" dirty="0" smtClean="0">
                <a:solidFill>
                  <a:srgbClr val="FFFFFF"/>
                </a:solidFill>
              </a:rPr>
              <a:t>So, the DRAM latency is the sum of the </a:t>
            </a:r>
            <a:r>
              <a:rPr lang="en-US" baseline="0" dirty="0" err="1" smtClean="0">
                <a:solidFill>
                  <a:srgbClr val="FFFFFF"/>
                </a:solidFill>
              </a:rPr>
              <a:t>subarray</a:t>
            </a:r>
            <a:r>
              <a:rPr lang="en-US" baseline="0" dirty="0" smtClean="0">
                <a:solidFill>
                  <a:srgbClr val="FFFFFF"/>
                </a:solidFill>
              </a:rPr>
              <a:t> latency and the I/O latency. </a:t>
            </a:r>
          </a:p>
          <a:p>
            <a:r>
              <a:rPr lang="en-US" baseline="0" dirty="0" smtClean="0"/>
              <a:t>We observed that the </a:t>
            </a:r>
            <a:r>
              <a:rPr lang="en-US" baseline="0" dirty="0" err="1" smtClean="0"/>
              <a:t>subarray</a:t>
            </a:r>
            <a:r>
              <a:rPr lang="en-US" baseline="0" dirty="0" smtClean="0"/>
              <a:t> latency is much higher than the I/O latency.</a:t>
            </a:r>
          </a:p>
          <a:p>
            <a:r>
              <a:rPr lang="en-US" baseline="0" dirty="0" smtClean="0">
                <a:solidFill>
                  <a:srgbClr val="FFFFFF"/>
                </a:solidFill>
              </a:rPr>
              <a:t>As a result, </a:t>
            </a:r>
            <a:r>
              <a:rPr lang="en-US" baseline="0" dirty="0" err="1" smtClean="0">
                <a:solidFill>
                  <a:srgbClr val="FFFFFF"/>
                </a:solidFill>
              </a:rPr>
              <a:t>subarray</a:t>
            </a:r>
            <a:r>
              <a:rPr lang="en-US" baseline="0" dirty="0" smtClean="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195</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cell’s capacitor is small and can store only a small amount of charge. </a:t>
            </a:r>
          </a:p>
          <a:p>
            <a:r>
              <a:rPr lang="en-US" baseline="0" dirty="0" smtClean="0"/>
              <a:t>That is why a </a:t>
            </a:r>
            <a:r>
              <a:rPr lang="en-US" baseline="0" dirty="0" err="1" smtClean="0"/>
              <a:t>subarray</a:t>
            </a:r>
            <a:r>
              <a:rPr lang="en-US" baseline="0" dirty="0" smtClean="0"/>
              <a:t> also has sense-amplifiers, which are specialized circuits that can detect the small amount of charge. </a:t>
            </a:r>
          </a:p>
          <a:p>
            <a:endParaRPr lang="en-US" baseline="0" dirty="0" smtClean="0"/>
          </a:p>
          <a:p>
            <a:r>
              <a:rPr lang="en-US" baseline="0" dirty="0" smtClean="0"/>
              <a:t>Unfortunately, a sense-amplifier size is about *100* times the cell size. </a:t>
            </a:r>
          </a:p>
          <a:p>
            <a:r>
              <a:rPr lang="en-US" baseline="0" dirty="0" smtClean="0"/>
              <a:t>So, to amortize the area of the sense-amplifiers, </a:t>
            </a:r>
          </a:p>
          <a:p>
            <a:r>
              <a:rPr lang="en-US" baseline="0" dirty="0" smtClean="0"/>
              <a:t>hundreds of cells share the same sense-amplifier through a long </a:t>
            </a:r>
            <a:r>
              <a:rPr lang="en-US" baseline="0" dirty="0" err="1" smtClean="0"/>
              <a:t>bitline</a:t>
            </a:r>
            <a:r>
              <a:rPr lang="en-US" baseline="0" dirty="0" smtClean="0"/>
              <a:t>. </a:t>
            </a:r>
          </a:p>
          <a:p>
            <a:endParaRPr lang="en-US" baseline="0" dirty="0" smtClean="0"/>
          </a:p>
          <a:p>
            <a:r>
              <a:rPr lang="en-US" baseline="0" dirty="0" smtClean="0"/>
              <a:t>However, a long </a:t>
            </a:r>
            <a:r>
              <a:rPr lang="en-US" baseline="0" dirty="0" err="1" smtClean="0"/>
              <a:t>bitline</a:t>
            </a:r>
            <a:r>
              <a:rPr lang="en-US" baseline="0" dirty="0" smtClean="0"/>
              <a:t> has a large capacitance that increases latency and power consumption. </a:t>
            </a:r>
          </a:p>
          <a:p>
            <a:r>
              <a:rPr lang="en-US" baseline="0" dirty="0" smtClean="0"/>
              <a:t>Therefore, the long </a:t>
            </a:r>
            <a:r>
              <a:rPr lang="en-US" baseline="0" dirty="0" err="1" smtClean="0"/>
              <a:t>bitline</a:t>
            </a:r>
            <a:r>
              <a:rPr lang="en-US" baseline="0" dirty="0" smtClean="0"/>
              <a:t> is one of the dominant sources of high latency and high power consumption.</a:t>
            </a:r>
          </a:p>
          <a:p>
            <a:endParaRPr lang="en-US" baseline="0" dirty="0" smtClean="0"/>
          </a:p>
          <a:p>
            <a:r>
              <a:rPr lang="en-US" baseline="0" dirty="0" smtClean="0"/>
              <a:t>To understand why the </a:t>
            </a:r>
            <a:r>
              <a:rPr lang="en-US" baseline="0" dirty="0" err="1" smtClean="0"/>
              <a:t>subarray</a:t>
            </a:r>
            <a:r>
              <a:rPr lang="en-US" baseline="0" dirty="0" smtClean="0"/>
              <a:t> is so slow, </a:t>
            </a:r>
          </a:p>
          <a:p>
            <a:r>
              <a:rPr lang="en-US" baseline="0" dirty="0" smtClean="0"/>
              <a:t>let me take a look at the </a:t>
            </a:r>
            <a:r>
              <a:rPr lang="en-US" baseline="0" dirty="0" err="1" smtClean="0"/>
              <a:t>subarray</a:t>
            </a:r>
            <a:r>
              <a:rPr lang="en-US" baseline="0" dirty="0" smtClean="0"/>
              <a:t> organization.</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196</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 naïve way to reduce the DRAM latency is to have short </a:t>
            </a:r>
            <a:r>
              <a:rPr lang="en-US" baseline="0" dirty="0" err="1" smtClean="0"/>
              <a:t>bitlines</a:t>
            </a:r>
            <a:r>
              <a:rPr lang="en-US" baseline="0" dirty="0" smtClean="0"/>
              <a:t> that have lower latency.</a:t>
            </a:r>
          </a:p>
          <a:p>
            <a:r>
              <a:rPr lang="en-US" baseline="0" dirty="0" smtClean="0"/>
              <a:t>Unfortunately, short </a:t>
            </a:r>
            <a:r>
              <a:rPr lang="en-US" baseline="0" dirty="0" err="1" smtClean="0"/>
              <a:t>bitlines</a:t>
            </a:r>
            <a:r>
              <a:rPr lang="en-US" baseline="0" dirty="0" smtClean="0"/>
              <a:t> significantly increase the DRAM area.</a:t>
            </a:r>
          </a:p>
          <a:p>
            <a:r>
              <a:rPr lang="en-US" baseline="0" dirty="0" smtClean="0"/>
              <a:t>Therefore, the </a:t>
            </a:r>
            <a:r>
              <a:rPr lang="en-US" baseline="0" dirty="0" err="1" smtClean="0"/>
              <a:t>bitline</a:t>
            </a:r>
            <a:r>
              <a:rPr lang="en-US" baseline="0" dirty="0" smtClean="0"/>
              <a:t> length exposes an important trade-off between area and latency.</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197</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16</a:t>
            </a:fld>
            <a:endParaRPr lang="en-US">
              <a:solidFill>
                <a:prstClr val="black"/>
              </a:solidFill>
              <a:latin typeface="Calibri"/>
            </a:endParaRPr>
          </a:p>
        </p:txBody>
      </p:sp>
    </p:spTree>
    <p:extLst>
      <p:ext uri="{BB962C8B-B14F-4D97-AF65-F5344CB8AC3E}">
        <p14:creationId xmlns:p14="http://schemas.microsoft.com/office/powerpoint/2010/main" val="235060013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shows the trade-off between DRAM area and latency as we change the </a:t>
            </a:r>
            <a:r>
              <a:rPr lang="en-US" baseline="0" dirty="0" err="1" smtClean="0"/>
              <a:t>bitline</a:t>
            </a:r>
            <a:r>
              <a:rPr lang="en-US" baseline="0" dirty="0" smtClean="0"/>
              <a:t> length.</a:t>
            </a:r>
          </a:p>
          <a:p>
            <a:r>
              <a:rPr lang="en-US" baseline="0" dirty="0" smtClean="0"/>
              <a:t>Y-axis is the normalized DRAM area compared to a DRAM using 512 cells/</a:t>
            </a:r>
            <a:r>
              <a:rPr lang="en-US" baseline="0" dirty="0" err="1" smtClean="0"/>
              <a:t>bitline</a:t>
            </a:r>
            <a:r>
              <a:rPr lang="en-US" baseline="0" dirty="0" smtClean="0"/>
              <a:t>. A lower value is cheaper.</a:t>
            </a:r>
          </a:p>
          <a:p>
            <a:r>
              <a:rPr lang="en-US" baseline="0" dirty="0" smtClean="0"/>
              <a:t>X-axis shows the latency in terms of </a:t>
            </a:r>
            <a:r>
              <a:rPr lang="en-US" baseline="0" dirty="0" err="1" smtClean="0"/>
              <a:t>tRC</a:t>
            </a:r>
            <a:r>
              <a:rPr lang="en-US" baseline="0" dirty="0" smtClean="0"/>
              <a:t>, an important DRAM timing constraint. A lower value is faster.</a:t>
            </a:r>
          </a:p>
          <a:p>
            <a:endParaRPr lang="en-US" baseline="0" dirty="0" smtClean="0"/>
          </a:p>
          <a:p>
            <a:r>
              <a:rPr lang="en-US" baseline="0" dirty="0" smtClean="0"/>
              <a:t>Commodity DRAM chips use long </a:t>
            </a:r>
            <a:r>
              <a:rPr lang="en-US" baseline="0" dirty="0" err="1" smtClean="0"/>
              <a:t>bitlines</a:t>
            </a:r>
            <a:r>
              <a:rPr lang="en-US" baseline="0" dirty="0" smtClean="0"/>
              <a:t> to minimize area cost. On the other hand, shorter </a:t>
            </a:r>
            <a:r>
              <a:rPr lang="en-US" baseline="0" dirty="0" err="1" smtClean="0"/>
              <a:t>bitlines</a:t>
            </a:r>
            <a:r>
              <a:rPr lang="en-US" baseline="0" dirty="0" smtClean="0"/>
              <a:t> achieve lower latency at higher cost. </a:t>
            </a:r>
          </a:p>
          <a:p>
            <a:pPr defTabSz="931774">
              <a:defRPr/>
            </a:pPr>
            <a:r>
              <a:rPr lang="en-US" baseline="0" dirty="0" smtClean="0"/>
              <a:t>Our goal is to achieve the best of both worlds: low latency and low area cost.</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198</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sum up, both long and short </a:t>
            </a:r>
            <a:r>
              <a:rPr lang="en-US" baseline="0" dirty="0" err="1" smtClean="0"/>
              <a:t>bitline</a:t>
            </a:r>
            <a:r>
              <a:rPr lang="en-US" baseline="0" dirty="0" smtClean="0"/>
              <a:t> do not achieve small area and low latency. </a:t>
            </a:r>
          </a:p>
          <a:p>
            <a:r>
              <a:rPr lang="en-US" baseline="0" dirty="0" smtClean="0"/>
              <a:t>Long </a:t>
            </a:r>
            <a:r>
              <a:rPr lang="en-US" baseline="0" dirty="0" err="1" smtClean="0"/>
              <a:t>bitline</a:t>
            </a:r>
            <a:r>
              <a:rPr lang="en-US" baseline="0" dirty="0" smtClean="0"/>
              <a:t> has small area but has high latency while short </a:t>
            </a:r>
            <a:r>
              <a:rPr lang="en-US" baseline="0" dirty="0" err="1" smtClean="0"/>
              <a:t>bitline</a:t>
            </a:r>
            <a:r>
              <a:rPr lang="en-US" baseline="0" dirty="0" smtClean="0"/>
              <a:t> has low latency but has large area.</a:t>
            </a:r>
          </a:p>
          <a:p>
            <a:endParaRPr lang="en-US" baseline="0" dirty="0" smtClean="0"/>
          </a:p>
          <a:p>
            <a:r>
              <a:rPr lang="en-US" baseline="0" dirty="0" smtClean="0"/>
              <a:t>To achieve the best of both worlds, we first start from long </a:t>
            </a:r>
            <a:r>
              <a:rPr lang="en-US" baseline="0" dirty="0" err="1" smtClean="0"/>
              <a:t>bitline</a:t>
            </a:r>
            <a:r>
              <a:rPr lang="en-US" baseline="0" dirty="0" smtClean="0"/>
              <a:t>, which has small area. </a:t>
            </a:r>
          </a:p>
          <a:p>
            <a:r>
              <a:rPr lang="en-US" baseline="0" dirty="0" smtClean="0"/>
              <a:t>After that, to achieve the low latency of short </a:t>
            </a:r>
            <a:r>
              <a:rPr lang="en-US" baseline="0" dirty="0" err="1" smtClean="0"/>
              <a:t>bitline</a:t>
            </a:r>
            <a:r>
              <a:rPr lang="en-US" baseline="0" dirty="0" smtClean="0"/>
              <a:t>, we divide the long </a:t>
            </a:r>
            <a:r>
              <a:rPr lang="en-US" baseline="0" dirty="0" err="1" smtClean="0"/>
              <a:t>bitline</a:t>
            </a:r>
            <a:r>
              <a:rPr lang="en-US" baseline="0" dirty="0" smtClean="0"/>
              <a:t> into two smaller segments. </a:t>
            </a:r>
          </a:p>
          <a:p>
            <a:r>
              <a:rPr lang="en-US" baseline="0" dirty="0" smtClean="0"/>
              <a:t>The </a:t>
            </a:r>
            <a:r>
              <a:rPr lang="en-US" baseline="0" dirty="0" err="1" smtClean="0"/>
              <a:t>bitline</a:t>
            </a:r>
            <a:r>
              <a:rPr lang="en-US" baseline="0" dirty="0" smtClean="0"/>
              <a:t> length of the segment nearby the sense-amplifier is same as the length of short </a:t>
            </a:r>
            <a:r>
              <a:rPr lang="en-US" baseline="0" dirty="0" err="1" smtClean="0"/>
              <a:t>bitline</a:t>
            </a:r>
            <a:r>
              <a:rPr lang="en-US" baseline="0" dirty="0" smtClean="0"/>
              <a:t>. </a:t>
            </a:r>
          </a:p>
          <a:p>
            <a:r>
              <a:rPr lang="en-US" baseline="0" dirty="0" smtClean="0"/>
              <a:t>Therefore, the latency of the segment is as low as the latency of the short </a:t>
            </a:r>
            <a:r>
              <a:rPr lang="en-US" baseline="0" dirty="0" err="1" smtClean="0"/>
              <a:t>bitline</a:t>
            </a:r>
            <a:r>
              <a:rPr lang="en-US" baseline="0" dirty="0" smtClean="0"/>
              <a:t>. </a:t>
            </a:r>
          </a:p>
          <a:p>
            <a:r>
              <a:rPr lang="en-US" baseline="0" dirty="0" smtClean="0"/>
              <a:t>To isolate this fast segment from the other segment, we add isolation transistors that selectively connect the two segments. </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199</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way, our proposed approach achieves small area and low latency.</a:t>
            </a:r>
          </a:p>
          <a:p>
            <a:r>
              <a:rPr lang="en-US" baseline="0" dirty="0" smtClean="0"/>
              <a:t>We call this new DRAM architecture as Tiered-Latency DRAM</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200</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compares the latency.</a:t>
            </a:r>
          </a:p>
          <a:p>
            <a:r>
              <a:rPr lang="en-US" baseline="0" dirty="0" smtClean="0"/>
              <a:t>Y-axis is normalized latency. </a:t>
            </a:r>
          </a:p>
          <a:p>
            <a:r>
              <a:rPr lang="en-US" baseline="0" dirty="0" smtClean="0"/>
              <a:t>Compared to commodity DRAM, TL-DRAM’s near segment has 56% lower latency, while the far segment has 23% higher latency.</a:t>
            </a:r>
          </a:p>
          <a:p>
            <a:r>
              <a:rPr lang="en-US" baseline="0" dirty="0" smtClean="0"/>
              <a:t> </a:t>
            </a:r>
          </a:p>
          <a:p>
            <a:r>
              <a:rPr lang="en-US" baseline="0" dirty="0" smtClean="0"/>
              <a:t>The right figure compares the power.</a:t>
            </a:r>
          </a:p>
          <a:p>
            <a:r>
              <a:rPr lang="en-US" baseline="0" dirty="0" smtClean="0"/>
              <a:t>Y-axis is normalized power.</a:t>
            </a:r>
          </a:p>
          <a:p>
            <a:r>
              <a:rPr lang="en-US" baseline="0" dirty="0" smtClean="0"/>
              <a:t>Compared to commodity DRAM, TL-DRAM’s near segment has 51% lower power consumption and the far segment has 49% higher power consumption. </a:t>
            </a:r>
          </a:p>
          <a:p>
            <a:endParaRPr lang="en-US" baseline="0" dirty="0" smtClean="0"/>
          </a:p>
          <a:p>
            <a:r>
              <a:rPr lang="en-US" baseline="0" dirty="0" smtClean="0"/>
              <a:t>Lastly, mainly due to the isolation transistor, Tiered-latency DRAM increases the die-size by about 3%.</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201</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Again, the figure shows the trade-off between area and latency in existing DRAM. </a:t>
            </a:r>
          </a:p>
          <a:p>
            <a:endParaRPr lang="en-US" baseline="0" dirty="0" smtClean="0"/>
          </a:p>
          <a:p>
            <a:r>
              <a:rPr lang="en-US" baseline="0" dirty="0" smtClean="0"/>
              <a:t>Unlike existing DRAM, TL-DRAM achieves low latency using the near segment while increasing the area by only 3%. </a:t>
            </a:r>
          </a:p>
          <a:p>
            <a:endParaRPr lang="en-US" baseline="0" dirty="0" smtClean="0"/>
          </a:p>
          <a:p>
            <a:r>
              <a:rPr lang="en-US" baseline="0" dirty="0" smtClean="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202</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are multiple ways to leverage the TL-DRAM</a:t>
            </a:r>
            <a:r>
              <a:rPr lang="en-US" baseline="0" dirty="0" smtClean="0"/>
              <a:t> substrate by hardware or software.</a:t>
            </a:r>
          </a:p>
          <a:p>
            <a:endParaRPr lang="en-US" baseline="0" dirty="0" smtClean="0"/>
          </a:p>
          <a:p>
            <a:r>
              <a:rPr lang="en-US" baseline="0" dirty="0" smtClean="0"/>
              <a:t>In this slide, I describe many such ways.</a:t>
            </a:r>
          </a:p>
          <a:p>
            <a:r>
              <a:rPr lang="en-US" baseline="0" dirty="0" smtClean="0"/>
              <a:t>First, the near segment can be used as a hardware-managed inclusive cache to the far segment.</a:t>
            </a:r>
          </a:p>
          <a:p>
            <a:r>
              <a:rPr lang="en-US" baseline="0" dirty="0" smtClean="0"/>
              <a:t>Second, the near segment can be used as a hardware-managed exclusive cache to the far segment.</a:t>
            </a:r>
          </a:p>
          <a:p>
            <a:r>
              <a:rPr lang="en-US" baseline="0" dirty="0" smtClean="0"/>
              <a:t>Third, the operating system can intelligently allocate frequently-accessed pages to the near segment.</a:t>
            </a:r>
          </a:p>
          <a:p>
            <a:r>
              <a:rPr lang="en-US" baseline="0" dirty="0" smtClean="0"/>
              <a:t>Forth mechanism is to simple replace DRAM with TL-DRAM without any near segment handling</a:t>
            </a:r>
          </a:p>
          <a:p>
            <a:endParaRPr lang="en-US" baseline="0" dirty="0" smtClean="0"/>
          </a:p>
          <a:p>
            <a:r>
              <a:rPr lang="en-US" baseline="0" dirty="0" smtClean="0"/>
              <a:t>While our paper provides detailed explanations and evaluations of first three mechanism, </a:t>
            </a:r>
          </a:p>
          <a:p>
            <a:r>
              <a:rPr lang="en-US" baseline="0" dirty="0" smtClean="0"/>
              <a:t>in this talk, we will focus on the first approach, which is to use the near segment as a hardware managed cache for the far segment.</a:t>
            </a:r>
            <a:endParaRPr lang="en-US" dirty="0" smtClean="0"/>
          </a:p>
          <a:p>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203</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figure</a:t>
            </a:r>
            <a:r>
              <a:rPr lang="en-US" baseline="0" dirty="0" smtClean="0"/>
              <a:t> shows the IPC improvement of our three caching mechanisms over commodity DRAM. </a:t>
            </a:r>
          </a:p>
          <a:p>
            <a:r>
              <a:rPr lang="en-US" baseline="0" dirty="0" smtClean="0"/>
              <a:t>All of them improve performance and benefit-based caching shows maximum performance improvement by 12.7%.</a:t>
            </a:r>
          </a:p>
          <a:p>
            <a:endParaRPr lang="en-US" baseline="0" dirty="0" smtClean="0"/>
          </a:p>
          <a:p>
            <a:r>
              <a:rPr lang="en-US" baseline="0" dirty="0" smtClean="0"/>
              <a:t>The right figure shows the normalized power reduction of our three caching mechanisms over commodity DRAM.</a:t>
            </a:r>
          </a:p>
          <a:p>
            <a:r>
              <a:rPr lang="en-US" baseline="0" dirty="0" smtClean="0"/>
              <a:t> All of them reduce power consumption and benefit-based caching shows maximum power reduction by 23%.</a:t>
            </a:r>
            <a:endParaRPr lang="en-US" dirty="0" smtClean="0"/>
          </a:p>
          <a:p>
            <a:endParaRPr lang="en-US" dirty="0" smtClean="0"/>
          </a:p>
          <a:p>
            <a:pPr defTabSz="931717">
              <a:defRPr/>
            </a:pPr>
            <a:r>
              <a:rPr lang="en-US" baseline="0" dirty="0" smtClean="0"/>
              <a:t>Therefore, using near segment as a cache improves performance and reduces power consumption at the cost of 3% area overhead.</a:t>
            </a:r>
          </a:p>
          <a:p>
            <a:endParaRPr lang="en-US"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204</a:t>
            </a:fld>
            <a:endParaRPr lang="en-US">
              <a:solidFill>
                <a:prstClr val="black"/>
              </a:solidFill>
              <a:latin typeface="Calibri"/>
            </a:endParaRPr>
          </a:p>
        </p:txBody>
      </p:sp>
    </p:spTree>
    <p:extLst>
      <p:ext uri="{BB962C8B-B14F-4D97-AF65-F5344CB8AC3E}">
        <p14:creationId xmlns:p14="http://schemas.microsoft.com/office/powerpoint/2010/main" val="253208364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HS" dirty="0" smtClean="0"/>
              <a:t>In a virtualized cluster,</a:t>
            </a:r>
            <a:r>
              <a:rPr lang="en-US" altLang="zh-CHS" baseline="0" dirty="0" smtClean="0"/>
              <a:t> we have a set of physical hosts, and many virtual machines.</a:t>
            </a:r>
          </a:p>
          <a:p>
            <a:pPr defTabSz="931774">
              <a:defRPr/>
            </a:pPr>
            <a:endParaRPr lang="en-US" altLang="zh-CHS" baseline="0" dirty="0" smtClean="0"/>
          </a:p>
          <a:p>
            <a:pPr defTabSz="931774">
              <a:defRPr/>
            </a:pPr>
            <a:r>
              <a:rPr lang="en-US" altLang="zh-CHS" baseline="0" dirty="0" smtClean="0"/>
              <a:t>One key question to manage the virtualized cluster is how to dynamic scheduling the virtual machines onto the physical hosts?</a:t>
            </a:r>
          </a:p>
          <a:p>
            <a:pPr defTabSz="931774">
              <a:defRPr/>
            </a:pPr>
            <a:endParaRPr lang="en-US" altLang="zh-CHS" dirty="0" smtClean="0"/>
          </a:p>
          <a:p>
            <a:pPr defTabSz="931774">
              <a:defRPr/>
            </a:pPr>
            <a:r>
              <a:rPr lang="en-US" altLang="zh-CHS" dirty="0" smtClean="0"/>
              <a:t>To achieve high resource utilization and energy savings,</a:t>
            </a:r>
            <a:r>
              <a:rPr lang="en-US" altLang="zh-CHS" baseline="0" dirty="0" smtClean="0"/>
              <a:t> v</a:t>
            </a:r>
            <a:r>
              <a:rPr lang="en-US" altLang="zh-CHS" dirty="0" smtClean="0"/>
              <a:t>irtualized systems usually employ distributed resource management (DRM) policies</a:t>
            </a:r>
            <a:r>
              <a:rPr lang="en-US" altLang="zh-CHS" baseline="0" dirty="0" smtClean="0"/>
              <a:t> to solve this problem.</a:t>
            </a:r>
            <a:endParaRPr lang="en-US" altLang="zh-CHS" dirty="0" smtClean="0"/>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206</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dirty="0" smtClean="0"/>
              <a:t>Could will map</a:t>
            </a:r>
            <a:r>
              <a:rPr lang="en-US" altLang="zh-CHS" baseline="0" dirty="0" smtClean="0"/>
              <a:t> them in this manner.</a:t>
            </a:r>
            <a:endParaRPr lang="en-US" altLang="zh-CHS" dirty="0" smtClean="0"/>
          </a:p>
          <a:p>
            <a:endParaRPr lang="en-US" altLang="zh-CHS" dirty="0" smtClean="0"/>
          </a:p>
          <a:p>
            <a:r>
              <a:rPr lang="en-US" altLang="zh-CHS" dirty="0" smtClean="0"/>
              <a:t>Conventional DRM policies, usually</a:t>
            </a:r>
            <a:r>
              <a:rPr lang="en-US" altLang="zh-CHS" baseline="0" dirty="0" smtClean="0"/>
              <a:t> make the mapping decision based on operating-system level metrics, such as CPU utilization, memory capacity, and fit the virtual machines into physical hosts dynamically.</a:t>
            </a:r>
          </a:p>
          <a:p>
            <a:endParaRPr lang="en-US" altLang="zh-CHS" baseline="0" dirty="0" smtClean="0"/>
          </a:p>
          <a:p>
            <a:r>
              <a:rPr lang="en-US" altLang="zh-CHS" baseline="0" dirty="0" smtClean="0"/>
              <a:t>Here is an example, let’s use the height to indicate the CPU utilization and the width to indicate the memory capacity demand. If we have four virtual machines like this, we can fit them into the two hosts.</a:t>
            </a:r>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207</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117108300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HS" dirty="0" smtClean="0"/>
              <a:t>However,</a:t>
            </a:r>
            <a:r>
              <a:rPr lang="en-US" altLang="zh-CHS" baseline="0" dirty="0" smtClean="0"/>
              <a:t> another key aspect that impact the virtual machines performance is the microarchitecture-level interference.</a:t>
            </a:r>
          </a:p>
          <a:p>
            <a:pPr defTabSz="931774">
              <a:defRPr/>
            </a:pPr>
            <a:endParaRPr lang="en-US" altLang="zh-CHS" baseline="0" dirty="0" smtClean="0"/>
          </a:p>
          <a:p>
            <a:pPr defTabSz="931774">
              <a:defRPr/>
            </a:pPr>
            <a:r>
              <a:rPr lang="en-US" altLang="zh-CHS" baseline="0" dirty="0" smtClean="0"/>
              <a:t>Virtual machines within a host compete at:</a:t>
            </a:r>
          </a:p>
          <a:p>
            <a:pPr defTabSz="931774">
              <a:defRPr/>
            </a:pPr>
            <a:endParaRPr lang="en-US" altLang="zh-CHS" baseline="0" dirty="0" smtClean="0"/>
          </a:p>
          <a:p>
            <a:pPr defTabSz="931774">
              <a:defRPr/>
            </a:pPr>
            <a:r>
              <a:rPr lang="en-US" altLang="zh-CHS" baseline="0" dirty="0" smtClean="0"/>
              <a:t>1) …</a:t>
            </a:r>
          </a:p>
          <a:p>
            <a:r>
              <a:rPr lang="en-US" altLang="zh-CHS" baseline="0" dirty="0" smtClean="0"/>
              <a:t>VMs will evict each other’s data from the last level cache, causing an increase in memory access latency, thus resulting in performance degradation.</a:t>
            </a:r>
          </a:p>
          <a:p>
            <a:endParaRPr lang="en-US" altLang="zh-CHS" baseline="0" dirty="0" smtClean="0"/>
          </a:p>
          <a:p>
            <a:r>
              <a:rPr lang="en-US" altLang="zh-CHS" baseline="0" dirty="0" smtClean="0"/>
              <a:t>2) …</a:t>
            </a:r>
          </a:p>
          <a:p>
            <a:r>
              <a:rPr lang="en-US" altLang="zh-CHS" baseline="0" dirty="0" smtClean="0"/>
              <a:t>VMs’ memory requests also contend at the different components of main memory, such as channels, ranks, and banks. Also resulting in performance degradation.</a:t>
            </a:r>
            <a:endParaRPr lang="en-US" altLang="zh-CHS" dirty="0" smtClean="0"/>
          </a:p>
          <a:p>
            <a:pPr defTabSz="931774">
              <a:defRPr/>
            </a:pPr>
            <a:endParaRPr lang="en-US" altLang="zh-CHS" dirty="0" smtClean="0"/>
          </a:p>
          <a:p>
            <a:pPr defTabSz="931774">
              <a:defRPr/>
            </a:pPr>
            <a:r>
              <a:rPr lang="en-US" altLang="zh-CHS" baseline="0" dirty="0" smtClean="0"/>
              <a:t>One question raised here is: can the operating-system-level metrics reflect the micro-architecture-level resources interference?</a:t>
            </a:r>
            <a:endParaRPr lang="zh-CHS" altLang="en-US" dirty="0" smtClean="0"/>
          </a:p>
          <a:p>
            <a:pPr defTabSz="931774">
              <a:defRPr/>
            </a:pPr>
            <a:endParaRPr lang="zh-CHS" altLang="en-US" dirty="0" smtClean="0"/>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208</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17</a:t>
            </a:fld>
            <a:endParaRPr lang="en-US">
              <a:solidFill>
                <a:prstClr val="black"/>
              </a:solidFill>
              <a:latin typeface="Calibri"/>
            </a:endParaRPr>
          </a:p>
        </p:txBody>
      </p:sp>
    </p:spTree>
    <p:extLst>
      <p:ext uri="{BB962C8B-B14F-4D97-AF65-F5344CB8AC3E}">
        <p14:creationId xmlns:p14="http://schemas.microsoft.com/office/powerpoint/2010/main" val="349825580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baseline="0" dirty="0" smtClean="0"/>
              <a:t>Could possibly map VM to Host in this manner. NO topology</a:t>
            </a:r>
          </a:p>
          <a:p>
            <a:endParaRPr lang="en-US" altLang="zh-CHS" baseline="0" dirty="0" smtClean="0"/>
          </a:p>
          <a:p>
            <a:r>
              <a:rPr lang="en-US" altLang="zh-CHS" baseline="0" dirty="0" smtClean="0"/>
              <a:t>Starved. </a:t>
            </a:r>
          </a:p>
          <a:p>
            <a:endParaRPr lang="en-US" altLang="zh-CHS" baseline="0" dirty="0" smtClean="0"/>
          </a:p>
          <a:p>
            <a:r>
              <a:rPr lang="en-US" altLang="zh-CHS" baseline="0" dirty="0" smtClean="0"/>
              <a:t>We profiled many benchmarks and found many of them exhibit the similar CPU utilization and memory capacity demand. Take the STREAM and </a:t>
            </a:r>
            <a:r>
              <a:rPr lang="en-US" altLang="zh-CHS" baseline="0" dirty="0" err="1" smtClean="0"/>
              <a:t>gromacs</a:t>
            </a:r>
            <a:r>
              <a:rPr lang="en-US" altLang="zh-CHS" baseline="0" dirty="0" smtClean="0"/>
              <a:t> for example, their </a:t>
            </a:r>
            <a:r>
              <a:rPr lang="en-US" altLang="zh-CHS" baseline="0" dirty="0" err="1" smtClean="0"/>
              <a:t>cpu</a:t>
            </a:r>
            <a:r>
              <a:rPr lang="en-US" altLang="zh-CHS" baseline="0" dirty="0" smtClean="0"/>
              <a:t> utilization and memory capacity demand are similar.</a:t>
            </a:r>
          </a:p>
          <a:p>
            <a:endParaRPr lang="en-US" altLang="zh-CHS" baseline="0" dirty="0" smtClean="0"/>
          </a:p>
          <a:p>
            <a:r>
              <a:rPr lang="en-US" altLang="zh-CHS" baseline="0" dirty="0" smtClean="0"/>
              <a:t>If we use conventional DRM to schedule them, this is a possible mapping. The two STREAM running on the same host.</a:t>
            </a:r>
          </a:p>
          <a:p>
            <a:endParaRPr lang="en-US" altLang="zh-CHS" dirty="0" smtClean="0"/>
          </a:p>
          <a:p>
            <a:r>
              <a:rPr lang="en-US" altLang="zh-CHS" dirty="0" smtClean="0"/>
              <a:t>However, although the </a:t>
            </a:r>
            <a:r>
              <a:rPr lang="en-US" altLang="zh-CHS" dirty="0" err="1" smtClean="0"/>
              <a:t>cpu</a:t>
            </a:r>
            <a:r>
              <a:rPr lang="en-US" altLang="zh-CHS" dirty="0" smtClean="0"/>
              <a:t> and</a:t>
            </a:r>
            <a:r>
              <a:rPr lang="en-US" altLang="zh-CHS" baseline="0" dirty="0" smtClean="0"/>
              <a:t> memory usage are similar, the microarchitecture-level resource are totally different. STREAM…</a:t>
            </a:r>
          </a:p>
          <a:p>
            <a:r>
              <a:rPr lang="en-US" altLang="zh-CHS" baseline="0" dirty="0" err="1" smtClean="0"/>
              <a:t>Gromacs</a:t>
            </a:r>
            <a:r>
              <a:rPr lang="en-US" altLang="zh-CHS" baseline="0" dirty="0" smtClean="0"/>
              <a:t> …</a:t>
            </a:r>
          </a:p>
          <a:p>
            <a:endParaRPr lang="en-US" altLang="zh-CHS" baseline="0" dirty="0" smtClean="0"/>
          </a:p>
          <a:p>
            <a:r>
              <a:rPr lang="en-US" altLang="zh-CHS" baseline="0" dirty="0" smtClean="0"/>
              <a:t>Thus in this mapping, this host may already experiencing heavily contention.</a:t>
            </a:r>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209</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dirty="0" smtClean="0"/>
              <a:t>Although</a:t>
            </a:r>
            <a:r>
              <a:rPr lang="en-US" altLang="zh-CHS" baseline="0" dirty="0" smtClean="0"/>
              <a:t> the conventional DRM policies now aware of microarchitecture level contention, how much benefit will we get if we considering them?</a:t>
            </a:r>
          </a:p>
          <a:p>
            <a:endParaRPr lang="en-US" altLang="zh-CHS" baseline="0" dirty="0" smtClean="0"/>
          </a:p>
          <a:p>
            <a:r>
              <a:rPr lang="en-US" altLang="zh-CHS" baseline="0" dirty="0" smtClean="0"/>
              <a:t>We did an experiment use the STREAM and </a:t>
            </a:r>
            <a:r>
              <a:rPr lang="en-US" altLang="zh-CHS" baseline="0" dirty="0" err="1" smtClean="0"/>
              <a:t>groamcs</a:t>
            </a:r>
            <a:r>
              <a:rPr lang="en-US" altLang="zh-CHS" baseline="0" dirty="0" smtClean="0"/>
              <a:t> benchmark. When two STREAM are locate on the same host, the harmonic mean of IPC across all the VMs are 0.30.</a:t>
            </a:r>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210</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baseline="0" dirty="0" smtClean="0"/>
              <a:t>However, after we migrate STREAM to the other host and migrate </a:t>
            </a:r>
            <a:r>
              <a:rPr lang="en-US" altLang="zh-CHS" baseline="0" dirty="0" err="1" smtClean="0"/>
              <a:t>gromacs</a:t>
            </a:r>
            <a:r>
              <a:rPr lang="en-US" altLang="zh-CHS" baseline="0" dirty="0" smtClean="0"/>
              <a:t> back. The performance is improved by nearly fifty percentage.</a:t>
            </a:r>
          </a:p>
          <a:p>
            <a:endParaRPr lang="en-US" altLang="zh-CHS" baseline="0" dirty="0" smtClean="0"/>
          </a:p>
          <a:p>
            <a:r>
              <a:rPr lang="en-US" altLang="zh-CHS" baseline="0" dirty="0" smtClean="0"/>
              <a:t>Which indicate that we need microarchitecture-level interference awareness in distributed resource management.</a:t>
            </a:r>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211</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267683469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defTabSz="931774">
              <a:defRPr/>
            </a:pPr>
            <a:r>
              <a:rPr lang="en-US" altLang="zh-CHS" dirty="0" smtClean="0"/>
              <a:t>A-DRM takes into account two main sources of interference at the microarchitecture-level, </a:t>
            </a:r>
          </a:p>
          <a:p>
            <a:pPr defTabSz="931774">
              <a:defRPr/>
            </a:pPr>
            <a:endParaRPr lang="en-US" altLang="zh-CHS" dirty="0" smtClean="0"/>
          </a:p>
          <a:p>
            <a:pPr marL="232943" indent="-232943" defTabSz="931774">
              <a:buFontTx/>
              <a:buAutoNum type="arabicParenR"/>
              <a:defRPr/>
            </a:pPr>
            <a:r>
              <a:rPr lang="en-US" altLang="zh-CHS" dirty="0" smtClean="0"/>
              <a:t>shared last level cache capacity and </a:t>
            </a:r>
          </a:p>
          <a:p>
            <a:pPr marL="232943" indent="-232943" defTabSz="931774">
              <a:buFontTx/>
              <a:buAutoNum type="arabicParenR"/>
              <a:defRPr/>
            </a:pPr>
            <a:endParaRPr lang="en-US" altLang="zh-CHS" dirty="0" smtClean="0"/>
          </a:p>
          <a:p>
            <a:pPr marL="232943" indent="-232943" defTabSz="931774">
              <a:buFontTx/>
              <a:buAutoNum type="arabicParenR"/>
              <a:defRPr/>
            </a:pPr>
            <a:r>
              <a:rPr lang="en-US" altLang="zh-CHS" dirty="0" smtClean="0"/>
              <a:t>memory bandwidth. </a:t>
            </a:r>
          </a:p>
          <a:p>
            <a:pPr defTabSz="931774">
              <a:defRPr/>
            </a:pPr>
            <a:endParaRPr lang="en-US" altLang="zh-CHS" dirty="0" smtClean="0"/>
          </a:p>
          <a:p>
            <a:pPr defTabSz="931774">
              <a:defRPr/>
            </a:pPr>
            <a:r>
              <a:rPr lang="en-US" altLang="zh-CHS" dirty="0" smtClean="0"/>
              <a:t>The</a:t>
            </a:r>
            <a:r>
              <a:rPr lang="en-US" altLang="zh-CHS" baseline="0" dirty="0" smtClean="0"/>
              <a:t> key idea of </a:t>
            </a:r>
            <a:r>
              <a:rPr lang="en-US" altLang="zh-CHS" dirty="0" smtClean="0"/>
              <a:t>A-DRM is to monitors the</a:t>
            </a:r>
            <a:r>
              <a:rPr lang="en-US" altLang="zh-CHS" baseline="0" dirty="0" smtClean="0"/>
              <a:t> microarchitecture-level resource usage, and balance it across the cluster.</a:t>
            </a:r>
            <a:endParaRPr lang="zh-CHS" altLang="en-US" dirty="0" smtClean="0"/>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212</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5934890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HS" dirty="0" smtClean="0"/>
              <a:t>In addition</a:t>
            </a:r>
            <a:r>
              <a:rPr lang="en-US" altLang="zh-CHS" baseline="0" dirty="0" smtClean="0"/>
              <a:t> to conventional </a:t>
            </a:r>
            <a:r>
              <a:rPr lang="en-US" altLang="zh-CHS" dirty="0" smtClean="0"/>
              <a:t>DRM, </a:t>
            </a:r>
            <a:r>
              <a:rPr lang="en-US" altLang="zh-CHS" baseline="0" dirty="0" smtClean="0"/>
              <a:t>A-DRM add </a:t>
            </a:r>
            <a:endParaRPr lang="en-US" altLang="zh-CHS" dirty="0"/>
          </a:p>
          <a:p>
            <a:endParaRPr lang="en-US" altLang="zh-CHS" dirty="0"/>
          </a:p>
          <a:p>
            <a:r>
              <a:rPr lang="en-US" altLang="zh-CHS" dirty="0"/>
              <a:t>1) an architectural resource profiler at each host</a:t>
            </a:r>
          </a:p>
          <a:p>
            <a:endParaRPr lang="en-US" altLang="zh-CHS" dirty="0"/>
          </a:p>
          <a:p>
            <a:r>
              <a:rPr lang="en-US" altLang="zh-CHS" dirty="0"/>
              <a:t>We add two … to the Controller.</a:t>
            </a:r>
          </a:p>
          <a:p>
            <a:r>
              <a:rPr lang="en-US" altLang="zh-CHS" dirty="0"/>
              <a:t>1) An architecture-aware</a:t>
            </a:r>
          </a:p>
          <a:p>
            <a:r>
              <a:rPr lang="en-US" altLang="zh-CHS" dirty="0"/>
              <a:t>interference detector is invoked at each scheduling</a:t>
            </a:r>
          </a:p>
          <a:p>
            <a:r>
              <a:rPr lang="en-US" altLang="zh-CHS" dirty="0"/>
              <a:t>interval to detect microarchitecture-level shared resource</a:t>
            </a:r>
          </a:p>
          <a:p>
            <a:r>
              <a:rPr lang="en-US" altLang="zh-CHS" dirty="0"/>
              <a:t>interference. </a:t>
            </a:r>
          </a:p>
          <a:p>
            <a:endParaRPr lang="en-US" altLang="zh-CHS" dirty="0"/>
          </a:p>
          <a:p>
            <a:r>
              <a:rPr lang="en-US" altLang="zh-CHS" dirty="0"/>
              <a:t>2) Once such interference is detected, the architecture-aware DRM policy is used to determine VM migrations to mitigate the detected interference.</a:t>
            </a:r>
          </a:p>
          <a:p>
            <a:endParaRPr lang="zh-CHS" altLang="en-US" dirty="0"/>
          </a:p>
        </p:txBody>
      </p:sp>
      <p:sp>
        <p:nvSpPr>
          <p:cNvPr id="4" name="灯片编号占位符 3"/>
          <p:cNvSpPr>
            <a:spLocks noGrp="1"/>
          </p:cNvSpPr>
          <p:nvPr>
            <p:ph type="sldNum" sz="quarter" idx="10"/>
          </p:nvPr>
        </p:nvSpPr>
        <p:spPr/>
        <p:txBody>
          <a:bodyPr/>
          <a:lstStyle/>
          <a:p>
            <a:fld id="{EA60FBA4-2C20-4E72-A3AC-CDE6163BD7BC}" type="slidenum">
              <a:rPr lang="zh-CHS" altLang="en-US" smtClean="0">
                <a:solidFill>
                  <a:prstClr val="black"/>
                </a:solidFill>
                <a:latin typeface="Calibri"/>
                <a:ea typeface="Calibri"/>
              </a:rPr>
              <a:pPr/>
              <a:t>213</a:t>
            </a:fld>
            <a:endParaRPr lang="zh-CHS" altLang="en-US">
              <a:solidFill>
                <a:prstClr val="black"/>
              </a:solidFill>
              <a:latin typeface="Calibri"/>
              <a:ea typeface="Calibri"/>
            </a:endParaRPr>
          </a:p>
        </p:txBody>
      </p:sp>
    </p:spTree>
    <p:extLst>
      <p:ext uri="{BB962C8B-B14F-4D97-AF65-F5344CB8AC3E}">
        <p14:creationId xmlns:p14="http://schemas.microsoft.com/office/powerpoint/2010/main" val="57841656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t>Professor Mutlu</a:t>
            </a:r>
            <a:r>
              <a:rPr lang="ja-JP" altLang="en-US" dirty="0"/>
              <a:t>’</a:t>
            </a:r>
            <a:r>
              <a:rPr lang="en-US" dirty="0"/>
              <a:t>s research focus is all aspects of </a:t>
            </a:r>
            <a:r>
              <a:rPr lang="en-US" dirty="0" smtClean="0"/>
              <a:t>computer</a:t>
            </a:r>
            <a:r>
              <a:rPr lang="en-US" baseline="0" dirty="0" smtClean="0"/>
              <a:t> </a:t>
            </a:r>
            <a:r>
              <a:rPr lang="en-US" dirty="0" smtClean="0"/>
              <a:t>architecture, HW/SW interaction</a:t>
            </a:r>
            <a:r>
              <a:rPr lang="en-US" baseline="0" dirty="0" smtClean="0"/>
              <a:t> and bioinformatics</a:t>
            </a:r>
            <a:r>
              <a:rPr lang="en-US" dirty="0" smtClean="0"/>
              <a:t>. </a:t>
            </a:r>
          </a:p>
          <a:p>
            <a:endParaRPr lang="en-US" dirty="0" smtClean="0"/>
          </a:p>
          <a:p>
            <a:r>
              <a:rPr lang="en-US" dirty="0" smtClean="0"/>
              <a:t>He is looking for students to perform research</a:t>
            </a:r>
            <a:r>
              <a:rPr lang="en-US" baseline="0" dirty="0" smtClean="0"/>
              <a:t> in these areas.</a:t>
            </a:r>
            <a:endParaRPr lang="en-US" dirty="0" smtClean="0"/>
          </a:p>
          <a:p>
            <a:endParaRPr lang="en-US" dirty="0" smtClean="0"/>
          </a:p>
          <a:p>
            <a:r>
              <a:rPr lang="en-US" dirty="0" smtClean="0"/>
              <a:t>He and his group, SAFARI,</a:t>
            </a:r>
            <a:r>
              <a:rPr lang="en-US" baseline="0" dirty="0" smtClean="0"/>
              <a:t> solve fundamental problems spanning:</a:t>
            </a:r>
          </a:p>
          <a:p>
            <a:endParaRPr lang="en-US" dirty="0"/>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Memory, memory, memory, storage, interconnects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Parallel architectures, heterogeneous architectures, GP-GPUs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System/architecture interaction, new execution models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Energy efficiency, fault tolerance, hardware security </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Genome sequence analysis and assembly</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pPr defTabSz="931774" fontAlgn="base">
              <a:spcBef>
                <a:spcPct val="0"/>
              </a:spcBef>
              <a:spcAft>
                <a:spcPct val="0"/>
              </a:spcAft>
            </a:pPr>
            <a:r>
              <a:rPr lang="en-US" dirty="0">
                <a:solidFill>
                  <a:srgbClr val="3333CC"/>
                </a:solidFill>
                <a:latin typeface="Arial Narrow" charset="0"/>
                <a:ea typeface="ＭＳ Ｐゴシック" charset="0"/>
                <a:cs typeface="Arial" charset="0"/>
              </a:rPr>
              <a:t>His group does </a:t>
            </a:r>
            <a:r>
              <a:rPr lang="en-US" dirty="0" smtClean="0">
                <a:solidFill>
                  <a:srgbClr val="3333CC"/>
                </a:solidFill>
                <a:latin typeface="Arial Narrow" charset="0"/>
                <a:ea typeface="ＭＳ Ｐゴシック" charset="0"/>
                <a:cs typeface="Arial" charset="0"/>
              </a:rPr>
              <a:t>broad </a:t>
            </a:r>
            <a:r>
              <a:rPr lang="en-US" dirty="0">
                <a:solidFill>
                  <a:srgbClr val="3333CC"/>
                </a:solidFill>
                <a:latin typeface="Arial Narrow" charset="0"/>
                <a:ea typeface="ＭＳ Ｐゴシック" charset="0"/>
                <a:cs typeface="Arial" charset="0"/>
              </a:rPr>
              <a:t>research spanning systems to logic with architecture at center</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endParaRPr 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18</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we executed the code on four different processors, all four of them yielded errors. Intel </a:t>
            </a:r>
            <a:r>
              <a:rPr lang="en-US" baseline="0" dirty="0" err="1" smtClean="0"/>
              <a:t>Haswell</a:t>
            </a:r>
            <a:r>
              <a:rPr lang="en-US" baseline="0" dirty="0" smtClean="0"/>
              <a:t> has the most errors, at 23 thousand, because it has the highest rate of accessing DRAM.</a:t>
            </a:r>
          </a:p>
          <a:p>
            <a:endParaRPr lang="en-US" baseline="0" dirty="0" smtClean="0"/>
          </a:p>
          <a:p>
            <a:r>
              <a:rPr lang="en-US" baseline="0" dirty="0" smtClean="0"/>
              <a:t>Later on, I’ll show that we can induce as many as ten million disturbance errors in a more controlled environment.</a:t>
            </a:r>
          </a:p>
          <a:p>
            <a:endParaRPr lang="en-US" baseline="0" dirty="0" smtClean="0"/>
          </a:p>
          <a:p>
            <a:r>
              <a:rPr lang="en-US" baseline="0" dirty="0" smtClean="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19</a:t>
            </a:fld>
            <a:endParaRPr lang="en-US">
              <a:solidFill>
                <a:prstClr val="black"/>
              </a:solidFill>
              <a:latin typeface="Calibri"/>
            </a:endParaRPr>
          </a:p>
        </p:txBody>
      </p:sp>
    </p:spTree>
    <p:extLst>
      <p:ext uri="{BB962C8B-B14F-4D97-AF65-F5344CB8AC3E}">
        <p14:creationId xmlns:p14="http://schemas.microsoft.com/office/powerpoint/2010/main" val="30462935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20</a:t>
            </a:fld>
            <a:endParaRPr lang="en-US">
              <a:solidFill>
                <a:prstClr val="black"/>
              </a:solidFill>
              <a:latin typeface="Calibri"/>
            </a:endParaRPr>
          </a:p>
        </p:txBody>
      </p:sp>
    </p:spTree>
    <p:extLst>
      <p:ext uri="{BB962C8B-B14F-4D97-AF65-F5344CB8AC3E}">
        <p14:creationId xmlns:p14="http://schemas.microsoft.com/office/powerpoint/2010/main" val="420066490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2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28.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19.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0.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1.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2.xml.rels><?xml version="1.0" encoding="UTF-8" standalone="yes"?>
<Relationships xmlns="http://schemas.openxmlformats.org/package/2006/relationships"><Relationship Id="rId1" Type="http://schemas.openxmlformats.org/officeDocument/2006/relationships/slideMaster" Target="../slideMasters/slideMaster129.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30.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31.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32.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8.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59.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0.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1.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2.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33.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34.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35.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3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37.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38.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39.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40.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41.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42.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43.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44.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45.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4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47.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48.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49.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15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151.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152.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153.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154.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155.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15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157.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158.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159.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160.xml"/><Relationship Id="rId2" Type="http://schemas.openxmlformats.org/officeDocument/2006/relationships/image" Target="../media/image1.png"/></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16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161.xml"/><Relationship Id="rId2" Type="http://schemas.openxmlformats.org/officeDocument/2006/relationships/image" Target="../media/image1.png"/></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161.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162.xml"/><Relationship Id="rId2" Type="http://schemas.openxmlformats.org/officeDocument/2006/relationships/image" Target="../media/image1.png"/></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162.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163.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164.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165.xml"/><Relationship Id="rId2" Type="http://schemas.openxmlformats.org/officeDocument/2006/relationships/image" Target="../media/image1.png"/></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165.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166.xml"/><Relationship Id="rId2" Type="http://schemas.openxmlformats.org/officeDocument/2006/relationships/image" Target="../media/image1.png"/></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16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5.xml"/><Relationship Id="rId2" Type="http://schemas.openxmlformats.org/officeDocument/2006/relationships/image" Target="../media/image1.png"/></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7.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xmlns:p14="http://schemas.microsoft.com/office/powerpoint/2010/main"/>
</p:sldLayout>
</file>

<file path=ppt/slideLayouts/slideLayout10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xmlns:p14="http://schemas.microsoft.com/office/powerpoint/2010/main"/>
</p:sldLayout>
</file>

<file path=ppt/slideLayouts/slideLayout10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xmlns:p14="http://schemas.microsoft.com/office/powerpoint/2010/main"/>
</p:sldLayout>
</file>

<file path=ppt/slideLayouts/slideLayout10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xmlns:p14="http://schemas.microsoft.com/office/powerpoint/2010/main"/>
</p:sldLayout>
</file>

<file path=ppt/slideLayouts/slideLayout10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xmlns:p14="http://schemas.microsoft.com/office/powerpoint/2010/main"/>
</p:sldLayout>
</file>

<file path=ppt/slideLayouts/slideLayout10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xmlns:p14="http://schemas.microsoft.com/office/powerpoint/2010/main"/>
</p:sldLayout>
</file>

<file path=ppt/slideLayouts/slideLayout10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xmlns:p14="http://schemas.microsoft.com/office/powerpoint/2010/main"/>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xmlns:p14="http://schemas.microsoft.com/office/powerpoint/2010/main"/>
</p:sldLayout>
</file>

<file path=ppt/slideLayouts/slideLayout10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xmlns:p14="http://schemas.microsoft.com/office/powerpoint/2010/main"/>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xmlns:p14="http://schemas.microsoft.com/office/powerpoint/2010/main"/>
</p:sldLayout>
</file>

<file path=ppt/slideLayouts/slideLayout10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xmlns:p14="http://schemas.microsoft.com/office/powerpoint/2010/main"/>
</p:sldLayout>
</file>

<file path=ppt/slideLayouts/slideLayout10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xmlns:p14="http://schemas.microsoft.com/office/powerpoint/2010/main"/>
</p:sldLayout>
</file>

<file path=ppt/slideLayouts/slideLayout10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xmlns:p14="http://schemas.microsoft.com/office/powerpoint/2010/main"/>
</p:sldLayout>
</file>

<file path=ppt/slideLayouts/slideLayout10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xmlns:p14="http://schemas.microsoft.com/office/powerpoint/2010/main"/>
</p:sldLayout>
</file>

<file path=ppt/slideLayouts/slideLayout10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xmlns:p14="http://schemas.microsoft.com/office/powerpoint/2010/main"/>
</p:sldLayout>
</file>

<file path=ppt/slideLayouts/slideLayout10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xmlns:p14="http://schemas.microsoft.com/office/powerpoint/2010/main"/>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xmlns:p14="http://schemas.microsoft.com/office/powerpoint/2010/main"/>
</p:sldLayout>
</file>

<file path=ppt/slideLayouts/slideLayout10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xmlns:p14="http://schemas.microsoft.com/office/powerpoint/2010/mai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86989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96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228204"/>
      </p:ext>
    </p:extLst>
  </p:cSld>
  <p:clrMapOvr>
    <a:masterClrMapping/>
  </p:clrMapOvr>
  <p:transition xmlns:p14="http://schemas.microsoft.com/office/powerpoint/2010/main"/>
</p:sldLayout>
</file>

<file path=ppt/slideLayouts/slideLayout10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8326998"/>
      </p:ext>
    </p:extLst>
  </p:cSld>
  <p:clrMapOvr>
    <a:masterClrMapping/>
  </p:clrMapOvr>
  <p:transition xmlns:p14="http://schemas.microsoft.com/office/powerpoint/2010/main"/>
</p:sldLayout>
</file>

<file path=ppt/slideLayouts/slideLayout10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0986572"/>
      </p:ext>
    </p:extLst>
  </p:cSld>
  <p:clrMapOvr>
    <a:masterClrMapping/>
  </p:clrMapOvr>
  <p:transition xmlns:p14="http://schemas.microsoft.com/office/powerpoint/2010/main"/>
</p:sldLayout>
</file>

<file path=ppt/slideLayouts/slideLayout10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04036"/>
      </p:ext>
    </p:extLst>
  </p:cSld>
  <p:clrMapOvr>
    <a:masterClrMapping/>
  </p:clrMapOvr>
  <p:transition xmlns:p14="http://schemas.microsoft.com/office/powerpoint/2010/main"/>
</p:sldLayout>
</file>

<file path=ppt/slideLayouts/slideLayout10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2696453"/>
      </p:ext>
    </p:extLst>
  </p:cSld>
  <p:clrMapOvr>
    <a:masterClrMapping/>
  </p:clrMapOvr>
  <p:transition xmlns:p14="http://schemas.microsoft.com/office/powerpoint/2010/main"/>
</p:sldLayout>
</file>

<file path=ppt/slideLayouts/slideLayout10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484777"/>
      </p:ext>
    </p:extLst>
  </p:cSld>
  <p:clrMapOvr>
    <a:masterClrMapping/>
  </p:clrMapOvr>
  <p:transition xmlns:p14="http://schemas.microsoft.com/office/powerpoint/2010/main"/>
</p:sldLayout>
</file>

<file path=ppt/slideLayouts/slideLayout10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12425"/>
      </p:ext>
    </p:extLst>
  </p:cSld>
  <p:clrMapOvr>
    <a:masterClrMapping/>
  </p:clrMapOvr>
  <p:transition xmlns:p14="http://schemas.microsoft.com/office/powerpoint/2010/main"/>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9761668"/>
      </p:ext>
    </p:extLst>
  </p:cSld>
  <p:clrMapOvr>
    <a:masterClrMapping/>
  </p:clrMapOvr>
  <p:transition xmlns:p14="http://schemas.microsoft.com/office/powerpoint/2010/mai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5476183"/>
      </p:ext>
    </p:extLst>
  </p:cSld>
  <p:clrMapOvr>
    <a:masterClrMapping/>
  </p:clrMapOvr>
  <p:transition xmlns:p14="http://schemas.microsoft.com/office/powerpoint/2010/main"/>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5571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1041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947795"/>
      </p:ext>
    </p:extLst>
  </p:cSld>
  <p:clrMapOvr>
    <a:masterClrMapping/>
  </p:clrMapOvr>
  <p:transition xmlns:p14="http://schemas.microsoft.com/office/powerpoint/2010/main"/>
</p:sldLayout>
</file>

<file path=ppt/slideLayouts/slideLayout103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374345"/>
      </p:ext>
    </p:extLst>
  </p:cSld>
  <p:clrMapOvr>
    <a:masterClrMapping/>
  </p:clrMapOvr>
  <p:transition xmlns:p14="http://schemas.microsoft.com/office/powerpoint/2010/main"/>
</p:sldLayout>
</file>

<file path=ppt/slideLayouts/slideLayout103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7983947"/>
      </p:ext>
    </p:extLst>
  </p:cSld>
  <p:clrMapOvr>
    <a:masterClrMapping/>
  </p:clrMapOvr>
  <p:transition xmlns:p14="http://schemas.microsoft.com/office/powerpoint/2010/main"/>
</p:sldLayout>
</file>

<file path=ppt/slideLayouts/slideLayout103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6030618"/>
      </p:ext>
    </p:extLst>
  </p:cSld>
  <p:clrMapOvr>
    <a:masterClrMapping/>
  </p:clrMapOvr>
  <p:transition xmlns:p14="http://schemas.microsoft.com/office/powerpoint/2010/main"/>
</p:sldLayout>
</file>

<file path=ppt/slideLayouts/slideLayout103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785318"/>
      </p:ext>
    </p:extLst>
  </p:cSld>
  <p:clrMapOvr>
    <a:masterClrMapping/>
  </p:clrMapOvr>
  <p:transition xmlns:p14="http://schemas.microsoft.com/office/powerpoint/2010/main"/>
</p:sldLayout>
</file>

<file path=ppt/slideLayouts/slideLayout103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2894100"/>
      </p:ext>
    </p:extLst>
  </p:cSld>
  <p:clrMapOvr>
    <a:masterClrMapping/>
  </p:clrMapOvr>
  <p:transition xmlns:p14="http://schemas.microsoft.com/office/powerpoint/2010/main"/>
</p:sldLayout>
</file>

<file path=ppt/slideLayouts/slideLayout103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81749"/>
      </p:ext>
    </p:extLst>
  </p:cSld>
  <p:clrMapOvr>
    <a:masterClrMapping/>
  </p:clrMapOvr>
  <p:transition xmlns:p14="http://schemas.microsoft.com/office/powerpoint/2010/mai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994098"/>
      </p:ext>
    </p:extLst>
  </p:cSld>
  <p:clrMapOvr>
    <a:masterClrMapping/>
  </p:clrMapOvr>
  <p:transition xmlns:p14="http://schemas.microsoft.com/office/powerpoint/2010/main"/>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1274533"/>
      </p:ext>
    </p:extLst>
  </p:cSld>
  <p:clrMapOvr>
    <a:masterClrMapping/>
  </p:clrMapOvr>
  <p:transition xmlns:p14="http://schemas.microsoft.com/office/powerpoint/2010/main"/>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8098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6023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647289"/>
      </p:ext>
    </p:extLst>
  </p:cSld>
  <p:clrMapOvr>
    <a:masterClrMapping/>
  </p:clrMapOvr>
  <p:transition xmlns:p14="http://schemas.microsoft.com/office/powerpoint/2010/main"/>
</p:sldLayout>
</file>

<file path=ppt/slideLayouts/slideLayout10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5490980"/>
      </p:ext>
    </p:extLst>
  </p:cSld>
  <p:clrMapOvr>
    <a:masterClrMapping/>
  </p:clrMapOvr>
  <p:transition xmlns:p14="http://schemas.microsoft.com/office/powerpoint/2010/main"/>
</p:sldLayout>
</file>

<file path=ppt/slideLayouts/slideLayout10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87775"/>
      </p:ext>
    </p:extLst>
  </p:cSld>
  <p:clrMapOvr>
    <a:masterClrMapping/>
  </p:clrMapOvr>
  <p:transition xmlns:p14="http://schemas.microsoft.com/office/powerpoint/2010/main"/>
</p:sldLayout>
</file>

<file path=ppt/slideLayouts/slideLayout10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593630"/>
      </p:ext>
    </p:extLst>
  </p:cSld>
  <p:clrMapOvr>
    <a:masterClrMapping/>
  </p:clrMapOvr>
  <p:transition xmlns:p14="http://schemas.microsoft.com/office/powerpoint/2010/main"/>
</p:sldLayout>
</file>

<file path=ppt/slideLayouts/slideLayout10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9793654"/>
      </p:ext>
    </p:extLst>
  </p:cSld>
  <p:clrMapOvr>
    <a:masterClrMapping/>
  </p:clrMapOvr>
  <p:transition xmlns:p14="http://schemas.microsoft.com/office/powerpoint/2010/main"/>
</p:sldLayout>
</file>

<file path=ppt/slideLayouts/slideLayout10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0093820"/>
      </p:ext>
    </p:extLst>
  </p:cSld>
  <p:clrMapOvr>
    <a:masterClrMapping/>
  </p:clrMapOvr>
  <p:transition xmlns:p14="http://schemas.microsoft.com/office/powerpoint/2010/mai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016871"/>
      </p:ext>
    </p:extLst>
  </p:cSld>
  <p:clrMapOvr>
    <a:masterClrMapping/>
  </p:clrMapOvr>
  <p:transition xmlns:p14="http://schemas.microsoft.com/office/powerpoint/2010/main"/>
</p:sldLayout>
</file>

<file path=ppt/slideLayouts/slideLayout10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46704"/>
      </p:ext>
    </p:extLst>
  </p:cSld>
  <p:clrMapOvr>
    <a:masterClrMapping/>
  </p:clrMapOvr>
  <p:transition xmlns:p14="http://schemas.microsoft.com/office/powerpoint/2010/main"/>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4510773"/>
      </p:ext>
    </p:extLst>
  </p:cSld>
  <p:clrMapOvr>
    <a:masterClrMapping/>
  </p:clrMapOvr>
  <p:transition xmlns:p14="http://schemas.microsoft.com/office/powerpoint/2010/main"/>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xmlns:p14="http://schemas.microsoft.com/office/powerpoint/2010/main"/>
</p:sldLayout>
</file>

<file path=ppt/slideLayouts/slideLayout10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xmlns:p14="http://schemas.microsoft.com/office/powerpoint/2010/main"/>
</p:sldLayout>
</file>

<file path=ppt/slideLayouts/slideLayout10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xmlns:p14="http://schemas.microsoft.com/office/powerpoint/2010/main"/>
</p:sldLayout>
</file>

<file path=ppt/slideLayouts/slideLayout10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xmlns:p14="http://schemas.microsoft.com/office/powerpoint/2010/main"/>
</p:sldLayout>
</file>

<file path=ppt/slideLayouts/slideLayout10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xmlns:p14="http://schemas.microsoft.com/office/powerpoint/2010/main"/>
</p:sldLayout>
</file>

<file path=ppt/slideLayouts/slideLayout10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xmlns:p14="http://schemas.microsoft.com/office/powerpoint/2010/main"/>
</p:sldLayout>
</file>

<file path=ppt/slideLayouts/slideLayout10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xmlns:p14="http://schemas.microsoft.com/office/powerpoint/2010/mai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xmlns:p14="http://schemas.microsoft.com/office/powerpoint/2010/main"/>
</p:sldLayout>
</file>

<file path=ppt/slideLayouts/slideLayout10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xmlns:p14="http://schemas.microsoft.com/office/powerpoint/2010/main"/>
</p:sldLayout>
</file>

<file path=ppt/slideLayouts/slideLayout10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xmlns:p14="http://schemas.microsoft.com/office/powerpoint/2010/main"/>
</p:sldLayout>
</file>

<file path=ppt/slideLayouts/slideLayout10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xmlns:p14="http://schemas.microsoft.com/office/powerpoint/2010/main"/>
</p:sldLayout>
</file>

<file path=ppt/slideLayouts/slideLayout106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xmlns:p14="http://schemas.microsoft.com/office/powerpoint/2010/main"/>
</p:sldLayout>
</file>

<file path=ppt/slideLayouts/slideLayout106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6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06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timing>
    <p:tnLst>
      <p:par>
        <p:cTn xmlns:p14="http://schemas.microsoft.com/office/powerpoint/2010/mai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timing>
    <p:tnLst>
      <p:par>
        <p:cTn xmlns:p14="http://schemas.microsoft.com/office/powerpoint/2010/main" id="1" dur="indefinite" restart="never" nodeType="tmRoot"/>
      </p:par>
    </p:tnLst>
  </p:timing>
</p:sldLayout>
</file>

<file path=ppt/slideLayouts/slideLayout10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timing>
    <p:tnLst>
      <p:par>
        <p:cTn xmlns:p14="http://schemas.microsoft.com/office/powerpoint/2010/main" id="1" dur="indefinite" restart="never" nodeType="tmRoot"/>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timing>
    <p:tnLst>
      <p:par>
        <p:cTn xmlns:p14="http://schemas.microsoft.com/office/powerpoint/2010/main" id="1" dur="indefinite" restart="never" nodeType="tmRoot"/>
      </p:par>
    </p:tnLst>
  </p:timing>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timing>
    <p:tnLst>
      <p:par>
        <p:cTn xmlns:p14="http://schemas.microsoft.com/office/powerpoint/2010/main" id="1" dur="indefinite" restart="never" nodeType="tmRoot"/>
      </p:par>
    </p:tnLst>
  </p:timing>
</p:sldLayout>
</file>

<file path=ppt/slideLayouts/slideLayout10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timing>
    <p:tnLst>
      <p:par>
        <p:cTn xmlns:p14="http://schemas.microsoft.com/office/powerpoint/2010/main" id="1" dur="indefinite" restart="never" nodeType="tmRoot"/>
      </p:par>
    </p:tnLst>
  </p:timing>
</p:sldLayout>
</file>

<file path=ppt/slideLayouts/slideLayout10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timing>
    <p:tnLst>
      <p:par>
        <p:cTn xmlns:p14="http://schemas.microsoft.com/office/powerpoint/2010/main" id="1" dur="indefinite" restart="never" nodeType="tmRoot"/>
      </p:par>
    </p:tnLst>
  </p:timing>
</p:sldLayout>
</file>

<file path=ppt/slideLayouts/slideLayout107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10/11/16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timing>
    <p:tnLst>
      <p:par>
        <p:cTn xmlns:p14="http://schemas.microsoft.com/office/powerpoint/2010/main" id="1" dur="indefinite" restart="never" nodeType="tmRoot"/>
      </p:par>
    </p:tnLst>
  </p:timing>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4471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7330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8518511"/>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8900852"/>
      </p:ext>
    </p:extLst>
  </p:cSld>
  <p:clrMapOvr>
    <a:masterClrMapping/>
  </p:clrMapOvr>
  <p:transition xmlns:p14="http://schemas.microsoft.com/office/powerpoint/2010/main"/>
</p:sldLayout>
</file>

<file path=ppt/slideLayouts/slideLayout10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263718"/>
      </p:ext>
    </p:extLst>
  </p:cSld>
  <p:clrMapOvr>
    <a:masterClrMapping/>
  </p:clrMapOvr>
  <p:transition xmlns:p14="http://schemas.microsoft.com/office/powerpoint/2010/main"/>
</p:sldLayout>
</file>

<file path=ppt/slideLayouts/slideLayout10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5737616"/>
      </p:ext>
    </p:extLst>
  </p:cSld>
  <p:clrMapOvr>
    <a:masterClrMapping/>
  </p:clrMapOvr>
  <p:transition xmlns:p14="http://schemas.microsoft.com/office/powerpoint/2010/main"/>
</p:sldLayout>
</file>

<file path=ppt/slideLayouts/slideLayout10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072506"/>
      </p:ext>
    </p:extLst>
  </p:cSld>
  <p:clrMapOvr>
    <a:masterClrMapping/>
  </p:clrMapOvr>
  <p:transition xmlns:p14="http://schemas.microsoft.com/office/powerpoint/2010/main"/>
</p:sldLayout>
</file>

<file path=ppt/slideLayouts/slideLayout10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5494814"/>
      </p:ext>
    </p:extLst>
  </p:cSld>
  <p:clrMapOvr>
    <a:masterClrMapping/>
  </p:clrMapOvr>
  <p:transition xmlns:p14="http://schemas.microsoft.com/office/powerpoint/2010/main"/>
</p:sldLayout>
</file>

<file path=ppt/slideLayouts/slideLayout10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955329"/>
      </p:ext>
    </p:extLst>
  </p:cSld>
  <p:clrMapOvr>
    <a:masterClrMapping/>
  </p:clrMapOvr>
  <p:transition xmlns:p14="http://schemas.microsoft.com/office/powerpoint/2010/main"/>
</p:sldLayout>
</file>

<file path=ppt/slideLayouts/slideLayout10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974524"/>
      </p:ext>
    </p:extLst>
  </p:cSld>
  <p:clrMapOvr>
    <a:masterClrMapping/>
  </p:clrMapOvr>
  <p:transition xmlns:p14="http://schemas.microsoft.com/office/powerpoint/2010/main"/>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3181565"/>
      </p:ext>
    </p:extLst>
  </p:cSld>
  <p:clrMapOvr>
    <a:masterClrMapping/>
  </p:clrMapOvr>
  <p:transition xmlns:p14="http://schemas.microsoft.com/office/powerpoint/2010/main"/>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88962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3304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87433"/>
      </p:ext>
    </p:extLst>
  </p:cSld>
  <p:clrMapOvr>
    <a:masterClrMapping/>
  </p:clrMapOvr>
  <p:transition xmlns:p14="http://schemas.microsoft.com/office/powerpoint/2010/main"/>
</p:sldLayout>
</file>

<file path=ppt/slideLayouts/slideLayout10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522583"/>
      </p:ext>
    </p:extLst>
  </p:cSld>
  <p:clrMapOvr>
    <a:masterClrMapping/>
  </p:clrMapOvr>
  <p:transition xmlns:p14="http://schemas.microsoft.com/office/powerpoint/2010/mai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1535708"/>
      </p:ext>
    </p:extLst>
  </p:cSld>
  <p:clrMapOvr>
    <a:masterClrMapping/>
  </p:clrMapOvr>
  <p:transition xmlns:p14="http://schemas.microsoft.com/office/powerpoint/2010/main"/>
</p:sldLayout>
</file>

<file path=ppt/slideLayouts/slideLayout10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7730192"/>
      </p:ext>
    </p:extLst>
  </p:cSld>
  <p:clrMapOvr>
    <a:masterClrMapping/>
  </p:clrMapOvr>
  <p:transition xmlns:p14="http://schemas.microsoft.com/office/powerpoint/2010/main"/>
</p:sldLayout>
</file>

<file path=ppt/slideLayouts/slideLayout10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464865"/>
      </p:ext>
    </p:extLst>
  </p:cSld>
  <p:clrMapOvr>
    <a:masterClrMapping/>
  </p:clrMapOvr>
  <p:transition xmlns:p14="http://schemas.microsoft.com/office/powerpoint/2010/main"/>
</p:sldLayout>
</file>

<file path=ppt/slideLayouts/slideLayout10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4068752"/>
      </p:ext>
    </p:extLst>
  </p:cSld>
  <p:clrMapOvr>
    <a:masterClrMapping/>
  </p:clrMapOvr>
  <p:transition xmlns:p14="http://schemas.microsoft.com/office/powerpoint/2010/main"/>
</p:sldLayout>
</file>

<file path=ppt/slideLayouts/slideLayout10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2561290"/>
      </p:ext>
    </p:extLst>
  </p:cSld>
  <p:clrMapOvr>
    <a:masterClrMapping/>
  </p:clrMapOvr>
  <p:transition xmlns:p14="http://schemas.microsoft.com/office/powerpoint/2010/main"/>
</p:sldLayout>
</file>

<file path=ppt/slideLayouts/slideLayout10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3945692"/>
      </p:ext>
    </p:extLst>
  </p:cSld>
  <p:clrMapOvr>
    <a:masterClrMapping/>
  </p:clrMapOvr>
  <p:transition xmlns:p14="http://schemas.microsoft.com/office/powerpoint/2010/mai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4322306"/>
      </p:ext>
    </p:extLst>
  </p:cSld>
  <p:clrMapOvr>
    <a:masterClrMapping/>
  </p:clrMapOvr>
  <p:transition xmlns:p14="http://schemas.microsoft.com/office/powerpoint/2010/main"/>
</p:sldLayout>
</file>

<file path=ppt/slideLayouts/slideLayout10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xmlns:p14="http://schemas.microsoft.com/office/powerpoint/2010/mai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xmlns:p14="http://schemas.microsoft.com/office/powerpoint/2010/main"/>
</p:sldLayout>
</file>

<file path=ppt/slideLayouts/slideLayout1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xmlns:p14="http://schemas.microsoft.com/office/powerpoint/2010/main"/>
</p:sldLayout>
</file>

<file path=ppt/slideLayouts/slideLayout1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xmlns:p14="http://schemas.microsoft.com/office/powerpoint/2010/main"/>
</p:sldLayout>
</file>

<file path=ppt/slideLayouts/slideLayout1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xmlns:p14="http://schemas.microsoft.com/office/powerpoint/2010/main"/>
</p:sldLayout>
</file>

<file path=ppt/slideLayouts/slideLayout1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xmlns:p14="http://schemas.microsoft.com/office/powerpoint/2010/main"/>
</p:sldLayout>
</file>

<file path=ppt/slideLayouts/slideLayout1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xmlns:p14="http://schemas.microsoft.com/office/powerpoint/2010/main"/>
</p:sldLayout>
</file>

<file path=ppt/slideLayouts/slideLayout1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xmlns:p14="http://schemas.microsoft.com/office/powerpoint/2010/main"/>
</p:sldLayout>
</file>

<file path=ppt/slideLayouts/slideLayout1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xmlns:p14="http://schemas.microsoft.com/office/powerpoint/2010/main"/>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xmlns:p14="http://schemas.microsoft.com/office/powerpoint/2010/main"/>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xmlns:p14="http://schemas.microsoft.com/office/powerpoint/2010/main"/>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xmlns:p14="http://schemas.microsoft.com/office/powerpoint/2010/main"/>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Bullet">
    <p:bg>
      <p:bgPr>
        <a:solidFill>
          <a:srgbClr val="FFFFFF"/>
        </a:solidFill>
        <a:effectLst/>
      </p:bgPr>
    </p:bg>
    <p:spTree>
      <p:nvGrpSpPr>
        <p:cNvPr id="1" name=""/>
        <p:cNvGrpSpPr/>
        <p:nvPr/>
      </p:nvGrpSpPr>
      <p:grpSpPr>
        <a:xfrm>
          <a:off x="0" y="0"/>
          <a:ext cx="0" cy="0"/>
          <a:chOff x="0" y="0"/>
          <a:chExt cx="0" cy="0"/>
        </a:xfrm>
      </p:grpSpPr>
      <p:sp>
        <p:nvSpPr>
          <p:cNvPr id="18" name="Shape 18"/>
          <p:cNvSpPr>
            <a:spLocks noGrp="1"/>
          </p:cNvSpPr>
          <p:nvPr>
            <p:ph type="title"/>
          </p:nvPr>
        </p:nvSpPr>
        <p:spPr>
          <a:prstGeom prst="rect">
            <a:avLst/>
          </a:prstGeom>
        </p:spPr>
        <p:txBody>
          <a:bodyPr/>
          <a:lstStyle/>
          <a:p>
            <a:pPr lvl="0">
              <a:defRPr sz="1800" spc="0"/>
            </a:pPr>
            <a:r>
              <a:rPr sz="3500" spc="-34"/>
              <a:t>Title Text</a:t>
            </a:r>
          </a:p>
        </p:txBody>
      </p:sp>
      <p:sp>
        <p:nvSpPr>
          <p:cNvPr id="19" name="Shape 19"/>
          <p:cNvSpPr>
            <a:spLocks noGrp="1"/>
          </p:cNvSpPr>
          <p:nvPr>
            <p:ph type="body" idx="1"/>
          </p:nvPr>
        </p:nvSpPr>
        <p:spPr>
          <a:xfrm>
            <a:off x="553641" y="1360884"/>
            <a:ext cx="8027789" cy="5025628"/>
          </a:xfrm>
          <a:prstGeom prst="rect">
            <a:avLst/>
          </a:prstGeom>
        </p:spPr>
        <p:txBody>
          <a:bodyPr/>
          <a:lstStyle>
            <a:lvl1pPr marL="162579" indent="-162579">
              <a:lnSpc>
                <a:spcPct val="110000"/>
              </a:lnSpc>
              <a:spcBef>
                <a:spcPts val="1287"/>
              </a:spcBef>
              <a:buClr>
                <a:srgbClr val="3B5998"/>
              </a:buClr>
              <a:buSzPct val="65000"/>
              <a:buFont typeface="Lucida Grande"/>
              <a:buChar char="▪"/>
              <a:defRPr sz="2100" spc="-64">
                <a:solidFill>
                  <a:srgbClr val="000000"/>
                </a:solidFill>
                <a:latin typeface="+mn-lt"/>
                <a:ea typeface="+mn-ea"/>
                <a:cs typeface="+mn-cs"/>
                <a:sym typeface="Vista Sans OT Reg"/>
              </a:defRPr>
            </a:lvl1pPr>
            <a:lvl2pPr marL="363792" indent="-181080">
              <a:lnSpc>
                <a:spcPct val="110000"/>
              </a:lnSpc>
              <a:spcBef>
                <a:spcPts val="1060"/>
              </a:spcBef>
              <a:buClr>
                <a:srgbClr val="9A9A9A"/>
              </a:buClr>
              <a:buFont typeface="Lucida Grande"/>
              <a:buChar char="▪"/>
              <a:defRPr sz="2100" spc="-64">
                <a:solidFill>
                  <a:srgbClr val="000000"/>
                </a:solidFill>
                <a:latin typeface="+mn-lt"/>
                <a:ea typeface="+mn-ea"/>
                <a:cs typeface="+mn-cs"/>
                <a:sym typeface="Vista Sans OT Reg"/>
              </a:defRPr>
            </a:lvl2pPr>
            <a:lvl3pPr marL="527279" indent="-133005">
              <a:lnSpc>
                <a:spcPct val="110000"/>
              </a:lnSpc>
              <a:spcBef>
                <a:spcPts val="1060"/>
              </a:spcBef>
              <a:buClr>
                <a:srgbClr val="9A9A9A"/>
              </a:buClr>
              <a:buSzPct val="54999"/>
              <a:buFont typeface="Lucida Grande"/>
              <a:buChar char="▪"/>
              <a:defRPr sz="2000" spc="-59">
                <a:solidFill>
                  <a:srgbClr val="000000"/>
                </a:solidFill>
                <a:latin typeface="+mn-lt"/>
                <a:ea typeface="+mn-ea"/>
                <a:cs typeface="+mn-cs"/>
                <a:sym typeface="Vista Sans OT Reg"/>
              </a:defRPr>
            </a:lvl3pPr>
            <a:lvl4pPr marL="704382" indent="-137012">
              <a:lnSpc>
                <a:spcPct val="110000"/>
              </a:lnSpc>
              <a:spcBef>
                <a:spcPts val="1060"/>
              </a:spcBef>
              <a:buClr>
                <a:srgbClr val="9A9A9A"/>
              </a:buClr>
              <a:buSzPct val="45000"/>
              <a:buFont typeface="Lucida Grande"/>
              <a:buChar char="▪"/>
              <a:defRPr sz="2000" spc="-59">
                <a:solidFill>
                  <a:srgbClr val="000000"/>
                </a:solidFill>
                <a:latin typeface="+mn-lt"/>
                <a:ea typeface="+mn-ea"/>
                <a:cs typeface="+mn-cs"/>
                <a:sym typeface="Vista Sans OT Reg"/>
              </a:defRPr>
            </a:lvl4pPr>
            <a:lvl5pPr marL="878158" indent="-120987">
              <a:lnSpc>
                <a:spcPct val="110000"/>
              </a:lnSpc>
              <a:spcBef>
                <a:spcPts val="1060"/>
              </a:spcBef>
              <a:buClr>
                <a:srgbClr val="9A9A9A"/>
              </a:buClr>
              <a:buFont typeface="Lucida Grande"/>
              <a:buChar char="▪"/>
              <a:defRPr sz="1800" spc="-55">
                <a:solidFill>
                  <a:srgbClr val="000000"/>
                </a:solidFill>
                <a:latin typeface="+mn-lt"/>
                <a:ea typeface="+mn-ea"/>
                <a:cs typeface="+mn-cs"/>
                <a:sym typeface="Vista Sans OT Reg"/>
              </a:defRPr>
            </a:lvl5pPr>
          </a:lstStyle>
          <a:p>
            <a:pPr lvl="0">
              <a:defRPr sz="1800" spc="0"/>
            </a:pPr>
            <a:r>
              <a:rPr sz="2100" spc="-64"/>
              <a:t>Body Level One</a:t>
            </a:r>
          </a:p>
          <a:p>
            <a:pPr lvl="1">
              <a:defRPr sz="1800" spc="0"/>
            </a:pPr>
            <a:r>
              <a:rPr sz="2100" spc="-64"/>
              <a:t>Body Level Two</a:t>
            </a:r>
          </a:p>
          <a:p>
            <a:pPr lvl="2">
              <a:defRPr sz="1800" spc="0"/>
            </a:pPr>
            <a:r>
              <a:rPr sz="2000" spc="-59"/>
              <a:t>Body Level Three</a:t>
            </a:r>
          </a:p>
          <a:p>
            <a:pPr lvl="3">
              <a:defRPr sz="1800" spc="0"/>
            </a:pPr>
            <a:r>
              <a:rPr sz="2000" spc="-59"/>
              <a:t>Body Level Four</a:t>
            </a:r>
          </a:p>
          <a:p>
            <a:pPr lvl="4">
              <a:defRPr sz="1800" spc="0"/>
            </a:pPr>
            <a:r>
              <a:rPr sz="1800" spc="-55"/>
              <a:t>Body Level Five</a:t>
            </a:r>
          </a:p>
        </p:txBody>
      </p:sp>
    </p:spTree>
    <p:extLst>
      <p:ext uri="{BB962C8B-B14F-4D97-AF65-F5344CB8AC3E}">
        <p14:creationId xmlns:p14="http://schemas.microsoft.com/office/powerpoint/2010/main" val="1474632339"/>
      </p:ext>
    </p:extLst>
  </p:cSld>
  <p:clrMapOvr>
    <a:masterClrMapping/>
  </p:clrMapOvr>
  <p:transition xmlns:p14="http://schemas.microsoft.com/office/powerpoint/2010/mai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9092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6892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862137"/>
      </p:ext>
    </p:extLst>
  </p:cSld>
  <p:clrMapOvr>
    <a:masterClrMapping/>
  </p:clrMapOvr>
  <p:transition xmlns:p14="http://schemas.microsoft.com/office/powerpoint/2010/main"/>
</p:sldLayout>
</file>

<file path=ppt/slideLayouts/slideLayout11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85002"/>
      </p:ext>
    </p:extLst>
  </p:cSld>
  <p:clrMapOvr>
    <a:masterClrMapping/>
  </p:clrMapOvr>
  <p:transition xmlns:p14="http://schemas.microsoft.com/office/powerpoint/2010/main"/>
</p:sldLayout>
</file>

<file path=ppt/slideLayouts/slideLayout11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49262"/>
      </p:ext>
    </p:extLst>
  </p:cSld>
  <p:clrMapOvr>
    <a:masterClrMapping/>
  </p:clrMapOvr>
  <p:transition xmlns:p14="http://schemas.microsoft.com/office/powerpoint/2010/main"/>
</p:sldLayout>
</file>

<file path=ppt/slideLayouts/slideLayout11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6629566"/>
      </p:ext>
    </p:extLst>
  </p:cSld>
  <p:clrMapOvr>
    <a:masterClrMapping/>
  </p:clrMapOvr>
  <p:transition xmlns:p14="http://schemas.microsoft.com/office/powerpoint/2010/main"/>
</p:sldLayout>
</file>

<file path=ppt/slideLayouts/slideLayout11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554623"/>
      </p:ext>
    </p:extLst>
  </p:cSld>
  <p:clrMapOvr>
    <a:masterClrMapping/>
  </p:clrMapOvr>
  <p:transition xmlns:p14="http://schemas.microsoft.com/office/powerpoint/2010/main"/>
</p:sldLayout>
</file>

<file path=ppt/slideLayouts/slideLayout11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0327098"/>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290733"/>
      </p:ext>
    </p:extLst>
  </p:cSld>
  <p:clrMapOvr>
    <a:masterClrMapping/>
  </p:clrMapOvr>
  <p:transition xmlns:p14="http://schemas.microsoft.com/office/powerpoint/2010/main"/>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4354854"/>
      </p:ext>
    </p:extLst>
  </p:cSld>
  <p:clrMapOvr>
    <a:masterClrMapping/>
  </p:clrMapOvr>
  <p:transition xmlns:p14="http://schemas.microsoft.com/office/powerpoint/2010/main"/>
</p:sldLayout>
</file>

<file path=ppt/slideLayouts/slideLayout11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48349"/>
      </p:ext>
    </p:extLst>
  </p:cSld>
  <p:clrMapOvr>
    <a:masterClrMapping/>
  </p:clrMapOvr>
  <p:transition xmlns:p14="http://schemas.microsoft.com/office/powerpoint/2010/main"/>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33839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101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1181072"/>
      </p:ext>
    </p:extLst>
  </p:cSld>
  <p:clrMapOvr>
    <a:masterClrMapping/>
  </p:clrMapOvr>
  <p:transition xmlns:p14="http://schemas.microsoft.com/office/powerpoint/2010/main"/>
</p:sldLayout>
</file>

<file path=ppt/slideLayouts/slideLayout1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0052631"/>
      </p:ext>
    </p:extLst>
  </p:cSld>
  <p:clrMapOvr>
    <a:masterClrMapping/>
  </p:clrMapOvr>
  <p:transition xmlns:p14="http://schemas.microsoft.com/office/powerpoint/2010/main"/>
</p:sldLayout>
</file>

<file path=ppt/slideLayouts/slideLayout1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8137445"/>
      </p:ext>
    </p:extLst>
  </p:cSld>
  <p:clrMapOvr>
    <a:masterClrMapping/>
  </p:clrMapOvr>
  <p:transition xmlns:p14="http://schemas.microsoft.com/office/powerpoint/2010/main"/>
</p:sldLayout>
</file>

<file path=ppt/slideLayouts/slideLayout1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7362688"/>
      </p:ext>
    </p:extLst>
  </p:cSld>
  <p:clrMapOvr>
    <a:masterClrMapping/>
  </p:clrMapOvr>
  <p:transition xmlns:p14="http://schemas.microsoft.com/office/powerpoint/2010/main"/>
</p:sldLayout>
</file>

<file path=ppt/slideLayouts/slideLayout1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66573532"/>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4274235"/>
      </p:ext>
    </p:extLst>
  </p:cSld>
  <p:clrMapOvr>
    <a:masterClrMapping/>
  </p:clrMapOvr>
  <p:transition xmlns:p14="http://schemas.microsoft.com/office/powerpoint/2010/main"/>
</p:sldLayout>
</file>

<file path=ppt/slideLayouts/slideLayout1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420617"/>
      </p:ext>
    </p:extLst>
  </p:cSld>
  <p:clrMapOvr>
    <a:masterClrMapping/>
  </p:clrMapOvr>
  <p:transition xmlns:p14="http://schemas.microsoft.com/office/powerpoint/2010/main"/>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544641"/>
      </p:ext>
    </p:extLst>
  </p:cSld>
  <p:clrMapOvr>
    <a:masterClrMapping/>
  </p:clrMapOvr>
  <p:transition xmlns:p14="http://schemas.microsoft.com/office/powerpoint/2010/main"/>
</p:sldLayout>
</file>

<file path=ppt/slideLayouts/slideLayout1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7590152"/>
      </p:ext>
    </p:extLst>
  </p:cSld>
  <p:clrMapOvr>
    <a:masterClrMapping/>
  </p:clrMapOvr>
  <p:transition xmlns:p14="http://schemas.microsoft.com/office/powerpoint/2010/main"/>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5180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2032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7436864"/>
      </p:ext>
    </p:extLst>
  </p:cSld>
  <p:clrMapOvr>
    <a:masterClrMapping/>
  </p:clrMapOvr>
  <p:transition xmlns:p14="http://schemas.microsoft.com/office/powerpoint/2010/main"/>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709013"/>
      </p:ext>
    </p:extLst>
  </p:cSld>
  <p:clrMapOvr>
    <a:masterClrMapping/>
  </p:clrMapOvr>
  <p:transition xmlns:p14="http://schemas.microsoft.com/office/powerpoint/2010/main"/>
</p:sldLayout>
</file>

<file path=ppt/slideLayouts/slideLayout1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863560"/>
      </p:ext>
    </p:extLst>
  </p:cSld>
  <p:clrMapOvr>
    <a:masterClrMapping/>
  </p:clrMapOvr>
  <p:transition xmlns:p14="http://schemas.microsoft.com/office/powerpoint/2010/main"/>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474883"/>
      </p:ext>
    </p:extLst>
  </p:cSld>
  <p:clrMapOvr>
    <a:masterClrMapping/>
  </p:clrMapOvr>
  <p:transition xmlns:p14="http://schemas.microsoft.com/office/powerpoint/2010/mai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361180"/>
      </p:ext>
    </p:extLst>
  </p:cSld>
  <p:clrMapOvr>
    <a:masterClrMapping/>
  </p:clrMapOvr>
  <p:transition xmlns:p14="http://schemas.microsoft.com/office/powerpoint/2010/main"/>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8526354"/>
      </p:ext>
    </p:extLst>
  </p:cSld>
  <p:clrMapOvr>
    <a:masterClrMapping/>
  </p:clrMapOvr>
  <p:transition xmlns:p14="http://schemas.microsoft.com/office/powerpoint/2010/main"/>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540009"/>
      </p:ext>
    </p:extLst>
  </p:cSld>
  <p:clrMapOvr>
    <a:masterClrMapping/>
  </p:clrMapOvr>
  <p:transition xmlns:p14="http://schemas.microsoft.com/office/powerpoint/2010/main"/>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963716"/>
      </p:ext>
    </p:extLst>
  </p:cSld>
  <p:clrMapOvr>
    <a:masterClrMapping/>
  </p:clrMapOvr>
  <p:transition xmlns:p14="http://schemas.microsoft.com/office/powerpoint/2010/main"/>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3969713"/>
      </p:ext>
    </p:extLst>
  </p:cSld>
  <p:clrMapOvr>
    <a:masterClrMapping/>
  </p:clrMapOvr>
  <p:transition xmlns:p14="http://schemas.microsoft.com/office/powerpoint/2010/main"/>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12310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987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7529399"/>
      </p:ext>
    </p:extLst>
  </p:cSld>
  <p:clrMapOvr>
    <a:masterClrMapping/>
  </p:clrMapOvr>
  <p:transition xmlns:p14="http://schemas.microsoft.com/office/powerpoint/2010/main"/>
</p:sldLayout>
</file>

<file path=ppt/slideLayouts/slideLayout1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36625"/>
      </p:ext>
    </p:extLst>
  </p:cSld>
  <p:clrMapOvr>
    <a:masterClrMapping/>
  </p:clrMapOvr>
  <p:transition xmlns:p14="http://schemas.microsoft.com/office/powerpoint/2010/main"/>
</p:sldLayout>
</file>

<file path=ppt/slideLayouts/slideLayout1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57921"/>
      </p:ext>
    </p:extLst>
  </p:cSld>
  <p:clrMapOvr>
    <a:masterClrMapping/>
  </p:clrMapOvr>
  <p:transition xmlns:p14="http://schemas.microsoft.com/office/powerpoint/2010/mai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4262839"/>
      </p:ext>
    </p:extLst>
  </p:cSld>
  <p:clrMapOvr>
    <a:masterClrMapping/>
  </p:clrMapOvr>
  <p:transition xmlns:p14="http://schemas.microsoft.com/office/powerpoint/2010/main"/>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8102841"/>
      </p:ext>
    </p:extLst>
  </p:cSld>
  <p:clrMapOvr>
    <a:masterClrMapping/>
  </p:clrMapOvr>
  <p:transition xmlns:p14="http://schemas.microsoft.com/office/powerpoint/2010/main"/>
</p:sldLayout>
</file>

<file path=ppt/slideLayouts/slideLayout1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185637"/>
      </p:ext>
    </p:extLst>
  </p:cSld>
  <p:clrMapOvr>
    <a:masterClrMapping/>
  </p:clrMapOvr>
  <p:transition xmlns:p14="http://schemas.microsoft.com/office/powerpoint/2010/main"/>
</p:sldLayout>
</file>

<file path=ppt/slideLayouts/slideLayout1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781746"/>
      </p:ext>
    </p:extLst>
  </p:cSld>
  <p:clrMapOvr>
    <a:masterClrMapping/>
  </p:clrMapOvr>
  <p:transition xmlns:p14="http://schemas.microsoft.com/office/powerpoint/2010/main"/>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8169197"/>
      </p:ext>
    </p:extLst>
  </p:cSld>
  <p:clrMapOvr>
    <a:masterClrMapping/>
  </p:clrMapOvr>
  <p:transition xmlns:p14="http://schemas.microsoft.com/office/powerpoint/2010/main"/>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86651"/>
      </p:ext>
    </p:extLst>
  </p:cSld>
  <p:clrMapOvr>
    <a:masterClrMapping/>
  </p:clrMapOvr>
  <p:transition xmlns:p14="http://schemas.microsoft.com/office/powerpoint/2010/main"/>
</p:sldLayout>
</file>

<file path=ppt/slideLayouts/slideLayout1156.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430930930"/>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81895942"/>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06614444"/>
      </p:ext>
    </p:extLst>
  </p:cSld>
  <p:clrMapOvr>
    <a:masterClrMapping/>
  </p:clrMapOvr>
  <p:timing>
    <p:tnLst>
      <p:par>
        <p:cTn xmlns:p14="http://schemas.microsoft.com/office/powerpoint/2010/main" id="1" dur="indefinite" restart="never" nodeType="tmRoot"/>
      </p:par>
    </p:tnLst>
  </p:timing>
</p:sldLayout>
</file>

<file path=ppt/slideLayouts/slideLayout1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12680168"/>
      </p:ext>
    </p:extLst>
  </p:cSld>
  <p:clrMapOvr>
    <a:masterClrMapping/>
  </p:clrMapOvr>
  <p:timing>
    <p:tnLst>
      <p:par>
        <p:cTn xmlns:p14="http://schemas.microsoft.com/office/powerpoint/2010/mai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38651286"/>
      </p:ext>
    </p:extLst>
  </p:cSld>
  <p:clrMapOvr>
    <a:masterClrMapping/>
  </p:clrMapOvr>
  <p:timing>
    <p:tnLst>
      <p:par>
        <p:cTn xmlns:p14="http://schemas.microsoft.com/office/powerpoint/2010/main" id="1" dur="indefinite" restart="never" nodeType="tmRoot"/>
      </p:par>
    </p:tnLst>
  </p:timing>
</p:sldLayout>
</file>

<file path=ppt/slideLayouts/slideLayout1161.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55076658"/>
      </p:ext>
    </p:extLst>
  </p:cSld>
  <p:clrMapOvr>
    <a:masterClrMapping/>
  </p:clrMapOvr>
  <p:timing>
    <p:tnLst>
      <p:par>
        <p:cTn xmlns:p14="http://schemas.microsoft.com/office/powerpoint/2010/main" id="1" dur="indefinite" restart="never" nodeType="tmRoot"/>
      </p:par>
    </p:tnLst>
  </p:timing>
</p:sldLayout>
</file>

<file path=ppt/slideLayouts/slideLayout1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48128744"/>
      </p:ext>
    </p:extLst>
  </p:cSld>
  <p:clrMapOvr>
    <a:masterClrMapping/>
  </p:clrMapOvr>
  <p:timing>
    <p:tnLst>
      <p:par>
        <p:cTn xmlns:p14="http://schemas.microsoft.com/office/powerpoint/2010/main" id="1" dur="indefinite" restart="never" nodeType="tmRoot"/>
      </p:par>
    </p:tnLst>
  </p:timing>
</p:sldLayout>
</file>

<file path=ppt/slideLayouts/slideLayout1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99135565"/>
      </p:ext>
    </p:extLst>
  </p:cSld>
  <p:clrMapOvr>
    <a:masterClrMapping/>
  </p:clrMapOvr>
  <p:timing>
    <p:tnLst>
      <p:par>
        <p:cTn xmlns:p14="http://schemas.microsoft.com/office/powerpoint/2010/main" id="1" dur="indefinite" restart="never" nodeType="tmRoot"/>
      </p:par>
    </p:tnLst>
  </p:timing>
</p:sldLayout>
</file>

<file path=ppt/slideLayouts/slideLayout1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543053319"/>
      </p:ext>
    </p:extLst>
  </p:cSld>
  <p:clrMapOvr>
    <a:masterClrMapping/>
  </p:clrMapOvr>
  <p:timing>
    <p:tnLst>
      <p:par>
        <p:cTn xmlns:p14="http://schemas.microsoft.com/office/powerpoint/2010/main" id="1" dur="indefinite" restart="never" nodeType="tmRoot"/>
      </p:par>
    </p:tnLst>
  </p:timing>
</p:sldLayout>
</file>

<file path=ppt/slideLayouts/slideLayout1165.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10/11/16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1195635224"/>
      </p:ext>
    </p:extLst>
  </p:cSld>
  <p:clrMapOvr>
    <a:overrideClrMapping bg1="dk1" tx1="lt1" bg2="dk2" tx2="lt2" accent1="accent1" accent2="accent2" accent3="accent3" accent4="accent4" accent5="accent5" accent6="accent6" hlink="hlink" folHlink="folHlink"/>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563966548"/>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07434594"/>
      </p:ext>
    </p:extLst>
  </p:cSld>
  <p:clrMapOvr>
    <a:masterClrMapping/>
  </p:clrMapOvr>
  <p:timing>
    <p:tnLst>
      <p:par>
        <p:cTn xmlns:p14="http://schemas.microsoft.com/office/powerpoint/2010/main" id="1" dur="indefinite" restart="never" nodeType="tmRoot"/>
      </p:par>
    </p:tnLst>
  </p:timing>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2315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40371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7520451"/>
      </p:ext>
    </p:extLst>
  </p:cSld>
  <p:clrMapOvr>
    <a:masterClrMapping/>
  </p:clrMapOvr>
  <p:transition xmlns:p14="http://schemas.microsoft.com/office/powerpoint/2010/main"/>
</p:sldLayout>
</file>

<file path=ppt/slideLayouts/slideLayout1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3329140"/>
      </p:ext>
    </p:extLst>
  </p:cSld>
  <p:clrMapOvr>
    <a:masterClrMapping/>
  </p:clrMapOvr>
  <p:transition xmlns:p14="http://schemas.microsoft.com/office/powerpoint/2010/main"/>
</p:sldLayout>
</file>

<file path=ppt/slideLayouts/slideLayout1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9833704"/>
      </p:ext>
    </p:extLst>
  </p:cSld>
  <p:clrMapOvr>
    <a:masterClrMapping/>
  </p:clrMapOvr>
  <p:transition xmlns:p14="http://schemas.microsoft.com/office/powerpoint/2010/main"/>
</p:sldLayout>
</file>

<file path=ppt/slideLayouts/slideLayout1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3420871"/>
      </p:ext>
    </p:extLst>
  </p:cSld>
  <p:clrMapOvr>
    <a:masterClrMapping/>
  </p:clrMapOvr>
  <p:transition xmlns:p14="http://schemas.microsoft.com/office/powerpoint/2010/main"/>
</p:sldLayout>
</file>

<file path=ppt/slideLayouts/slideLayout1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9746152"/>
      </p:ext>
    </p:extLst>
  </p:cSld>
  <p:clrMapOvr>
    <a:masterClrMapping/>
  </p:clrMapOvr>
  <p:transition xmlns:p14="http://schemas.microsoft.com/office/powerpoint/2010/main"/>
</p:sldLayout>
</file>

<file path=ppt/slideLayouts/slideLayout1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9350817"/>
      </p:ext>
    </p:extLst>
  </p:cSld>
  <p:clrMapOvr>
    <a:masterClrMapping/>
  </p:clrMapOvr>
  <p:transition xmlns:p14="http://schemas.microsoft.com/office/powerpoint/2010/main"/>
</p:sldLayout>
</file>

<file path=ppt/slideLayouts/slideLayout1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0860888"/>
      </p:ext>
    </p:extLst>
  </p:cSld>
  <p:clrMapOvr>
    <a:masterClrMapping/>
  </p:clrMapOvr>
  <p:transition xmlns:p14="http://schemas.microsoft.com/office/powerpoint/2010/main"/>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429449"/>
      </p:ext>
    </p:extLst>
  </p:cSld>
  <p:clrMapOvr>
    <a:masterClrMapping/>
  </p:clrMapOvr>
  <p:transition xmlns:p14="http://schemas.microsoft.com/office/powerpoint/2010/main"/>
</p:sldLayout>
</file>

<file path=ppt/slideLayouts/slideLayout1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19833"/>
      </p:ext>
    </p:extLst>
  </p:cSld>
  <p:clrMapOvr>
    <a:masterClrMapping/>
  </p:clrMapOvr>
  <p:transition xmlns:p14="http://schemas.microsoft.com/office/powerpoint/2010/main"/>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90495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896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7831614"/>
      </p:ext>
    </p:extLst>
  </p:cSld>
  <p:clrMapOvr>
    <a:masterClrMapping/>
  </p:clrMapOvr>
  <p:transition xmlns:p14="http://schemas.microsoft.com/office/powerpoint/2010/main"/>
</p:sldLayout>
</file>

<file path=ppt/slideLayouts/slideLayout1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0779823"/>
      </p:ext>
    </p:extLst>
  </p:cSld>
  <p:clrMapOvr>
    <a:masterClrMapping/>
  </p:clrMapOvr>
  <p:transition xmlns:p14="http://schemas.microsoft.com/office/powerpoint/2010/main"/>
</p:sldLayout>
</file>

<file path=ppt/slideLayouts/slideLayout1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920294"/>
      </p:ext>
    </p:extLst>
  </p:cSld>
  <p:clrMapOvr>
    <a:masterClrMapping/>
  </p:clrMapOvr>
  <p:transition xmlns:p14="http://schemas.microsoft.com/office/powerpoint/2010/main"/>
</p:sldLayout>
</file>

<file path=ppt/slideLayouts/slideLayout1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865560"/>
      </p:ext>
    </p:extLst>
  </p:cSld>
  <p:clrMapOvr>
    <a:masterClrMapping/>
  </p:clrMapOvr>
  <p:transition xmlns:p14="http://schemas.microsoft.com/office/powerpoint/2010/main"/>
</p:sldLayout>
</file>

<file path=ppt/slideLayouts/slideLayout1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010623"/>
      </p:ext>
    </p:extLst>
  </p:cSld>
  <p:clrMapOvr>
    <a:masterClrMapping/>
  </p:clrMapOvr>
  <p:transition xmlns:p14="http://schemas.microsoft.com/office/powerpoint/2010/main"/>
</p:sldLayout>
</file>

<file path=ppt/slideLayouts/slideLayout1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1002280"/>
      </p:ext>
    </p:extLst>
  </p:cSld>
  <p:clrMapOvr>
    <a:masterClrMapping/>
  </p:clrMapOvr>
  <p:transition xmlns:p14="http://schemas.microsoft.com/office/powerpoint/2010/main"/>
</p:sldLayout>
</file>

<file path=ppt/slideLayouts/slideLayout1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00281"/>
      </p:ext>
    </p:extLst>
  </p:cSld>
  <p:clrMapOvr>
    <a:masterClrMapping/>
  </p:clrMapOvr>
  <p:transition xmlns:p14="http://schemas.microsoft.com/office/powerpoint/2010/main"/>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1968695"/>
      </p:ext>
    </p:extLst>
  </p:cSld>
  <p:clrMapOvr>
    <a:masterClrMapping/>
  </p:clrMapOvr>
  <p:transition xmlns:p14="http://schemas.microsoft.com/office/powerpoint/2010/main"/>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9279597"/>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00066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86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1888"/>
      </p:ext>
    </p:extLst>
  </p:cSld>
  <p:clrMapOvr>
    <a:masterClrMapping/>
  </p:clrMapOvr>
  <p:transition xmlns:p14="http://schemas.microsoft.com/office/powerpoint/2010/main"/>
</p:sldLayout>
</file>

<file path=ppt/slideLayouts/slideLayout1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985032"/>
      </p:ext>
    </p:extLst>
  </p:cSld>
  <p:clrMapOvr>
    <a:masterClrMapping/>
  </p:clrMapOvr>
  <p:transition xmlns:p14="http://schemas.microsoft.com/office/powerpoint/2010/main"/>
</p:sldLayout>
</file>

<file path=ppt/slideLayouts/slideLayout1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6074352"/>
      </p:ext>
    </p:extLst>
  </p:cSld>
  <p:clrMapOvr>
    <a:masterClrMapping/>
  </p:clrMapOvr>
  <p:transition xmlns:p14="http://schemas.microsoft.com/office/powerpoint/2010/main"/>
</p:sldLayout>
</file>

<file path=ppt/slideLayouts/slideLayout1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8760221"/>
      </p:ext>
    </p:extLst>
  </p:cSld>
  <p:clrMapOvr>
    <a:masterClrMapping/>
  </p:clrMapOvr>
  <p:transition xmlns:p14="http://schemas.microsoft.com/office/powerpoint/2010/main"/>
</p:sldLayout>
</file>

<file path=ppt/slideLayouts/slideLayout1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7681420"/>
      </p:ext>
    </p:extLst>
  </p:cSld>
  <p:clrMapOvr>
    <a:masterClrMapping/>
  </p:clrMapOvr>
  <p:transition xmlns:p14="http://schemas.microsoft.com/office/powerpoint/2010/main"/>
</p:sldLayout>
</file>

<file path=ppt/slideLayouts/slideLayout1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6420411"/>
      </p:ext>
    </p:extLst>
  </p:cSld>
  <p:clrMapOvr>
    <a:masterClrMapping/>
  </p:clrMapOvr>
  <p:transition xmlns:p14="http://schemas.microsoft.com/office/powerpoint/2010/main"/>
</p:sldLayout>
</file>

<file path=ppt/slideLayouts/slideLayout1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9953866"/>
      </p:ext>
    </p:extLst>
  </p:cSld>
  <p:clrMapOvr>
    <a:masterClrMapping/>
  </p:clrMapOvr>
  <p:transition xmlns:p14="http://schemas.microsoft.com/office/powerpoint/2010/main"/>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76054"/>
      </p:ext>
    </p:extLst>
  </p:cSld>
  <p:clrMapOvr>
    <a:masterClrMapping/>
  </p:clrMapOvr>
  <p:transition xmlns:p14="http://schemas.microsoft.com/office/powerpoint/2010/main"/>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2249638739"/>
      </p:ext>
    </p:extLst>
  </p:cSld>
  <p:clrMapOvr>
    <a:masterClrMapping/>
  </p:clrMapOvr>
  <p:transition xmlns:p14="http://schemas.microsoft.com/office/powerpoint/2010/mai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853851"/>
      </p:ext>
    </p:extLst>
  </p:cSld>
  <p:clrMapOvr>
    <a:masterClrMapping/>
  </p:clrMapOvr>
  <p:transition xmlns:p14="http://schemas.microsoft.com/office/powerpoint/2010/main"/>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96026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7163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4343810"/>
      </p:ext>
    </p:extLst>
  </p:cSld>
  <p:clrMapOvr>
    <a:masterClrMapping/>
  </p:clrMapOvr>
  <p:transition xmlns:p14="http://schemas.microsoft.com/office/powerpoint/2010/main"/>
</p:sldLayout>
</file>

<file path=ppt/slideLayouts/slideLayout1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5884916"/>
      </p:ext>
    </p:extLst>
  </p:cSld>
  <p:clrMapOvr>
    <a:masterClrMapping/>
  </p:clrMapOvr>
  <p:transition xmlns:p14="http://schemas.microsoft.com/office/powerpoint/2010/main"/>
</p:sldLayout>
</file>

<file path=ppt/slideLayouts/slideLayout1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10118"/>
      </p:ext>
    </p:extLst>
  </p:cSld>
  <p:clrMapOvr>
    <a:masterClrMapping/>
  </p:clrMapOvr>
  <p:transition xmlns:p14="http://schemas.microsoft.com/office/powerpoint/2010/main"/>
</p:sldLayout>
</file>

<file path=ppt/slideLayouts/slideLayout1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4882211"/>
      </p:ext>
    </p:extLst>
  </p:cSld>
  <p:clrMapOvr>
    <a:masterClrMapping/>
  </p:clrMapOvr>
  <p:transition xmlns:p14="http://schemas.microsoft.com/office/powerpoint/2010/main"/>
</p:sldLayout>
</file>

<file path=ppt/slideLayouts/slideLayout1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895830"/>
      </p:ext>
    </p:extLst>
  </p:cSld>
  <p:clrMapOvr>
    <a:masterClrMapping/>
  </p:clrMapOvr>
  <p:transition xmlns:p14="http://schemas.microsoft.com/office/powerpoint/2010/main"/>
</p:sldLayout>
</file>

<file path=ppt/slideLayouts/slideLayout1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219397"/>
      </p:ext>
    </p:extLst>
  </p:cSld>
  <p:clrMapOvr>
    <a:masterClrMapping/>
  </p:clrMapOvr>
  <p:transition xmlns:p14="http://schemas.microsoft.com/office/powerpoint/2010/main"/>
</p:sldLayout>
</file>

<file path=ppt/slideLayouts/slideLayout1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603589"/>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3046071"/>
      </p:ext>
    </p:extLst>
  </p:cSld>
  <p:clrMapOvr>
    <a:masterClrMapping/>
  </p:clrMapOvr>
  <p:transition xmlns:p14="http://schemas.microsoft.com/office/powerpoint/2010/main"/>
</p:sldLayout>
</file>

<file path=ppt/slideLayouts/slideLayout1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721403"/>
      </p:ext>
    </p:extLst>
  </p:cSld>
  <p:clrMapOvr>
    <a:masterClrMapping/>
  </p:clrMapOvr>
  <p:transition xmlns:p14="http://schemas.microsoft.com/office/powerpoint/2010/main"/>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57630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25035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9350362"/>
      </p:ext>
    </p:extLst>
  </p:cSld>
  <p:clrMapOvr>
    <a:masterClrMapping/>
  </p:clrMapOvr>
  <p:transition xmlns:p14="http://schemas.microsoft.com/office/powerpoint/2010/main"/>
</p:sldLayout>
</file>

<file path=ppt/slideLayouts/slideLayout1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5996149"/>
      </p:ext>
    </p:extLst>
  </p:cSld>
  <p:clrMapOvr>
    <a:masterClrMapping/>
  </p:clrMapOvr>
  <p:transition xmlns:p14="http://schemas.microsoft.com/office/powerpoint/2010/main"/>
</p:sldLayout>
</file>

<file path=ppt/slideLayouts/slideLayout1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9343"/>
      </p:ext>
    </p:extLst>
  </p:cSld>
  <p:clrMapOvr>
    <a:masterClrMapping/>
  </p:clrMapOvr>
  <p:transition xmlns:p14="http://schemas.microsoft.com/office/powerpoint/2010/main"/>
</p:sldLayout>
</file>

<file path=ppt/slideLayouts/slideLayout1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510953"/>
      </p:ext>
    </p:extLst>
  </p:cSld>
  <p:clrMapOvr>
    <a:masterClrMapping/>
  </p:clrMapOvr>
  <p:transition xmlns:p14="http://schemas.microsoft.com/office/powerpoint/2010/main"/>
</p:sldLayout>
</file>

<file path=ppt/slideLayouts/slideLayout1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6281105"/>
      </p:ext>
    </p:extLst>
  </p:cSld>
  <p:clrMapOvr>
    <a:masterClrMapping/>
  </p:clrMapOvr>
  <p:transition xmlns:p14="http://schemas.microsoft.com/office/powerpoint/2010/main"/>
</p:sldLayout>
</file>

<file path=ppt/slideLayouts/slideLayout1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34045084"/>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909591"/>
      </p:ext>
    </p:extLst>
  </p:cSld>
  <p:clrMapOvr>
    <a:masterClrMapping/>
  </p:clrMapOvr>
  <p:transition xmlns:p14="http://schemas.microsoft.com/office/powerpoint/2010/main"/>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046477"/>
      </p:ext>
    </p:extLst>
  </p:cSld>
  <p:clrMapOvr>
    <a:masterClrMapping/>
  </p:clrMapOvr>
  <p:transition xmlns:p14="http://schemas.microsoft.com/office/powerpoint/2010/main"/>
</p:sldLayout>
</file>

<file path=ppt/slideLayouts/slideLayout1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8001442"/>
      </p:ext>
    </p:extLst>
  </p:cSld>
  <p:clrMapOvr>
    <a:masterClrMapping/>
  </p:clrMapOvr>
  <p:transition xmlns:p14="http://schemas.microsoft.com/office/powerpoint/2010/main"/>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39104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4204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4277323"/>
      </p:ext>
    </p:extLst>
  </p:cSld>
  <p:clrMapOvr>
    <a:masterClrMapping/>
  </p:clrMapOvr>
  <p:transition xmlns:p14="http://schemas.microsoft.com/office/powerpoint/2010/main"/>
</p:sldLayout>
</file>

<file path=ppt/slideLayouts/slideLayout1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2192635"/>
      </p:ext>
    </p:extLst>
  </p:cSld>
  <p:clrMapOvr>
    <a:masterClrMapping/>
  </p:clrMapOvr>
  <p:transition xmlns:p14="http://schemas.microsoft.com/office/powerpoint/2010/main"/>
</p:sldLayout>
</file>

<file path=ppt/slideLayouts/slideLayout1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5898422"/>
      </p:ext>
    </p:extLst>
  </p:cSld>
  <p:clrMapOvr>
    <a:masterClrMapping/>
  </p:clrMapOvr>
  <p:transition xmlns:p14="http://schemas.microsoft.com/office/powerpoint/2010/main"/>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6974755"/>
      </p:ext>
    </p:extLst>
  </p:cSld>
  <p:clrMapOvr>
    <a:masterClrMapping/>
  </p:clrMapOvr>
  <p:transition xmlns:p14="http://schemas.microsoft.com/office/powerpoint/2010/main"/>
</p:sldLayout>
</file>

<file path=ppt/slideLayouts/slideLayout1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5957228"/>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33668"/>
      </p:ext>
    </p:extLst>
  </p:cSld>
  <p:clrMapOvr>
    <a:masterClrMapping/>
  </p:clrMapOvr>
  <p:transition xmlns:p14="http://schemas.microsoft.com/office/powerpoint/2010/main"/>
</p:sldLayout>
</file>

<file path=ppt/slideLayouts/slideLayout1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0201517"/>
      </p:ext>
    </p:extLst>
  </p:cSld>
  <p:clrMapOvr>
    <a:masterClrMapping/>
  </p:clrMapOvr>
  <p:transition xmlns:p14="http://schemas.microsoft.com/office/powerpoint/2010/main"/>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4919854"/>
      </p:ext>
    </p:extLst>
  </p:cSld>
  <p:clrMapOvr>
    <a:masterClrMapping/>
  </p:clrMapOvr>
  <p:transition xmlns:p14="http://schemas.microsoft.com/office/powerpoint/2010/main"/>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3126718"/>
      </p:ext>
    </p:extLst>
  </p:cSld>
  <p:clrMapOvr>
    <a:masterClrMapping/>
  </p:clrMapOvr>
  <p:transition xmlns:p14="http://schemas.microsoft.com/office/powerpoint/2010/main"/>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9786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8315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348496"/>
      </p:ext>
    </p:extLst>
  </p:cSld>
  <p:clrMapOvr>
    <a:masterClrMapping/>
  </p:clrMapOvr>
  <p:transition xmlns:p14="http://schemas.microsoft.com/office/powerpoint/2010/main"/>
</p:sldLayout>
</file>

<file path=ppt/slideLayouts/slideLayout1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15699"/>
      </p:ext>
    </p:extLst>
  </p:cSld>
  <p:clrMapOvr>
    <a:masterClrMapping/>
  </p:clrMapOvr>
  <p:transition xmlns:p14="http://schemas.microsoft.com/office/powerpoint/2010/main"/>
</p:sldLayout>
</file>

<file path=ppt/slideLayouts/slideLayout1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461538"/>
      </p:ext>
    </p:extLst>
  </p:cSld>
  <p:clrMapOvr>
    <a:masterClrMapping/>
  </p:clrMapOvr>
  <p:transition xmlns:p14="http://schemas.microsoft.com/office/powerpoint/2010/main"/>
</p:sldLayout>
</file>

<file path=ppt/slideLayouts/slideLayout1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0614029"/>
      </p:ext>
    </p:extLst>
  </p:cSld>
  <p:clrMapOvr>
    <a:masterClrMapping/>
  </p:clrMapOvr>
  <p:transition xmlns:p14="http://schemas.microsoft.com/office/powerpoint/2010/mai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602558"/>
      </p:ext>
    </p:extLst>
  </p:cSld>
  <p:clrMapOvr>
    <a:masterClrMapping/>
  </p:clrMapOvr>
  <p:transition xmlns:p14="http://schemas.microsoft.com/office/powerpoint/2010/main"/>
</p:sldLayout>
</file>

<file path=ppt/slideLayouts/slideLayout1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8580756"/>
      </p:ext>
    </p:extLst>
  </p:cSld>
  <p:clrMapOvr>
    <a:masterClrMapping/>
  </p:clrMapOvr>
  <p:transition xmlns:p14="http://schemas.microsoft.com/office/powerpoint/2010/main"/>
</p:sldLayout>
</file>

<file path=ppt/slideLayouts/slideLayout1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9543145"/>
      </p:ext>
    </p:extLst>
  </p:cSld>
  <p:clrMapOvr>
    <a:masterClrMapping/>
  </p:clrMapOvr>
  <p:transition xmlns:p14="http://schemas.microsoft.com/office/powerpoint/2010/main"/>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8461906"/>
      </p:ext>
    </p:extLst>
  </p:cSld>
  <p:clrMapOvr>
    <a:masterClrMapping/>
  </p:clrMapOvr>
  <p:transition xmlns:p14="http://schemas.microsoft.com/office/powerpoint/2010/main"/>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8997456"/>
      </p:ext>
    </p:extLst>
  </p:cSld>
  <p:clrMapOvr>
    <a:masterClrMapping/>
  </p:clrMapOvr>
  <p:transition xmlns:p14="http://schemas.microsoft.com/office/powerpoint/2010/main"/>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ext uri="{BB962C8B-B14F-4D97-AF65-F5344CB8AC3E}">
        <p14:creationId xmlns:p14="http://schemas.microsoft.com/office/powerpoint/2010/main" val="2931442275"/>
      </p:ext>
    </p:extLst>
  </p:cSld>
  <p:clrMapOvr>
    <a:masterClrMapping/>
  </p:clrMapOvr>
  <p:transition xmlns:p14="http://schemas.microsoft.com/office/powerpoint/2010/main"/>
</p:sldLayout>
</file>

<file path=ppt/slideLayouts/slideLayout1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ext uri="{BB962C8B-B14F-4D97-AF65-F5344CB8AC3E}">
        <p14:creationId xmlns:p14="http://schemas.microsoft.com/office/powerpoint/2010/main" val="1189156444"/>
      </p:ext>
    </p:extLst>
  </p:cSld>
  <p:clrMapOvr>
    <a:masterClrMapping/>
  </p:clrMapOvr>
  <p:transition xmlns:p14="http://schemas.microsoft.com/office/powerpoint/2010/main"/>
</p:sldLayout>
</file>

<file path=ppt/slideLayouts/slideLayout1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ext uri="{BB962C8B-B14F-4D97-AF65-F5344CB8AC3E}">
        <p14:creationId xmlns:p14="http://schemas.microsoft.com/office/powerpoint/2010/main" val="1146279411"/>
      </p:ext>
    </p:extLst>
  </p:cSld>
  <p:clrMapOvr>
    <a:masterClrMapping/>
  </p:clrMapOvr>
  <p:transition xmlns:p14="http://schemas.microsoft.com/office/powerpoint/2010/main"/>
</p:sldLayout>
</file>

<file path=ppt/slideLayouts/slideLayout1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ext uri="{BB962C8B-B14F-4D97-AF65-F5344CB8AC3E}">
        <p14:creationId xmlns:p14="http://schemas.microsoft.com/office/powerpoint/2010/main" val="319872469"/>
      </p:ext>
    </p:extLst>
  </p:cSld>
  <p:clrMapOvr>
    <a:masterClrMapping/>
  </p:clrMapOvr>
  <p:transition xmlns:p14="http://schemas.microsoft.com/office/powerpoint/2010/main"/>
</p:sldLayout>
</file>

<file path=ppt/slideLayouts/slideLayout1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ext uri="{BB962C8B-B14F-4D97-AF65-F5344CB8AC3E}">
        <p14:creationId xmlns:p14="http://schemas.microsoft.com/office/powerpoint/2010/main" val="841172544"/>
      </p:ext>
    </p:extLst>
  </p:cSld>
  <p:clrMapOvr>
    <a:masterClrMapping/>
  </p:clrMapOvr>
  <p:transition xmlns:p14="http://schemas.microsoft.com/office/powerpoint/2010/main"/>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ext uri="{BB962C8B-B14F-4D97-AF65-F5344CB8AC3E}">
        <p14:creationId xmlns:p14="http://schemas.microsoft.com/office/powerpoint/2010/main" val="737030541"/>
      </p:ext>
    </p:extLst>
  </p:cSld>
  <p:clrMapOvr>
    <a:masterClrMapping/>
  </p:clrMapOvr>
  <p:transition xmlns:p14="http://schemas.microsoft.com/office/powerpoint/2010/main"/>
</p:sldLayout>
</file>

<file path=ppt/slideLayouts/slideLayout1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ext uri="{BB962C8B-B14F-4D97-AF65-F5344CB8AC3E}">
        <p14:creationId xmlns:p14="http://schemas.microsoft.com/office/powerpoint/2010/main" val="786013944"/>
      </p:ext>
    </p:extLst>
  </p:cSld>
  <p:clrMapOvr>
    <a:masterClrMapping/>
  </p:clrMapOvr>
  <p:transition xmlns:p14="http://schemas.microsoft.com/office/powerpoint/2010/main"/>
</p:sldLayout>
</file>

<file path=ppt/slideLayouts/slideLayout1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ext uri="{BB962C8B-B14F-4D97-AF65-F5344CB8AC3E}">
        <p14:creationId xmlns:p14="http://schemas.microsoft.com/office/powerpoint/2010/main" val="1517508026"/>
      </p:ext>
    </p:extLst>
  </p:cSld>
  <p:clrMapOvr>
    <a:masterClrMapping/>
  </p:clrMapOvr>
  <p:transition xmlns:p14="http://schemas.microsoft.com/office/powerpoint/2010/main"/>
</p:sldLayout>
</file>

<file path=ppt/slideLayouts/slideLayout1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ext uri="{BB962C8B-B14F-4D97-AF65-F5344CB8AC3E}">
        <p14:creationId xmlns:p14="http://schemas.microsoft.com/office/powerpoint/2010/main" val="3415272470"/>
      </p:ext>
    </p:extLst>
  </p:cSld>
  <p:clrMapOvr>
    <a:masterClrMapping/>
  </p:clrMapOvr>
  <p:transition xmlns:p14="http://schemas.microsoft.com/office/powerpoint/2010/main"/>
</p:sldLayout>
</file>

<file path=ppt/slideLayouts/slideLayout1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ext uri="{BB962C8B-B14F-4D97-AF65-F5344CB8AC3E}">
        <p14:creationId xmlns:p14="http://schemas.microsoft.com/office/powerpoint/2010/main" val="750053062"/>
      </p:ext>
    </p:extLst>
  </p:cSld>
  <p:clrMapOvr>
    <a:masterClrMapping/>
  </p:clrMapOvr>
  <p:transition xmlns:p14="http://schemas.microsoft.com/office/powerpoint/2010/main"/>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ext uri="{BB962C8B-B14F-4D97-AF65-F5344CB8AC3E}">
        <p14:creationId xmlns:p14="http://schemas.microsoft.com/office/powerpoint/2010/main" val="3114458074"/>
      </p:ext>
    </p:extLst>
  </p:cSld>
  <p:clrMapOvr>
    <a:masterClrMapping/>
  </p:clrMapOvr>
  <p:transition xmlns:p14="http://schemas.microsoft.com/office/powerpoint/2010/main"/>
</p:sldLayout>
</file>

<file path=ppt/slideLayouts/slideLayout125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ext uri="{BB962C8B-B14F-4D97-AF65-F5344CB8AC3E}">
        <p14:creationId xmlns:p14="http://schemas.microsoft.com/office/powerpoint/2010/main" val="2342440872"/>
      </p:ext>
    </p:extLst>
  </p:cSld>
  <p:clrMapOvr>
    <a:masterClrMapping/>
  </p:clrMapOvr>
  <p:transition xmlns:p14="http://schemas.microsoft.com/office/powerpoint/2010/main"/>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02867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21648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74766629"/>
      </p:ext>
    </p:extLst>
  </p:cSld>
  <p:clrMapOvr>
    <a:masterClrMapping/>
  </p:clrMapOvr>
  <p:transition xmlns:p14="http://schemas.microsoft.com/office/powerpoint/2010/main"/>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695014"/>
      </p:ext>
    </p:extLst>
  </p:cSld>
  <p:clrMapOvr>
    <a:masterClrMapping/>
  </p:clrMapOvr>
  <p:transition xmlns:p14="http://schemas.microsoft.com/office/powerpoint/2010/main"/>
</p:sldLayout>
</file>

<file path=ppt/slideLayouts/slideLayout1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215573"/>
      </p:ext>
    </p:extLst>
  </p:cSld>
  <p:clrMapOvr>
    <a:masterClrMapping/>
  </p:clrMapOvr>
  <p:transition xmlns:p14="http://schemas.microsoft.com/office/powerpoint/2010/main"/>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6828090"/>
      </p:ext>
    </p:extLst>
  </p:cSld>
  <p:clrMapOvr>
    <a:masterClrMapping/>
  </p:clrMapOvr>
  <p:transition xmlns:p14="http://schemas.microsoft.com/office/powerpoint/2010/main"/>
</p:sldLayout>
</file>

<file path=ppt/slideLayouts/slideLayout1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2225431"/>
      </p:ext>
    </p:extLst>
  </p:cSld>
  <p:clrMapOvr>
    <a:masterClrMapping/>
  </p:clrMapOvr>
  <p:transition xmlns:p14="http://schemas.microsoft.com/office/powerpoint/2010/main"/>
</p:sldLayout>
</file>

<file path=ppt/slideLayouts/slideLayout1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2196602"/>
      </p:ext>
    </p:extLst>
  </p:cSld>
  <p:clrMapOvr>
    <a:masterClrMapping/>
  </p:clrMapOvr>
  <p:transition xmlns:p14="http://schemas.microsoft.com/office/powerpoint/2010/main"/>
</p:sldLayout>
</file>

<file path=ppt/slideLayouts/slideLayout1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1030522"/>
      </p:ext>
    </p:extLst>
  </p:cSld>
  <p:clrMapOvr>
    <a:masterClrMapping/>
  </p:clrMapOvr>
  <p:transition xmlns:p14="http://schemas.microsoft.com/office/powerpoint/2010/main"/>
</p:sldLayout>
</file>

<file path=ppt/slideLayouts/slideLayout1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0417929"/>
      </p:ext>
    </p:extLst>
  </p:cSld>
  <p:clrMapOvr>
    <a:masterClrMapping/>
  </p:clrMapOvr>
  <p:transition xmlns:p14="http://schemas.microsoft.com/office/powerpoint/2010/main"/>
</p:sldLayout>
</file>

<file path=ppt/slideLayouts/slideLayout1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1447032"/>
      </p:ext>
    </p:extLst>
  </p:cSld>
  <p:clrMapOvr>
    <a:masterClrMapping/>
  </p:clrMapOvr>
  <p:transition xmlns:p14="http://schemas.microsoft.com/office/powerpoint/2010/main"/>
</p:sldLayout>
</file>

<file path=ppt/slideLayouts/slideLayout12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80213314"/>
      </p:ext>
    </p:extLst>
  </p:cSld>
  <p:clrMapOvr>
    <a:masterClrMapping/>
  </p:clrMapOvr>
</p:sldLayout>
</file>

<file path=ppt/slideLayouts/slideLayout12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6222871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53958892"/>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248948368"/>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65381419"/>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639206"/>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00114042"/>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2559352"/>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34185967"/>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943676196"/>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95472973"/>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1156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6270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5512407"/>
      </p:ext>
    </p:extLst>
  </p:cSld>
  <p:clrMapOvr>
    <a:masterClrMapping/>
  </p:clrMapOvr>
  <p:transition xmlns:p14="http://schemas.microsoft.com/office/powerpoint/2010/main"/>
</p:sldLayout>
</file>

<file path=ppt/slideLayouts/slideLayout12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291953"/>
      </p:ext>
    </p:extLst>
  </p:cSld>
  <p:clrMapOvr>
    <a:masterClrMapping/>
  </p:clrMapOvr>
  <p:transition xmlns:p14="http://schemas.microsoft.com/office/powerpoint/2010/main"/>
</p:sldLayout>
</file>

<file path=ppt/slideLayouts/slideLayout12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017741"/>
      </p:ext>
    </p:extLst>
  </p:cSld>
  <p:clrMapOvr>
    <a:masterClrMapping/>
  </p:clrMapOvr>
  <p:transition xmlns:p14="http://schemas.microsoft.com/office/powerpoint/2010/main"/>
</p:sldLayout>
</file>

<file path=ppt/slideLayouts/slideLayout12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561323"/>
      </p:ext>
    </p:extLst>
  </p:cSld>
  <p:clrMapOvr>
    <a:masterClrMapping/>
  </p:clrMapOvr>
  <p:transition xmlns:p14="http://schemas.microsoft.com/office/powerpoint/2010/main"/>
</p:sldLayout>
</file>

<file path=ppt/slideLayouts/slideLayout12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81431"/>
      </p:ext>
    </p:extLst>
  </p:cSld>
  <p:clrMapOvr>
    <a:masterClrMapping/>
  </p:clrMapOvr>
  <p:transition xmlns:p14="http://schemas.microsoft.com/office/powerpoint/2010/main"/>
</p:sldLayout>
</file>

<file path=ppt/slideLayouts/slideLayout12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0874287"/>
      </p:ext>
    </p:extLst>
  </p:cSld>
  <p:clrMapOvr>
    <a:masterClrMapping/>
  </p:clrMapOvr>
  <p:transition xmlns:p14="http://schemas.microsoft.com/office/powerpoint/2010/main"/>
</p:sldLayout>
</file>

<file path=ppt/slideLayouts/slideLayout12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935043"/>
      </p:ext>
    </p:extLst>
  </p:cSld>
  <p:clrMapOvr>
    <a:masterClrMapping/>
  </p:clrMapOvr>
  <p:transition xmlns:p14="http://schemas.microsoft.com/office/powerpoint/2010/main"/>
</p:sldLayout>
</file>

<file path=ppt/slideLayouts/slideLayout12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5186374"/>
      </p:ext>
    </p:extLst>
  </p:cSld>
  <p:clrMapOvr>
    <a:masterClrMapping/>
  </p:clrMapOvr>
  <p:transition xmlns:p14="http://schemas.microsoft.com/office/powerpoint/2010/main"/>
</p:sldLayout>
</file>

<file path=ppt/slideLayouts/slideLayout12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8452902"/>
      </p:ext>
    </p:extLst>
  </p:cSld>
  <p:clrMapOvr>
    <a:masterClrMapping/>
  </p:clrMapOvr>
  <p:transition xmlns:p14="http://schemas.microsoft.com/office/powerpoint/2010/main"/>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3354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0456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0799172"/>
      </p:ext>
    </p:extLst>
  </p:cSld>
  <p:clrMapOvr>
    <a:masterClrMapping/>
  </p:clrMapOvr>
  <p:transition xmlns:p14="http://schemas.microsoft.com/office/powerpoint/2010/main"/>
</p:sldLayout>
</file>

<file path=ppt/slideLayouts/slideLayout12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2219379"/>
      </p:ext>
    </p:extLst>
  </p:cSld>
  <p:clrMapOvr>
    <a:masterClrMapping/>
  </p:clrMapOvr>
  <p:transition xmlns:p14="http://schemas.microsoft.com/office/powerpoint/2010/main"/>
</p:sldLayout>
</file>

<file path=ppt/slideLayouts/slideLayout12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0575853"/>
      </p:ext>
    </p:extLst>
  </p:cSld>
  <p:clrMapOvr>
    <a:masterClrMapping/>
  </p:clrMapOvr>
  <p:transition xmlns:p14="http://schemas.microsoft.com/office/powerpoint/2010/main"/>
</p:sldLayout>
</file>

<file path=ppt/slideLayouts/slideLayout12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7375135"/>
      </p:ext>
    </p:extLst>
  </p:cSld>
  <p:clrMapOvr>
    <a:masterClrMapping/>
  </p:clrMapOvr>
  <p:transition xmlns:p14="http://schemas.microsoft.com/office/powerpoint/2010/main"/>
</p:sldLayout>
</file>

<file path=ppt/slideLayouts/slideLayout12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4927106"/>
      </p:ext>
    </p:extLst>
  </p:cSld>
  <p:clrMapOvr>
    <a:masterClrMapping/>
  </p:clrMapOvr>
  <p:transition xmlns:p14="http://schemas.microsoft.com/office/powerpoint/2010/main"/>
</p:sldLayout>
</file>

<file path=ppt/slideLayouts/slideLayout12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1382677"/>
      </p:ext>
    </p:extLst>
  </p:cSld>
  <p:clrMapOvr>
    <a:masterClrMapping/>
  </p:clrMapOvr>
  <p:transition xmlns:p14="http://schemas.microsoft.com/office/powerpoint/2010/main"/>
</p:sldLayout>
</file>

<file path=ppt/slideLayouts/slideLayout12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0137987"/>
      </p:ext>
    </p:extLst>
  </p:cSld>
  <p:clrMapOvr>
    <a:masterClrMapping/>
  </p:clrMapOvr>
  <p:transition xmlns:p14="http://schemas.microsoft.com/office/powerpoint/2010/main"/>
</p:sldLayout>
</file>

<file path=ppt/slideLayouts/slideLayout12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944196"/>
      </p:ext>
    </p:extLst>
  </p:cSld>
  <p:clrMapOvr>
    <a:masterClrMapping/>
  </p:clrMapOvr>
  <p:transition xmlns:p14="http://schemas.microsoft.com/office/powerpoint/2010/mai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2949376249"/>
      </p:ext>
    </p:extLst>
  </p:cSld>
  <p:clrMapOvr>
    <a:masterClrMapping/>
  </p:clrMapOvr>
  <p:transition xmlns:p14="http://schemas.microsoft.com/office/powerpoint/2010/mai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8052815"/>
      </p:ext>
    </p:extLst>
  </p:cSld>
  <p:clrMapOvr>
    <a:masterClrMapping/>
  </p:clrMapOvr>
  <p:transition xmlns:p14="http://schemas.microsoft.com/office/powerpoint/2010/main"/>
</p:sldLayout>
</file>

<file path=ppt/slideLayouts/slideLayout13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61363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42596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6737635"/>
      </p:ext>
    </p:extLst>
  </p:cSld>
  <p:clrMapOvr>
    <a:masterClrMapping/>
  </p:clrMapOvr>
  <p:transition xmlns:p14="http://schemas.microsoft.com/office/powerpoint/2010/main"/>
</p:sldLayout>
</file>

<file path=ppt/slideLayouts/slideLayout13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061274"/>
      </p:ext>
    </p:extLst>
  </p:cSld>
  <p:clrMapOvr>
    <a:masterClrMapping/>
  </p:clrMapOvr>
  <p:transition xmlns:p14="http://schemas.microsoft.com/office/powerpoint/2010/main"/>
</p:sldLayout>
</file>

<file path=ppt/slideLayouts/slideLayout13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8311652"/>
      </p:ext>
    </p:extLst>
  </p:cSld>
  <p:clrMapOvr>
    <a:masterClrMapping/>
  </p:clrMapOvr>
  <p:transition xmlns:p14="http://schemas.microsoft.com/office/powerpoint/2010/main"/>
</p:sldLayout>
</file>

<file path=ppt/slideLayouts/slideLayout13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5372816"/>
      </p:ext>
    </p:extLst>
  </p:cSld>
  <p:clrMapOvr>
    <a:masterClrMapping/>
  </p:clrMapOvr>
  <p:transition xmlns:p14="http://schemas.microsoft.com/office/powerpoint/2010/main"/>
</p:sldLayout>
</file>

<file path=ppt/slideLayouts/slideLayout13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3382"/>
      </p:ext>
    </p:extLst>
  </p:cSld>
  <p:clrMapOvr>
    <a:masterClrMapping/>
  </p:clrMapOvr>
  <p:transition xmlns:p14="http://schemas.microsoft.com/office/powerpoint/2010/main"/>
</p:sldLayout>
</file>

<file path=ppt/slideLayouts/slideLayout13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162567"/>
      </p:ext>
    </p:extLst>
  </p:cSld>
  <p:clrMapOvr>
    <a:masterClrMapping/>
  </p:clrMapOvr>
  <p:transition xmlns:p14="http://schemas.microsoft.com/office/powerpoint/2010/main"/>
</p:sldLayout>
</file>

<file path=ppt/slideLayouts/slideLayout13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76750"/>
      </p:ext>
    </p:extLst>
  </p:cSld>
  <p:clrMapOvr>
    <a:masterClrMapping/>
  </p:clrMapOvr>
  <p:transition xmlns:p14="http://schemas.microsoft.com/office/powerpoint/2010/main"/>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5057633"/>
      </p:ext>
    </p:extLst>
  </p:cSld>
  <p:clrMapOvr>
    <a:masterClrMapping/>
  </p:clrMapOvr>
  <p:transition xmlns:p14="http://schemas.microsoft.com/office/powerpoint/2010/main"/>
</p:sldLayout>
</file>

<file path=ppt/slideLayouts/slideLayout13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975279"/>
      </p:ext>
    </p:extLst>
  </p:cSld>
  <p:clrMapOvr>
    <a:masterClrMapping/>
  </p:clrMapOvr>
  <p:transition xmlns:p14="http://schemas.microsoft.com/office/powerpoint/2010/main"/>
</p:sldLayout>
</file>

<file path=ppt/slideLayouts/slideLayout13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93920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5834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94309"/>
      </p:ext>
    </p:extLst>
  </p:cSld>
  <p:clrMapOvr>
    <a:masterClrMapping/>
  </p:clrMapOvr>
  <p:transition xmlns:p14="http://schemas.microsoft.com/office/powerpoint/2010/main"/>
</p:sldLayout>
</file>

<file path=ppt/slideLayouts/slideLayout13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544254"/>
      </p:ext>
    </p:extLst>
  </p:cSld>
  <p:clrMapOvr>
    <a:masterClrMapping/>
  </p:clrMapOvr>
  <p:transition xmlns:p14="http://schemas.microsoft.com/office/powerpoint/2010/main"/>
</p:sldLayout>
</file>

<file path=ppt/slideLayouts/slideLayout13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883860"/>
      </p:ext>
    </p:extLst>
  </p:cSld>
  <p:clrMapOvr>
    <a:masterClrMapping/>
  </p:clrMapOvr>
  <p:transition xmlns:p14="http://schemas.microsoft.com/office/powerpoint/2010/main"/>
</p:sldLayout>
</file>

<file path=ppt/slideLayouts/slideLayout13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3011275"/>
      </p:ext>
    </p:extLst>
  </p:cSld>
  <p:clrMapOvr>
    <a:masterClrMapping/>
  </p:clrMapOvr>
  <p:transition xmlns:p14="http://schemas.microsoft.com/office/powerpoint/2010/main"/>
</p:sldLayout>
</file>

<file path=ppt/slideLayouts/slideLayout13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1211643"/>
      </p:ext>
    </p:extLst>
  </p:cSld>
  <p:clrMapOvr>
    <a:masterClrMapping/>
  </p:clrMapOvr>
  <p:transition xmlns:p14="http://schemas.microsoft.com/office/powerpoint/2010/main"/>
</p:sldLayout>
</file>

<file path=ppt/slideLayouts/slideLayout13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8561203"/>
      </p:ext>
    </p:extLst>
  </p:cSld>
  <p:clrMapOvr>
    <a:masterClrMapping/>
  </p:clrMapOvr>
  <p:transition xmlns:p14="http://schemas.microsoft.com/office/powerpoint/2010/main"/>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322086"/>
      </p:ext>
    </p:extLst>
  </p:cSld>
  <p:clrMapOvr>
    <a:masterClrMapping/>
  </p:clrMapOvr>
  <p:transition xmlns:p14="http://schemas.microsoft.com/office/powerpoint/2010/main"/>
</p:sldLayout>
</file>

<file path=ppt/slideLayouts/slideLayout13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235080"/>
      </p:ext>
    </p:extLst>
  </p:cSld>
  <p:clrMapOvr>
    <a:masterClrMapping/>
  </p:clrMapOvr>
  <p:transition xmlns:p14="http://schemas.microsoft.com/office/powerpoint/2010/main"/>
</p:sldLayout>
</file>

<file path=ppt/slideLayouts/slideLayout13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372628"/>
      </p:ext>
    </p:extLst>
  </p:cSld>
  <p:clrMapOvr>
    <a:masterClrMapping/>
  </p:clrMapOvr>
  <p:transition xmlns:p14="http://schemas.microsoft.com/office/powerpoint/2010/main"/>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92582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3252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970627"/>
      </p:ext>
    </p:extLst>
  </p:cSld>
  <p:clrMapOvr>
    <a:masterClrMapping/>
  </p:clrMapOvr>
  <p:transition xmlns:p14="http://schemas.microsoft.com/office/powerpoint/2010/main"/>
</p:sldLayout>
</file>

<file path=ppt/slideLayouts/slideLayout13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0644744"/>
      </p:ext>
    </p:extLst>
  </p:cSld>
  <p:clrMapOvr>
    <a:masterClrMapping/>
  </p:clrMapOvr>
  <p:transition xmlns:p14="http://schemas.microsoft.com/office/powerpoint/2010/main"/>
</p:sldLayout>
</file>

<file path=ppt/slideLayouts/slideLayout13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2140169"/>
      </p:ext>
    </p:extLst>
  </p:cSld>
  <p:clrMapOvr>
    <a:masterClrMapping/>
  </p:clrMapOvr>
  <p:transition xmlns:p14="http://schemas.microsoft.com/office/powerpoint/2010/main"/>
</p:sldLayout>
</file>

<file path=ppt/slideLayouts/slideLayout13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990669"/>
      </p:ext>
    </p:extLst>
  </p:cSld>
  <p:clrMapOvr>
    <a:masterClrMapping/>
  </p:clrMapOvr>
  <p:transition xmlns:p14="http://schemas.microsoft.com/office/powerpoint/2010/main"/>
</p:sldLayout>
</file>

<file path=ppt/slideLayouts/slideLayout13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353448"/>
      </p:ext>
    </p:extLst>
  </p:cSld>
  <p:clrMapOvr>
    <a:masterClrMapping/>
  </p:clrMapOvr>
  <p:transition xmlns:p14="http://schemas.microsoft.com/office/powerpoint/2010/main"/>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812980"/>
      </p:ext>
    </p:extLst>
  </p:cSld>
  <p:clrMapOvr>
    <a:masterClrMapping/>
  </p:clrMapOvr>
  <p:transition xmlns:p14="http://schemas.microsoft.com/office/powerpoint/2010/main"/>
</p:sldLayout>
</file>

<file path=ppt/slideLayouts/slideLayout13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3028989"/>
      </p:ext>
    </p:extLst>
  </p:cSld>
  <p:clrMapOvr>
    <a:masterClrMapping/>
  </p:clrMapOvr>
  <p:transition xmlns:p14="http://schemas.microsoft.com/office/powerpoint/2010/main"/>
</p:sldLayout>
</file>

<file path=ppt/slideLayouts/slideLayout13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0731044"/>
      </p:ext>
    </p:extLst>
  </p:cSld>
  <p:clrMapOvr>
    <a:masterClrMapping/>
  </p:clrMapOvr>
  <p:transition xmlns:p14="http://schemas.microsoft.com/office/powerpoint/2010/main"/>
</p:sldLayout>
</file>

<file path=ppt/slideLayouts/slideLayout13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2410915"/>
      </p:ext>
    </p:extLst>
  </p:cSld>
  <p:clrMapOvr>
    <a:masterClrMapping/>
  </p:clrMapOvr>
  <p:transition xmlns:p14="http://schemas.microsoft.com/office/powerpoint/2010/main"/>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31000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48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058285"/>
      </p:ext>
    </p:extLst>
  </p:cSld>
  <p:clrMapOvr>
    <a:masterClrMapping/>
  </p:clrMapOvr>
  <p:transition xmlns:p14="http://schemas.microsoft.com/office/powerpoint/2010/main"/>
</p:sldLayout>
</file>

<file path=ppt/slideLayouts/slideLayout13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1074006"/>
      </p:ext>
    </p:extLst>
  </p:cSld>
  <p:clrMapOvr>
    <a:masterClrMapping/>
  </p:clrMapOvr>
  <p:transition xmlns:p14="http://schemas.microsoft.com/office/powerpoint/2010/main"/>
</p:sldLayout>
</file>

<file path=ppt/slideLayouts/slideLayout13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924304"/>
      </p:ext>
    </p:extLst>
  </p:cSld>
  <p:clrMapOvr>
    <a:masterClrMapping/>
  </p:clrMapOvr>
  <p:transition xmlns:p14="http://schemas.microsoft.com/office/powerpoint/2010/main"/>
</p:sldLayout>
</file>

<file path=ppt/slideLayouts/slideLayout13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1965277"/>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262534"/>
      </p:ext>
    </p:extLst>
  </p:cSld>
  <p:clrMapOvr>
    <a:masterClrMapping/>
  </p:clrMapOvr>
  <p:transition xmlns:p14="http://schemas.microsoft.com/office/powerpoint/2010/main"/>
</p:sldLayout>
</file>

<file path=ppt/slideLayouts/slideLayout13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872371"/>
      </p:ext>
    </p:extLst>
  </p:cSld>
  <p:clrMapOvr>
    <a:masterClrMapping/>
  </p:clrMapOvr>
  <p:transition xmlns:p14="http://schemas.microsoft.com/office/powerpoint/2010/main"/>
</p:sldLayout>
</file>

<file path=ppt/slideLayouts/slideLayout13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4072511"/>
      </p:ext>
    </p:extLst>
  </p:cSld>
  <p:clrMapOvr>
    <a:masterClrMapping/>
  </p:clrMapOvr>
  <p:transition xmlns:p14="http://schemas.microsoft.com/office/powerpoint/2010/main"/>
</p:sldLayout>
</file>

<file path=ppt/slideLayouts/slideLayout13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2371842"/>
      </p:ext>
    </p:extLst>
  </p:cSld>
  <p:clrMapOvr>
    <a:masterClrMapping/>
  </p:clrMapOvr>
  <p:transition xmlns:p14="http://schemas.microsoft.com/office/powerpoint/2010/main"/>
</p:sldLayout>
</file>

<file path=ppt/slideLayouts/slideLayout13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3938524"/>
      </p:ext>
    </p:extLst>
  </p:cSld>
  <p:clrMapOvr>
    <a:masterClrMapping/>
  </p:clrMapOvr>
  <p:transition xmlns:p14="http://schemas.microsoft.com/office/powerpoint/2010/main"/>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66905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22021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660052"/>
      </p:ext>
    </p:extLst>
  </p:cSld>
  <p:clrMapOvr>
    <a:masterClrMapping/>
  </p:clrMapOvr>
  <p:transition xmlns:p14="http://schemas.microsoft.com/office/powerpoint/2010/main"/>
</p:sldLayout>
</file>

<file path=ppt/slideLayouts/slideLayout13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0824785"/>
      </p:ext>
    </p:extLst>
  </p:cSld>
  <p:clrMapOvr>
    <a:masterClrMapping/>
  </p:clrMapOvr>
  <p:transition xmlns:p14="http://schemas.microsoft.com/office/powerpoint/2010/main"/>
</p:sldLayout>
</file>

<file path=ppt/slideLayouts/slideLayout13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0858000"/>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8723525"/>
      </p:ext>
    </p:extLst>
  </p:cSld>
  <p:clrMapOvr>
    <a:masterClrMapping/>
  </p:clrMapOvr>
  <p:transition xmlns:p14="http://schemas.microsoft.com/office/powerpoint/2010/main"/>
</p:sldLayout>
</file>

<file path=ppt/slideLayouts/slideLayout13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908354"/>
      </p:ext>
    </p:extLst>
  </p:cSld>
  <p:clrMapOvr>
    <a:masterClrMapping/>
  </p:clrMapOvr>
  <p:transition xmlns:p14="http://schemas.microsoft.com/office/powerpoint/2010/main"/>
</p:sldLayout>
</file>

<file path=ppt/slideLayouts/slideLayout13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1666288"/>
      </p:ext>
    </p:extLst>
  </p:cSld>
  <p:clrMapOvr>
    <a:masterClrMapping/>
  </p:clrMapOvr>
  <p:transition xmlns:p14="http://schemas.microsoft.com/office/powerpoint/2010/main"/>
</p:sldLayout>
</file>

<file path=ppt/slideLayouts/slideLayout13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128697"/>
      </p:ext>
    </p:extLst>
  </p:cSld>
  <p:clrMapOvr>
    <a:masterClrMapping/>
  </p:clrMapOvr>
  <p:transition xmlns:p14="http://schemas.microsoft.com/office/powerpoint/2010/main"/>
</p:sldLayout>
</file>

<file path=ppt/slideLayouts/slideLayout13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0472973"/>
      </p:ext>
    </p:extLst>
  </p:cSld>
  <p:clrMapOvr>
    <a:masterClrMapping/>
  </p:clrMapOvr>
  <p:transition xmlns:p14="http://schemas.microsoft.com/office/powerpoint/2010/main"/>
</p:sldLayout>
</file>

<file path=ppt/slideLayouts/slideLayout13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97611"/>
      </p:ext>
    </p:extLst>
  </p:cSld>
  <p:clrMapOvr>
    <a:masterClrMapping/>
  </p:clrMapOvr>
  <p:transition xmlns:p14="http://schemas.microsoft.com/office/powerpoint/2010/main"/>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50764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0829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9332820"/>
      </p:ext>
    </p:extLst>
  </p:cSld>
  <p:clrMapOvr>
    <a:masterClrMapping/>
  </p:clrMapOvr>
  <p:transition xmlns:p14="http://schemas.microsoft.com/office/powerpoint/2010/main"/>
</p:sldLayout>
</file>

<file path=ppt/slideLayouts/slideLayout13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9006135"/>
      </p:ext>
    </p:extLst>
  </p:cSld>
  <p:clrMapOvr>
    <a:masterClrMapping/>
  </p:clrMapOvr>
  <p:transition xmlns:p14="http://schemas.microsoft.com/office/powerpoint/2010/main"/>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5113654"/>
      </p:ext>
    </p:extLst>
  </p:cSld>
  <p:clrMapOvr>
    <a:masterClrMapping/>
  </p:clrMapOvr>
  <p:transition xmlns:p14="http://schemas.microsoft.com/office/powerpoint/2010/main"/>
</p:sldLayout>
</file>

<file path=ppt/slideLayouts/slideLayout13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833387"/>
      </p:ext>
    </p:extLst>
  </p:cSld>
  <p:clrMapOvr>
    <a:masterClrMapping/>
  </p:clrMapOvr>
  <p:transition xmlns:p14="http://schemas.microsoft.com/office/powerpoint/2010/main"/>
</p:sldLayout>
</file>

<file path=ppt/slideLayouts/slideLayout13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3933191"/>
      </p:ext>
    </p:extLst>
  </p:cSld>
  <p:clrMapOvr>
    <a:masterClrMapping/>
  </p:clrMapOvr>
  <p:transition xmlns:p14="http://schemas.microsoft.com/office/powerpoint/2010/main"/>
</p:sldLayout>
</file>

<file path=ppt/slideLayouts/slideLayout13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361951"/>
      </p:ext>
    </p:extLst>
  </p:cSld>
  <p:clrMapOvr>
    <a:masterClrMapping/>
  </p:clrMapOvr>
  <p:transition xmlns:p14="http://schemas.microsoft.com/office/powerpoint/2010/main"/>
</p:sldLayout>
</file>

<file path=ppt/slideLayouts/slideLayout13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61599"/>
      </p:ext>
    </p:extLst>
  </p:cSld>
  <p:clrMapOvr>
    <a:masterClrMapping/>
  </p:clrMapOvr>
  <p:transition xmlns:p14="http://schemas.microsoft.com/office/powerpoint/2010/main"/>
</p:sldLayout>
</file>

<file path=ppt/slideLayouts/slideLayout13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233069"/>
      </p:ext>
    </p:extLst>
  </p:cSld>
  <p:clrMapOvr>
    <a:masterClrMapping/>
  </p:clrMapOvr>
  <p:transition xmlns:p14="http://schemas.microsoft.com/office/powerpoint/2010/main"/>
</p:sldLayout>
</file>

<file path=ppt/slideLayouts/slideLayout13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634290"/>
      </p:ext>
    </p:extLst>
  </p:cSld>
  <p:clrMapOvr>
    <a:masterClrMapping/>
  </p:clrMapOvr>
  <p:transition xmlns:p14="http://schemas.microsoft.com/office/powerpoint/2010/main"/>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14984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4600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9908434"/>
      </p:ext>
    </p:extLst>
  </p:cSld>
  <p:clrMapOvr>
    <a:masterClrMapping/>
  </p:clrMapOvr>
  <p:transition xmlns:p14="http://schemas.microsoft.com/office/powerpoint/2010/main"/>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8925956"/>
      </p:ext>
    </p:extLst>
  </p:cSld>
  <p:clrMapOvr>
    <a:masterClrMapping/>
  </p:clrMapOvr>
  <p:transition xmlns:p14="http://schemas.microsoft.com/office/powerpoint/2010/main"/>
</p:sldLayout>
</file>

<file path=ppt/slideLayouts/slideLayout13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256713"/>
      </p:ext>
    </p:extLst>
  </p:cSld>
  <p:clrMapOvr>
    <a:masterClrMapping/>
  </p:clrMapOvr>
  <p:transition xmlns:p14="http://schemas.microsoft.com/office/powerpoint/2010/main"/>
</p:sldLayout>
</file>

<file path=ppt/slideLayouts/slideLayout13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3413022"/>
      </p:ext>
    </p:extLst>
  </p:cSld>
  <p:clrMapOvr>
    <a:masterClrMapping/>
  </p:clrMapOvr>
  <p:transition xmlns:p14="http://schemas.microsoft.com/office/powerpoint/2010/main"/>
</p:sldLayout>
</file>

<file path=ppt/slideLayouts/slideLayout13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860692"/>
      </p:ext>
    </p:extLst>
  </p:cSld>
  <p:clrMapOvr>
    <a:masterClrMapping/>
  </p:clrMapOvr>
  <p:transition xmlns:p14="http://schemas.microsoft.com/office/powerpoint/2010/main"/>
</p:sldLayout>
</file>

<file path=ppt/slideLayouts/slideLayout13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8462465"/>
      </p:ext>
    </p:extLst>
  </p:cSld>
  <p:clrMapOvr>
    <a:masterClrMapping/>
  </p:clrMapOvr>
  <p:transition xmlns:p14="http://schemas.microsoft.com/office/powerpoint/2010/main"/>
</p:sldLayout>
</file>

<file path=ppt/slideLayouts/slideLayout13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591825"/>
      </p:ext>
    </p:extLst>
  </p:cSld>
  <p:clrMapOvr>
    <a:masterClrMapping/>
  </p:clrMapOvr>
  <p:transition xmlns:p14="http://schemas.microsoft.com/office/powerpoint/2010/main"/>
</p:sldLayout>
</file>

<file path=ppt/slideLayouts/slideLayout13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4769223"/>
      </p:ext>
    </p:extLst>
  </p:cSld>
  <p:clrMapOvr>
    <a:masterClrMapping/>
  </p:clrMapOvr>
  <p:transition xmlns:p14="http://schemas.microsoft.com/office/powerpoint/2010/main"/>
</p:sldLayout>
</file>

<file path=ppt/slideLayouts/slideLayout13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7595418"/>
      </p:ext>
    </p:extLst>
  </p:cSld>
  <p:clrMapOvr>
    <a:masterClrMapping/>
  </p:clrMapOvr>
  <p:transition xmlns:p14="http://schemas.microsoft.com/office/powerpoint/2010/main"/>
</p:sldLayout>
</file>

<file path=ppt/slideLayouts/slideLayout13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8601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3094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2215758"/>
      </p:ext>
    </p:extLst>
  </p:cSld>
  <p:clrMapOvr>
    <a:masterClrMapping/>
  </p:clrMapOvr>
  <p:transition xmlns:p14="http://schemas.microsoft.com/office/powerpoint/2010/main"/>
</p:sldLayout>
</file>

<file path=ppt/slideLayouts/slideLayout13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307977"/>
      </p:ext>
    </p:extLst>
  </p:cSld>
  <p:clrMapOvr>
    <a:masterClrMapping/>
  </p:clrMapOvr>
  <p:transition xmlns:p14="http://schemas.microsoft.com/office/powerpoint/2010/main"/>
</p:sldLayout>
</file>

<file path=ppt/slideLayouts/slideLayout13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6635050"/>
      </p:ext>
    </p:extLst>
  </p:cSld>
  <p:clrMapOvr>
    <a:masterClrMapping/>
  </p:clrMapOvr>
  <p:transition xmlns:p14="http://schemas.microsoft.com/office/powerpoint/2010/main"/>
</p:sldLayout>
</file>

<file path=ppt/slideLayouts/slideLayout13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1295903"/>
      </p:ext>
    </p:extLst>
  </p:cSld>
  <p:clrMapOvr>
    <a:masterClrMapping/>
  </p:clrMapOvr>
  <p:transition xmlns:p14="http://schemas.microsoft.com/office/powerpoint/2010/main"/>
</p:sldLayout>
</file>

<file path=ppt/slideLayouts/slideLayout13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604625"/>
      </p:ext>
    </p:extLst>
  </p:cSld>
  <p:clrMapOvr>
    <a:masterClrMapping/>
  </p:clrMapOvr>
  <p:transition xmlns:p14="http://schemas.microsoft.com/office/powerpoint/2010/main"/>
</p:sldLayout>
</file>

<file path=ppt/slideLayouts/slideLayout13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1225766"/>
      </p:ext>
    </p:extLst>
  </p:cSld>
  <p:clrMapOvr>
    <a:masterClrMapping/>
  </p:clrMapOvr>
  <p:transition xmlns:p14="http://schemas.microsoft.com/office/powerpoint/2010/main"/>
</p:sldLayout>
</file>

<file path=ppt/slideLayouts/slideLayout13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7959746"/>
      </p:ext>
    </p:extLst>
  </p:cSld>
  <p:clrMapOvr>
    <a:masterClrMapping/>
  </p:clrMapOvr>
  <p:transition xmlns:p14="http://schemas.microsoft.com/office/powerpoint/2010/main"/>
</p:sldLayout>
</file>

<file path=ppt/slideLayouts/slideLayout13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3375048"/>
      </p:ext>
    </p:extLst>
  </p:cSld>
  <p:clrMapOvr>
    <a:masterClrMapping/>
  </p:clrMapOvr>
  <p:transition xmlns:p14="http://schemas.microsoft.com/office/powerpoint/2010/main"/>
</p:sldLayout>
</file>

<file path=ppt/slideLayouts/slideLayout13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1111051"/>
      </p:ext>
    </p:extLst>
  </p:cSld>
  <p:clrMapOvr>
    <a:masterClrMapping/>
  </p:clrMapOvr>
  <p:transition xmlns:p14="http://schemas.microsoft.com/office/powerpoint/2010/main"/>
</p:sldLayout>
</file>

<file path=ppt/slideLayouts/slideLayout13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9260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3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3494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2128457"/>
      </p:ext>
    </p:extLst>
  </p:cSld>
  <p:clrMapOvr>
    <a:masterClrMapping/>
  </p:clrMapOvr>
  <p:transition xmlns:p14="http://schemas.microsoft.com/office/powerpoint/2010/main"/>
</p:sldLayout>
</file>

<file path=ppt/slideLayouts/slideLayout13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2739886"/>
      </p:ext>
    </p:extLst>
  </p:cSld>
  <p:clrMapOvr>
    <a:masterClrMapping/>
  </p:clrMapOvr>
  <p:transition xmlns:p14="http://schemas.microsoft.com/office/powerpoint/2010/main"/>
</p:sldLayout>
</file>

<file path=ppt/slideLayouts/slideLayout13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0601988"/>
      </p:ext>
    </p:extLst>
  </p:cSld>
  <p:clrMapOvr>
    <a:masterClrMapping/>
  </p:clrMapOvr>
  <p:transition xmlns:p14="http://schemas.microsoft.com/office/powerpoint/2010/main"/>
</p:sldLayout>
</file>

<file path=ppt/slideLayouts/slideLayout13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119872"/>
      </p:ext>
    </p:extLst>
  </p:cSld>
  <p:clrMapOvr>
    <a:masterClrMapping/>
  </p:clrMapOvr>
  <p:transition xmlns:p14="http://schemas.microsoft.com/office/powerpoint/2010/main"/>
</p:sldLayout>
</file>

<file path=ppt/slideLayouts/slideLayout13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311930"/>
      </p:ext>
    </p:extLst>
  </p:cSld>
  <p:clrMapOvr>
    <a:masterClrMapping/>
  </p:clrMapOvr>
  <p:transition xmlns:p14="http://schemas.microsoft.com/office/powerpoint/2010/main"/>
</p:sldLayout>
</file>

<file path=ppt/slideLayouts/slideLayout13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851417"/>
      </p:ext>
    </p:extLst>
  </p:cSld>
  <p:clrMapOvr>
    <a:masterClrMapping/>
  </p:clrMapOvr>
  <p:transition xmlns:p14="http://schemas.microsoft.com/office/powerpoint/2010/main"/>
</p:sldLayout>
</file>

<file path=ppt/slideLayouts/slideLayout13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4485330"/>
      </p:ext>
    </p:extLst>
  </p:cSld>
  <p:clrMapOvr>
    <a:masterClrMapping/>
  </p:clrMapOvr>
  <p:transition xmlns:p14="http://schemas.microsoft.com/office/powerpoint/2010/main"/>
</p:sldLayout>
</file>

<file path=ppt/slideLayouts/slideLayout13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7244921"/>
      </p:ext>
    </p:extLst>
  </p:cSld>
  <p:clrMapOvr>
    <a:masterClrMapping/>
  </p:clrMapOvr>
  <p:transition xmlns:p14="http://schemas.microsoft.com/office/powerpoint/2010/main"/>
</p:sldLayout>
</file>

<file path=ppt/slideLayouts/slideLayout13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3292245"/>
      </p:ext>
    </p:extLst>
  </p:cSld>
  <p:clrMapOvr>
    <a:masterClrMapping/>
  </p:clrMapOvr>
  <p:transition xmlns:p14="http://schemas.microsoft.com/office/powerpoint/2010/main"/>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1200452099"/>
      </p:ext>
    </p:extLst>
  </p:cSld>
  <p:clrMapOvr>
    <a:masterClrMapping/>
  </p:clrMapOvr>
  <p:transition xmlns:p14="http://schemas.microsoft.com/office/powerpoint/2010/mai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2528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46726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70604832"/>
      </p:ext>
    </p:extLst>
  </p:cSld>
  <p:clrMapOvr>
    <a:masterClrMapping/>
  </p:clrMapOvr>
  <p:transition xmlns:p14="http://schemas.microsoft.com/office/powerpoint/2010/main"/>
</p:sldLayout>
</file>

<file path=ppt/slideLayouts/slideLayout14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4083998"/>
      </p:ext>
    </p:extLst>
  </p:cSld>
  <p:clrMapOvr>
    <a:masterClrMapping/>
  </p:clrMapOvr>
  <p:transition xmlns:p14="http://schemas.microsoft.com/office/powerpoint/2010/main"/>
</p:sldLayout>
</file>

<file path=ppt/slideLayouts/slideLayout14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6461873"/>
      </p:ext>
    </p:extLst>
  </p:cSld>
  <p:clrMapOvr>
    <a:masterClrMapping/>
  </p:clrMapOvr>
  <p:transition xmlns:p14="http://schemas.microsoft.com/office/powerpoint/2010/main"/>
</p:sldLayout>
</file>

<file path=ppt/slideLayouts/slideLayout14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8315636"/>
      </p:ext>
    </p:extLst>
  </p:cSld>
  <p:clrMapOvr>
    <a:masterClrMapping/>
  </p:clrMapOvr>
  <p:transition xmlns:p14="http://schemas.microsoft.com/office/powerpoint/2010/main"/>
</p:sldLayout>
</file>

<file path=ppt/slideLayouts/slideLayout14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6036106"/>
      </p:ext>
    </p:extLst>
  </p:cSld>
  <p:clrMapOvr>
    <a:masterClrMapping/>
  </p:clrMapOvr>
  <p:transition xmlns:p14="http://schemas.microsoft.com/office/powerpoint/2010/main"/>
</p:sldLayout>
</file>

<file path=ppt/slideLayouts/slideLayout14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172709"/>
      </p:ext>
    </p:extLst>
  </p:cSld>
  <p:clrMapOvr>
    <a:masterClrMapping/>
  </p:clrMapOvr>
  <p:transition xmlns:p14="http://schemas.microsoft.com/office/powerpoint/2010/main"/>
</p:sldLayout>
</file>

<file path=ppt/slideLayouts/slideLayout14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9624602"/>
      </p:ext>
    </p:extLst>
  </p:cSld>
  <p:clrMapOvr>
    <a:masterClrMapping/>
  </p:clrMapOvr>
  <p:transition xmlns:p14="http://schemas.microsoft.com/office/powerpoint/2010/main"/>
</p:sldLayout>
</file>

<file path=ppt/slideLayouts/slideLayout14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81218957"/>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875069"/>
      </p:ext>
    </p:extLst>
  </p:cSld>
  <p:clrMapOvr>
    <a:masterClrMapping/>
  </p:clrMapOvr>
  <p:transition xmlns:p14="http://schemas.microsoft.com/office/powerpoint/2010/main"/>
</p:sldLayout>
</file>

<file path=ppt/slideLayouts/slideLayout1411.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732707734"/>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412.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525860671"/>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413.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37661041"/>
      </p:ext>
    </p:extLst>
  </p:cSld>
  <p:clrMapOvr>
    <a:masterClrMapping/>
  </p:clrMapOvr>
  <p:timing>
    <p:tnLst>
      <p:par>
        <p:cTn xmlns:p14="http://schemas.microsoft.com/office/powerpoint/2010/main" id="1" dur="indefinite" restart="never" nodeType="tmRoot"/>
      </p:par>
    </p:tnLst>
  </p:timing>
</p:sldLayout>
</file>

<file path=ppt/slideLayouts/slideLayout14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946718525"/>
      </p:ext>
    </p:extLst>
  </p:cSld>
  <p:clrMapOvr>
    <a:masterClrMapping/>
  </p:clrMapOvr>
  <p:timing>
    <p:tnLst>
      <p:par>
        <p:cTn xmlns:p14="http://schemas.microsoft.com/office/powerpoint/2010/main" id="1" dur="indefinite" restart="never" nodeType="tmRoot"/>
      </p:par>
    </p:tnLst>
  </p:timing>
</p:sldLayout>
</file>

<file path=ppt/slideLayouts/slideLayout14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02491966"/>
      </p:ext>
    </p:extLst>
  </p:cSld>
  <p:clrMapOvr>
    <a:masterClrMapping/>
  </p:clrMapOvr>
  <p:timing>
    <p:tnLst>
      <p:par>
        <p:cTn xmlns:p14="http://schemas.microsoft.com/office/powerpoint/2010/main" id="1" dur="indefinite" restart="never" nodeType="tmRoot"/>
      </p:par>
    </p:tnLst>
  </p:timing>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84046406"/>
      </p:ext>
    </p:extLst>
  </p:cSld>
  <p:clrMapOvr>
    <a:masterClrMapping/>
  </p:clrMapOvr>
  <p:timing>
    <p:tnLst>
      <p:par>
        <p:cTn xmlns:p14="http://schemas.microsoft.com/office/powerpoint/2010/main" id="1" dur="indefinite" restart="never" nodeType="tmRoot"/>
      </p:par>
    </p:tnLst>
  </p:timing>
</p:sldLayout>
</file>

<file path=ppt/slideLayouts/slideLayout14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39089616"/>
      </p:ext>
    </p:extLst>
  </p:cSld>
  <p:clrMapOvr>
    <a:masterClrMapping/>
  </p:clrMapOvr>
  <p:timing>
    <p:tnLst>
      <p:par>
        <p:cTn xmlns:p14="http://schemas.microsoft.com/office/powerpoint/2010/main" id="1" dur="indefinite" restart="never" nodeType="tmRoot"/>
      </p:par>
    </p:tnLst>
  </p:timing>
</p:sldLayout>
</file>

<file path=ppt/slideLayouts/slideLayout14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778661175"/>
      </p:ext>
    </p:extLst>
  </p:cSld>
  <p:clrMapOvr>
    <a:masterClrMapping/>
  </p:clrMapOvr>
  <p:timing>
    <p:tnLst>
      <p:par>
        <p:cTn xmlns:p14="http://schemas.microsoft.com/office/powerpoint/2010/main" id="1" dur="indefinite" restart="never" nodeType="tmRoot"/>
      </p:par>
    </p:tnLst>
  </p:timing>
</p:sldLayout>
</file>

<file path=ppt/slideLayouts/slideLayout14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127235319"/>
      </p:ext>
    </p:extLst>
  </p:cSld>
  <p:clrMapOvr>
    <a:masterClrMapping/>
  </p:clrMapOvr>
  <p:timing>
    <p:tnLst>
      <p:par>
        <p:cTn xmlns:p14="http://schemas.microsoft.com/office/powerpoint/2010/main" id="1" dur="indefinite" restart="never" nodeType="tmRoot"/>
      </p:par>
    </p:tnLst>
  </p:timing>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20.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10/11/16</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802580200"/>
      </p:ext>
    </p:extLst>
  </p:cSld>
  <p:clrMapOvr>
    <a:overrideClrMapping bg1="dk1" tx1="lt1" bg2="dk2" tx2="lt2" accent1="accent1" accent2="accent2" accent3="accent3" accent4="accent4" accent5="accent5" accent6="accent6" hlink="hlink" folHlink="folHlink"/>
  </p:clrMapOvr>
</p:sldLayout>
</file>

<file path=ppt/slideLayouts/slideLayout14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9499173"/>
      </p:ext>
    </p:extLst>
  </p:cSld>
  <p:clrMapOvr>
    <a:masterClrMapping/>
  </p:clrMapOvr>
</p:sldLayout>
</file>

<file path=ppt/slideLayouts/slideLayout14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694661904"/>
      </p:ext>
    </p:extLst>
  </p:cSld>
  <p:clrMapOvr>
    <a:masterClrMapping/>
  </p:clrMapOvr>
  <p:timing>
    <p:tnLst>
      <p:par>
        <p:cTn xmlns:p14="http://schemas.microsoft.com/office/powerpoint/2010/main" id="1" dur="indefinite" restart="never" nodeType="tmRoot"/>
      </p:par>
    </p:tnLst>
  </p:timing>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63266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9306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741818"/>
      </p:ext>
    </p:extLst>
  </p:cSld>
  <p:clrMapOvr>
    <a:masterClrMapping/>
  </p:clrMapOvr>
  <p:transition xmlns:p14="http://schemas.microsoft.com/office/powerpoint/2010/main"/>
</p:sldLayout>
</file>

<file path=ppt/slideLayouts/slideLayout1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803005"/>
      </p:ext>
    </p:extLst>
  </p:cSld>
  <p:clrMapOvr>
    <a:masterClrMapping/>
  </p:clrMapOvr>
  <p:transition xmlns:p14="http://schemas.microsoft.com/office/powerpoint/2010/main"/>
</p:sldLayout>
</file>

<file path=ppt/slideLayouts/slideLayout1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9624945"/>
      </p:ext>
    </p:extLst>
  </p:cSld>
  <p:clrMapOvr>
    <a:masterClrMapping/>
  </p:clrMapOvr>
  <p:transition xmlns:p14="http://schemas.microsoft.com/office/powerpoint/2010/main"/>
</p:sldLayout>
</file>

<file path=ppt/slideLayouts/slideLayout1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3483311"/>
      </p:ext>
    </p:extLst>
  </p:cSld>
  <p:clrMapOvr>
    <a:masterClrMapping/>
  </p:clrMapOvr>
  <p:transition xmlns:p14="http://schemas.microsoft.com/office/powerpoint/2010/main"/>
</p:sldLayout>
</file>

<file path=ppt/slideLayouts/slideLayout1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4540955"/>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7710097"/>
      </p:ext>
    </p:extLst>
  </p:cSld>
  <p:clrMapOvr>
    <a:masterClrMapping/>
  </p:clrMapOvr>
  <p:transition xmlns:p14="http://schemas.microsoft.com/office/powerpoint/2010/main"/>
</p:sldLayout>
</file>

<file path=ppt/slideLayouts/slideLayout1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3033346"/>
      </p:ext>
    </p:extLst>
  </p:cSld>
  <p:clrMapOvr>
    <a:masterClrMapping/>
  </p:clrMapOvr>
  <p:transition xmlns:p14="http://schemas.microsoft.com/office/powerpoint/2010/main"/>
</p:sldLayout>
</file>

<file path=ppt/slideLayouts/slideLayout1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4639750"/>
      </p:ext>
    </p:extLst>
  </p:cSld>
  <p:clrMapOvr>
    <a:masterClrMapping/>
  </p:clrMapOvr>
  <p:transition xmlns:p14="http://schemas.microsoft.com/office/powerpoint/2010/main"/>
</p:sldLayout>
</file>

<file path=ppt/slideLayouts/slideLayout1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05714908"/>
      </p:ext>
    </p:extLst>
  </p:cSld>
  <p:clrMapOvr>
    <a:masterClrMapping/>
  </p:clrMapOvr>
  <p:transition xmlns:p14="http://schemas.microsoft.com/office/powerpoint/2010/main"/>
</p:sldLayout>
</file>

<file path=ppt/slideLayouts/slideLayout14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2914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44766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8415703"/>
      </p:ext>
    </p:extLst>
  </p:cSld>
  <p:clrMapOvr>
    <a:masterClrMapping/>
  </p:clrMapOvr>
  <p:transition xmlns:p14="http://schemas.microsoft.com/office/powerpoint/2010/main"/>
</p:sldLayout>
</file>

<file path=ppt/slideLayouts/slideLayout14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1025887"/>
      </p:ext>
    </p:extLst>
  </p:cSld>
  <p:clrMapOvr>
    <a:masterClrMapping/>
  </p:clrMapOvr>
  <p:transition xmlns:p14="http://schemas.microsoft.com/office/powerpoint/2010/main"/>
</p:sldLayout>
</file>

<file path=ppt/slideLayouts/slideLayout14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93364956"/>
      </p:ext>
    </p:extLst>
  </p:cSld>
  <p:clrMapOvr>
    <a:masterClrMapping/>
  </p:clrMapOvr>
  <p:transition xmlns:p14="http://schemas.microsoft.com/office/powerpoint/2010/main"/>
</p:sldLayout>
</file>

<file path=ppt/slideLayouts/slideLayout14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5877144"/>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123960"/>
      </p:ext>
    </p:extLst>
  </p:cSld>
  <p:clrMapOvr>
    <a:masterClrMapping/>
  </p:clrMapOvr>
  <p:transition xmlns:p14="http://schemas.microsoft.com/office/powerpoint/2010/main"/>
</p:sldLayout>
</file>

<file path=ppt/slideLayouts/slideLayout14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1606105"/>
      </p:ext>
    </p:extLst>
  </p:cSld>
  <p:clrMapOvr>
    <a:masterClrMapping/>
  </p:clrMapOvr>
  <p:transition xmlns:p14="http://schemas.microsoft.com/office/powerpoint/2010/main"/>
</p:sldLayout>
</file>

<file path=ppt/slideLayouts/slideLayout14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106685"/>
      </p:ext>
    </p:extLst>
  </p:cSld>
  <p:clrMapOvr>
    <a:masterClrMapping/>
  </p:clrMapOvr>
  <p:transition xmlns:p14="http://schemas.microsoft.com/office/powerpoint/2010/main"/>
</p:sldLayout>
</file>

<file path=ppt/slideLayouts/slideLayout14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7125803"/>
      </p:ext>
    </p:extLst>
  </p:cSld>
  <p:clrMapOvr>
    <a:masterClrMapping/>
  </p:clrMapOvr>
  <p:transition xmlns:p14="http://schemas.microsoft.com/office/powerpoint/2010/main"/>
</p:sldLayout>
</file>

<file path=ppt/slideLayouts/slideLayout14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2487796"/>
      </p:ext>
    </p:extLst>
  </p:cSld>
  <p:clrMapOvr>
    <a:masterClrMapping/>
  </p:clrMapOvr>
  <p:transition xmlns:p14="http://schemas.microsoft.com/office/powerpoint/2010/main"/>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104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3798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1997015"/>
      </p:ext>
    </p:extLst>
  </p:cSld>
  <p:clrMapOvr>
    <a:masterClrMapping/>
  </p:clrMapOvr>
  <p:transition xmlns:p14="http://schemas.microsoft.com/office/powerpoint/2010/main"/>
</p:sldLayout>
</file>

<file path=ppt/slideLayouts/slideLayout14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49940"/>
      </p:ext>
    </p:extLst>
  </p:cSld>
  <p:clrMapOvr>
    <a:masterClrMapping/>
  </p:clrMapOvr>
  <p:transition xmlns:p14="http://schemas.microsoft.com/office/powerpoint/2010/main"/>
</p:sldLayout>
</file>

<file path=ppt/slideLayouts/slideLayout14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950887"/>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30032131"/>
      </p:ext>
    </p:extLst>
  </p:cSld>
  <p:clrMapOvr>
    <a:masterClrMapping/>
  </p:clrMapOvr>
  <p:transition xmlns:p14="http://schemas.microsoft.com/office/powerpoint/2010/main"/>
</p:sldLayout>
</file>

<file path=ppt/slideLayouts/slideLayout14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26066"/>
      </p:ext>
    </p:extLst>
  </p:cSld>
  <p:clrMapOvr>
    <a:masterClrMapping/>
  </p:clrMapOvr>
  <p:transition xmlns:p14="http://schemas.microsoft.com/office/powerpoint/2010/main"/>
</p:sldLayout>
</file>

<file path=ppt/slideLayouts/slideLayout14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3401441"/>
      </p:ext>
    </p:extLst>
  </p:cSld>
  <p:clrMapOvr>
    <a:masterClrMapping/>
  </p:clrMapOvr>
  <p:transition xmlns:p14="http://schemas.microsoft.com/office/powerpoint/2010/main"/>
</p:sldLayout>
</file>

<file path=ppt/slideLayouts/slideLayout14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575874"/>
      </p:ext>
    </p:extLst>
  </p:cSld>
  <p:clrMapOvr>
    <a:masterClrMapping/>
  </p:clrMapOvr>
  <p:transition xmlns:p14="http://schemas.microsoft.com/office/powerpoint/2010/main"/>
</p:sldLayout>
</file>

<file path=ppt/slideLayouts/slideLayout14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8458503"/>
      </p:ext>
    </p:extLst>
  </p:cSld>
  <p:clrMapOvr>
    <a:masterClrMapping/>
  </p:clrMapOvr>
  <p:transition xmlns:p14="http://schemas.microsoft.com/office/powerpoint/2010/main"/>
</p:sldLayout>
</file>

<file path=ppt/slideLayouts/slideLayout14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6392261"/>
      </p:ext>
    </p:extLst>
  </p:cSld>
  <p:clrMapOvr>
    <a:masterClrMapping/>
  </p:clrMapOvr>
  <p:transition xmlns:p14="http://schemas.microsoft.com/office/powerpoint/2010/main"/>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32551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84506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3608909"/>
      </p:ext>
    </p:extLst>
  </p:cSld>
  <p:clrMapOvr>
    <a:masterClrMapping/>
  </p:clrMapOvr>
  <p:transition xmlns:p14="http://schemas.microsoft.com/office/powerpoint/2010/main"/>
</p:sldLayout>
</file>

<file path=ppt/slideLayouts/slideLayout14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17385028"/>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9343891"/>
      </p:ext>
    </p:extLst>
  </p:cSld>
  <p:clrMapOvr>
    <a:masterClrMapping/>
  </p:clrMapOvr>
  <p:transition xmlns:p14="http://schemas.microsoft.com/office/powerpoint/2010/main"/>
</p:sldLayout>
</file>

<file path=ppt/slideLayouts/slideLayout14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1131508"/>
      </p:ext>
    </p:extLst>
  </p:cSld>
  <p:clrMapOvr>
    <a:masterClrMapping/>
  </p:clrMapOvr>
  <p:transition xmlns:p14="http://schemas.microsoft.com/office/powerpoint/2010/main"/>
</p:sldLayout>
</file>

<file path=ppt/slideLayouts/slideLayout14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7250393"/>
      </p:ext>
    </p:extLst>
  </p:cSld>
  <p:clrMapOvr>
    <a:masterClrMapping/>
  </p:clrMapOvr>
  <p:transition xmlns:p14="http://schemas.microsoft.com/office/powerpoint/2010/main"/>
</p:sldLayout>
</file>

<file path=ppt/slideLayouts/slideLayout14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292804"/>
      </p:ext>
    </p:extLst>
  </p:cSld>
  <p:clrMapOvr>
    <a:masterClrMapping/>
  </p:clrMapOvr>
  <p:transition xmlns:p14="http://schemas.microsoft.com/office/powerpoint/2010/main"/>
</p:sldLayout>
</file>

<file path=ppt/slideLayouts/slideLayout14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034706"/>
      </p:ext>
    </p:extLst>
  </p:cSld>
  <p:clrMapOvr>
    <a:masterClrMapping/>
  </p:clrMapOvr>
  <p:transition xmlns:p14="http://schemas.microsoft.com/office/powerpoint/2010/main"/>
</p:sldLayout>
</file>

<file path=ppt/slideLayouts/slideLayout14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9885709"/>
      </p:ext>
    </p:extLst>
  </p:cSld>
  <p:clrMapOvr>
    <a:masterClrMapping/>
  </p:clrMapOvr>
  <p:transition xmlns:p14="http://schemas.microsoft.com/office/powerpoint/2010/main"/>
</p:sldLayout>
</file>

<file path=ppt/slideLayouts/slideLayout14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824194"/>
      </p:ext>
    </p:extLst>
  </p:cSld>
  <p:clrMapOvr>
    <a:masterClrMapping/>
  </p:clrMapOvr>
  <p:transition xmlns:p14="http://schemas.microsoft.com/office/powerpoint/2010/main"/>
</p:sldLayout>
</file>

<file path=ppt/slideLayouts/slideLayout14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51707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50602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1985228"/>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6526151"/>
      </p:ext>
    </p:extLst>
  </p:cSld>
  <p:clrMapOvr>
    <a:masterClrMapping/>
  </p:clrMapOvr>
  <p:transition xmlns:p14="http://schemas.microsoft.com/office/powerpoint/2010/main"/>
</p:sldLayout>
</file>

<file path=ppt/slideLayouts/slideLayout14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5364098"/>
      </p:ext>
    </p:extLst>
  </p:cSld>
  <p:clrMapOvr>
    <a:masterClrMapping/>
  </p:clrMapOvr>
  <p:transition xmlns:p14="http://schemas.microsoft.com/office/powerpoint/2010/main"/>
</p:sldLayout>
</file>

<file path=ppt/slideLayouts/slideLayout14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02982"/>
      </p:ext>
    </p:extLst>
  </p:cSld>
  <p:clrMapOvr>
    <a:masterClrMapping/>
  </p:clrMapOvr>
  <p:transition xmlns:p14="http://schemas.microsoft.com/office/powerpoint/2010/main"/>
</p:sldLayout>
</file>

<file path=ppt/slideLayouts/slideLayout14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6920662"/>
      </p:ext>
    </p:extLst>
  </p:cSld>
  <p:clrMapOvr>
    <a:masterClrMapping/>
  </p:clrMapOvr>
  <p:transition xmlns:p14="http://schemas.microsoft.com/office/powerpoint/2010/main"/>
</p:sldLayout>
</file>

<file path=ppt/slideLayouts/slideLayout14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2900300"/>
      </p:ext>
    </p:extLst>
  </p:cSld>
  <p:clrMapOvr>
    <a:masterClrMapping/>
  </p:clrMapOvr>
  <p:transition xmlns:p14="http://schemas.microsoft.com/office/powerpoint/2010/main"/>
</p:sldLayout>
</file>

<file path=ppt/slideLayouts/slideLayout14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437952"/>
      </p:ext>
    </p:extLst>
  </p:cSld>
  <p:clrMapOvr>
    <a:masterClrMapping/>
  </p:clrMapOvr>
  <p:transition xmlns:p14="http://schemas.microsoft.com/office/powerpoint/2010/main"/>
</p:sldLayout>
</file>

<file path=ppt/slideLayouts/slideLayout14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3388076"/>
      </p:ext>
    </p:extLst>
  </p:cSld>
  <p:clrMapOvr>
    <a:masterClrMapping/>
  </p:clrMapOvr>
  <p:transition xmlns:p14="http://schemas.microsoft.com/office/powerpoint/2010/main"/>
</p:sldLayout>
</file>

<file path=ppt/slideLayouts/slideLayout14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307209"/>
      </p:ext>
    </p:extLst>
  </p:cSld>
  <p:clrMapOvr>
    <a:masterClrMapping/>
  </p:clrMapOvr>
  <p:transition xmlns:p14="http://schemas.microsoft.com/office/powerpoint/2010/main"/>
</p:sldLayout>
</file>

<file path=ppt/slideLayouts/slideLayout14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27907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51227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4627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7021062"/>
      </p:ext>
    </p:extLst>
  </p:cSld>
  <p:clrMapOvr>
    <a:masterClrMapping/>
  </p:clrMapOvr>
  <p:transition xmlns:p14="http://schemas.microsoft.com/office/powerpoint/2010/main"/>
</p:sldLayout>
</file>

<file path=ppt/slideLayouts/slideLayout14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6149374"/>
      </p:ext>
    </p:extLst>
  </p:cSld>
  <p:clrMapOvr>
    <a:masterClrMapping/>
  </p:clrMapOvr>
  <p:transition xmlns:p14="http://schemas.microsoft.com/office/powerpoint/2010/main"/>
</p:sldLayout>
</file>

<file path=ppt/slideLayouts/slideLayout14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361039"/>
      </p:ext>
    </p:extLst>
  </p:cSld>
  <p:clrMapOvr>
    <a:masterClrMapping/>
  </p:clrMapOvr>
  <p:transition xmlns:p14="http://schemas.microsoft.com/office/powerpoint/2010/main"/>
</p:sldLayout>
</file>

<file path=ppt/slideLayouts/slideLayout14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0899998"/>
      </p:ext>
    </p:extLst>
  </p:cSld>
  <p:clrMapOvr>
    <a:masterClrMapping/>
  </p:clrMapOvr>
  <p:transition xmlns:p14="http://schemas.microsoft.com/office/powerpoint/2010/main"/>
</p:sldLayout>
</file>

<file path=ppt/slideLayouts/slideLayout14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2283290"/>
      </p:ext>
    </p:extLst>
  </p:cSld>
  <p:clrMapOvr>
    <a:masterClrMapping/>
  </p:clrMapOvr>
  <p:transition xmlns:p14="http://schemas.microsoft.com/office/powerpoint/2010/main"/>
</p:sldLayout>
</file>

<file path=ppt/slideLayouts/slideLayout14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9578246"/>
      </p:ext>
    </p:extLst>
  </p:cSld>
  <p:clrMapOvr>
    <a:masterClrMapping/>
  </p:clrMapOvr>
  <p:transition xmlns:p14="http://schemas.microsoft.com/office/powerpoint/2010/main"/>
</p:sldLayout>
</file>

<file path=ppt/slideLayouts/slideLayout14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9624596"/>
      </p:ext>
    </p:extLst>
  </p:cSld>
  <p:clrMapOvr>
    <a:masterClrMapping/>
  </p:clrMapOvr>
  <p:transition xmlns:p14="http://schemas.microsoft.com/office/powerpoint/2010/main"/>
</p:sldLayout>
</file>

<file path=ppt/slideLayouts/slideLayout14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6221728"/>
      </p:ext>
    </p:extLst>
  </p:cSld>
  <p:clrMapOvr>
    <a:masterClrMapping/>
  </p:clrMapOvr>
  <p:transition xmlns:p14="http://schemas.microsoft.com/office/powerpoint/2010/main"/>
</p:sldLayout>
</file>

<file path=ppt/slideLayouts/slideLayout14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8931120"/>
      </p:ext>
    </p:extLst>
  </p:cSld>
  <p:clrMapOvr>
    <a:masterClrMapping/>
  </p:clrMapOvr>
  <p:transition xmlns:p14="http://schemas.microsoft.com/office/powerpoint/2010/main"/>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87115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3011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986365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6733409"/>
      </p:ext>
    </p:extLst>
  </p:cSld>
  <p:clrMapOvr>
    <a:masterClrMapping/>
  </p:clrMapOvr>
  <p:transition xmlns:p14="http://schemas.microsoft.com/office/powerpoint/2010/main"/>
</p:sldLayout>
</file>

<file path=ppt/slideLayouts/slideLayout14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5122226"/>
      </p:ext>
    </p:extLst>
  </p:cSld>
  <p:clrMapOvr>
    <a:masterClrMapping/>
  </p:clrMapOvr>
  <p:transition xmlns:p14="http://schemas.microsoft.com/office/powerpoint/2010/main"/>
</p:sldLayout>
</file>

<file path=ppt/slideLayouts/slideLayout14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3515996"/>
      </p:ext>
    </p:extLst>
  </p:cSld>
  <p:clrMapOvr>
    <a:masterClrMapping/>
  </p:clrMapOvr>
  <p:transition xmlns:p14="http://schemas.microsoft.com/office/powerpoint/2010/main"/>
</p:sldLayout>
</file>

<file path=ppt/slideLayouts/slideLayout14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6089477"/>
      </p:ext>
    </p:extLst>
  </p:cSld>
  <p:clrMapOvr>
    <a:masterClrMapping/>
  </p:clrMapOvr>
  <p:transition xmlns:p14="http://schemas.microsoft.com/office/powerpoint/2010/main"/>
</p:sldLayout>
</file>

<file path=ppt/slideLayouts/slideLayout14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2761373"/>
      </p:ext>
    </p:extLst>
  </p:cSld>
  <p:clrMapOvr>
    <a:masterClrMapping/>
  </p:clrMapOvr>
  <p:transition xmlns:p14="http://schemas.microsoft.com/office/powerpoint/2010/main"/>
</p:sldLayout>
</file>

<file path=ppt/slideLayouts/slideLayout14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413683"/>
      </p:ext>
    </p:extLst>
  </p:cSld>
  <p:clrMapOvr>
    <a:masterClrMapping/>
  </p:clrMapOvr>
  <p:transition xmlns:p14="http://schemas.microsoft.com/office/powerpoint/2010/main"/>
</p:sldLayout>
</file>

<file path=ppt/slideLayouts/slideLayout14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2699964"/>
      </p:ext>
    </p:extLst>
  </p:cSld>
  <p:clrMapOvr>
    <a:masterClrMapping/>
  </p:clrMapOvr>
  <p:transition xmlns:p14="http://schemas.microsoft.com/office/powerpoint/2010/main"/>
</p:sldLayout>
</file>

<file path=ppt/slideLayouts/slideLayout14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37912965"/>
      </p:ext>
    </p:extLst>
  </p:cSld>
  <p:clrMapOvr>
    <a:masterClrMapping/>
  </p:clrMapOvr>
  <p:transition xmlns:p14="http://schemas.microsoft.com/office/powerpoint/2010/main"/>
</p:sldLayout>
</file>

<file path=ppt/slideLayouts/slideLayout14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2009283"/>
      </p:ext>
    </p:extLst>
  </p:cSld>
  <p:clrMapOvr>
    <a:masterClrMapping/>
  </p:clrMapOvr>
  <p:transition xmlns:p14="http://schemas.microsoft.com/office/powerpoint/2010/mai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847535455"/>
      </p:ext>
    </p:extLst>
  </p:cSld>
  <p:clrMapOvr>
    <a:masterClrMapping/>
  </p:clrMapOvr>
  <p:transition xmlns:p14="http://schemas.microsoft.com/office/powerpoint/2010/mai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2834769"/>
      </p:ext>
    </p:extLst>
  </p:cSld>
  <p:clrMapOvr>
    <a:masterClrMapping/>
  </p:clrMapOvr>
  <p:transition xmlns:p14="http://schemas.microsoft.com/office/powerpoint/2010/main"/>
</p:sldLayout>
</file>

<file path=ppt/slideLayouts/slideLayout15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0874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024590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5233793"/>
      </p:ext>
    </p:extLst>
  </p:cSld>
  <p:clrMapOvr>
    <a:masterClrMapping/>
  </p:clrMapOvr>
  <p:transition xmlns:p14="http://schemas.microsoft.com/office/powerpoint/2010/main"/>
</p:sldLayout>
</file>

<file path=ppt/slideLayouts/slideLayout15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3720381"/>
      </p:ext>
    </p:extLst>
  </p:cSld>
  <p:clrMapOvr>
    <a:masterClrMapping/>
  </p:clrMapOvr>
  <p:transition xmlns:p14="http://schemas.microsoft.com/office/powerpoint/2010/main"/>
</p:sldLayout>
</file>

<file path=ppt/slideLayouts/slideLayout15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8741"/>
      </p:ext>
    </p:extLst>
  </p:cSld>
  <p:clrMapOvr>
    <a:masterClrMapping/>
  </p:clrMapOvr>
  <p:transition xmlns:p14="http://schemas.microsoft.com/office/powerpoint/2010/main"/>
</p:sldLayout>
</file>

<file path=ppt/slideLayouts/slideLayout15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9305678"/>
      </p:ext>
    </p:extLst>
  </p:cSld>
  <p:clrMapOvr>
    <a:masterClrMapping/>
  </p:clrMapOvr>
  <p:transition xmlns:p14="http://schemas.microsoft.com/office/powerpoint/2010/main"/>
</p:sldLayout>
</file>

<file path=ppt/slideLayouts/slideLayout15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474474"/>
      </p:ext>
    </p:extLst>
  </p:cSld>
  <p:clrMapOvr>
    <a:masterClrMapping/>
  </p:clrMapOvr>
  <p:transition xmlns:p14="http://schemas.microsoft.com/office/powerpoint/2010/main"/>
</p:sldLayout>
</file>

<file path=ppt/slideLayouts/slideLayout15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2783290"/>
      </p:ext>
    </p:extLst>
  </p:cSld>
  <p:clrMapOvr>
    <a:masterClrMapping/>
  </p:clrMapOvr>
  <p:transition xmlns:p14="http://schemas.microsoft.com/office/powerpoint/2010/main"/>
</p:sldLayout>
</file>

<file path=ppt/slideLayouts/slideLayout15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206807"/>
      </p:ext>
    </p:extLst>
  </p:cSld>
  <p:clrMapOvr>
    <a:masterClrMapping/>
  </p:clrMapOvr>
  <p:transition xmlns:p14="http://schemas.microsoft.com/office/powerpoint/2010/main"/>
</p:sldLayout>
</file>

<file path=ppt/slideLayouts/slideLayout15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833781"/>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479101"/>
      </p:ext>
    </p:extLst>
  </p:cSld>
  <p:clrMapOvr>
    <a:masterClrMapping/>
  </p:clrMapOvr>
  <p:transition xmlns:p14="http://schemas.microsoft.com/office/powerpoint/2010/main"/>
</p:sldLayout>
</file>

<file path=ppt/slideLayouts/slideLayout15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150311"/>
      </p:ext>
    </p:extLst>
  </p:cSld>
  <p:clrMapOvr>
    <a:masterClrMapping/>
  </p:clrMapOvr>
  <p:transition xmlns:p14="http://schemas.microsoft.com/office/powerpoint/2010/main"/>
</p:sldLayout>
</file>

<file path=ppt/slideLayouts/slideLayout15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8571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9679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79945"/>
      </p:ext>
    </p:extLst>
  </p:cSld>
  <p:clrMapOvr>
    <a:masterClrMapping/>
  </p:clrMapOvr>
  <p:transition xmlns:p14="http://schemas.microsoft.com/office/powerpoint/2010/main"/>
</p:sldLayout>
</file>

<file path=ppt/slideLayouts/slideLayout15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214084"/>
      </p:ext>
    </p:extLst>
  </p:cSld>
  <p:clrMapOvr>
    <a:masterClrMapping/>
  </p:clrMapOvr>
  <p:transition xmlns:p14="http://schemas.microsoft.com/office/powerpoint/2010/main"/>
</p:sldLayout>
</file>

<file path=ppt/slideLayouts/slideLayout15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5720971"/>
      </p:ext>
    </p:extLst>
  </p:cSld>
  <p:clrMapOvr>
    <a:masterClrMapping/>
  </p:clrMapOvr>
  <p:transition xmlns:p14="http://schemas.microsoft.com/office/powerpoint/2010/main"/>
</p:sldLayout>
</file>

<file path=ppt/slideLayouts/slideLayout15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531794"/>
      </p:ext>
    </p:extLst>
  </p:cSld>
  <p:clrMapOvr>
    <a:masterClrMapping/>
  </p:clrMapOvr>
  <p:transition xmlns:p14="http://schemas.microsoft.com/office/powerpoint/2010/main"/>
</p:sldLayout>
</file>

<file path=ppt/slideLayouts/slideLayout15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6181080"/>
      </p:ext>
    </p:extLst>
  </p:cSld>
  <p:clrMapOvr>
    <a:masterClrMapping/>
  </p:clrMapOvr>
  <p:transition xmlns:p14="http://schemas.microsoft.com/office/powerpoint/2010/main"/>
</p:sldLayout>
</file>

<file path=ppt/slideLayouts/slideLayout15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24268"/>
      </p:ext>
    </p:extLst>
  </p:cSld>
  <p:clrMapOvr>
    <a:masterClrMapping/>
  </p:clrMapOvr>
  <p:transition xmlns:p14="http://schemas.microsoft.com/office/powerpoint/2010/main"/>
</p:sldLayout>
</file>

<file path=ppt/slideLayouts/slideLayout15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6597693"/>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5513993"/>
      </p:ext>
    </p:extLst>
  </p:cSld>
  <p:clrMapOvr>
    <a:masterClrMapping/>
  </p:clrMapOvr>
  <p:transition xmlns:p14="http://schemas.microsoft.com/office/powerpoint/2010/main"/>
</p:sldLayout>
</file>

<file path=ppt/slideLayouts/slideLayout15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6016434"/>
      </p:ext>
    </p:extLst>
  </p:cSld>
  <p:clrMapOvr>
    <a:masterClrMapping/>
  </p:clrMapOvr>
  <p:transition xmlns:p14="http://schemas.microsoft.com/office/powerpoint/2010/main"/>
</p:sldLayout>
</file>

<file path=ppt/slideLayouts/slideLayout15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187851"/>
      </p:ext>
    </p:extLst>
  </p:cSld>
  <p:clrMapOvr>
    <a:masterClrMapping/>
  </p:clrMapOvr>
  <p:transition xmlns:p14="http://schemas.microsoft.com/office/powerpoint/2010/main"/>
</p:sldLayout>
</file>

<file path=ppt/slideLayouts/slideLayout1522.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69450811"/>
      </p:ext>
    </p:extLst>
  </p:cSld>
  <p:clrMapOvr>
    <a:masterClrMapping/>
  </p:clrMapOvr>
  <p:timing>
    <p:tnLst>
      <p:par>
        <p:cTn xmlns:p14="http://schemas.microsoft.com/office/powerpoint/2010/main" id="1" dur="indefinite" restart="never" nodeType="tmRoot"/>
      </p:par>
    </p:tnLst>
  </p:timing>
</p:sldLayout>
</file>

<file path=ppt/slideLayouts/slideLayout1523.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239307237"/>
      </p:ext>
    </p:extLst>
  </p:cSld>
  <p:clrMapOvr>
    <a:masterClrMapping/>
  </p:clrMapOvr>
  <p:timing>
    <p:tnLst>
      <p:par>
        <p:cTn xmlns:p14="http://schemas.microsoft.com/office/powerpoint/2010/main" id="1" dur="indefinite" restart="never" nodeType="tmRoot"/>
      </p:par>
    </p:tnLst>
  </p:timing>
</p:sldLayout>
</file>

<file path=ppt/slideLayouts/slideLayout1524.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8285041"/>
      </p:ext>
    </p:extLst>
  </p:cSld>
  <p:clrMapOvr>
    <a:masterClrMapping/>
  </p:clrMapOvr>
  <p:timing>
    <p:tnLst>
      <p:par>
        <p:cTn xmlns:p14="http://schemas.microsoft.com/office/powerpoint/2010/main" id="1" dur="indefinite" restart="never" nodeType="tmRoot"/>
      </p:par>
    </p:tnLst>
  </p:timing>
</p:sldLayout>
</file>

<file path=ppt/slideLayouts/slideLayout1525.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914290364"/>
      </p:ext>
    </p:extLst>
  </p:cSld>
  <p:clrMapOvr>
    <a:masterClrMapping/>
  </p:clrMapOvr>
  <p:timing>
    <p:tnLst>
      <p:par>
        <p:cTn xmlns:p14="http://schemas.microsoft.com/office/powerpoint/2010/main" id="1" dur="indefinite" restart="never" nodeType="tmRoot"/>
      </p:par>
    </p:tnLst>
  </p:timing>
</p:sldLayout>
</file>

<file path=ppt/slideLayouts/slideLayout1526.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4028857536"/>
      </p:ext>
    </p:extLst>
  </p:cSld>
  <p:clrMapOvr>
    <a:masterClrMapping/>
  </p:clrMapOvr>
  <p:timing>
    <p:tnLst>
      <p:par>
        <p:cTn xmlns:p14="http://schemas.microsoft.com/office/powerpoint/2010/main" id="1" dur="indefinite" restart="never" nodeType="tmRoot"/>
      </p:par>
    </p:tnLst>
  </p:timing>
</p:sldLayout>
</file>

<file path=ppt/slideLayouts/slideLayout1527.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943871302"/>
      </p:ext>
    </p:extLst>
  </p:cSld>
  <p:clrMapOvr>
    <a:masterClrMapping/>
  </p:clrMapOvr>
  <p:timing>
    <p:tnLst>
      <p:par>
        <p:cTn xmlns:p14="http://schemas.microsoft.com/office/powerpoint/2010/main" id="1" dur="indefinite" restart="never" nodeType="tmRoot"/>
      </p:par>
    </p:tnLst>
  </p:timing>
</p:sldLayout>
</file>

<file path=ppt/slideLayouts/slideLayout1528.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60198658"/>
      </p:ext>
    </p:extLst>
  </p:cSld>
  <p:clrMapOvr>
    <a:masterClrMapping/>
  </p:clrMapOvr>
  <p:timing>
    <p:tnLst>
      <p:par>
        <p:cTn xmlns:p14="http://schemas.microsoft.com/office/powerpoint/2010/main" id="1" dur="indefinite" restart="never" nodeType="tmRoot"/>
      </p:par>
    </p:tnLst>
  </p:timing>
</p:sldLayout>
</file>

<file path=ppt/slideLayouts/slideLayout1529.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3521169761"/>
      </p:ext>
    </p:extLst>
  </p:cSld>
  <p:clrMapOvr>
    <a:masterClrMapping/>
  </p:clrMapOvr>
  <p:timing>
    <p:tnLst>
      <p:par>
        <p:cTn xmlns:p14="http://schemas.microsoft.com/office/powerpoint/2010/main" id="1" dur="indefinite" restart="never" nodeType="tmRoot"/>
      </p:par>
    </p:tnLst>
  </p:timing>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949556"/>
      </p:ext>
    </p:extLst>
  </p:cSld>
  <p:clrMapOvr>
    <a:masterClrMapping/>
  </p:clrMapOvr>
  <p:transition xmlns:p14="http://schemas.microsoft.com/office/powerpoint/2010/main"/>
</p:sldLayout>
</file>

<file path=ppt/slideLayouts/slideLayout1530.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095717963"/>
      </p:ext>
    </p:extLst>
  </p:cSld>
  <p:clrMapOvr>
    <a:masterClrMapping/>
  </p:clrMapOvr>
  <p:timing>
    <p:tnLst>
      <p:par>
        <p:cTn xmlns:p14="http://schemas.microsoft.com/office/powerpoint/2010/main" id="1" dur="indefinite" restart="never" nodeType="tmRoot"/>
      </p:par>
    </p:tnLst>
  </p:timing>
</p:sldLayout>
</file>

<file path=ppt/slideLayouts/slideLayout1531.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2712503997"/>
      </p:ext>
    </p:extLst>
  </p:cSld>
  <p:clrMapOvr>
    <a:masterClrMapping/>
  </p:clrMapOvr>
  <p:timing>
    <p:tnLst>
      <p:par>
        <p:cTn xmlns:p14="http://schemas.microsoft.com/office/powerpoint/2010/main" id="1" dur="indefinite" restart="never" nodeType="tmRoot"/>
      </p:par>
    </p:tnLst>
  </p:timing>
</p:sldLayout>
</file>

<file path=ppt/slideLayouts/slideLayout1532.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39580925"/>
      </p:ext>
    </p:extLst>
  </p:cSld>
  <p:clrMapOvr>
    <a:masterClrMapping/>
  </p:clrMapOvr>
  <p:timing>
    <p:tnLst>
      <p:par>
        <p:cTn xmlns:p14="http://schemas.microsoft.com/office/powerpoint/2010/main" id="1" dur="indefinite" restart="never" nodeType="tmRoot"/>
      </p:par>
    </p:tnLst>
  </p:timing>
</p:sldLayout>
</file>

<file path=ppt/slideLayouts/slideLayout1533.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80382005"/>
      </p:ext>
    </p:extLst>
  </p:cSld>
  <p:clrMapOvr>
    <a:masterClrMapping/>
  </p:clrMapOvr>
  <p:timing>
    <p:tnLst>
      <p:par>
        <p:cTn xmlns:p14="http://schemas.microsoft.com/office/powerpoint/2010/main" id="1" dur="indefinite" restart="never" nodeType="tmRoot"/>
      </p:par>
    </p:tnLst>
  </p:timing>
</p:sldLayout>
</file>

<file path=ppt/slideLayouts/slideLayout1534.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616360243"/>
      </p:ext>
    </p:extLst>
  </p:cSld>
  <p:clrMapOvr>
    <a:masterClrMapping/>
  </p:clrMapOvr>
  <p:timing>
    <p:tnLst>
      <p:par>
        <p:cTn xmlns:p14="http://schemas.microsoft.com/office/powerpoint/2010/main" id="1" dur="indefinite" restart="never" nodeType="tmRoot"/>
      </p:par>
    </p:tnLst>
  </p:timing>
</p:sldLayout>
</file>

<file path=ppt/slideLayouts/slideLayout1535.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30836738"/>
      </p:ext>
    </p:extLst>
  </p:cSld>
  <p:clrMapOvr>
    <a:masterClrMapping/>
  </p:clrMapOvr>
  <p:timing>
    <p:tnLst>
      <p:par>
        <p:cTn xmlns:p14="http://schemas.microsoft.com/office/powerpoint/2010/main" id="1" dur="indefinite" restart="never" nodeType="tmRoot"/>
      </p:par>
    </p:tnLst>
  </p:timing>
</p:sldLayout>
</file>

<file path=ppt/slideLayouts/slideLayout1536.xml><?xml version="1.0" encoding="utf-8"?>
<p:sldLayout xmlns:a="http://schemas.openxmlformats.org/drawingml/2006/main" xmlns:r="http://schemas.openxmlformats.org/officeDocument/2006/relationships" xmlns:p="http://schemas.openxmlformats.org/presentationml/2006/main" type="title" preserve="1">
  <p:cSld name="제목 슬라이드">
    <p:spTree>
      <p:nvGrpSpPr>
        <p:cNvPr id="1" name=""/>
        <p:cNvGrpSpPr/>
        <p:nvPr/>
      </p:nvGrpSpPr>
      <p:grpSpPr>
        <a:xfrm>
          <a:off x="0" y="0"/>
          <a:ext cx="0" cy="0"/>
          <a:chOff x="0" y="0"/>
          <a:chExt cx="0" cy="0"/>
        </a:xfrm>
      </p:grpSpPr>
      <p:sp>
        <p:nvSpPr>
          <p:cNvPr id="2" name="제목 1"/>
          <p:cNvSpPr>
            <a:spLocks noGrp="1"/>
          </p:cNvSpPr>
          <p:nvPr>
            <p:ph type="ctrTitle"/>
          </p:nvPr>
        </p:nvSpPr>
        <p:spPr>
          <a:xfrm>
            <a:off x="685800" y="1844824"/>
            <a:ext cx="7772400" cy="1470025"/>
          </a:xfrm>
        </p:spPr>
        <p:txBody>
          <a:bodyPr anchor="ctr"/>
          <a:lstStyle/>
          <a:p>
            <a:r>
              <a:rPr lang="ko-KR" altLang="en-US" dirty="0" smtClean="0"/>
              <a:t>마스터 제목 스타일 편집</a:t>
            </a:r>
            <a:endParaRPr lang="ko-KR" altLang="en-US" dirty="0"/>
          </a:p>
        </p:txBody>
      </p:sp>
      <p:sp>
        <p:nvSpPr>
          <p:cNvPr id="3" name="부제목 2"/>
          <p:cNvSpPr>
            <a:spLocks noGrp="1"/>
          </p:cNvSpPr>
          <p:nvPr>
            <p:ph type="subTitle" idx="1"/>
          </p:nvPr>
        </p:nvSpPr>
        <p:spPr>
          <a:xfrm>
            <a:off x="1371600" y="4149080"/>
            <a:ext cx="6400800" cy="1656184"/>
          </a:xfrm>
        </p:spPr>
        <p:txBody>
          <a:bodyPr/>
          <a:lstStyle>
            <a:lvl1pPr marL="0" indent="0" algn="ctr">
              <a:buNone/>
              <a:defRPr>
                <a:solidFill>
                  <a:schemeClr val="tx1">
                    <a:lumMod val="65000"/>
                    <a:lumOff val="3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ko-KR" altLang="en-US" smtClean="0"/>
              <a:t>마스터 부제목 스타일 편집</a:t>
            </a:r>
            <a:endParaRPr lang="ko-KR" altLang="en-US"/>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979659584"/>
      </p:ext>
    </p:extLst>
  </p:cSld>
  <p:clrMapOvr>
    <a:masterClrMapping/>
  </p:clrMapOvr>
  <p:timing>
    <p:tnLst>
      <p:par>
        <p:cTn xmlns:p14="http://schemas.microsoft.com/office/powerpoint/2010/main" id="1" dur="indefinite" restart="never" nodeType="tmRoot"/>
      </p:par>
    </p:tnLst>
  </p:timing>
</p:sldLayout>
</file>

<file path=ppt/slideLayouts/slideLayout1537.xml><?xml version="1.0" encoding="utf-8"?>
<p:sldLayout xmlns:a="http://schemas.openxmlformats.org/drawingml/2006/main" xmlns:r="http://schemas.openxmlformats.org/officeDocument/2006/relationships" xmlns:p="http://schemas.openxmlformats.org/presentationml/2006/main" type="obj" preserve="1">
  <p:cSld name="제목 및 내용">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dirty="0" smtClean="0"/>
              <a:t>마스터 제목 스타일 편집</a:t>
            </a:r>
            <a:endParaRPr lang="ko-KR" altLang="en-US" dirty="0"/>
          </a:p>
        </p:txBody>
      </p:sp>
      <p:sp>
        <p:nvSpPr>
          <p:cNvPr id="3" name="내용 개체 틀 2"/>
          <p:cNvSpPr>
            <a:spLocks noGrp="1"/>
          </p:cNvSpPr>
          <p:nvPr>
            <p:ph idx="1"/>
          </p:nvPr>
        </p:nvSpPr>
        <p:spPr>
          <a:xfrm>
            <a:off x="457200" y="1340768"/>
            <a:ext cx="8229600" cy="4968552"/>
          </a:xfrm>
        </p:spPr>
        <p:txBody>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000635482"/>
      </p:ext>
    </p:extLst>
  </p:cSld>
  <p:clrMapOvr>
    <a:masterClrMapping/>
  </p:clrMapOvr>
  <p:timing>
    <p:tnLst>
      <p:par>
        <p:cTn xmlns:p14="http://schemas.microsoft.com/office/powerpoint/2010/main" id="1" dur="indefinite" restart="never" nodeType="tmRoot"/>
      </p:par>
    </p:tnLst>
  </p:timing>
</p:sldLayout>
</file>

<file path=ppt/slideLayouts/slideLayout1538.xml><?xml version="1.0" encoding="utf-8"?>
<p:sldLayout xmlns:a="http://schemas.openxmlformats.org/drawingml/2006/main" xmlns:r="http://schemas.openxmlformats.org/officeDocument/2006/relationships" xmlns:p="http://schemas.openxmlformats.org/presentationml/2006/main" type="secHead" preserve="1">
  <p:cSld name="구역 머리글">
    <p:spTree>
      <p:nvGrpSpPr>
        <p:cNvPr id="1" name=""/>
        <p:cNvGrpSpPr/>
        <p:nvPr/>
      </p:nvGrpSpPr>
      <p:grpSpPr>
        <a:xfrm>
          <a:off x="0" y="0"/>
          <a:ext cx="0" cy="0"/>
          <a:chOff x="0" y="0"/>
          <a:chExt cx="0" cy="0"/>
        </a:xfrm>
      </p:grpSpPr>
      <p:sp>
        <p:nvSpPr>
          <p:cNvPr id="2" name="제목 1"/>
          <p:cNvSpPr>
            <a:spLocks noGrp="1"/>
          </p:cNvSpPr>
          <p:nvPr>
            <p:ph type="title"/>
          </p:nvPr>
        </p:nvSpPr>
        <p:spPr>
          <a:xfrm>
            <a:off x="722313" y="4406900"/>
            <a:ext cx="7772400" cy="1362075"/>
          </a:xfrm>
        </p:spPr>
        <p:txBody>
          <a:bodyPr anchor="t"/>
          <a:lstStyle>
            <a:lvl1pPr algn="l">
              <a:defRPr sz="4000" b="1" cap="all"/>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ko-KR" altLang="en-US" smtClean="0"/>
              <a:t>마스터 텍스트 스타일을 편집합니다</a:t>
            </a:r>
          </a:p>
        </p:txBody>
      </p:sp>
      <p:sp>
        <p:nvSpPr>
          <p:cNvPr id="4" name="날짜 개체 틀 3"/>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211270273"/>
      </p:ext>
    </p:extLst>
  </p:cSld>
  <p:clrMapOvr>
    <a:masterClrMapping/>
  </p:clrMapOvr>
  <p:timing>
    <p:tnLst>
      <p:par>
        <p:cTn xmlns:p14="http://schemas.microsoft.com/office/powerpoint/2010/main" id="1" dur="indefinite" restart="never" nodeType="tmRoot"/>
      </p:par>
    </p:tnLst>
  </p:timing>
</p:sldLayout>
</file>

<file path=ppt/slideLayouts/slideLayout1539.xml><?xml version="1.0" encoding="utf-8"?>
<p:sldLayout xmlns:a="http://schemas.openxmlformats.org/drawingml/2006/main" xmlns:r="http://schemas.openxmlformats.org/officeDocument/2006/relationships" xmlns:p="http://schemas.openxmlformats.org/presentationml/2006/main" type="twoObj" preserve="1">
  <p:cSld name="콘텐츠 2개">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내용 개체 틀 2"/>
          <p:cNvSpPr>
            <a:spLocks noGrp="1"/>
          </p:cNvSpPr>
          <p:nvPr>
            <p:ph sz="half" idx="1"/>
          </p:nvPr>
        </p:nvSpPr>
        <p:spPr>
          <a:xfrm>
            <a:off x="457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4" name="내용 개체 틀 3"/>
          <p:cNvSpPr>
            <a:spLocks noGrp="1"/>
          </p:cNvSpPr>
          <p:nvPr>
            <p:ph sz="half" idx="2"/>
          </p:nvPr>
        </p:nvSpPr>
        <p:spPr>
          <a:xfrm>
            <a:off x="4648200" y="1340768"/>
            <a:ext cx="4038600" cy="496855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날짜 개체 틀 4"/>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6" name="바닥글 개체 틀 5"/>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7" name="슬라이드 번호 개체 틀 6"/>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0" name="직선 연결선 9"/>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335089216"/>
      </p:ext>
    </p:extLst>
  </p:cSld>
  <p:clrMapOvr>
    <a:masterClrMapping/>
  </p:clrMapOvr>
  <p:timing>
    <p:tnLst>
      <p:par>
        <p:cTn xmlns:p14="http://schemas.microsoft.com/office/powerpoint/2010/main" id="1" dur="indefinite" restart="never" nodeType="tmRoot"/>
      </p:par>
    </p:tnLst>
  </p:timing>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416598"/>
      </p:ext>
    </p:extLst>
  </p:cSld>
  <p:clrMapOvr>
    <a:masterClrMapping/>
  </p:clrMapOvr>
  <p:transition xmlns:p14="http://schemas.microsoft.com/office/powerpoint/2010/main"/>
</p:sldLayout>
</file>

<file path=ppt/slideLayouts/slideLayout1540.xml><?xml version="1.0" encoding="utf-8"?>
<p:sldLayout xmlns:a="http://schemas.openxmlformats.org/drawingml/2006/main" xmlns:r="http://schemas.openxmlformats.org/officeDocument/2006/relationships" xmlns:p="http://schemas.openxmlformats.org/presentationml/2006/main" type="twoTxTwoObj" preserve="1">
  <p:cSld name="비교">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lvl1pPr>
              <a:defRPr/>
            </a:lvl1pPr>
          </a:lstStyle>
          <a:p>
            <a:r>
              <a:rPr lang="ko-KR" altLang="en-US" smtClean="0"/>
              <a:t>마스터 제목 스타일 편집</a:t>
            </a:r>
            <a:endParaRPr lang="ko-KR" altLang="en-US"/>
          </a:p>
        </p:txBody>
      </p:sp>
      <p:sp>
        <p:nvSpPr>
          <p:cNvPr id="3" name="텍스트 개체 틀 2"/>
          <p:cNvSpPr>
            <a:spLocks noGrp="1"/>
          </p:cNvSpPr>
          <p:nvPr>
            <p:ph type="body" idx="1"/>
          </p:nvPr>
        </p:nvSpPr>
        <p:spPr>
          <a:xfrm>
            <a:off x="457200" y="1340768"/>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dirty="0" smtClean="0"/>
              <a:t>마스터 텍스트 스타일을 편집합니다</a:t>
            </a:r>
          </a:p>
        </p:txBody>
      </p:sp>
      <p:sp>
        <p:nvSpPr>
          <p:cNvPr id="4" name="내용 개체 틀 3"/>
          <p:cNvSpPr>
            <a:spLocks noGrp="1"/>
          </p:cNvSpPr>
          <p:nvPr>
            <p:ph sz="half" idx="2"/>
          </p:nvPr>
        </p:nvSpPr>
        <p:spPr>
          <a:xfrm>
            <a:off x="457200" y="1988840"/>
            <a:ext cx="4040188"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5" name="텍스트 개체 틀 4"/>
          <p:cNvSpPr>
            <a:spLocks noGrp="1"/>
          </p:cNvSpPr>
          <p:nvPr>
            <p:ph type="body" sz="quarter" idx="3"/>
          </p:nvPr>
        </p:nvSpPr>
        <p:spPr>
          <a:xfrm>
            <a:off x="4645025" y="1340768"/>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ko-KR" altLang="en-US" smtClean="0"/>
              <a:t>마스터 텍스트 스타일을 편집합니다</a:t>
            </a:r>
          </a:p>
        </p:txBody>
      </p:sp>
      <p:sp>
        <p:nvSpPr>
          <p:cNvPr id="6" name="내용 개체 틀 5"/>
          <p:cNvSpPr>
            <a:spLocks noGrp="1"/>
          </p:cNvSpPr>
          <p:nvPr>
            <p:ph sz="quarter" idx="4"/>
          </p:nvPr>
        </p:nvSpPr>
        <p:spPr>
          <a:xfrm>
            <a:off x="4645025" y="1988840"/>
            <a:ext cx="4041775" cy="432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ko-KR" altLang="en-US" smtClean="0"/>
              <a:t>마스터 텍스트 스타일을 편집합니다</a:t>
            </a:r>
          </a:p>
          <a:p>
            <a:pPr lvl="1"/>
            <a:r>
              <a:rPr lang="ko-KR" altLang="en-US" smtClean="0"/>
              <a:t>둘째 수준</a:t>
            </a:r>
          </a:p>
          <a:p>
            <a:pPr lvl="2"/>
            <a:r>
              <a:rPr lang="ko-KR" altLang="en-US" smtClean="0"/>
              <a:t>셋째 수준</a:t>
            </a:r>
          </a:p>
          <a:p>
            <a:pPr lvl="3"/>
            <a:r>
              <a:rPr lang="ko-KR" altLang="en-US" smtClean="0"/>
              <a:t>넷째 수준</a:t>
            </a:r>
          </a:p>
          <a:p>
            <a:pPr lvl="4"/>
            <a:r>
              <a:rPr lang="ko-KR" altLang="en-US" smtClean="0"/>
              <a:t>다섯째 수준</a:t>
            </a:r>
            <a:endParaRPr lang="ko-KR" altLang="en-US"/>
          </a:p>
        </p:txBody>
      </p:sp>
      <p:sp>
        <p:nvSpPr>
          <p:cNvPr id="7" name="날짜 개체 틀 6"/>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8" name="바닥글 개체 틀 7"/>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9" name="슬라이드 번호 개체 틀 8"/>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12" name="직선 연결선 11"/>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1175133650"/>
      </p:ext>
    </p:extLst>
  </p:cSld>
  <p:clrMapOvr>
    <a:masterClrMapping/>
  </p:clrMapOvr>
  <p:timing>
    <p:tnLst>
      <p:par>
        <p:cTn xmlns:p14="http://schemas.microsoft.com/office/powerpoint/2010/main" id="1" dur="indefinite" restart="never" nodeType="tmRoot"/>
      </p:par>
    </p:tnLst>
  </p:timing>
</p:sldLayout>
</file>

<file path=ppt/slideLayouts/slideLayout1541.xml><?xml version="1.0" encoding="utf-8"?>
<p:sldLayout xmlns:a="http://schemas.openxmlformats.org/drawingml/2006/main" xmlns:r="http://schemas.openxmlformats.org/officeDocument/2006/relationships" xmlns:p="http://schemas.openxmlformats.org/presentationml/2006/main" type="titleOnly" preserve="1">
  <p:cSld name="제목만">
    <p:spTree>
      <p:nvGrpSpPr>
        <p:cNvPr id="1" name=""/>
        <p:cNvGrpSpPr/>
        <p:nvPr/>
      </p:nvGrpSpPr>
      <p:grpSpPr>
        <a:xfrm>
          <a:off x="0" y="0"/>
          <a:ext cx="0" cy="0"/>
          <a:chOff x="0" y="0"/>
          <a:chExt cx="0" cy="0"/>
        </a:xfrm>
      </p:grpSpPr>
      <p:sp>
        <p:nvSpPr>
          <p:cNvPr id="2" name="제목 1"/>
          <p:cNvSpPr>
            <a:spLocks noGrp="1"/>
          </p:cNvSpPr>
          <p:nvPr>
            <p:ph type="title"/>
          </p:nvPr>
        </p:nvSpPr>
        <p:spPr>
          <a:xfrm>
            <a:off x="457200" y="274638"/>
            <a:ext cx="8229600" cy="778098"/>
          </a:xfrm>
        </p:spPr>
        <p:txBody>
          <a:bodyPr anchor="b"/>
          <a:lstStyle/>
          <a:p>
            <a:r>
              <a:rPr lang="ko-KR" altLang="en-US" smtClean="0"/>
              <a:t>마스터 제목 스타일 편집</a:t>
            </a:r>
            <a:endParaRPr lang="ko-KR" altLang="en-US"/>
          </a:p>
        </p:txBody>
      </p:sp>
      <p:sp>
        <p:nvSpPr>
          <p:cNvPr id="3" name="날짜 개체 틀 2"/>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4" name="바닥글 개체 틀 3"/>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5" name="슬라이드 번호 개체 틀 4"/>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cxnSp>
        <p:nvCxnSpPr>
          <p:cNvPr id="8" name="직선 연결선 7"/>
          <p:cNvCxnSpPr/>
          <p:nvPr userDrawn="1"/>
        </p:nvCxnSpPr>
        <p:spPr>
          <a:xfrm>
            <a:off x="251520" y="1052736"/>
            <a:ext cx="8640960" cy="0"/>
          </a:xfrm>
          <a:prstGeom prst="line">
            <a:avLst/>
          </a:prstGeom>
          <a:ln>
            <a:solidFill>
              <a:schemeClr val="dk1">
                <a:alpha val="70000"/>
              </a:schemeClr>
            </a:solidFill>
          </a:ln>
        </p:spPr>
        <p:style>
          <a:lnRef idx="3">
            <a:schemeClr val="dk1"/>
          </a:lnRef>
          <a:fillRef idx="0">
            <a:schemeClr val="dk1"/>
          </a:fillRef>
          <a:effectRef idx="2">
            <a:schemeClr val="dk1"/>
          </a:effectRef>
          <a:fontRef idx="minor">
            <a:schemeClr val="tx1"/>
          </a:fontRef>
        </p:style>
      </p:cxnSp>
    </p:spTree>
    <p:extLst>
      <p:ext uri="{BB962C8B-B14F-4D97-AF65-F5344CB8AC3E}">
        <p14:creationId xmlns:p14="http://schemas.microsoft.com/office/powerpoint/2010/main" val="2715379239"/>
      </p:ext>
    </p:extLst>
  </p:cSld>
  <p:clrMapOvr>
    <a:masterClrMapping/>
  </p:clrMapOvr>
  <p:timing>
    <p:tnLst>
      <p:par>
        <p:cTn xmlns:p14="http://schemas.microsoft.com/office/powerpoint/2010/main" id="1" dur="indefinite" restart="never" nodeType="tmRoot"/>
      </p:par>
    </p:tnLst>
  </p:timing>
</p:sldLayout>
</file>

<file path=ppt/slideLayouts/slideLayout1542.xml><?xml version="1.0" encoding="utf-8"?>
<p:sldLayout xmlns:a="http://schemas.openxmlformats.org/drawingml/2006/main" xmlns:r="http://schemas.openxmlformats.org/officeDocument/2006/relationships" xmlns:p="http://schemas.openxmlformats.org/presentationml/2006/main" type="blank" preserve="1">
  <p:cSld name="빈 화면">
    <p:spTree>
      <p:nvGrpSpPr>
        <p:cNvPr id="1" name=""/>
        <p:cNvGrpSpPr/>
        <p:nvPr/>
      </p:nvGrpSpPr>
      <p:grpSpPr>
        <a:xfrm>
          <a:off x="0" y="0"/>
          <a:ext cx="0" cy="0"/>
          <a:chOff x="0" y="0"/>
          <a:chExt cx="0" cy="0"/>
        </a:xfrm>
      </p:grpSpPr>
      <p:sp>
        <p:nvSpPr>
          <p:cNvPr id="2" name="날짜 개체 틀 1"/>
          <p:cNvSpPr>
            <a:spLocks noGrp="1"/>
          </p:cNvSpPr>
          <p:nvPr>
            <p:ph type="dt" sz="half" idx="10"/>
          </p:nvPr>
        </p:nvSpPr>
        <p:spPr>
          <a:xfrm>
            <a:off x="457200" y="6453336"/>
            <a:ext cx="2133600" cy="268139"/>
          </a:xfrm>
        </p:spPr>
        <p:txBody>
          <a:bodyPr/>
          <a:lstStyle/>
          <a:p>
            <a:fld id="{FB30EDBD-1C2D-4C1E-B459-B60219FAB484}" type="datetimeFigureOut">
              <a:rPr lang="ko-KR" altLang="en-US" smtClean="0">
                <a:solidFill>
                  <a:prstClr val="black">
                    <a:tint val="75000"/>
                  </a:prstClr>
                </a:solidFill>
                <a:latin typeface="Calibri"/>
                <a:ea typeface="나눔고딕"/>
              </a:rPr>
              <a:pPr/>
              <a:t>10/11/16</a:t>
            </a:fld>
            <a:endParaRPr lang="ko-KR" altLang="en-US">
              <a:solidFill>
                <a:prstClr val="black">
                  <a:tint val="75000"/>
                </a:prstClr>
              </a:solidFill>
              <a:latin typeface="Calibri"/>
              <a:ea typeface="나눔고딕"/>
            </a:endParaRPr>
          </a:p>
        </p:txBody>
      </p:sp>
      <p:sp>
        <p:nvSpPr>
          <p:cNvPr id="3" name="바닥글 개체 틀 2"/>
          <p:cNvSpPr>
            <a:spLocks noGrp="1"/>
          </p:cNvSpPr>
          <p:nvPr>
            <p:ph type="ftr" sz="quarter" idx="11"/>
          </p:nvPr>
        </p:nvSpPr>
        <p:spPr>
          <a:xfrm>
            <a:off x="3124200" y="6453336"/>
            <a:ext cx="2895600" cy="268139"/>
          </a:xfrm>
        </p:spPr>
        <p:txBody>
          <a:bodyPr/>
          <a:lstStyle/>
          <a:p>
            <a:endParaRPr lang="ko-KR" altLang="en-US">
              <a:solidFill>
                <a:prstClr val="black">
                  <a:tint val="75000"/>
                </a:prstClr>
              </a:solidFill>
              <a:latin typeface="Calibri"/>
              <a:ea typeface="나눔고딕"/>
            </a:endParaRPr>
          </a:p>
        </p:txBody>
      </p:sp>
      <p:sp>
        <p:nvSpPr>
          <p:cNvPr id="4" name="슬라이드 번호 개체 틀 3"/>
          <p:cNvSpPr>
            <a:spLocks noGrp="1"/>
          </p:cNvSpPr>
          <p:nvPr>
            <p:ph type="sldNum" sz="quarter" idx="12"/>
          </p:nvPr>
        </p:nvSpPr>
        <p:spPr>
          <a:xfrm>
            <a:off x="6553200" y="6453336"/>
            <a:ext cx="2133600" cy="268139"/>
          </a:xfrm>
        </p:spPr>
        <p:txBody>
          <a:bodyPr/>
          <a:lstStyle/>
          <a:p>
            <a:fld id="{4BEDD84E-25D4-4983-8AA1-2863C96F08D9}" type="slidenum">
              <a:rPr lang="ko-KR" altLang="en-US" smtClean="0">
                <a:solidFill>
                  <a:prstClr val="black">
                    <a:tint val="75000"/>
                  </a:prstClr>
                </a:solidFill>
                <a:latin typeface="Calibri"/>
                <a:ea typeface="나눔고딕"/>
              </a:rPr>
              <a:pPr/>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017163190"/>
      </p:ext>
    </p:extLst>
  </p:cSld>
  <p:clrMapOvr>
    <a:masterClrMapping/>
  </p:clrMapOvr>
  <p:timing>
    <p:tnLst>
      <p:par>
        <p:cTn xmlns:p14="http://schemas.microsoft.com/office/powerpoint/2010/main" id="1" dur="indefinite" restart="never" nodeType="tmRoot"/>
      </p:par>
    </p:tnLst>
  </p:timing>
</p:sldLayout>
</file>

<file path=ppt/slideLayouts/slideLayout15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71420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763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1317608"/>
      </p:ext>
    </p:extLst>
  </p:cSld>
  <p:clrMapOvr>
    <a:masterClrMapping/>
  </p:clrMapOvr>
  <p:transition xmlns:p14="http://schemas.microsoft.com/office/powerpoint/2010/main"/>
</p:sldLayout>
</file>

<file path=ppt/slideLayouts/slideLayout15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0547157"/>
      </p:ext>
    </p:extLst>
  </p:cSld>
  <p:clrMapOvr>
    <a:masterClrMapping/>
  </p:clrMapOvr>
  <p:transition xmlns:p14="http://schemas.microsoft.com/office/powerpoint/2010/main"/>
</p:sldLayout>
</file>

<file path=ppt/slideLayouts/slideLayout15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366942"/>
      </p:ext>
    </p:extLst>
  </p:cSld>
  <p:clrMapOvr>
    <a:masterClrMapping/>
  </p:clrMapOvr>
  <p:transition xmlns:p14="http://schemas.microsoft.com/office/powerpoint/2010/main"/>
</p:sldLayout>
</file>

<file path=ppt/slideLayouts/slideLayout15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9146044"/>
      </p:ext>
    </p:extLst>
  </p:cSld>
  <p:clrMapOvr>
    <a:masterClrMapping/>
  </p:clrMapOvr>
  <p:transition xmlns:p14="http://schemas.microsoft.com/office/powerpoint/2010/main"/>
</p:sldLayout>
</file>

<file path=ppt/slideLayouts/slideLayout15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7177631"/>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983898"/>
      </p:ext>
    </p:extLst>
  </p:cSld>
  <p:clrMapOvr>
    <a:masterClrMapping/>
  </p:clrMapOvr>
  <p:transition xmlns:p14="http://schemas.microsoft.com/office/powerpoint/2010/main"/>
</p:sldLayout>
</file>

<file path=ppt/slideLayouts/slideLayout15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2624343"/>
      </p:ext>
    </p:extLst>
  </p:cSld>
  <p:clrMapOvr>
    <a:masterClrMapping/>
  </p:clrMapOvr>
  <p:transition xmlns:p14="http://schemas.microsoft.com/office/powerpoint/2010/main"/>
</p:sldLayout>
</file>

<file path=ppt/slideLayouts/slideLayout15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657091"/>
      </p:ext>
    </p:extLst>
  </p:cSld>
  <p:clrMapOvr>
    <a:masterClrMapping/>
  </p:clrMapOvr>
  <p:transition xmlns:p14="http://schemas.microsoft.com/office/powerpoint/2010/main"/>
</p:sldLayout>
</file>

<file path=ppt/slideLayouts/slideLayout15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509516"/>
      </p:ext>
    </p:extLst>
  </p:cSld>
  <p:clrMapOvr>
    <a:masterClrMapping/>
  </p:clrMapOvr>
  <p:transition xmlns:p14="http://schemas.microsoft.com/office/powerpoint/2010/main"/>
</p:sldLayout>
</file>

<file path=ppt/slideLayouts/slideLayout15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025913"/>
      </p:ext>
    </p:extLst>
  </p:cSld>
  <p:clrMapOvr>
    <a:masterClrMapping/>
  </p:clrMapOvr>
  <p:transition xmlns:p14="http://schemas.microsoft.com/office/powerpoint/2010/main"/>
</p:sldLayout>
</file>

<file path=ppt/slideLayouts/slideLayout15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542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50654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706598"/>
      </p:ext>
    </p:extLst>
  </p:cSld>
  <p:clrMapOvr>
    <a:masterClrMapping/>
  </p:clrMapOvr>
  <p:transition xmlns:p14="http://schemas.microsoft.com/office/powerpoint/2010/main"/>
</p:sldLayout>
</file>

<file path=ppt/slideLayouts/slideLayout15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4574290"/>
      </p:ext>
    </p:extLst>
  </p:cSld>
  <p:clrMapOvr>
    <a:masterClrMapping/>
  </p:clrMapOvr>
  <p:transition xmlns:p14="http://schemas.microsoft.com/office/powerpoint/2010/main"/>
</p:sldLayout>
</file>

<file path=ppt/slideLayouts/slideLayout15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4588619"/>
      </p:ext>
    </p:extLst>
  </p:cSld>
  <p:clrMapOvr>
    <a:masterClrMapping/>
  </p:clrMapOvr>
  <p:transition xmlns:p14="http://schemas.microsoft.com/office/powerpoint/2010/main"/>
</p:sldLayout>
</file>

<file path=ppt/slideLayouts/slideLayout15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171227"/>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490541"/>
      </p:ext>
    </p:extLst>
  </p:cSld>
  <p:clrMapOvr>
    <a:masterClrMapping/>
  </p:clrMapOvr>
  <p:transition xmlns:p14="http://schemas.microsoft.com/office/powerpoint/2010/main"/>
</p:sldLayout>
</file>

<file path=ppt/slideLayouts/slideLayout15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4696856"/>
      </p:ext>
    </p:extLst>
  </p:cSld>
  <p:clrMapOvr>
    <a:masterClrMapping/>
  </p:clrMapOvr>
  <p:transition xmlns:p14="http://schemas.microsoft.com/office/powerpoint/2010/main"/>
</p:sldLayout>
</file>

<file path=ppt/slideLayouts/slideLayout15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8895656"/>
      </p:ext>
    </p:extLst>
  </p:cSld>
  <p:clrMapOvr>
    <a:masterClrMapping/>
  </p:clrMapOvr>
  <p:transition xmlns:p14="http://schemas.microsoft.com/office/powerpoint/2010/main"/>
</p:sldLayout>
</file>

<file path=ppt/slideLayouts/slideLayout15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46958333"/>
      </p:ext>
    </p:extLst>
  </p:cSld>
  <p:clrMapOvr>
    <a:masterClrMapping/>
  </p:clrMapOvr>
  <p:transition xmlns:p14="http://schemas.microsoft.com/office/powerpoint/2010/main"/>
</p:sldLayout>
</file>

<file path=ppt/slideLayouts/slideLayout15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922636"/>
      </p:ext>
    </p:extLst>
  </p:cSld>
  <p:clrMapOvr>
    <a:masterClrMapping/>
  </p:clrMapOvr>
  <p:transition xmlns:p14="http://schemas.microsoft.com/office/powerpoint/2010/main"/>
</p:sldLayout>
</file>

<file path=ppt/slideLayouts/slideLayout15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2363826"/>
      </p:ext>
    </p:extLst>
  </p:cSld>
  <p:clrMapOvr>
    <a:masterClrMapping/>
  </p:clrMapOvr>
  <p:transition xmlns:p14="http://schemas.microsoft.com/office/powerpoint/2010/main"/>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87763857"/>
      </p:ext>
    </p:extLst>
  </p:cSld>
  <p:clrMapOvr>
    <a:masterClrMapping/>
  </p:clrMapOvr>
  <p:transition xmlns:p14="http://schemas.microsoft.com/office/powerpoint/2010/main"/>
</p:sldLayout>
</file>

<file path=ppt/slideLayouts/slideLayout1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2899129481"/>
      </p:ext>
    </p:extLst>
  </p:cSld>
  <p:clrMapOvr>
    <a:masterClrMapping/>
  </p:clrMapOvr>
  <p:transition xmlns:p14="http://schemas.microsoft.com/office/powerpoint/2010/main"/>
</p:sldLayout>
</file>

<file path=ppt/slideLayouts/slideLayout1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176225030"/>
      </p:ext>
    </p:extLst>
  </p:cSld>
  <p:clrMapOvr>
    <a:masterClrMapping/>
  </p:clrMapOvr>
  <p:transition xmlns:p14="http://schemas.microsoft.com/office/powerpoint/2010/main"/>
</p:sldLayout>
</file>

<file path=ppt/slideLayouts/slideLayout1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3802901215"/>
      </p:ext>
    </p:extLst>
  </p:cSld>
  <p:clrMapOvr>
    <a:masterClrMapping/>
  </p:clrMapOvr>
  <p:transition xmlns:p14="http://schemas.microsoft.com/office/powerpoint/2010/main"/>
</p:sldLayout>
</file>

<file path=ppt/slideLayouts/slideLayout1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933001874"/>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6869284"/>
      </p:ext>
    </p:extLst>
  </p:cSld>
  <p:clrMapOvr>
    <a:masterClrMapping/>
  </p:clrMapOvr>
  <p:transition xmlns:p14="http://schemas.microsoft.com/office/powerpoint/2010/main"/>
</p:sldLayout>
</file>

<file path=ppt/slideLayouts/slideLayout1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690589397"/>
      </p:ext>
    </p:extLst>
  </p:cSld>
  <p:clrMapOvr>
    <a:masterClrMapping/>
  </p:clrMapOvr>
  <p:transition xmlns:p14="http://schemas.microsoft.com/office/powerpoint/2010/main"/>
</p:sldLayout>
</file>

<file path=ppt/slideLayouts/slideLayout1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3090742686"/>
      </p:ext>
    </p:extLst>
  </p:cSld>
  <p:clrMapOvr>
    <a:masterClrMapping/>
  </p:clrMapOvr>
  <p:transition xmlns:p14="http://schemas.microsoft.com/office/powerpoint/2010/main"/>
</p:sldLayout>
</file>

<file path=ppt/slideLayouts/slideLayout1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3936983643"/>
      </p:ext>
    </p:extLst>
  </p:cSld>
  <p:clrMapOvr>
    <a:masterClrMapping/>
  </p:clrMapOvr>
  <p:transition xmlns:p14="http://schemas.microsoft.com/office/powerpoint/2010/main"/>
</p:sldLayout>
</file>

<file path=ppt/slideLayouts/slideLayout1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2916644124"/>
      </p:ext>
    </p:extLst>
  </p:cSld>
  <p:clrMapOvr>
    <a:masterClrMapping/>
  </p:clrMapOvr>
  <p:transition xmlns:p14="http://schemas.microsoft.com/office/powerpoint/2010/main"/>
</p:sldLayout>
</file>

<file path=ppt/slideLayouts/slideLayout1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44153892"/>
      </p:ext>
    </p:extLst>
  </p:cSld>
  <p:clrMapOvr>
    <a:masterClrMapping/>
  </p:clrMapOvr>
  <p:transition xmlns:p14="http://schemas.microsoft.com/office/powerpoint/2010/main"/>
</p:sldLayout>
</file>

<file path=ppt/slideLayouts/slideLayout1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2888997255"/>
      </p:ext>
    </p:extLst>
  </p:cSld>
  <p:clrMapOvr>
    <a:masterClrMapping/>
  </p:clrMapOvr>
  <p:transition xmlns:p14="http://schemas.microsoft.com/office/powerpoint/2010/main"/>
</p:sldLayout>
</file>

<file path=ppt/slideLayouts/slideLayout157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4006869843"/>
      </p:ext>
    </p:extLst>
  </p:cSld>
  <p:clrMapOvr>
    <a:masterClrMapping/>
  </p:clrMapOvr>
  <p:transition xmlns:p14="http://schemas.microsoft.com/office/powerpoint/2010/main"/>
</p:sldLayout>
</file>

<file path=ppt/slideLayouts/slideLayout1577.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3829787465"/>
      </p:ext>
    </p:extLst>
  </p:cSld>
  <p:clrMapOvr>
    <a:masterClrMapping/>
  </p:clrMapOvr>
  <p:transition xmlns:p14="http://schemas.microsoft.com/office/powerpoint/2010/main"/>
</p:sldLayout>
</file>

<file path=ppt/slideLayouts/slideLayout1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95034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1362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9578381"/>
      </p:ext>
    </p:extLst>
  </p:cSld>
  <p:clrMapOvr>
    <a:masterClrMapping/>
  </p:clrMapOvr>
  <p:transition xmlns:p14="http://schemas.microsoft.com/office/powerpoint/2010/main"/>
</p:sldLayout>
</file>

<file path=ppt/slideLayouts/slideLayout1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0708136"/>
      </p:ext>
    </p:extLst>
  </p:cSld>
  <p:clrMapOvr>
    <a:masterClrMapping/>
  </p:clrMapOvr>
  <p:transition xmlns:p14="http://schemas.microsoft.com/office/powerpoint/2010/main"/>
</p:sldLayout>
</file>

<file path=ppt/slideLayouts/slideLayout1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7159527"/>
      </p:ext>
    </p:extLst>
  </p:cSld>
  <p:clrMapOvr>
    <a:masterClrMapping/>
  </p:clrMapOvr>
  <p:transition xmlns:p14="http://schemas.microsoft.com/office/powerpoint/2010/main"/>
</p:sldLayout>
</file>

<file path=ppt/slideLayouts/slideLayout1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9445497"/>
      </p:ext>
    </p:extLst>
  </p:cSld>
  <p:clrMapOvr>
    <a:masterClrMapping/>
  </p:clrMapOvr>
  <p:transition xmlns:p14="http://schemas.microsoft.com/office/powerpoint/2010/main"/>
</p:sldLayout>
</file>

<file path=ppt/slideLayouts/slideLayout1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1099460"/>
      </p:ext>
    </p:extLst>
  </p:cSld>
  <p:clrMapOvr>
    <a:masterClrMapping/>
  </p:clrMapOvr>
  <p:transition xmlns:p14="http://schemas.microsoft.com/office/powerpoint/2010/main"/>
</p:sldLayout>
</file>

<file path=ppt/slideLayouts/slideLayout1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0212805"/>
      </p:ext>
    </p:extLst>
  </p:cSld>
  <p:clrMapOvr>
    <a:masterClrMapping/>
  </p:clrMapOvr>
  <p:transition xmlns:p14="http://schemas.microsoft.com/office/powerpoint/2010/main"/>
</p:sldLayout>
</file>

<file path=ppt/slideLayouts/slideLayout1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114566"/>
      </p:ext>
    </p:extLst>
  </p:cSld>
  <p:clrMapOvr>
    <a:masterClrMapping/>
  </p:clrMapOvr>
  <p:transition xmlns:p14="http://schemas.microsoft.com/office/powerpoint/2010/main"/>
</p:sldLayout>
</file>

<file path=ppt/slideLayouts/slideLayout1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6632324"/>
      </p:ext>
    </p:extLst>
  </p:cSld>
  <p:clrMapOvr>
    <a:masterClrMapping/>
  </p:clrMapOvr>
  <p:transition xmlns:p14="http://schemas.microsoft.com/office/powerpoint/2010/main"/>
</p:sldLayout>
</file>

<file path=ppt/slideLayouts/slideLayout1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8092592"/>
      </p:ext>
    </p:extLst>
  </p:cSld>
  <p:clrMapOvr>
    <a:masterClrMapping/>
  </p:clrMapOvr>
  <p:transition xmlns:p14="http://schemas.microsoft.com/office/powerpoint/2010/main"/>
</p:sldLayout>
</file>

<file path=ppt/slideLayouts/slideLayout1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61028"/>
      </p:ext>
    </p:extLst>
  </p:cSld>
  <p:clrMapOvr>
    <a:masterClrMapping/>
  </p:clrMapOvr>
  <p:transition xmlns:p14="http://schemas.microsoft.com/office/powerpoint/2010/main"/>
</p:sldLayout>
</file>

<file path=ppt/slideLayouts/slideLayout15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09741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80224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9553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7399569"/>
      </p:ext>
    </p:extLst>
  </p:cSld>
  <p:clrMapOvr>
    <a:masterClrMapping/>
  </p:clrMapOvr>
  <p:transition xmlns:p14="http://schemas.microsoft.com/office/powerpoint/2010/main"/>
</p:sldLayout>
</file>

<file path=ppt/slideLayouts/slideLayout1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923128"/>
      </p:ext>
    </p:extLst>
  </p:cSld>
  <p:clrMapOvr>
    <a:masterClrMapping/>
  </p:clrMapOvr>
  <p:transition xmlns:p14="http://schemas.microsoft.com/office/powerpoint/2010/main"/>
</p:sldLayout>
</file>

<file path=ppt/slideLayouts/slideLayout1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6609558"/>
      </p:ext>
    </p:extLst>
  </p:cSld>
  <p:clrMapOvr>
    <a:masterClrMapping/>
  </p:clrMapOvr>
  <p:transition xmlns:p14="http://schemas.microsoft.com/office/powerpoint/2010/main"/>
</p:sldLayout>
</file>

<file path=ppt/slideLayouts/slideLayout1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0365812"/>
      </p:ext>
    </p:extLst>
  </p:cSld>
  <p:clrMapOvr>
    <a:masterClrMapping/>
  </p:clrMapOvr>
  <p:transition xmlns:p14="http://schemas.microsoft.com/office/powerpoint/2010/main"/>
</p:sldLayout>
</file>

<file path=ppt/slideLayouts/slideLayout1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2322513"/>
      </p:ext>
    </p:extLst>
  </p:cSld>
  <p:clrMapOvr>
    <a:masterClrMapping/>
  </p:clrMapOvr>
  <p:transition xmlns:p14="http://schemas.microsoft.com/office/powerpoint/2010/main"/>
</p:sldLayout>
</file>

<file path=ppt/slideLayouts/slideLayout1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4025228"/>
      </p:ext>
    </p:extLst>
  </p:cSld>
  <p:clrMapOvr>
    <a:masterClrMapping/>
  </p:clrMapOvr>
  <p:transition xmlns:p14="http://schemas.microsoft.com/office/powerpoint/2010/main"/>
</p:sldLayout>
</file>

<file path=ppt/slideLayouts/slideLayout1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9228907"/>
      </p:ext>
    </p:extLst>
  </p:cSld>
  <p:clrMapOvr>
    <a:masterClrMapping/>
  </p:clrMapOvr>
  <p:transition xmlns:p14="http://schemas.microsoft.com/office/powerpoint/2010/main"/>
</p:sldLayout>
</file>

<file path=ppt/slideLayouts/slideLayout1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376623"/>
      </p:ext>
    </p:extLst>
  </p:cSld>
  <p:clrMapOvr>
    <a:masterClrMapping/>
  </p:clrMapOvr>
  <p:transition xmlns:p14="http://schemas.microsoft.com/office/powerpoint/2010/main"/>
</p:sldLayout>
</file>

<file path=ppt/slideLayouts/slideLayout1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3065742"/>
      </p:ext>
    </p:extLst>
  </p:cSld>
  <p:clrMapOvr>
    <a:masterClrMapping/>
  </p:clrMapOvr>
  <p:transition xmlns:p14="http://schemas.microsoft.com/office/powerpoint/2010/main"/>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1397899074"/>
      </p:ext>
    </p:extLst>
  </p:cSld>
  <p:clrMapOvr>
    <a:masterClrMapping/>
  </p:clrMapOvr>
  <p:transition xmlns:p14="http://schemas.microsoft.com/office/powerpoint/2010/mai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096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94795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05563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00379847"/>
      </p:ext>
    </p:extLst>
  </p:cSld>
  <p:clrMapOvr>
    <a:masterClrMapping/>
  </p:clrMapOvr>
  <p:transition xmlns:p14="http://schemas.microsoft.com/office/powerpoint/2010/main"/>
</p:sldLayout>
</file>

<file path=ppt/slideLayouts/slideLayout1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9572035"/>
      </p:ext>
    </p:extLst>
  </p:cSld>
  <p:clrMapOvr>
    <a:masterClrMapping/>
  </p:clrMapOvr>
  <p:transition xmlns:p14="http://schemas.microsoft.com/office/powerpoint/2010/main"/>
</p:sldLayout>
</file>

<file path=ppt/slideLayouts/slideLayout1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8566681"/>
      </p:ext>
    </p:extLst>
  </p:cSld>
  <p:clrMapOvr>
    <a:masterClrMapping/>
  </p:clrMapOvr>
  <p:transition xmlns:p14="http://schemas.microsoft.com/office/powerpoint/2010/main"/>
</p:sldLayout>
</file>

<file path=ppt/slideLayouts/slideLayout1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8079462"/>
      </p:ext>
    </p:extLst>
  </p:cSld>
  <p:clrMapOvr>
    <a:masterClrMapping/>
  </p:clrMapOvr>
  <p:transition xmlns:p14="http://schemas.microsoft.com/office/powerpoint/2010/main"/>
</p:sldLayout>
</file>

<file path=ppt/slideLayouts/slideLayout1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5569968"/>
      </p:ext>
    </p:extLst>
  </p:cSld>
  <p:clrMapOvr>
    <a:masterClrMapping/>
  </p:clrMapOvr>
  <p:transition xmlns:p14="http://schemas.microsoft.com/office/powerpoint/2010/main"/>
</p:sldLayout>
</file>

<file path=ppt/slideLayouts/slideLayout1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9015984"/>
      </p:ext>
    </p:extLst>
  </p:cSld>
  <p:clrMapOvr>
    <a:masterClrMapping/>
  </p:clrMapOvr>
  <p:transition xmlns:p14="http://schemas.microsoft.com/office/powerpoint/2010/main"/>
</p:sldLayout>
</file>

<file path=ppt/slideLayouts/slideLayout1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7952"/>
      </p:ext>
    </p:extLst>
  </p:cSld>
  <p:clrMapOvr>
    <a:masterClrMapping/>
  </p:clrMapOvr>
  <p:transition xmlns:p14="http://schemas.microsoft.com/office/powerpoint/2010/main"/>
</p:sldLayout>
</file>

<file path=ppt/slideLayouts/slideLayout1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945983"/>
      </p:ext>
    </p:extLst>
  </p:cSld>
  <p:clrMapOvr>
    <a:masterClrMapping/>
  </p:clrMapOvr>
  <p:transition xmlns:p14="http://schemas.microsoft.com/office/powerpoint/2010/main"/>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349600"/>
      </p:ext>
    </p:extLst>
  </p:cSld>
  <p:clrMapOvr>
    <a:masterClrMapping/>
  </p:clrMapOvr>
  <p:transition xmlns:p14="http://schemas.microsoft.com/office/powerpoint/2010/main"/>
</p:sldLayout>
</file>

<file path=ppt/slideLayouts/slideLayout1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32225097"/>
      </p:ext>
    </p:extLst>
  </p:cSld>
  <p:clrMapOvr>
    <a:masterClrMapping/>
  </p:clrMapOvr>
  <p:transition xmlns:p14="http://schemas.microsoft.com/office/powerpoint/2010/main"/>
</p:sldLayout>
</file>

<file path=ppt/slideLayouts/slideLayout16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043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4726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817272"/>
      </p:ext>
    </p:extLst>
  </p:cSld>
  <p:clrMapOvr>
    <a:masterClrMapping/>
  </p:clrMapOvr>
  <p:transition xmlns:p14="http://schemas.microsoft.com/office/powerpoint/2010/main"/>
</p:sldLayout>
</file>

<file path=ppt/slideLayouts/slideLayout16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7834389"/>
      </p:ext>
    </p:extLst>
  </p:cSld>
  <p:clrMapOvr>
    <a:masterClrMapping/>
  </p:clrMapOvr>
  <p:transition xmlns:p14="http://schemas.microsoft.com/office/powerpoint/2010/main"/>
</p:sldLayout>
</file>

<file path=ppt/slideLayouts/slideLayout16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6070952"/>
      </p:ext>
    </p:extLst>
  </p:cSld>
  <p:clrMapOvr>
    <a:masterClrMapping/>
  </p:clrMapOvr>
  <p:transition xmlns:p14="http://schemas.microsoft.com/office/powerpoint/2010/main"/>
</p:sldLayout>
</file>

<file path=ppt/slideLayouts/slideLayout16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2408667"/>
      </p:ext>
    </p:extLst>
  </p:cSld>
  <p:clrMapOvr>
    <a:masterClrMapping/>
  </p:clrMapOvr>
  <p:transition xmlns:p14="http://schemas.microsoft.com/office/powerpoint/2010/main"/>
</p:sldLayout>
</file>

<file path=ppt/slideLayouts/slideLayout16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512380"/>
      </p:ext>
    </p:extLst>
  </p:cSld>
  <p:clrMapOvr>
    <a:masterClrMapping/>
  </p:clrMapOvr>
  <p:transition xmlns:p14="http://schemas.microsoft.com/office/powerpoint/2010/main"/>
</p:sldLayout>
</file>

<file path=ppt/slideLayouts/slideLayout16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9165313"/>
      </p:ext>
    </p:extLst>
  </p:cSld>
  <p:clrMapOvr>
    <a:masterClrMapping/>
  </p:clrMapOvr>
  <p:transition xmlns:p14="http://schemas.microsoft.com/office/powerpoint/2010/main"/>
</p:sldLayout>
</file>

<file path=ppt/slideLayouts/slideLayout16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5127957"/>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596406"/>
      </p:ext>
    </p:extLst>
  </p:cSld>
  <p:clrMapOvr>
    <a:masterClrMapping/>
  </p:clrMapOvr>
  <p:transition xmlns:p14="http://schemas.microsoft.com/office/powerpoint/2010/main"/>
</p:sldLayout>
</file>

<file path=ppt/slideLayouts/slideLayout16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5595338"/>
      </p:ext>
    </p:extLst>
  </p:cSld>
  <p:clrMapOvr>
    <a:masterClrMapping/>
  </p:clrMapOvr>
  <p:transition xmlns:p14="http://schemas.microsoft.com/office/powerpoint/2010/main"/>
</p:sldLayout>
</file>

<file path=ppt/slideLayouts/slideLayout16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5711943"/>
      </p:ext>
    </p:extLst>
  </p:cSld>
  <p:clrMapOvr>
    <a:masterClrMapping/>
  </p:clrMapOvr>
  <p:transition xmlns:p14="http://schemas.microsoft.com/office/powerpoint/2010/main"/>
</p:sldLayout>
</file>

<file path=ppt/slideLayouts/slideLayout16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10/11/16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55018463"/>
      </p:ext>
    </p:extLst>
  </p:cSld>
  <p:clrMapOvr>
    <a:masterClrMapping/>
  </p:clrMapOvr>
</p:sldLayout>
</file>

<file path=ppt/slideLayouts/slideLayout16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10/11/16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919668197"/>
      </p:ext>
    </p:extLst>
  </p:cSld>
  <p:clrMapOvr>
    <a:masterClrMapping/>
  </p:clrMapOvr>
</p:sldLayout>
</file>

<file path=ppt/slideLayouts/slideLayout16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10/11/16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589026732"/>
      </p:ext>
    </p:extLst>
  </p:cSld>
  <p:clrMapOvr>
    <a:masterClrMapping/>
  </p:clrMapOvr>
</p:sldLayout>
</file>

<file path=ppt/slideLayouts/slideLayout16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10/11/16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214893277"/>
      </p:ext>
    </p:extLst>
  </p:cSld>
  <p:clrMapOvr>
    <a:masterClrMapping/>
  </p:clrMapOvr>
</p:sldLayout>
</file>

<file path=ppt/slideLayouts/slideLayout16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10/11/16</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6583364"/>
      </p:ext>
    </p:extLst>
  </p:cSld>
  <p:clrMapOvr>
    <a:masterClrMapping/>
  </p:clrMapOvr>
</p:sldLayout>
</file>

<file path=ppt/slideLayouts/slideLayout16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10/11/16</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25457796"/>
      </p:ext>
    </p:extLst>
  </p:cSld>
  <p:clrMapOvr>
    <a:masterClrMapping/>
  </p:clrMapOvr>
</p:sldLayout>
</file>

<file path=ppt/slideLayouts/slideLayout16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10/11/16</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2496026"/>
      </p:ext>
    </p:extLst>
  </p:cSld>
  <p:clrMapOvr>
    <a:masterClrMapping/>
  </p:clrMapOvr>
</p:sldLayout>
</file>

<file path=ppt/slideLayouts/slideLayout16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10/11/16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11487712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621081"/>
      </p:ext>
    </p:extLst>
  </p:cSld>
  <p:clrMapOvr>
    <a:masterClrMapping/>
  </p:clrMapOvr>
  <p:transition xmlns:p14="http://schemas.microsoft.com/office/powerpoint/2010/main"/>
</p:sldLayout>
</file>

<file path=ppt/slideLayouts/slideLayout16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10/11/16</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12730829"/>
      </p:ext>
    </p:extLst>
  </p:cSld>
  <p:clrMapOvr>
    <a:masterClrMapping/>
  </p:clrMapOvr>
</p:sldLayout>
</file>

<file path=ppt/slideLayouts/slideLayout16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10/11/16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67726625"/>
      </p:ext>
    </p:extLst>
  </p:cSld>
  <p:clrMapOvr>
    <a:masterClrMapping/>
  </p:clrMapOvr>
</p:sldLayout>
</file>

<file path=ppt/slideLayouts/slideLayout16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2C72F09-E23C-A646-8AD0-A73867D7467F}" type="datetimeFigureOut">
              <a:rPr lang="en-US" smtClean="0">
                <a:solidFill>
                  <a:prstClr val="black">
                    <a:tint val="75000"/>
                  </a:prstClr>
                </a:solidFill>
                <a:latin typeface="Calibri"/>
              </a:rPr>
              <a:pPr/>
              <a:t>10/11/16</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867D2909-D907-8142-8B43-F10FF8A746DE}"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8592011"/>
      </p:ext>
    </p:extLst>
  </p:cSld>
  <p:clrMapOvr>
    <a:masterClrMapping/>
  </p:clrMapOvr>
</p:sldLayout>
</file>

<file path=ppt/slideLayouts/slideLayout16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39439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7548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8078955"/>
      </p:ext>
    </p:extLst>
  </p:cSld>
  <p:clrMapOvr>
    <a:masterClrMapping/>
  </p:clrMapOvr>
  <p:transition xmlns:p14="http://schemas.microsoft.com/office/powerpoint/2010/main"/>
</p:sldLayout>
</file>

<file path=ppt/slideLayouts/slideLayout16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3087754"/>
      </p:ext>
    </p:extLst>
  </p:cSld>
  <p:clrMapOvr>
    <a:masterClrMapping/>
  </p:clrMapOvr>
  <p:transition xmlns:p14="http://schemas.microsoft.com/office/powerpoint/2010/main"/>
</p:sldLayout>
</file>

<file path=ppt/slideLayouts/slideLayout16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8928704"/>
      </p:ext>
    </p:extLst>
  </p:cSld>
  <p:clrMapOvr>
    <a:masterClrMapping/>
  </p:clrMapOvr>
  <p:transition xmlns:p14="http://schemas.microsoft.com/office/powerpoint/2010/main"/>
</p:sldLayout>
</file>

<file path=ppt/slideLayouts/slideLayout16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5849855"/>
      </p:ext>
    </p:extLst>
  </p:cSld>
  <p:clrMapOvr>
    <a:masterClrMapping/>
  </p:clrMapOvr>
  <p:transition xmlns:p14="http://schemas.microsoft.com/office/powerpoint/2010/main"/>
</p:sldLayout>
</file>

<file path=ppt/slideLayouts/slideLayout16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66707"/>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2447729"/>
      </p:ext>
    </p:extLst>
  </p:cSld>
  <p:clrMapOvr>
    <a:masterClrMapping/>
  </p:clrMapOvr>
  <p:transition xmlns:p14="http://schemas.microsoft.com/office/powerpoint/2010/main"/>
</p:sldLayout>
</file>

<file path=ppt/slideLayouts/slideLayout16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5844671"/>
      </p:ext>
    </p:extLst>
  </p:cSld>
  <p:clrMapOvr>
    <a:masterClrMapping/>
  </p:clrMapOvr>
  <p:transition xmlns:p14="http://schemas.microsoft.com/office/powerpoint/2010/main"/>
</p:sldLayout>
</file>

<file path=ppt/slideLayouts/slideLayout16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5822178"/>
      </p:ext>
    </p:extLst>
  </p:cSld>
  <p:clrMapOvr>
    <a:masterClrMapping/>
  </p:clrMapOvr>
  <p:transition xmlns:p14="http://schemas.microsoft.com/office/powerpoint/2010/main"/>
</p:sldLayout>
</file>

<file path=ppt/slideLayouts/slideLayout16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8082786"/>
      </p:ext>
    </p:extLst>
  </p:cSld>
  <p:clrMapOvr>
    <a:masterClrMapping/>
  </p:clrMapOvr>
  <p:transition xmlns:p14="http://schemas.microsoft.com/office/powerpoint/2010/main"/>
</p:sldLayout>
</file>

<file path=ppt/slideLayouts/slideLayout16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1459658"/>
      </p:ext>
    </p:extLst>
  </p:cSld>
  <p:clrMapOvr>
    <a:masterClrMapping/>
  </p:clrMapOvr>
  <p:transition xmlns:p14="http://schemas.microsoft.com/office/powerpoint/2010/main"/>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8092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2182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7028653"/>
      </p:ext>
    </p:extLst>
  </p:cSld>
  <p:clrMapOvr>
    <a:masterClrMapping/>
  </p:clrMapOvr>
  <p:transition xmlns:p14="http://schemas.microsoft.com/office/powerpoint/2010/main"/>
</p:sldLayout>
</file>

<file path=ppt/slideLayouts/slideLayout16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8529068"/>
      </p:ext>
    </p:extLst>
  </p:cSld>
  <p:clrMapOvr>
    <a:masterClrMapping/>
  </p:clrMapOvr>
  <p:transition xmlns:p14="http://schemas.microsoft.com/office/powerpoint/2010/main"/>
</p:sldLayout>
</file>

<file path=ppt/slideLayouts/slideLayout16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62836"/>
      </p:ext>
    </p:extLst>
  </p:cSld>
  <p:clrMapOvr>
    <a:masterClrMapping/>
  </p:clrMapOvr>
  <p:transition xmlns:p14="http://schemas.microsoft.com/office/powerpoint/2010/main"/>
</p:sldLayout>
</file>

<file path=ppt/slideLayouts/slideLayout16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4115259"/>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17963"/>
      </p:ext>
    </p:extLst>
  </p:cSld>
  <p:clrMapOvr>
    <a:masterClrMapping/>
  </p:clrMapOvr>
  <p:transition xmlns:p14="http://schemas.microsoft.com/office/powerpoint/2010/main"/>
</p:sldLayout>
</file>

<file path=ppt/slideLayouts/slideLayout16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4612562"/>
      </p:ext>
    </p:extLst>
  </p:cSld>
  <p:clrMapOvr>
    <a:masterClrMapping/>
  </p:clrMapOvr>
  <p:transition xmlns:p14="http://schemas.microsoft.com/office/powerpoint/2010/main"/>
</p:sldLayout>
</file>

<file path=ppt/slideLayouts/slideLayout16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8315"/>
      </p:ext>
    </p:extLst>
  </p:cSld>
  <p:clrMapOvr>
    <a:masterClrMapping/>
  </p:clrMapOvr>
  <p:transition xmlns:p14="http://schemas.microsoft.com/office/powerpoint/2010/main"/>
</p:sldLayout>
</file>

<file path=ppt/slideLayouts/slideLayout16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007413"/>
      </p:ext>
    </p:extLst>
  </p:cSld>
  <p:clrMapOvr>
    <a:masterClrMapping/>
  </p:clrMapOvr>
  <p:transition xmlns:p14="http://schemas.microsoft.com/office/powerpoint/2010/main"/>
</p:sldLayout>
</file>

<file path=ppt/slideLayouts/slideLayout16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807469"/>
      </p:ext>
    </p:extLst>
  </p:cSld>
  <p:clrMapOvr>
    <a:masterClrMapping/>
  </p:clrMapOvr>
  <p:transition xmlns:p14="http://schemas.microsoft.com/office/powerpoint/2010/main"/>
</p:sldLayout>
</file>

<file path=ppt/slideLayouts/slideLayout16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372371"/>
      </p:ext>
    </p:extLst>
  </p:cSld>
  <p:clrMapOvr>
    <a:masterClrMapping/>
  </p:clrMapOvr>
  <p:transition xmlns:p14="http://schemas.microsoft.com/office/powerpoint/2010/main"/>
</p:sldLayout>
</file>

<file path=ppt/slideLayouts/slideLayout16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74368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3556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6107123"/>
      </p:ext>
    </p:extLst>
  </p:cSld>
  <p:clrMapOvr>
    <a:masterClrMapping/>
  </p:clrMapOvr>
  <p:transition xmlns:p14="http://schemas.microsoft.com/office/powerpoint/2010/main"/>
</p:sldLayout>
</file>

<file path=ppt/slideLayouts/slideLayout16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2507294"/>
      </p:ext>
    </p:extLst>
  </p:cSld>
  <p:clrMapOvr>
    <a:masterClrMapping/>
  </p:clrMapOvr>
  <p:transition xmlns:p14="http://schemas.microsoft.com/office/powerpoint/2010/main"/>
</p:sldLayout>
</file>

<file path=ppt/slideLayouts/slideLayout16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367535"/>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406183"/>
      </p:ext>
    </p:extLst>
  </p:cSld>
  <p:clrMapOvr>
    <a:masterClrMapping/>
  </p:clrMapOvr>
  <p:transition xmlns:p14="http://schemas.microsoft.com/office/powerpoint/2010/main"/>
</p:sldLayout>
</file>

<file path=ppt/slideLayouts/slideLayout16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6490346"/>
      </p:ext>
    </p:extLst>
  </p:cSld>
  <p:clrMapOvr>
    <a:masterClrMapping/>
  </p:clrMapOvr>
  <p:transition xmlns:p14="http://schemas.microsoft.com/office/powerpoint/2010/main"/>
</p:sldLayout>
</file>

<file path=ppt/slideLayouts/slideLayout16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0718922"/>
      </p:ext>
    </p:extLst>
  </p:cSld>
  <p:clrMapOvr>
    <a:masterClrMapping/>
  </p:clrMapOvr>
  <p:transition xmlns:p14="http://schemas.microsoft.com/office/powerpoint/2010/main"/>
</p:sldLayout>
</file>

<file path=ppt/slideLayouts/slideLayout16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0442448"/>
      </p:ext>
    </p:extLst>
  </p:cSld>
  <p:clrMapOvr>
    <a:masterClrMapping/>
  </p:clrMapOvr>
  <p:transition xmlns:p14="http://schemas.microsoft.com/office/powerpoint/2010/main"/>
</p:sldLayout>
</file>

<file path=ppt/slideLayouts/slideLayout16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044831"/>
      </p:ext>
    </p:extLst>
  </p:cSld>
  <p:clrMapOvr>
    <a:masterClrMapping/>
  </p:clrMapOvr>
  <p:transition xmlns:p14="http://schemas.microsoft.com/office/powerpoint/2010/main"/>
</p:sldLayout>
</file>

<file path=ppt/slideLayouts/slideLayout16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966302"/>
      </p:ext>
    </p:extLst>
  </p:cSld>
  <p:clrMapOvr>
    <a:masterClrMapping/>
  </p:clrMapOvr>
  <p:transition xmlns:p14="http://schemas.microsoft.com/office/powerpoint/2010/main"/>
</p:sldLayout>
</file>

<file path=ppt/slideLayouts/slideLayout16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30169"/>
      </p:ext>
    </p:extLst>
  </p:cSld>
  <p:clrMapOvr>
    <a:masterClrMapping/>
  </p:clrMapOvr>
  <p:transition xmlns:p14="http://schemas.microsoft.com/office/powerpoint/2010/main"/>
</p:sldLayout>
</file>

<file path=ppt/slideLayouts/slideLayout16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Tree>
    <p:extLst>
      <p:ext uri="{BB962C8B-B14F-4D97-AF65-F5344CB8AC3E}">
        <p14:creationId xmlns:p14="http://schemas.microsoft.com/office/powerpoint/2010/main" val="1508755080"/>
      </p:ext>
    </p:extLst>
  </p:cSld>
  <p:clrMapOvr>
    <a:masterClrMapping/>
  </p:clrMapOvr>
</p:sldLayout>
</file>

<file path=ppt/slideLayouts/slideLayout16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10"/>
          </p:nvPr>
        </p:nvSpPr>
        <p:spPr>
          <a:xfrm>
            <a:off x="8077200" y="6340475"/>
            <a:ext cx="685800" cy="365125"/>
          </a:xfrm>
        </p:spPr>
        <p:txBody>
          <a:bodyPr wrap="square" numCol="1" anchorCtr="0" compatLnSpc="1">
            <a:prstTxWarp prst="textNoShape">
              <a:avLst/>
            </a:prstTxWarp>
          </a:bodyPr>
          <a:lstStyle>
            <a:lvl1pPr fontAlgn="base">
              <a:spcBef>
                <a:spcPct val="0"/>
              </a:spcBef>
              <a:spcAft>
                <a:spcPct val="0"/>
              </a:spcAft>
              <a:defRPr sz="2000">
                <a:solidFill>
                  <a:srgbClr val="898989"/>
                </a:solidFill>
                <a:latin typeface="Cambria Math" charset="0"/>
                <a:ea typeface="ＭＳ Ｐゴシック" charset="0"/>
                <a:cs typeface="Cambria Math" charset="0"/>
              </a:defRPr>
            </a:lvl1pPr>
          </a:lstStyle>
          <a:p>
            <a:fld id="{2F9AB1DC-1F54-3E4A-95A3-3C4F38B38287}" type="slidenum">
              <a:rPr lang="en-US"/>
              <a:pPr/>
              <a:t>‹#›</a:t>
            </a:fld>
            <a:endParaRPr lang="en-US"/>
          </a:p>
        </p:txBody>
      </p:sp>
    </p:spTree>
    <p:extLst>
      <p:ext uri="{BB962C8B-B14F-4D97-AF65-F5344CB8AC3E}">
        <p14:creationId xmlns:p14="http://schemas.microsoft.com/office/powerpoint/2010/main" val="2905618539"/>
      </p:ext>
    </p:extLst>
  </p:cSld>
  <p:clrMapOvr>
    <a:masterClrMapping/>
  </p:clrMapOvr>
</p:sldLayout>
</file>

<file path=ppt/slideLayouts/slideLayout16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0D5ABD69-D797-204B-8AF8-3D380E6914CA}" type="slidenum">
              <a:rPr lang="en-US"/>
              <a:pPr>
                <a:defRPr/>
              </a:pPr>
              <a:t>‹#›</a:t>
            </a:fld>
            <a:endParaRPr lang="en-US"/>
          </a:p>
        </p:txBody>
      </p:sp>
    </p:spTree>
    <p:extLst>
      <p:ext uri="{BB962C8B-B14F-4D97-AF65-F5344CB8AC3E}">
        <p14:creationId xmlns:p14="http://schemas.microsoft.com/office/powerpoint/2010/main" val="1058444049"/>
      </p:ext>
    </p:extLst>
  </p:cSld>
  <p:clrMapOvr>
    <a:masterClrMapping/>
  </p:clrMapOvr>
</p:sldLayout>
</file>

<file path=ppt/slideLayouts/slideLayout16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D4167CB6-3B08-5F41-8B2C-916DD676D121}" type="slidenum">
              <a:rPr lang="en-US"/>
              <a:pPr>
                <a:defRPr/>
              </a:pPr>
              <a:t>‹#›</a:t>
            </a:fld>
            <a:endParaRPr lang="en-US"/>
          </a:p>
        </p:txBody>
      </p:sp>
    </p:spTree>
    <p:extLst>
      <p:ext uri="{BB962C8B-B14F-4D97-AF65-F5344CB8AC3E}">
        <p14:creationId xmlns:p14="http://schemas.microsoft.com/office/powerpoint/2010/main" val="208454986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659816"/>
      </p:ext>
    </p:extLst>
  </p:cSld>
  <p:clrMapOvr>
    <a:masterClrMapping/>
  </p:clrMapOvr>
  <p:transition xmlns:p14="http://schemas.microsoft.com/office/powerpoint/2010/main"/>
</p:sldLayout>
</file>

<file path=ppt/slideLayouts/slideLayout16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A0D681A-F5B4-9644-896C-61B2B0FDE4AA}" type="slidenum">
              <a:rPr lang="en-US"/>
              <a:pPr>
                <a:defRPr/>
              </a:pPr>
              <a:t>‹#›</a:t>
            </a:fld>
            <a:endParaRPr lang="en-US"/>
          </a:p>
        </p:txBody>
      </p:sp>
    </p:spTree>
    <p:extLst>
      <p:ext uri="{BB962C8B-B14F-4D97-AF65-F5344CB8AC3E}">
        <p14:creationId xmlns:p14="http://schemas.microsoft.com/office/powerpoint/2010/main" val="3699653150"/>
      </p:ext>
    </p:extLst>
  </p:cSld>
  <p:clrMapOvr>
    <a:masterClrMapping/>
  </p:clrMapOvr>
</p:sldLayout>
</file>

<file path=ppt/slideLayouts/slideLayout16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E9EE30A7-2F09-2442-8BD0-04F2DD3C2603}" type="slidenum">
              <a:rPr lang="en-US"/>
              <a:pPr>
                <a:defRPr/>
              </a:pPr>
              <a:t>‹#›</a:t>
            </a:fld>
            <a:endParaRPr lang="en-US"/>
          </a:p>
        </p:txBody>
      </p:sp>
    </p:spTree>
    <p:extLst>
      <p:ext uri="{BB962C8B-B14F-4D97-AF65-F5344CB8AC3E}">
        <p14:creationId xmlns:p14="http://schemas.microsoft.com/office/powerpoint/2010/main" val="2947732094"/>
      </p:ext>
    </p:extLst>
  </p:cSld>
  <p:clrMapOvr>
    <a:masterClrMapping/>
  </p:clrMapOvr>
</p:sldLayout>
</file>

<file path=ppt/slideLayouts/slideLayout16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456C5735-7F4B-8947-B422-F91141E3F4AD}" type="slidenum">
              <a:rPr lang="en-US"/>
              <a:pPr>
                <a:defRPr/>
              </a:pPr>
              <a:t>‹#›</a:t>
            </a:fld>
            <a:endParaRPr lang="en-US"/>
          </a:p>
        </p:txBody>
      </p:sp>
    </p:spTree>
    <p:extLst>
      <p:ext uri="{BB962C8B-B14F-4D97-AF65-F5344CB8AC3E}">
        <p14:creationId xmlns:p14="http://schemas.microsoft.com/office/powerpoint/2010/main" val="907217133"/>
      </p:ext>
    </p:extLst>
  </p:cSld>
  <p:clrMapOvr>
    <a:masterClrMapping/>
  </p:clrMapOvr>
</p:sldLayout>
</file>

<file path=ppt/slideLayouts/slideLayout16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9E84826-6BA8-884D-A601-2AAB8825DBC3}" type="slidenum">
              <a:rPr lang="en-US"/>
              <a:pPr>
                <a:defRPr/>
              </a:pPr>
              <a:t>‹#›</a:t>
            </a:fld>
            <a:endParaRPr lang="en-US"/>
          </a:p>
        </p:txBody>
      </p:sp>
    </p:spTree>
    <p:extLst>
      <p:ext uri="{BB962C8B-B14F-4D97-AF65-F5344CB8AC3E}">
        <p14:creationId xmlns:p14="http://schemas.microsoft.com/office/powerpoint/2010/main" val="1449828764"/>
      </p:ext>
    </p:extLst>
  </p:cSld>
  <p:clrMapOvr>
    <a:masterClrMapping/>
  </p:clrMapOvr>
</p:sldLayout>
</file>

<file path=ppt/slideLayouts/slideLayout16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6531BACC-C330-6040-8E9C-315FB8A2D4F3}" type="slidenum">
              <a:rPr lang="en-US"/>
              <a:pPr>
                <a:defRPr/>
              </a:pPr>
              <a:t>‹#›</a:t>
            </a:fld>
            <a:endParaRPr lang="en-US"/>
          </a:p>
        </p:txBody>
      </p:sp>
    </p:spTree>
    <p:extLst>
      <p:ext uri="{BB962C8B-B14F-4D97-AF65-F5344CB8AC3E}">
        <p14:creationId xmlns:p14="http://schemas.microsoft.com/office/powerpoint/2010/main" val="3297753302"/>
      </p:ext>
    </p:extLst>
  </p:cSld>
  <p:clrMapOvr>
    <a:masterClrMapping/>
  </p:clrMapOvr>
</p:sldLayout>
</file>

<file path=ppt/slideLayouts/slideLayout16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CA13EE9E-551C-B04A-8AEF-33C040418E39}" type="slidenum">
              <a:rPr lang="en-US"/>
              <a:pPr>
                <a:defRPr/>
              </a:pPr>
              <a:t>‹#›</a:t>
            </a:fld>
            <a:endParaRPr lang="en-US"/>
          </a:p>
        </p:txBody>
      </p:sp>
    </p:spTree>
    <p:extLst>
      <p:ext uri="{BB962C8B-B14F-4D97-AF65-F5344CB8AC3E}">
        <p14:creationId xmlns:p14="http://schemas.microsoft.com/office/powerpoint/2010/main" val="2728682074"/>
      </p:ext>
    </p:extLst>
  </p:cSld>
  <p:clrMapOvr>
    <a:masterClrMapping/>
  </p:clrMapOvr>
</p:sldLayout>
</file>

<file path=ppt/slideLayouts/slideLayout16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fontAlgn="base">
              <a:spcBef>
                <a:spcPct val="0"/>
              </a:spcBef>
              <a:spcAft>
                <a:spcPct val="0"/>
              </a:spcAft>
              <a:defRPr>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A200974D-7775-EC48-B655-6C7A7623F53B}" type="slidenum">
              <a:rPr lang="en-US"/>
              <a:pPr>
                <a:defRPr/>
              </a:pPr>
              <a:t>‹#›</a:t>
            </a:fld>
            <a:endParaRPr lang="en-US"/>
          </a:p>
        </p:txBody>
      </p:sp>
    </p:spTree>
    <p:extLst>
      <p:ext uri="{BB962C8B-B14F-4D97-AF65-F5344CB8AC3E}">
        <p14:creationId xmlns:p14="http://schemas.microsoft.com/office/powerpoint/2010/main" val="262900041"/>
      </p:ext>
    </p:extLst>
  </p:cSld>
  <p:clrMapOvr>
    <a:masterClrMapping/>
  </p:clrMapOvr>
</p:sldLayout>
</file>

<file path=ppt/slideLayouts/slideLayout16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334268003"/>
      </p:ext>
    </p:extLst>
  </p:cSld>
  <p:clrMapOvr>
    <a:masterClrMapping/>
  </p:clrMapOvr>
  <p:timing>
    <p:tnLst>
      <p:par>
        <p:cTn xmlns:p14="http://schemas.microsoft.com/office/powerpoint/2010/main" id="1" dur="indefinite" restart="never" nodeType="tmRoot"/>
      </p:par>
    </p:tnLst>
  </p:timing>
</p:sldLayout>
</file>

<file path=ppt/slideLayouts/slideLayout16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74469054"/>
      </p:ext>
    </p:extLst>
  </p:cSld>
  <p:clrMapOvr>
    <a:masterClrMapping/>
  </p:clrMapOvr>
  <p:timing>
    <p:tnLst>
      <p:par>
        <p:cTn xmlns:p14="http://schemas.microsoft.com/office/powerpoint/2010/main" id="1" dur="indefinite" restart="never" nodeType="tmRoot"/>
      </p:par>
    </p:tnLst>
  </p:timing>
</p:sldLayout>
</file>

<file path=ppt/slideLayouts/slideLayout16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8748388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662183"/>
      </p:ext>
    </p:extLst>
  </p:cSld>
  <p:clrMapOvr>
    <a:masterClrMapping/>
  </p:clrMapOvr>
  <p:transition xmlns:p14="http://schemas.microsoft.com/office/powerpoint/2010/main"/>
</p:sldLayout>
</file>

<file path=ppt/slideLayouts/slideLayout16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58647407"/>
      </p:ext>
    </p:extLst>
  </p:cSld>
  <p:clrMapOvr>
    <a:masterClrMapping/>
  </p:clrMapOvr>
</p:sldLayout>
</file>

<file path=ppt/slideLayouts/slideLayout16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4451958"/>
      </p:ext>
    </p:extLst>
  </p:cSld>
  <p:clrMapOvr>
    <a:masterClrMapping/>
  </p:clrMapOvr>
</p:sldLayout>
</file>

<file path=ppt/slideLayouts/slideLayout16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43384961"/>
      </p:ext>
    </p:extLst>
  </p:cSld>
  <p:clrMapOvr>
    <a:masterClrMapping/>
  </p:clrMapOvr>
</p:sldLayout>
</file>

<file path=ppt/slideLayouts/slideLayout16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17211029"/>
      </p:ext>
    </p:extLst>
  </p:cSld>
  <p:clrMapOvr>
    <a:masterClrMapping/>
  </p:clrMapOvr>
</p:sldLayout>
</file>

<file path=ppt/slideLayouts/slideLayout16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0637866"/>
      </p:ext>
    </p:extLst>
  </p:cSld>
  <p:clrMapOvr>
    <a:masterClrMapping/>
  </p:clrMapOvr>
</p:sldLayout>
</file>

<file path=ppt/slideLayouts/slideLayout16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62385558"/>
      </p:ext>
    </p:extLst>
  </p:cSld>
  <p:clrMapOvr>
    <a:masterClrMapping/>
  </p:clrMapOvr>
</p:sldLayout>
</file>

<file path=ppt/slideLayouts/slideLayout16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73323498"/>
      </p:ext>
    </p:extLst>
  </p:cSld>
  <p:clrMapOvr>
    <a:masterClrMapping/>
  </p:clrMapOvr>
</p:sldLayout>
</file>

<file path=ppt/slideLayouts/slideLayout16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32071424"/>
      </p:ext>
    </p:extLst>
  </p:cSld>
  <p:clrMapOvr>
    <a:masterClrMapping/>
  </p:clrMapOvr>
</p:sldLayout>
</file>

<file path=ppt/slideLayouts/slideLayout168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3681589805"/>
      </p:ext>
    </p:extLst>
  </p:cSld>
  <p:clrMapOvr>
    <a:masterClrMapping/>
  </p:clrMapOvr>
  <p:timing>
    <p:tnLst>
      <p:par>
        <p:cTn xmlns:p14="http://schemas.microsoft.com/office/powerpoint/2010/main" id="1" dur="indefinite" restart="never" nodeType="tmRoot"/>
      </p:par>
    </p:tnLst>
  </p:timing>
</p:sldLayout>
</file>

<file path=ppt/slideLayouts/slideLayout16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1003688999"/>
      </p:ext>
    </p:extLst>
  </p:cSld>
  <p:clrMapOvr>
    <a:masterClrMapping/>
  </p:clrMapOvr>
  <p:timing>
    <p:tnLst>
      <p:par>
        <p:cTn xmlns:p14="http://schemas.microsoft.com/office/powerpoint/2010/mai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51389"/>
      </p:ext>
    </p:extLst>
  </p:cSld>
  <p:clrMapOvr>
    <a:masterClrMapping/>
  </p:clrMapOvr>
  <p:transition xmlns:p14="http://schemas.microsoft.com/office/powerpoint/2010/main"/>
</p:sldLayout>
</file>

<file path=ppt/slideLayouts/slideLayout16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Tree>
    <p:extLst>
      <p:ext uri="{BB962C8B-B14F-4D97-AF65-F5344CB8AC3E}">
        <p14:creationId xmlns:p14="http://schemas.microsoft.com/office/powerpoint/2010/main" val="3551737349"/>
      </p:ext>
    </p:extLst>
  </p:cSld>
  <p:clrMapOvr>
    <a:masterClrMapping/>
  </p:clrMapOvr>
  <p:timing>
    <p:tnLst>
      <p:par>
        <p:cTn xmlns:p14="http://schemas.microsoft.com/office/powerpoint/2010/main" id="1" dur="indefinite" restart="never" nodeType="tmRoot"/>
      </p:par>
    </p:tnLst>
  </p:timing>
</p:sldLayout>
</file>

<file path=ppt/slideLayouts/slideLayout16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25963439"/>
      </p:ext>
    </p:extLst>
  </p:cSld>
  <p:clrMapOvr>
    <a:masterClrMapping/>
  </p:clrMapOvr>
</p:sldLayout>
</file>

<file path=ppt/slideLayouts/slideLayout16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836858061"/>
      </p:ext>
    </p:extLst>
  </p:cSld>
  <p:clrMapOvr>
    <a:masterClrMapping/>
  </p:clrMapOvr>
</p:sldLayout>
</file>

<file path=ppt/slideLayouts/slideLayout16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983797314"/>
      </p:ext>
    </p:extLst>
  </p:cSld>
  <p:clrMapOvr>
    <a:masterClrMapping/>
  </p:clrMapOvr>
  <p:timing>
    <p:tnLst>
      <p:par>
        <p:cTn xmlns:p14="http://schemas.microsoft.com/office/powerpoint/2010/main" id="1" dur="indefinite" restart="never" nodeType="tmRoot"/>
      </p:par>
    </p:tnLst>
  </p:timing>
</p:sldLayout>
</file>

<file path=ppt/slideLayouts/slideLayout16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389619618"/>
      </p:ext>
    </p:extLst>
  </p:cSld>
  <p:clrMapOvr>
    <a:masterClrMapping/>
  </p:clrMapOvr>
</p:sldLayout>
</file>

<file path=ppt/slideLayouts/slideLayout16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474450373"/>
      </p:ext>
    </p:extLst>
  </p:cSld>
  <p:clrMapOvr>
    <a:masterClrMapping/>
  </p:clrMapOvr>
</p:sldLayout>
</file>

<file path=ppt/slideLayouts/slideLayout16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242085071"/>
      </p:ext>
    </p:extLst>
  </p:cSld>
  <p:clrMapOvr>
    <a:masterClrMapping/>
  </p:clrMapOvr>
</p:sldLayout>
</file>

<file path=ppt/slideLayouts/slideLayout16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428669736"/>
      </p:ext>
    </p:extLst>
  </p:cSld>
  <p:clrMapOvr>
    <a:masterClrMapping/>
  </p:clrMapOvr>
</p:sldLayout>
</file>

<file path=ppt/slideLayouts/slideLayout16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22149555"/>
      </p:ext>
    </p:extLst>
  </p:cSld>
  <p:clrMapOvr>
    <a:masterClrMapping/>
  </p:clrMapOvr>
</p:sldLayout>
</file>

<file path=ppt/slideLayouts/slideLayout16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856304253"/>
      </p:ext>
    </p:extLst>
  </p:cSld>
  <p:clrMapOvr>
    <a:masterClrMapping/>
  </p:clrMapOvr>
  <p:timing>
    <p:tnLst>
      <p:par>
        <p:cTn xmlns:p14="http://schemas.microsoft.com/office/powerpoint/2010/mai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1187434387"/>
      </p:ext>
    </p:extLst>
  </p:cSld>
  <p:clrMapOvr>
    <a:masterClrMapping/>
  </p:clrMapOvr>
  <p:transition xmlns:p14="http://schemas.microsoft.com/office/powerpoint/2010/main"/>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xmlns:p14="http://schemas.microsoft.com/office/powerpoint/2010/main"/>
</p:sldLayout>
</file>

<file path=ppt/slideLayouts/slideLayout17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67968677"/>
      </p:ext>
    </p:extLst>
  </p:cSld>
  <p:clrMapOvr>
    <a:masterClrMapping/>
  </p:clrMapOvr>
  <p:timing>
    <p:tnLst>
      <p:par>
        <p:cTn xmlns:p14="http://schemas.microsoft.com/office/powerpoint/2010/main" id="1" dur="indefinite" restart="never" nodeType="tmRoot"/>
      </p:par>
    </p:tnLst>
  </p:timing>
</p:sldLayout>
</file>

<file path=ppt/slideLayouts/slideLayout17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23980709"/>
      </p:ext>
    </p:extLst>
  </p:cSld>
  <p:clrMapOvr>
    <a:masterClrMapping/>
  </p:clrMapOvr>
</p:sldLayout>
</file>

<file path=ppt/slideLayouts/slideLayout17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79745536"/>
      </p:ext>
    </p:extLst>
  </p:cSld>
  <p:clrMapOvr>
    <a:masterClrMapping/>
  </p:clrMapOvr>
</p:sldLayout>
</file>

<file path=ppt/slideLayouts/slideLayout17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05581482"/>
      </p:ext>
    </p:extLst>
  </p:cSld>
  <p:clrMapOvr>
    <a:masterClrMapping/>
  </p:clrMapOvr>
</p:sldLayout>
</file>

<file path=ppt/slideLayouts/slideLayout17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20883940"/>
      </p:ext>
    </p:extLst>
  </p:cSld>
  <p:clrMapOvr>
    <a:masterClrMapping/>
  </p:clrMapOvr>
</p:sldLayout>
</file>

<file path=ppt/slideLayouts/slideLayout17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21303233"/>
      </p:ext>
    </p:extLst>
  </p:cSld>
  <p:clrMapOvr>
    <a:masterClrMapping/>
  </p:clrMapOvr>
</p:sldLayout>
</file>

<file path=ppt/slideLayouts/slideLayout17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81096362"/>
      </p:ext>
    </p:extLst>
  </p:cSld>
  <p:clrMapOvr>
    <a:masterClrMapping/>
  </p:clrMapOvr>
</p:sldLayout>
</file>

<file path=ppt/slideLayouts/slideLayout17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95341786"/>
      </p:ext>
    </p:extLst>
  </p:cSld>
  <p:clrMapOvr>
    <a:masterClrMapping/>
  </p:clrMapOvr>
</p:sldLayout>
</file>

<file path=ppt/slideLayouts/slideLayout17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172309510"/>
      </p:ext>
    </p:extLst>
  </p:cSld>
  <p:clrMapOvr>
    <a:masterClrMapping/>
  </p:clrMapOvr>
</p:sldLayout>
</file>

<file path=ppt/slideLayouts/slideLayout17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7112466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xmlns:p14="http://schemas.microsoft.com/office/powerpoint/2010/main"/>
</p:sldLayout>
</file>

<file path=ppt/slideLayouts/slideLayout17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355596998"/>
      </p:ext>
    </p:extLst>
  </p:cSld>
  <p:clrMapOvr>
    <a:masterClrMapping/>
  </p:clrMapOvr>
  <p:timing>
    <p:tnLst>
      <p:par>
        <p:cTn xmlns:p14="http://schemas.microsoft.com/office/powerpoint/2010/main" id="1" dur="indefinite" restart="never" nodeType="tmRoot"/>
      </p:par>
    </p:tnLst>
  </p:timing>
</p:sldLayout>
</file>

<file path=ppt/slideLayouts/slideLayout17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11483881"/>
      </p:ext>
    </p:extLst>
  </p:cSld>
  <p:clrMapOvr>
    <a:masterClrMapping/>
  </p:clrMapOvr>
  <p:timing>
    <p:tnLst>
      <p:par>
        <p:cTn xmlns:p14="http://schemas.microsoft.com/office/powerpoint/2010/main" id="1" dur="indefinite" restart="never" nodeType="tmRoot"/>
      </p:par>
    </p:tnLst>
  </p:timing>
</p:sldLayout>
</file>

<file path=ppt/slideLayouts/slideLayout17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72920598"/>
      </p:ext>
    </p:extLst>
  </p:cSld>
  <p:clrMapOvr>
    <a:masterClrMapping/>
  </p:clrMapOvr>
</p:sldLayout>
</file>

<file path=ppt/slideLayouts/slideLayout17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63735106"/>
      </p:ext>
    </p:extLst>
  </p:cSld>
  <p:clrMapOvr>
    <a:masterClrMapping/>
  </p:clrMapOvr>
</p:sldLayout>
</file>

<file path=ppt/slideLayouts/slideLayout17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082499933"/>
      </p:ext>
    </p:extLst>
  </p:cSld>
  <p:clrMapOvr>
    <a:masterClrMapping/>
  </p:clrMapOvr>
</p:sldLayout>
</file>

<file path=ppt/slideLayouts/slideLayout17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74780005"/>
      </p:ext>
    </p:extLst>
  </p:cSld>
  <p:clrMapOvr>
    <a:masterClrMapping/>
  </p:clrMapOvr>
</p:sldLayout>
</file>

<file path=ppt/slideLayouts/slideLayout17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0327943"/>
      </p:ext>
    </p:extLst>
  </p:cSld>
  <p:clrMapOvr>
    <a:masterClrMapping/>
  </p:clrMapOvr>
</p:sldLayout>
</file>

<file path=ppt/slideLayouts/slideLayout17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22096629"/>
      </p:ext>
    </p:extLst>
  </p:cSld>
  <p:clrMapOvr>
    <a:masterClrMapping/>
  </p:clrMapOvr>
</p:sldLayout>
</file>

<file path=ppt/slideLayouts/slideLayout17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46529577"/>
      </p:ext>
    </p:extLst>
  </p:cSld>
  <p:clrMapOvr>
    <a:masterClrMapping/>
  </p:clrMapOvr>
</p:sldLayout>
</file>

<file path=ppt/slideLayouts/slideLayout17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95555941"/>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xmlns:p14="http://schemas.microsoft.com/office/powerpoint/2010/main"/>
</p:sldLayout>
</file>

<file path=ppt/slideLayouts/slideLayout17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17987273"/>
      </p:ext>
    </p:extLst>
  </p:cSld>
  <p:clrMapOvr>
    <a:masterClrMapping/>
  </p:clrMapOvr>
</p:sldLayout>
</file>

<file path=ppt/slideLayouts/slideLayout17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2838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45288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127855"/>
      </p:ext>
    </p:extLst>
  </p:cSld>
  <p:clrMapOvr>
    <a:masterClrMapping/>
  </p:clrMapOvr>
  <p:transition xmlns:p14="http://schemas.microsoft.com/office/powerpoint/2010/main"/>
</p:sldLayout>
</file>

<file path=ppt/slideLayouts/slideLayout1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3902174"/>
      </p:ext>
    </p:extLst>
  </p:cSld>
  <p:clrMapOvr>
    <a:masterClrMapping/>
  </p:clrMapOvr>
  <p:transition xmlns:p14="http://schemas.microsoft.com/office/powerpoint/2010/main"/>
</p:sldLayout>
</file>

<file path=ppt/slideLayouts/slideLayout1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7624880"/>
      </p:ext>
    </p:extLst>
  </p:cSld>
  <p:clrMapOvr>
    <a:masterClrMapping/>
  </p:clrMapOvr>
  <p:transition xmlns:p14="http://schemas.microsoft.com/office/powerpoint/2010/main"/>
</p:sldLayout>
</file>

<file path=ppt/slideLayouts/slideLayout1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43152"/>
      </p:ext>
    </p:extLst>
  </p:cSld>
  <p:clrMapOvr>
    <a:masterClrMapping/>
  </p:clrMapOvr>
  <p:transition xmlns:p14="http://schemas.microsoft.com/office/powerpoint/2010/main"/>
</p:sldLayout>
</file>

<file path=ppt/slideLayouts/slideLayout1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0370363"/>
      </p:ext>
    </p:extLst>
  </p:cSld>
  <p:clrMapOvr>
    <a:masterClrMapping/>
  </p:clrMapOvr>
  <p:transition xmlns:p14="http://schemas.microsoft.com/office/powerpoint/2010/main"/>
</p:sldLayout>
</file>

<file path=ppt/slideLayouts/slideLayout1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80633169"/>
      </p:ext>
    </p:extLst>
  </p:cSld>
  <p:clrMapOvr>
    <a:masterClrMapping/>
  </p:clrMapOvr>
  <p:transition xmlns:p14="http://schemas.microsoft.com/office/powerpoint/2010/main"/>
</p:sldLayout>
</file>

<file path=ppt/slideLayouts/slideLayout1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7578455"/>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xmlns:p14="http://schemas.microsoft.com/office/powerpoint/2010/main"/>
</p:sldLayout>
</file>

<file path=ppt/slideLayouts/slideLayout1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236126"/>
      </p:ext>
    </p:extLst>
  </p:cSld>
  <p:clrMapOvr>
    <a:masterClrMapping/>
  </p:clrMapOvr>
  <p:transition xmlns:p14="http://schemas.microsoft.com/office/powerpoint/2010/main"/>
</p:sldLayout>
</file>

<file path=ppt/slideLayouts/slideLayout1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52503165"/>
      </p:ext>
    </p:extLst>
  </p:cSld>
  <p:clrMapOvr>
    <a:masterClrMapping/>
  </p:clrMapOvr>
  <p:transition xmlns:p14="http://schemas.microsoft.com/office/powerpoint/2010/main"/>
</p:sldLayout>
</file>

<file path=ppt/slideLayouts/slideLayout17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367107010"/>
      </p:ext>
    </p:extLst>
  </p:cSld>
  <p:clrMapOvr>
    <a:masterClrMapping/>
  </p:clrMapOvr>
  <p:timing>
    <p:tnLst>
      <p:par>
        <p:cTn xmlns:p14="http://schemas.microsoft.com/office/powerpoint/2010/main" id="1" dur="indefinite" restart="never" nodeType="tmRoot"/>
      </p:par>
    </p:tnLst>
  </p:timing>
</p:sldLayout>
</file>

<file path=ppt/slideLayouts/slideLayout17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776488652"/>
      </p:ext>
    </p:extLst>
  </p:cSld>
  <p:clrMapOvr>
    <a:masterClrMapping/>
  </p:clrMapOvr>
  <p:timing>
    <p:tnLst>
      <p:par>
        <p:cTn xmlns:p14="http://schemas.microsoft.com/office/powerpoint/2010/main" id="1" dur="indefinite" restart="never" nodeType="tmRoot"/>
      </p:par>
    </p:tnLst>
  </p:timing>
</p:sldLayout>
</file>

<file path=ppt/slideLayouts/slideLayout17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376203219"/>
      </p:ext>
    </p:extLst>
  </p:cSld>
  <p:clrMapOvr>
    <a:masterClrMapping/>
  </p:clrMapOvr>
  <p:timing>
    <p:tnLst>
      <p:par>
        <p:cTn xmlns:p14="http://schemas.microsoft.com/office/powerpoint/2010/main" id="1" dur="indefinite" restart="never" nodeType="tmRoot"/>
      </p:par>
    </p:tnLst>
  </p:timing>
</p:sldLayout>
</file>

<file path=ppt/slideLayouts/slideLayout17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937255373"/>
      </p:ext>
    </p:extLst>
  </p:cSld>
  <p:clrMapOvr>
    <a:masterClrMapping/>
  </p:clrMapOvr>
  <p:timing>
    <p:tnLst>
      <p:par>
        <p:cTn xmlns:p14="http://schemas.microsoft.com/office/powerpoint/2010/main" id="1" dur="indefinite" restart="never" nodeType="tmRoot"/>
      </p:par>
    </p:tnLst>
  </p:timing>
</p:sldLayout>
</file>

<file path=ppt/slideLayouts/slideLayout17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394403884"/>
      </p:ext>
    </p:extLst>
  </p:cSld>
  <p:clrMapOvr>
    <a:masterClrMapping/>
  </p:clrMapOvr>
  <p:timing>
    <p:tnLst>
      <p:par>
        <p:cTn xmlns:p14="http://schemas.microsoft.com/office/powerpoint/2010/main" id="1" dur="indefinite" restart="never" nodeType="tmRoot"/>
      </p:par>
    </p:tnLst>
  </p:timing>
</p:sldLayout>
</file>

<file path=ppt/slideLayouts/slideLayout17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052412207"/>
      </p:ext>
    </p:extLst>
  </p:cSld>
  <p:clrMapOvr>
    <a:masterClrMapping/>
  </p:clrMapOvr>
  <p:timing>
    <p:tnLst>
      <p:par>
        <p:cTn xmlns:p14="http://schemas.microsoft.com/office/powerpoint/2010/main" id="1" dur="indefinite" restart="never" nodeType="tmRoot"/>
      </p:par>
    </p:tnLst>
  </p:timing>
</p:sldLayout>
</file>

<file path=ppt/slideLayouts/slideLayout17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826405355"/>
      </p:ext>
    </p:extLst>
  </p:cSld>
  <p:clrMapOvr>
    <a:masterClrMapping/>
  </p:clrMapOvr>
  <p:timing>
    <p:tnLst>
      <p:par>
        <p:cTn xmlns:p14="http://schemas.microsoft.com/office/powerpoint/2010/main" id="1" dur="indefinite" restart="never" nodeType="tmRoot"/>
      </p:par>
    </p:tnLst>
  </p:timing>
</p:sldLayout>
</file>

<file path=ppt/slideLayouts/slideLayout17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217847151"/>
      </p:ext>
    </p:extLst>
  </p:cSld>
  <p:clrMapOvr>
    <a:masterClrMapping/>
  </p:clrMapOvr>
  <p:timing>
    <p:tnLst>
      <p:par>
        <p:cTn xmlns:p14="http://schemas.microsoft.com/office/powerpoint/2010/mai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xmlns:p14="http://schemas.microsoft.com/office/powerpoint/2010/main"/>
</p:sldLayout>
</file>

<file path=ppt/slideLayouts/slideLayout17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292329017"/>
      </p:ext>
    </p:extLst>
  </p:cSld>
  <p:clrMapOvr>
    <a:masterClrMapping/>
  </p:clrMapOvr>
  <p:timing>
    <p:tnLst>
      <p:par>
        <p:cTn xmlns:p14="http://schemas.microsoft.com/office/powerpoint/2010/main" id="1" dur="indefinite" restart="never" nodeType="tmRoot"/>
      </p:par>
    </p:tnLst>
  </p:timing>
</p:sldLayout>
</file>

<file path=ppt/slideLayouts/slideLayout17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340325901"/>
      </p:ext>
    </p:extLst>
  </p:cSld>
  <p:clrMapOvr>
    <a:masterClrMapping/>
  </p:clrMapOvr>
  <p:timing>
    <p:tnLst>
      <p:par>
        <p:cTn xmlns:p14="http://schemas.microsoft.com/office/powerpoint/2010/main" id="1" dur="indefinite" restart="never" nodeType="tmRoot"/>
      </p:par>
    </p:tnLst>
  </p:timing>
</p:sldLayout>
</file>

<file path=ppt/slideLayouts/slideLayout17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626234849"/>
      </p:ext>
    </p:extLst>
  </p:cSld>
  <p:clrMapOvr>
    <a:masterClrMapping/>
  </p:clrMapOvr>
  <p:timing>
    <p:tnLst>
      <p:par>
        <p:cTn xmlns:p14="http://schemas.microsoft.com/office/powerpoint/2010/main" id="1" dur="indefinite" restart="never" nodeType="tmRoot"/>
      </p:par>
    </p:tnLst>
  </p:timing>
</p:sldLayout>
</file>

<file path=ppt/slideLayouts/slideLayout17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594523836"/>
      </p:ext>
    </p:extLst>
  </p:cSld>
  <p:clrMapOvr>
    <a:masterClrMapping/>
  </p:clrMapOvr>
  <p:timing>
    <p:tnLst>
      <p:par>
        <p:cTn xmlns:p14="http://schemas.microsoft.com/office/powerpoint/2010/main" id="1" dur="indefinite" restart="never" nodeType="tmRoot"/>
      </p:par>
    </p:tnLst>
  </p:timing>
</p:sldLayout>
</file>

<file path=ppt/slideLayouts/slideLayout17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1644534110"/>
      </p:ext>
    </p:extLst>
  </p:cSld>
  <p:clrMapOvr>
    <a:masterClrMapping/>
  </p:clrMapOvr>
  <p:timing>
    <p:tnLst>
      <p:par>
        <p:cTn xmlns:p14="http://schemas.microsoft.com/office/powerpoint/2010/main" id="1" dur="indefinite" restart="never" nodeType="tmRoot"/>
      </p:par>
    </p:tnLst>
  </p:timing>
</p:sldLayout>
</file>

<file path=ppt/slideLayouts/slideLayout17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98160915"/>
      </p:ext>
    </p:extLst>
  </p:cSld>
  <p:clrMapOvr>
    <a:masterClrMapping/>
  </p:clrMapOvr>
  <p:timing>
    <p:tnLst>
      <p:par>
        <p:cTn xmlns:p14="http://schemas.microsoft.com/office/powerpoint/2010/main" id="1" dur="indefinite" restart="never" nodeType="tmRoot"/>
      </p:par>
    </p:tnLst>
  </p:timing>
</p:sldLayout>
</file>

<file path=ppt/slideLayouts/slideLayout17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77343953"/>
      </p:ext>
    </p:extLst>
  </p:cSld>
  <p:clrMapOvr>
    <a:masterClrMapping/>
  </p:clrMapOvr>
  <p:timing>
    <p:tnLst>
      <p:par>
        <p:cTn xmlns:p14="http://schemas.microsoft.com/office/powerpoint/2010/main" id="1" dur="indefinite" restart="never" nodeType="tmRoot"/>
      </p:par>
    </p:tnLst>
  </p:timing>
</p:sldLayout>
</file>

<file path=ppt/slideLayouts/slideLayout17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898934578"/>
      </p:ext>
    </p:extLst>
  </p:cSld>
  <p:clrMapOvr>
    <a:masterClrMapping/>
  </p:clrMapOvr>
</p:sldLayout>
</file>

<file path=ppt/slideLayouts/slideLayout17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81090314"/>
      </p:ext>
    </p:extLst>
  </p:cSld>
  <p:clrMapOvr>
    <a:masterClrMapping/>
  </p:clrMapOvr>
  <p:timing>
    <p:tnLst>
      <p:par>
        <p:cTn xmlns:p14="http://schemas.microsoft.com/office/powerpoint/2010/main" id="1" dur="indefinite" restart="never" nodeType="tmRoot"/>
      </p:par>
    </p:tnLst>
  </p:timing>
</p:sldLayout>
</file>

<file path=ppt/slideLayouts/slideLayout17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362867956"/>
      </p:ext>
    </p:extLst>
  </p:cSld>
  <p:clrMapOvr>
    <a:masterClrMapping/>
  </p:clrMapOvr>
  <p:timing>
    <p:tnLst>
      <p:par>
        <p:cTn xmlns:p14="http://schemas.microsoft.com/office/powerpoint/2010/mai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xmlns:p14="http://schemas.microsoft.com/office/powerpoint/2010/main"/>
</p:sldLayout>
</file>

<file path=ppt/slideLayouts/slideLayout17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208348471"/>
      </p:ext>
    </p:extLst>
  </p:cSld>
  <p:clrMapOvr>
    <a:masterClrMapping/>
  </p:clrMapOvr>
  <p:timing>
    <p:tnLst>
      <p:par>
        <p:cTn xmlns:p14="http://schemas.microsoft.com/office/powerpoint/2010/main" id="1" dur="indefinite" restart="never" nodeType="tmRoot"/>
      </p:par>
    </p:tnLst>
  </p:timing>
</p:sldLayout>
</file>

<file path=ppt/slideLayouts/slideLayout1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45623504"/>
      </p:ext>
    </p:extLst>
  </p:cSld>
  <p:clrMapOvr>
    <a:masterClrMapping/>
  </p:clrMapOvr>
  <p:timing>
    <p:tnLst>
      <p:par>
        <p:cTn xmlns:p14="http://schemas.microsoft.com/office/powerpoint/2010/main" id="1" dur="indefinite" restart="never" nodeType="tmRoot"/>
      </p:par>
    </p:tnLst>
  </p:timing>
</p:sldLayout>
</file>

<file path=ppt/slideLayouts/slideLayout17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8059448"/>
      </p:ext>
    </p:extLst>
  </p:cSld>
  <p:clrMapOvr>
    <a:masterClrMapping/>
  </p:clrMapOvr>
  <p:timing>
    <p:tnLst>
      <p:par>
        <p:cTn xmlns:p14="http://schemas.microsoft.com/office/powerpoint/2010/main" id="1" dur="indefinite" restart="never" nodeType="tmRoot"/>
      </p:par>
    </p:tnLst>
  </p:timing>
</p:sldLayout>
</file>

<file path=ppt/slideLayouts/slideLayout1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72495313"/>
      </p:ext>
    </p:extLst>
  </p:cSld>
  <p:clrMapOvr>
    <a:masterClrMapping/>
  </p:clrMapOvr>
</p:sldLayout>
</file>

<file path=ppt/slideLayouts/slideLayout1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31911578"/>
      </p:ext>
    </p:extLst>
  </p:cSld>
  <p:clrMapOvr>
    <a:masterClrMapping/>
  </p:clrMapOvr>
  <p:timing>
    <p:tnLst>
      <p:par>
        <p:cTn xmlns:p14="http://schemas.microsoft.com/office/powerpoint/2010/main" id="1" dur="indefinite" restart="never" nodeType="tmRoot"/>
      </p:par>
    </p:tnLst>
  </p:timing>
</p:sldLayout>
</file>

<file path=ppt/slideLayouts/slideLayout17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391314939"/>
      </p:ext>
    </p:extLst>
  </p:cSld>
  <p:clrMapOvr>
    <a:masterClrMapping/>
  </p:clrMapOvr>
  <p:timing>
    <p:tnLst>
      <p:par>
        <p:cTn xmlns:p14="http://schemas.microsoft.com/office/powerpoint/2010/main" id="1" dur="indefinite" restart="never" nodeType="tmRoot"/>
      </p:par>
    </p:tnLst>
  </p:timing>
</p:sldLayout>
</file>

<file path=ppt/slideLayouts/slideLayout17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655152473"/>
      </p:ext>
    </p:extLst>
  </p:cSld>
  <p:clrMapOvr>
    <a:masterClrMapping/>
  </p:clrMapOvr>
  <p:timing>
    <p:tnLst>
      <p:par>
        <p:cTn xmlns:p14="http://schemas.microsoft.com/office/powerpoint/2010/main" id="1" dur="indefinite" restart="never" nodeType="tmRoot"/>
      </p:par>
    </p:tnLst>
  </p:timing>
</p:sldLayout>
</file>

<file path=ppt/slideLayouts/slideLayout17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3020459"/>
      </p:ext>
    </p:extLst>
  </p:cSld>
  <p:clrMapOvr>
    <a:masterClrMapping/>
  </p:clrMapOvr>
  <p:timing>
    <p:tnLst>
      <p:par>
        <p:cTn xmlns:p14="http://schemas.microsoft.com/office/powerpoint/2010/main" id="1" dur="indefinite" restart="never" nodeType="tmRoot"/>
      </p:par>
    </p:tnLst>
  </p:timing>
</p:sldLayout>
</file>

<file path=ppt/slideLayouts/slideLayout17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84338648"/>
      </p:ext>
    </p:extLst>
  </p:cSld>
  <p:clrMapOvr>
    <a:masterClrMapping/>
  </p:clrMapOvr>
  <p:timing>
    <p:tnLst>
      <p:par>
        <p:cTn xmlns:p14="http://schemas.microsoft.com/office/powerpoint/2010/main" id="1" dur="indefinite" restart="never" nodeType="tmRoot"/>
      </p:par>
    </p:tnLst>
  </p:timing>
</p:sldLayout>
</file>

<file path=ppt/slideLayouts/slideLayout17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3405920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xmlns:p14="http://schemas.microsoft.com/office/powerpoint/2010/main"/>
</p:sldLayout>
</file>

<file path=ppt/slideLayouts/slideLayout17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60231690"/>
      </p:ext>
    </p:extLst>
  </p:cSld>
  <p:clrMapOvr>
    <a:masterClrMapping/>
  </p:clrMapOvr>
  <p:timing>
    <p:tnLst>
      <p:par>
        <p:cTn xmlns:p14="http://schemas.microsoft.com/office/powerpoint/2010/main" id="1" dur="indefinite" restart="never" nodeType="tmRoot"/>
      </p:par>
    </p:tnLst>
  </p:timing>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0023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18443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7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5150530"/>
      </p:ext>
    </p:extLst>
  </p:cSld>
  <p:clrMapOvr>
    <a:masterClrMapping/>
  </p:clrMapOvr>
  <p:transition xmlns:p14="http://schemas.microsoft.com/office/powerpoint/2010/main"/>
</p:sldLayout>
</file>

<file path=ppt/slideLayouts/slideLayout17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67931434"/>
      </p:ext>
    </p:extLst>
  </p:cSld>
  <p:clrMapOvr>
    <a:masterClrMapping/>
  </p:clrMapOvr>
  <p:transition xmlns:p14="http://schemas.microsoft.com/office/powerpoint/2010/main"/>
</p:sldLayout>
</file>

<file path=ppt/slideLayouts/slideLayout17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2599706"/>
      </p:ext>
    </p:extLst>
  </p:cSld>
  <p:clrMapOvr>
    <a:masterClrMapping/>
  </p:clrMapOvr>
  <p:transition xmlns:p14="http://schemas.microsoft.com/office/powerpoint/2010/main"/>
</p:sldLayout>
</file>

<file path=ppt/slideLayouts/slideLayout17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752142"/>
      </p:ext>
    </p:extLst>
  </p:cSld>
  <p:clrMapOvr>
    <a:masterClrMapping/>
  </p:clrMapOvr>
  <p:transition xmlns:p14="http://schemas.microsoft.com/office/powerpoint/2010/main"/>
</p:sldLayout>
</file>

<file path=ppt/slideLayouts/slideLayout17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732744"/>
      </p:ext>
    </p:extLst>
  </p:cSld>
  <p:clrMapOvr>
    <a:masterClrMapping/>
  </p:clrMapOvr>
  <p:transition xmlns:p14="http://schemas.microsoft.com/office/powerpoint/2010/main"/>
</p:sldLayout>
</file>

<file path=ppt/slideLayouts/slideLayout17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3264932"/>
      </p:ext>
    </p:extLst>
  </p:cSld>
  <p:clrMapOvr>
    <a:masterClrMapping/>
  </p:clrMapOvr>
  <p:transition xmlns:p14="http://schemas.microsoft.com/office/powerpoint/2010/main"/>
</p:sldLayout>
</file>

<file path=ppt/slideLayouts/slideLayout17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479984"/>
      </p:ext>
    </p:extLst>
  </p:cSld>
  <p:clrMapOvr>
    <a:masterClrMapping/>
  </p:clrMapOvr>
  <p:transition xmlns:p14="http://schemas.microsoft.com/office/powerpoint/2010/main"/>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xmlns:p14="http://schemas.microsoft.com/office/powerpoint/2010/main"/>
</p:sldLayout>
</file>

<file path=ppt/slideLayouts/slideLayout17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8760273"/>
      </p:ext>
    </p:extLst>
  </p:cSld>
  <p:clrMapOvr>
    <a:masterClrMapping/>
  </p:clrMapOvr>
  <p:transition xmlns:p14="http://schemas.microsoft.com/office/powerpoint/2010/main"/>
</p:sldLayout>
</file>

<file path=ppt/slideLayouts/slideLayout17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896521"/>
      </p:ext>
    </p:extLst>
  </p:cSld>
  <p:clrMapOvr>
    <a:masterClrMapping/>
  </p:clrMapOvr>
  <p:transition xmlns:p14="http://schemas.microsoft.com/office/powerpoint/2010/main"/>
</p:sldLayout>
</file>

<file path=ppt/slideLayouts/slideLayout177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2130425"/>
            <a:ext cx="7772400" cy="1470025"/>
          </a:xfrm>
        </p:spPr>
        <p:txBody>
          <a:bodyPr/>
          <a:lstStyle/>
          <a:p>
            <a:r>
              <a:rPr lang="zh-CHS" altLang="en-US" smtClean="0"/>
              <a:t>单击此处编辑母版标题样式</a:t>
            </a:r>
            <a:endParaRPr lang="zh-CHS" altLang="en-US"/>
          </a:p>
        </p:txBody>
      </p:sp>
      <p:sp>
        <p:nvSpPr>
          <p:cNvPr id="3" name="副标题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HS" altLang="en-US" smtClean="0"/>
              <a:t>单击此处编辑母版副标题样式</a:t>
            </a:r>
            <a:endParaRPr lang="zh-CHS" altLang="en-US"/>
          </a:p>
        </p:txBody>
      </p:sp>
      <p:sp>
        <p:nvSpPr>
          <p:cNvPr id="4" name="日期占位符 3"/>
          <p:cNvSpPr>
            <a:spLocks noGrp="1"/>
          </p:cNvSpPr>
          <p:nvPr>
            <p:ph type="dt" sz="half" idx="10"/>
          </p:nvPr>
        </p:nvSpPr>
        <p:spPr/>
        <p:txBody>
          <a:bodyPr/>
          <a:lstStyle/>
          <a:p>
            <a:fld id="{13A3DB42-6B20-488F-8AE0-B4D9747E3508}" type="datetime1">
              <a:rPr lang="zh-CHS" altLang="en-US" smtClean="0">
                <a:solidFill>
                  <a:prstClr val="black">
                    <a:tint val="75000"/>
                  </a:prstClr>
                </a:solidFill>
                <a:ea typeface="Calibri"/>
              </a:rPr>
              <a:pPr/>
              <a:t>10/11/16</a:t>
            </a:fld>
            <a:endParaRPr lang="zh-CHS" altLang="en-US" dirty="0">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672128740"/>
      </p:ext>
    </p:extLst>
  </p:cSld>
  <p:clrMapOvr>
    <a:masterClrMapping/>
  </p:clrMapOvr>
  <p:timing>
    <p:tnLst>
      <p:par>
        <p:cTn xmlns:p14="http://schemas.microsoft.com/office/powerpoint/2010/main" id="1" dur="indefinite" restart="never" nodeType="tmRoot"/>
      </p:par>
    </p:tnLst>
  </p:timing>
</p:sldLayout>
</file>

<file path=ppt/slideLayouts/slideLayout177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内容占位符 2"/>
          <p:cNvSpPr>
            <a:spLocks noGrp="1"/>
          </p:cNvSpPr>
          <p:nvPr>
            <p:ph idx="1"/>
          </p:nvPr>
        </p:nvSpPr>
        <p:spPr/>
        <p:txBody>
          <a:body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日期占位符 3"/>
          <p:cNvSpPr>
            <a:spLocks noGrp="1"/>
          </p:cNvSpPr>
          <p:nvPr>
            <p:ph type="dt" sz="half" idx="10"/>
          </p:nvPr>
        </p:nvSpPr>
        <p:spPr/>
        <p:txBody>
          <a:bodyPr/>
          <a:lstStyle/>
          <a:p>
            <a:fld id="{96BC6776-4CDE-4CAB-9E4C-913149FE3CDB}" type="datetime1">
              <a:rPr lang="zh-CHS" altLang="en-US" smtClean="0">
                <a:solidFill>
                  <a:prstClr val="black">
                    <a:tint val="75000"/>
                  </a:prstClr>
                </a:solidFill>
                <a:ea typeface="Calibri"/>
              </a:rPr>
              <a:pPr/>
              <a:t>10/11/16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lvl1pPr>
              <a:defRPr>
                <a:solidFill>
                  <a:schemeClr val="tx1"/>
                </a:solidFill>
              </a:defRPr>
            </a:lvl1pPr>
          </a:lstStyle>
          <a:p>
            <a:fld id="{0C913308-F349-4B6D-A68A-DD1791B4A57B}" type="slidenum">
              <a:rPr lang="zh-CHS" altLang="en-US" smtClean="0">
                <a:solidFill>
                  <a:prstClr val="black"/>
                </a:solidFill>
                <a:latin typeface="Calibri"/>
                <a:ea typeface="Calibri"/>
              </a:rPr>
              <a:pPr/>
              <a:t>‹#›</a:t>
            </a:fld>
            <a:endParaRPr lang="zh-CHS" altLang="en-US" dirty="0">
              <a:solidFill>
                <a:prstClr val="black"/>
              </a:solidFill>
              <a:latin typeface="Calibri"/>
              <a:ea typeface="Calibri"/>
            </a:endParaRPr>
          </a:p>
        </p:txBody>
      </p:sp>
    </p:spTree>
    <p:extLst>
      <p:ext uri="{BB962C8B-B14F-4D97-AF65-F5344CB8AC3E}">
        <p14:creationId xmlns:p14="http://schemas.microsoft.com/office/powerpoint/2010/main" val="1383413193"/>
      </p:ext>
    </p:extLst>
  </p:cSld>
  <p:clrMapOvr>
    <a:masterClrMapping/>
  </p:clrMapOvr>
  <p:timing>
    <p:tnLst>
      <p:par>
        <p:cTn xmlns:p14="http://schemas.microsoft.com/office/powerpoint/2010/main" id="1" dur="indefinite" restart="never" nodeType="tmRoot"/>
      </p:par>
    </p:tnLst>
  </p:timing>
</p:sldLayout>
</file>

<file path=ppt/slideLayouts/slideLayout177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4406900"/>
            <a:ext cx="7772400" cy="1362075"/>
          </a:xfrm>
        </p:spPr>
        <p:txBody>
          <a:bodyPr anchor="t"/>
          <a:lstStyle>
            <a:lvl1pPr algn="l">
              <a:defRPr sz="4000" b="1" cap="all"/>
            </a:lvl1pPr>
          </a:lstStyle>
          <a:p>
            <a:r>
              <a:rPr lang="zh-CHS" altLang="en-US" smtClean="0"/>
              <a:t>单击此处编辑母版标题样式</a:t>
            </a:r>
            <a:endParaRPr lang="zh-CHS" altLang="en-US"/>
          </a:p>
        </p:txBody>
      </p:sp>
      <p:sp>
        <p:nvSpPr>
          <p:cNvPr id="3" name="文本占位符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HS" altLang="en-US" smtClean="0"/>
              <a:t>单击此处编辑母版文本样式</a:t>
            </a:r>
          </a:p>
        </p:txBody>
      </p:sp>
      <p:sp>
        <p:nvSpPr>
          <p:cNvPr id="4" name="日期占位符 3"/>
          <p:cNvSpPr>
            <a:spLocks noGrp="1"/>
          </p:cNvSpPr>
          <p:nvPr>
            <p:ph type="dt" sz="half" idx="10"/>
          </p:nvPr>
        </p:nvSpPr>
        <p:spPr/>
        <p:txBody>
          <a:bodyPr/>
          <a:lstStyle/>
          <a:p>
            <a:fld id="{6E861258-80CF-44A2-84E4-92DB87C3BF25}" type="datetime1">
              <a:rPr lang="zh-CHS" altLang="en-US" smtClean="0">
                <a:solidFill>
                  <a:prstClr val="black">
                    <a:tint val="75000"/>
                  </a:prstClr>
                </a:solidFill>
                <a:ea typeface="Calibri"/>
              </a:rPr>
              <a:pPr/>
              <a:t>10/11/16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35877044"/>
      </p:ext>
    </p:extLst>
  </p:cSld>
  <p:clrMapOvr>
    <a:masterClrMapping/>
  </p:clrMapOvr>
</p:sldLayout>
</file>

<file path=ppt/slideLayouts/slideLayout177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内容占位符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内容占位符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5" name="日期占位符 4"/>
          <p:cNvSpPr>
            <a:spLocks noGrp="1"/>
          </p:cNvSpPr>
          <p:nvPr>
            <p:ph type="dt" sz="half" idx="10"/>
          </p:nvPr>
        </p:nvSpPr>
        <p:spPr/>
        <p:txBody>
          <a:bodyPr/>
          <a:lstStyle/>
          <a:p>
            <a:fld id="{B34E39AD-89FF-4E8F-A076-FBE3939226E0}" type="datetime1">
              <a:rPr lang="zh-CHS" altLang="en-US" smtClean="0">
                <a:solidFill>
                  <a:prstClr val="black">
                    <a:tint val="75000"/>
                  </a:prstClr>
                </a:solidFill>
                <a:ea typeface="Calibri"/>
              </a:rPr>
              <a:pPr/>
              <a:t>10/11/16</a:t>
            </a:fld>
            <a:endParaRPr lang="zh-CHS"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2823392809"/>
      </p:ext>
    </p:extLst>
  </p:cSld>
  <p:clrMapOvr>
    <a:masterClrMapping/>
  </p:clrMapOvr>
</p:sldLayout>
</file>

<file path=ppt/slideLayouts/slideLayout177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HS" altLang="en-US" smtClean="0"/>
              <a:t>单击此处编辑母版标题样式</a:t>
            </a:r>
            <a:endParaRPr lang="zh-CHS" altLang="en-US"/>
          </a:p>
        </p:txBody>
      </p:sp>
      <p:sp>
        <p:nvSpPr>
          <p:cNvPr id="3" name="文本占位符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HS" altLang="en-US" smtClean="0"/>
              <a:t>单击此处编辑母版文本样式</a:t>
            </a:r>
          </a:p>
        </p:txBody>
      </p:sp>
      <p:sp>
        <p:nvSpPr>
          <p:cNvPr id="4" name="内容占位符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5" name="文本占位符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HS" altLang="en-US" smtClean="0"/>
              <a:t>单击此处编辑母版文本样式</a:t>
            </a:r>
          </a:p>
        </p:txBody>
      </p:sp>
      <p:sp>
        <p:nvSpPr>
          <p:cNvPr id="6" name="内容占位符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7" name="日期占位符 6"/>
          <p:cNvSpPr>
            <a:spLocks noGrp="1"/>
          </p:cNvSpPr>
          <p:nvPr>
            <p:ph type="dt" sz="half" idx="10"/>
          </p:nvPr>
        </p:nvSpPr>
        <p:spPr/>
        <p:txBody>
          <a:bodyPr/>
          <a:lstStyle/>
          <a:p>
            <a:fld id="{97808086-A002-44D2-816A-536457BE232E}" type="datetime1">
              <a:rPr lang="zh-CHS" altLang="en-US" smtClean="0">
                <a:solidFill>
                  <a:prstClr val="black">
                    <a:tint val="75000"/>
                  </a:prstClr>
                </a:solidFill>
                <a:ea typeface="Calibri"/>
              </a:rPr>
              <a:pPr/>
              <a:t>10/11/16</a:t>
            </a:fld>
            <a:endParaRPr lang="zh-CHS" altLang="en-US">
              <a:solidFill>
                <a:prstClr val="black">
                  <a:tint val="75000"/>
                </a:prstClr>
              </a:solidFill>
              <a:ea typeface="Calibri"/>
            </a:endParaRPr>
          </a:p>
        </p:txBody>
      </p:sp>
      <p:sp>
        <p:nvSpPr>
          <p:cNvPr id="8" name="页脚占位符 7"/>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9" name="灯片编号占位符 8"/>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219417529"/>
      </p:ext>
    </p:extLst>
  </p:cSld>
  <p:clrMapOvr>
    <a:masterClrMapping/>
  </p:clrMapOvr>
</p:sldLayout>
</file>

<file path=ppt/slideLayouts/slideLayout177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日期占位符 2"/>
          <p:cNvSpPr>
            <a:spLocks noGrp="1"/>
          </p:cNvSpPr>
          <p:nvPr>
            <p:ph type="dt" sz="half" idx="10"/>
          </p:nvPr>
        </p:nvSpPr>
        <p:spPr/>
        <p:txBody>
          <a:bodyPr/>
          <a:lstStyle/>
          <a:p>
            <a:fld id="{711A8A49-A5B1-48C1-9FB5-38B8E3E9339A}" type="datetime1">
              <a:rPr lang="zh-CHS" altLang="en-US" smtClean="0">
                <a:solidFill>
                  <a:prstClr val="black">
                    <a:tint val="75000"/>
                  </a:prstClr>
                </a:solidFill>
                <a:ea typeface="Calibri"/>
              </a:rPr>
              <a:pPr/>
              <a:t>10/11/16</a:t>
            </a:fld>
            <a:endParaRPr lang="zh-CHS" altLang="en-US">
              <a:solidFill>
                <a:prstClr val="black">
                  <a:tint val="75000"/>
                </a:prstClr>
              </a:solidFill>
              <a:ea typeface="Calibri"/>
            </a:endParaRPr>
          </a:p>
        </p:txBody>
      </p:sp>
      <p:sp>
        <p:nvSpPr>
          <p:cNvPr id="4" name="页脚占位符 3"/>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5" name="灯片编号占位符 4"/>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943077831"/>
      </p:ext>
    </p:extLst>
  </p:cSld>
  <p:clrMapOvr>
    <a:masterClrMapping/>
  </p:clrMapOvr>
</p:sldLayout>
</file>

<file path=ppt/slideLayouts/slideLayout177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157F09C3-CAFB-4AA9-853F-89BE3B605C04}" type="datetime1">
              <a:rPr lang="zh-CHS" altLang="en-US" smtClean="0">
                <a:solidFill>
                  <a:prstClr val="black">
                    <a:tint val="75000"/>
                  </a:prstClr>
                </a:solidFill>
                <a:ea typeface="Calibri"/>
              </a:rPr>
              <a:pPr/>
              <a:t>10/11/16</a:t>
            </a:fld>
            <a:endParaRPr lang="zh-CHS" altLang="en-US">
              <a:solidFill>
                <a:prstClr val="black">
                  <a:tint val="75000"/>
                </a:prstClr>
              </a:solidFill>
              <a:ea typeface="Calibri"/>
            </a:endParaRPr>
          </a:p>
        </p:txBody>
      </p:sp>
      <p:sp>
        <p:nvSpPr>
          <p:cNvPr id="3" name="页脚占位符 2"/>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2180731266"/>
      </p:ext>
    </p:extLst>
  </p:cSld>
  <p:clrMapOvr>
    <a:masterClrMapping/>
  </p:clrMapOvr>
</p:sldLayout>
</file>

<file path=ppt/slideLayouts/slideLayout177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0" y="273050"/>
            <a:ext cx="3008313" cy="1162050"/>
          </a:xfrm>
        </p:spPr>
        <p:txBody>
          <a:bodyPr anchor="b"/>
          <a:lstStyle>
            <a:lvl1pPr algn="l">
              <a:defRPr sz="2000" b="1"/>
            </a:lvl1pPr>
          </a:lstStyle>
          <a:p>
            <a:r>
              <a:rPr lang="zh-CHS" altLang="en-US" smtClean="0"/>
              <a:t>单击此处编辑母版标题样式</a:t>
            </a:r>
            <a:endParaRPr lang="zh-CHS" altLang="en-US"/>
          </a:p>
        </p:txBody>
      </p:sp>
      <p:sp>
        <p:nvSpPr>
          <p:cNvPr id="3" name="内容占位符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文本占位符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HS" altLang="en-US" smtClean="0"/>
              <a:t>单击此处编辑母版文本样式</a:t>
            </a:r>
          </a:p>
        </p:txBody>
      </p:sp>
      <p:sp>
        <p:nvSpPr>
          <p:cNvPr id="5" name="日期占位符 4"/>
          <p:cNvSpPr>
            <a:spLocks noGrp="1"/>
          </p:cNvSpPr>
          <p:nvPr>
            <p:ph type="dt" sz="half" idx="10"/>
          </p:nvPr>
        </p:nvSpPr>
        <p:spPr/>
        <p:txBody>
          <a:bodyPr/>
          <a:lstStyle/>
          <a:p>
            <a:fld id="{E18887C7-8B8F-44E4-9088-0236A5D23C46}" type="datetime1">
              <a:rPr lang="zh-CHS" altLang="en-US" smtClean="0">
                <a:solidFill>
                  <a:prstClr val="black">
                    <a:tint val="75000"/>
                  </a:prstClr>
                </a:solidFill>
                <a:ea typeface="Calibri"/>
              </a:rPr>
              <a:pPr/>
              <a:t>10/11/16</a:t>
            </a:fld>
            <a:endParaRPr lang="zh-CHS"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550173404"/>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xmlns:p14="http://schemas.microsoft.com/office/powerpoint/2010/main"/>
</p:sldLayout>
</file>

<file path=ppt/slideLayouts/slideLayout178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4800600"/>
            <a:ext cx="5486400" cy="566738"/>
          </a:xfrm>
        </p:spPr>
        <p:txBody>
          <a:bodyPr anchor="b"/>
          <a:lstStyle>
            <a:lvl1pPr algn="l">
              <a:defRPr sz="2000" b="1"/>
            </a:lvl1pPr>
          </a:lstStyle>
          <a:p>
            <a:r>
              <a:rPr lang="zh-CHS" altLang="en-US" smtClean="0"/>
              <a:t>单击此处编辑母版标题样式</a:t>
            </a:r>
            <a:endParaRPr lang="zh-CHS" altLang="en-US"/>
          </a:p>
        </p:txBody>
      </p:sp>
      <p:sp>
        <p:nvSpPr>
          <p:cNvPr id="3" name="图片占位符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HS" altLang="en-US"/>
          </a:p>
        </p:txBody>
      </p:sp>
      <p:sp>
        <p:nvSpPr>
          <p:cNvPr id="4" name="文本占位符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HS" altLang="en-US" smtClean="0"/>
              <a:t>单击此处编辑母版文本样式</a:t>
            </a:r>
          </a:p>
        </p:txBody>
      </p:sp>
      <p:sp>
        <p:nvSpPr>
          <p:cNvPr id="5" name="日期占位符 4"/>
          <p:cNvSpPr>
            <a:spLocks noGrp="1"/>
          </p:cNvSpPr>
          <p:nvPr>
            <p:ph type="dt" sz="half" idx="10"/>
          </p:nvPr>
        </p:nvSpPr>
        <p:spPr/>
        <p:txBody>
          <a:bodyPr/>
          <a:lstStyle/>
          <a:p>
            <a:fld id="{C4CC44D9-E688-400F-AE3E-9D36779E5E5E}" type="datetime1">
              <a:rPr lang="zh-CHS" altLang="en-US" smtClean="0">
                <a:solidFill>
                  <a:prstClr val="black">
                    <a:tint val="75000"/>
                  </a:prstClr>
                </a:solidFill>
                <a:ea typeface="Calibri"/>
              </a:rPr>
              <a:pPr/>
              <a:t>10/11/16</a:t>
            </a:fld>
            <a:endParaRPr lang="zh-CHS" altLang="en-US">
              <a:solidFill>
                <a:prstClr val="black">
                  <a:tint val="75000"/>
                </a:prstClr>
              </a:solidFill>
              <a:ea typeface="Calibri"/>
            </a:endParaRPr>
          </a:p>
        </p:txBody>
      </p:sp>
      <p:sp>
        <p:nvSpPr>
          <p:cNvPr id="6" name="页脚占位符 5"/>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7" name="灯片编号占位符 6"/>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3630455577"/>
      </p:ext>
    </p:extLst>
  </p:cSld>
  <p:clrMapOvr>
    <a:masterClrMapping/>
  </p:clrMapOvr>
</p:sldLayout>
</file>

<file path=ppt/slideLayouts/slideLayout178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HS" altLang="en-US" smtClean="0"/>
              <a:t>单击此处编辑母版标题样式</a:t>
            </a:r>
            <a:endParaRPr lang="zh-CHS" altLang="en-US"/>
          </a:p>
        </p:txBody>
      </p:sp>
      <p:sp>
        <p:nvSpPr>
          <p:cNvPr id="3" name="竖排文字占位符 2"/>
          <p:cNvSpPr>
            <a:spLocks noGrp="1"/>
          </p:cNvSpPr>
          <p:nvPr>
            <p:ph type="body" orient="vert" idx="1"/>
          </p:nvPr>
        </p:nvSpPr>
        <p:spPr/>
        <p:txBody>
          <a:bodyPr vert="eaVert"/>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日期占位符 3"/>
          <p:cNvSpPr>
            <a:spLocks noGrp="1"/>
          </p:cNvSpPr>
          <p:nvPr>
            <p:ph type="dt" sz="half" idx="10"/>
          </p:nvPr>
        </p:nvSpPr>
        <p:spPr/>
        <p:txBody>
          <a:bodyPr/>
          <a:lstStyle/>
          <a:p>
            <a:fld id="{35697E0E-1BE4-41F9-813F-4C8E88884DCD}" type="datetime1">
              <a:rPr lang="zh-CHS" altLang="en-US" smtClean="0">
                <a:solidFill>
                  <a:prstClr val="black">
                    <a:tint val="75000"/>
                  </a:prstClr>
                </a:solidFill>
                <a:ea typeface="Calibri"/>
              </a:rPr>
              <a:pPr/>
              <a:t>10/11/16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813822623"/>
      </p:ext>
    </p:extLst>
  </p:cSld>
  <p:clrMapOvr>
    <a:masterClrMapping/>
  </p:clrMapOvr>
</p:sldLayout>
</file>

<file path=ppt/slideLayouts/slideLayout178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274638"/>
            <a:ext cx="2057400" cy="5851525"/>
          </a:xfrm>
        </p:spPr>
        <p:txBody>
          <a:bodyPr vert="eaVert"/>
          <a:lstStyle/>
          <a:p>
            <a:r>
              <a:rPr lang="zh-CHS" altLang="en-US" smtClean="0"/>
              <a:t>单击此处编辑母版标题样式</a:t>
            </a:r>
            <a:endParaRPr lang="zh-CHS" altLang="en-US"/>
          </a:p>
        </p:txBody>
      </p:sp>
      <p:sp>
        <p:nvSpPr>
          <p:cNvPr id="3" name="竖排文字占位符 2"/>
          <p:cNvSpPr>
            <a:spLocks noGrp="1"/>
          </p:cNvSpPr>
          <p:nvPr>
            <p:ph type="body" orient="vert" idx="1"/>
          </p:nvPr>
        </p:nvSpPr>
        <p:spPr>
          <a:xfrm>
            <a:off x="457200" y="274638"/>
            <a:ext cx="6019800" cy="5851525"/>
          </a:xfrm>
        </p:spPr>
        <p:txBody>
          <a:bodyPr vert="eaVert"/>
          <a:lstStyle/>
          <a:p>
            <a:pPr lvl="0"/>
            <a:r>
              <a:rPr lang="zh-CHS" altLang="en-US" smtClean="0"/>
              <a:t>单击此处编辑母版文本样式</a:t>
            </a:r>
          </a:p>
          <a:p>
            <a:pPr lvl="1"/>
            <a:r>
              <a:rPr lang="zh-CHS" altLang="en-US" smtClean="0"/>
              <a:t>第二级</a:t>
            </a:r>
          </a:p>
          <a:p>
            <a:pPr lvl="2"/>
            <a:r>
              <a:rPr lang="zh-CHS" altLang="en-US" smtClean="0"/>
              <a:t>第三级</a:t>
            </a:r>
          </a:p>
          <a:p>
            <a:pPr lvl="3"/>
            <a:r>
              <a:rPr lang="zh-CHS" altLang="en-US" smtClean="0"/>
              <a:t>第四级</a:t>
            </a:r>
          </a:p>
          <a:p>
            <a:pPr lvl="4"/>
            <a:r>
              <a:rPr lang="zh-CHS" altLang="en-US" smtClean="0"/>
              <a:t>第五级</a:t>
            </a:r>
            <a:endParaRPr lang="zh-CHS" altLang="en-US"/>
          </a:p>
        </p:txBody>
      </p:sp>
      <p:sp>
        <p:nvSpPr>
          <p:cNvPr id="4" name="日期占位符 3"/>
          <p:cNvSpPr>
            <a:spLocks noGrp="1"/>
          </p:cNvSpPr>
          <p:nvPr>
            <p:ph type="dt" sz="half" idx="10"/>
          </p:nvPr>
        </p:nvSpPr>
        <p:spPr/>
        <p:txBody>
          <a:bodyPr/>
          <a:lstStyle/>
          <a:p>
            <a:fld id="{9DDA1FDD-7332-41FB-827C-593B1FEF4292}" type="datetime1">
              <a:rPr lang="zh-CHS" altLang="en-US" smtClean="0">
                <a:solidFill>
                  <a:prstClr val="black">
                    <a:tint val="75000"/>
                  </a:prstClr>
                </a:solidFill>
                <a:ea typeface="Calibri"/>
              </a:rPr>
              <a:pPr/>
              <a:t>10/11/16</a:t>
            </a:fld>
            <a:endParaRPr lang="zh-CHS" altLang="en-US">
              <a:solidFill>
                <a:prstClr val="black">
                  <a:tint val="75000"/>
                </a:prstClr>
              </a:solidFill>
              <a:ea typeface="Calibri"/>
            </a:endParaRPr>
          </a:p>
        </p:txBody>
      </p:sp>
      <p:sp>
        <p:nvSpPr>
          <p:cNvPr id="5" name="页脚占位符 4"/>
          <p:cNvSpPr>
            <a:spLocks noGrp="1"/>
          </p:cNvSpPr>
          <p:nvPr>
            <p:ph type="ftr" sz="quarter" idx="11"/>
          </p:nvPr>
        </p:nvSpPr>
        <p:spPr/>
        <p:txBody>
          <a:bodyPr/>
          <a:lstStyle/>
          <a:p>
            <a:endParaRPr lang="zh-CHS" altLang="en-US">
              <a:solidFill>
                <a:prstClr val="black">
                  <a:tint val="75000"/>
                </a:prstClr>
              </a:solidFill>
              <a:ea typeface="Calibri"/>
            </a:endParaRPr>
          </a:p>
        </p:txBody>
      </p:sp>
      <p:sp>
        <p:nvSpPr>
          <p:cNvPr id="6" name="灯片编号占位符 5"/>
          <p:cNvSpPr>
            <a:spLocks noGrp="1"/>
          </p:cNvSpPr>
          <p:nvPr>
            <p:ph type="sldNum" sz="quarter" idx="12"/>
          </p:nvPr>
        </p:nvSpPr>
        <p:spPr/>
        <p:txBody>
          <a:bodyPr/>
          <a:lstStyle/>
          <a:p>
            <a:fld id="{0C913308-F349-4B6D-A68A-DD1791B4A57B}" type="slidenum">
              <a:rPr lang="zh-CHS" altLang="en-US" smtClean="0">
                <a:solidFill>
                  <a:prstClr val="black">
                    <a:tint val="75000"/>
                  </a:prstClr>
                </a:solidFill>
                <a:latin typeface="Calibri"/>
                <a:ea typeface="Calibri"/>
              </a:rPr>
              <a:pPr/>
              <a:t>‹#›</a:t>
            </a:fld>
            <a:endParaRPr lang="zh-CHS" altLang="en-US">
              <a:solidFill>
                <a:prstClr val="black">
                  <a:tint val="75000"/>
                </a:prstClr>
              </a:solidFill>
              <a:latin typeface="Calibri"/>
              <a:ea typeface="Calibri"/>
            </a:endParaRPr>
          </a:p>
        </p:txBody>
      </p:sp>
    </p:spTree>
    <p:extLst>
      <p:ext uri="{BB962C8B-B14F-4D97-AF65-F5344CB8AC3E}">
        <p14:creationId xmlns:p14="http://schemas.microsoft.com/office/powerpoint/2010/main" val="135956166"/>
      </p:ext>
    </p:extLst>
  </p:cSld>
  <p:clrMapOvr>
    <a:masterClrMapping/>
  </p:clrMapOvr>
</p:sldLayout>
</file>

<file path=ppt/slideLayouts/slideLayout17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659603546"/>
      </p:ext>
    </p:extLst>
  </p:cSld>
  <p:clrMapOvr>
    <a:masterClrMapping/>
  </p:clrMapOvr>
  <p:timing>
    <p:tnLst>
      <p:par>
        <p:cTn xmlns:p14="http://schemas.microsoft.com/office/powerpoint/2010/main" id="1" dur="indefinite" restart="never" nodeType="tmRoot"/>
      </p:par>
    </p:tnLst>
  </p:timing>
</p:sldLayout>
</file>

<file path=ppt/slideLayouts/slideLayout17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2916957624"/>
      </p:ext>
    </p:extLst>
  </p:cSld>
  <p:clrMapOvr>
    <a:masterClrMapping/>
  </p:clrMapOvr>
  <p:timing>
    <p:tnLst>
      <p:par>
        <p:cTn xmlns:p14="http://schemas.microsoft.com/office/powerpoint/2010/main" id="1" dur="indefinite" restart="never" nodeType="tmRoot"/>
      </p:par>
    </p:tnLst>
  </p:timing>
</p:sldLayout>
</file>

<file path=ppt/slideLayouts/slideLayout1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88176029"/>
      </p:ext>
    </p:extLst>
  </p:cSld>
  <p:clrMapOvr>
    <a:masterClrMapping/>
  </p:clrMapOvr>
  <p:timing>
    <p:tnLst>
      <p:par>
        <p:cTn xmlns:p14="http://schemas.microsoft.com/office/powerpoint/2010/main" id="1" dur="indefinite" restart="never" nodeType="tmRoot"/>
      </p:par>
    </p:tnLst>
  </p:timing>
</p:sldLayout>
</file>

<file path=ppt/slideLayouts/slideLayout1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92496116"/>
      </p:ext>
    </p:extLst>
  </p:cSld>
  <p:clrMapOvr>
    <a:masterClrMapping/>
  </p:clrMapOvr>
  <p:timing>
    <p:tnLst>
      <p:par>
        <p:cTn xmlns:p14="http://schemas.microsoft.com/office/powerpoint/2010/main" id="1" dur="indefinite" restart="never" nodeType="tmRoot"/>
      </p:par>
    </p:tnLst>
  </p:timing>
</p:sldLayout>
</file>

<file path=ppt/slideLayouts/slideLayout1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83168987"/>
      </p:ext>
    </p:extLst>
  </p:cSld>
  <p:clrMapOvr>
    <a:masterClrMapping/>
  </p:clrMapOvr>
</p:sldLayout>
</file>

<file path=ppt/slideLayouts/slideLayout1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66800594"/>
      </p:ext>
    </p:extLst>
  </p:cSld>
  <p:clrMapOvr>
    <a:masterClrMapping/>
  </p:clrMapOvr>
  <p:timing>
    <p:tnLst>
      <p:par>
        <p:cTn xmlns:p14="http://schemas.microsoft.com/office/powerpoint/2010/main" id="1" dur="indefinite" restart="never" nodeType="tmRoot"/>
      </p:par>
    </p:tnLst>
  </p:timing>
</p:sldLayout>
</file>

<file path=ppt/slideLayouts/slideLayout17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1733884284"/>
      </p:ext>
    </p:extLst>
  </p:cSld>
  <p:clrMapOvr>
    <a:masterClrMapping/>
  </p:clrMapOvr>
  <p:timing>
    <p:tnLst>
      <p:par>
        <p:cTn xmlns:p14="http://schemas.microsoft.com/office/powerpoint/2010/main" id="1" dur="indefinite" restart="never" nodeType="tmRoot"/>
      </p:par>
    </p:tnLst>
  </p:timing>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xmlns:p14="http://schemas.microsoft.com/office/powerpoint/2010/main"/>
</p:sldLayout>
</file>

<file path=ppt/slideLayouts/slideLayout1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dirty="0"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7" name="Slide Number Placeholder 5"/>
          <p:cNvSpPr txBox="1">
            <a:spLocks/>
          </p:cNvSpPr>
          <p:nvPr userDrawn="1"/>
        </p:nvSpPr>
        <p:spPr>
          <a:xfrm>
            <a:off x="8229600" y="6355715"/>
            <a:ext cx="685800" cy="365125"/>
          </a:xfrm>
          <a:prstGeom prst="rect">
            <a:avLst/>
          </a:prstGeom>
        </p:spPr>
        <p:txBody>
          <a:bodyPr vert="horz" lIns="91440" tIns="45720" rIns="91440" bIns="45720" rtlCol="0" anchor="ctr"/>
          <a:lstStyle>
            <a:defPPr>
              <a:defRPr lang="en-US"/>
            </a:defPPr>
            <a:lvl1pPr marL="0" algn="r" defTabSz="914400" rtl="0" eaLnBrk="1" latinLnBrk="0" hangingPunct="1">
              <a:defRPr sz="2000" kern="1200">
                <a:solidFill>
                  <a:schemeClr val="tx1">
                    <a:tint val="75000"/>
                  </a:schemeClr>
                </a:solidFill>
                <a:latin typeface="Cambria Math" panose="02040503050406030204" pitchFamily="18" charset="0"/>
                <a:ea typeface="Cambria Math" panose="02040503050406030204" pitchFamily="18" charset="0"/>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D4D2B188-1D62-4FCA-8363-938AD4629BBB}" type="slidenum">
              <a:rPr lang="en-US" smtClean="0">
                <a:solidFill>
                  <a:prstClr val="black">
                    <a:tint val="75000"/>
                  </a:prstClr>
                </a:solidFill>
              </a:rPr>
              <a:pPr/>
              <a:t>‹#›</a:t>
            </a:fld>
            <a:endParaRPr lang="en-US" dirty="0">
              <a:solidFill>
                <a:prstClr val="black">
                  <a:tint val="75000"/>
                </a:prstClr>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52400" y="6408997"/>
            <a:ext cx="1008112" cy="291687"/>
          </a:xfrm>
          <a:prstGeom prst="rect">
            <a:avLst/>
          </a:prstGeom>
        </p:spPr>
      </p:pic>
    </p:spTree>
    <p:extLst>
      <p:ext uri="{BB962C8B-B14F-4D97-AF65-F5344CB8AC3E}">
        <p14:creationId xmlns:p14="http://schemas.microsoft.com/office/powerpoint/2010/main" val="931490760"/>
      </p:ext>
    </p:extLst>
  </p:cSld>
  <p:clrMapOvr>
    <a:masterClrMapping/>
  </p:clrMapOvr>
  <p:timing>
    <p:tnLst>
      <p:par>
        <p:cTn xmlns:p14="http://schemas.microsoft.com/office/powerpoint/2010/main" id="1" dur="indefinite" restart="never" nodeType="tmRoot"/>
      </p:par>
    </p:tnLst>
  </p:timing>
</p:sldLayout>
</file>

<file path=ppt/slideLayouts/slideLayout17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50346289"/>
      </p:ext>
    </p:extLst>
  </p:cSld>
  <p:clrMapOvr>
    <a:masterClrMapping/>
  </p:clrMapOvr>
  <p:timing>
    <p:tnLst>
      <p:par>
        <p:cTn xmlns:p14="http://schemas.microsoft.com/office/powerpoint/2010/main" id="1" dur="indefinite" restart="never" nodeType="tmRoot"/>
      </p:par>
    </p:tnLst>
  </p:timing>
</p:sldLayout>
</file>

<file path=ppt/slideLayouts/slideLayout17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65090875"/>
      </p:ext>
    </p:extLst>
  </p:cSld>
  <p:clrMapOvr>
    <a:masterClrMapping/>
  </p:clrMapOvr>
  <p:timing>
    <p:tnLst>
      <p:par>
        <p:cTn xmlns:p14="http://schemas.microsoft.com/office/powerpoint/2010/main" id="1" dur="indefinite" restart="never" nodeType="tmRoot"/>
      </p:par>
    </p:tnLst>
  </p:timing>
</p:sldLayout>
</file>

<file path=ppt/slideLayouts/slideLayout17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0681000"/>
      </p:ext>
    </p:extLst>
  </p:cSld>
  <p:clrMapOvr>
    <a:masterClrMapping/>
  </p:clrMapOvr>
</p:sldLayout>
</file>

<file path=ppt/slideLayouts/slideLayout17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21364911"/>
      </p:ext>
    </p:extLst>
  </p:cSld>
  <p:clrMapOvr>
    <a:masterClrMapping/>
  </p:clrMapOvr>
  <p:timing>
    <p:tnLst>
      <p:par>
        <p:cTn xmlns:p14="http://schemas.microsoft.com/office/powerpoint/2010/mai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1233992250"/>
      </p:ext>
    </p:extLst>
  </p:cSld>
  <p:clrMapOvr>
    <a:masterClrMapping/>
  </p:clrMapOvr>
  <p:transition xmlns:p14="http://schemas.microsoft.com/office/powerpoint/2010/mai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xmlns:p14="http://schemas.microsoft.com/office/powerpoint/2010/main"/>
</p:sldLayout>
</file>

<file path=ppt/slideLayouts/slideLayout18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xmlns:p14="http://schemas.microsoft.com/office/powerpoint/2010/mai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3920988171"/>
      </p:ext>
    </p:extLst>
  </p:cSld>
  <p:clrMapOvr>
    <a:masterClrMapping/>
  </p:clrMapOvr>
  <p:transition xmlns:p14="http://schemas.microsoft.com/office/powerpoint/2010/mai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xmlns:p14="http://schemas.microsoft.com/office/powerpoint/2010/mai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xmlns:p14="http://schemas.microsoft.com/office/powerpoint/2010/main"/>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257856907"/>
      </p:ext>
    </p:extLst>
  </p:cSld>
  <p:clrMapOvr>
    <a:masterClrMapping/>
  </p:clrMapOvr>
  <p:transition xmlns:p14="http://schemas.microsoft.com/office/powerpoint/2010/mai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07993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2641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7007866"/>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720055"/>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623489"/>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4005390"/>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2108637058"/>
      </p:ext>
    </p:extLst>
  </p:cSld>
  <p:clrMapOvr>
    <a:masterClrMapping/>
  </p:clrMapOvr>
  <p:transition xmlns:p14="http://schemas.microsoft.com/office/powerpoint/2010/mai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915504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9413553"/>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724105"/>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3914322"/>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9249492"/>
      </p:ext>
    </p:extLst>
  </p:cSld>
  <p:clrMapOvr>
    <a:masterClrMapping/>
  </p:clrMapOvr>
  <p:transition xmlns:p14="http://schemas.microsoft.com/office/powerpoint/2010/mai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62787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39406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656725"/>
      </p:ext>
    </p:extLst>
  </p:cSld>
  <p:clrMapOvr>
    <a:masterClrMapping/>
  </p:clrMapOvr>
  <p:transition xmlns:p14="http://schemas.microsoft.com/office/powerpoint/2010/mai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4471075"/>
      </p:ext>
    </p:extLst>
  </p:cSld>
  <p:clrMapOvr>
    <a:masterClrMapping/>
  </p:clrMapOvr>
  <p:transition xmlns:p14="http://schemas.microsoft.com/office/powerpoint/2010/mai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4987662"/>
      </p:ext>
    </p:extLst>
  </p:cSld>
  <p:clrMapOvr>
    <a:masterClrMapping/>
  </p:clrMapOvr>
  <p:transition xmlns:p14="http://schemas.microsoft.com/office/powerpoint/2010/mai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1266926997"/>
      </p:ext>
    </p:extLst>
  </p:cSld>
  <p:clrMapOvr>
    <a:masterClrMapping/>
  </p:clrMapOvr>
  <p:transition xmlns:p14="http://schemas.microsoft.com/office/powerpoint/2010/mai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766688"/>
      </p:ext>
    </p:extLst>
  </p:cSld>
  <p:clrMapOvr>
    <a:masterClrMapping/>
  </p:clrMapOvr>
  <p:transition xmlns:p14="http://schemas.microsoft.com/office/powerpoint/2010/mai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4632561"/>
      </p:ext>
    </p:extLst>
  </p:cSld>
  <p:clrMapOvr>
    <a:masterClrMapping/>
  </p:clrMapOvr>
  <p:transition xmlns:p14="http://schemas.microsoft.com/office/powerpoint/2010/mai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5151603"/>
      </p:ext>
    </p:extLst>
  </p:cSld>
  <p:clrMapOvr>
    <a:masterClrMapping/>
  </p:clrMapOvr>
  <p:transition xmlns:p14="http://schemas.microsoft.com/office/powerpoint/2010/mai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342684"/>
      </p:ext>
    </p:extLst>
  </p:cSld>
  <p:clrMapOvr>
    <a:masterClrMapping/>
  </p:clrMapOvr>
  <p:transition xmlns:p14="http://schemas.microsoft.com/office/powerpoint/2010/mai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655830"/>
      </p:ext>
    </p:extLst>
  </p:cSld>
  <p:clrMapOvr>
    <a:masterClrMapping/>
  </p:clrMapOvr>
  <p:transition xmlns:p14="http://schemas.microsoft.com/office/powerpoint/2010/mai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45395"/>
      </p:ext>
    </p:extLst>
  </p:cSld>
  <p:clrMapOvr>
    <a:masterClrMapping/>
  </p:clrMapOvr>
  <p:transition xmlns:p14="http://schemas.microsoft.com/office/powerpoint/2010/main"/>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793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6531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289580"/>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54520"/>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589707212"/>
      </p:ext>
    </p:extLst>
  </p:cSld>
  <p:clrMapOvr>
    <a:masterClrMapping/>
  </p:clrMapOvr>
  <p:transition xmlns:p14="http://schemas.microsoft.com/office/powerpoint/2010/mai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4893161"/>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157569"/>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8972205"/>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542191"/>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630174"/>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946013"/>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9039703"/>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15954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7396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81863"/>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0449378"/>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5044656"/>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04303"/>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64242"/>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5941473"/>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689527"/>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30779"/>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59384"/>
      </p:ext>
    </p:extLst>
  </p:cSld>
  <p:clrMapOvr>
    <a:masterClrMapping/>
  </p:clrMapOvr>
  <p:transition xmlns:p14="http://schemas.microsoft.com/office/powerpoint/2010/main"/>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1363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119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024890"/>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6026373"/>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5090810"/>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0889380"/>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0365414"/>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118010"/>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3850849"/>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37837"/>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2779224"/>
      </p:ext>
    </p:extLst>
  </p:cSld>
  <p:clrMapOvr>
    <a:masterClrMapping/>
  </p:clrMapOvr>
  <p:transition xmlns:p14="http://schemas.microsoft.com/office/powerpoint/2010/mai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1672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83523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827745"/>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73958"/>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3580448"/>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4017199"/>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4146712"/>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6228247"/>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752461"/>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282844"/>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656820"/>
      </p:ext>
    </p:extLst>
  </p:cSld>
  <p:clrMapOvr>
    <a:masterClrMapping/>
  </p:clrMapOvr>
  <p:transition xmlns:p14="http://schemas.microsoft.com/office/powerpoint/2010/mai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71968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55258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360520"/>
      </p:ext>
    </p:extLst>
  </p:cSld>
  <p:clrMapOvr>
    <a:masterClrMapping/>
  </p:clrMapOvr>
  <p:transition xmlns:p14="http://schemas.microsoft.com/office/powerpoint/2010/main"/>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9259301"/>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758866"/>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9375224"/>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954124"/>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590667"/>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2901596"/>
      </p:ext>
    </p:extLst>
  </p:cSld>
  <p:clrMapOvr>
    <a:masterClrMapping/>
  </p:clrMapOvr>
  <p:transition xmlns:p14="http://schemas.microsoft.com/office/powerpoint/2010/mai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313692"/>
      </p:ext>
    </p:extLst>
  </p:cSld>
  <p:clrMapOvr>
    <a:masterClrMapping/>
  </p:clrMapOvr>
  <p:transition xmlns:p14="http://schemas.microsoft.com/office/powerpoint/2010/mai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4561422"/>
      </p:ext>
    </p:extLst>
  </p:cSld>
  <p:clrMapOvr>
    <a:masterClrMapping/>
  </p:clrMapOvr>
  <p:transition xmlns:p14="http://schemas.microsoft.com/office/powerpoint/2010/main"/>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4484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8080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4862752"/>
      </p:ext>
    </p:extLst>
  </p:cSld>
  <p:clrMapOvr>
    <a:masterClrMapping/>
  </p:clrMapOvr>
  <p:transition xmlns:p14="http://schemas.microsoft.com/office/powerpoint/2010/main"/>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935012"/>
      </p:ext>
    </p:extLst>
  </p:cSld>
  <p:clrMapOvr>
    <a:masterClrMapping/>
  </p:clrMapOvr>
  <p:transition xmlns:p14="http://schemas.microsoft.com/office/powerpoint/2010/main"/>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0439108"/>
      </p:ext>
    </p:extLst>
  </p:cSld>
  <p:clrMapOvr>
    <a:masterClrMapping/>
  </p:clrMapOvr>
  <p:transition xmlns:p14="http://schemas.microsoft.com/office/powerpoint/2010/mai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432550"/>
      </p:ext>
    </p:extLst>
  </p:cSld>
  <p:clrMapOvr>
    <a:masterClrMapping/>
  </p:clrMapOvr>
  <p:transition xmlns:p14="http://schemas.microsoft.com/office/powerpoint/2010/main"/>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7448326"/>
      </p:ext>
    </p:extLst>
  </p:cSld>
  <p:clrMapOvr>
    <a:masterClrMapping/>
  </p:clrMapOvr>
  <p:transition xmlns:p14="http://schemas.microsoft.com/office/powerpoint/2010/main"/>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1348521"/>
      </p:ext>
    </p:extLst>
  </p:cSld>
  <p:clrMapOvr>
    <a:masterClrMapping/>
  </p:clrMapOvr>
  <p:transition xmlns:p14="http://schemas.microsoft.com/office/powerpoint/2010/mai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55936"/>
      </p:ext>
    </p:extLst>
  </p:cSld>
  <p:clrMapOvr>
    <a:masterClrMapping/>
  </p:clrMapOvr>
  <p:transition xmlns:p14="http://schemas.microsoft.com/office/powerpoint/2010/mai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04457"/>
      </p:ext>
    </p:extLst>
  </p:cSld>
  <p:clrMapOvr>
    <a:masterClrMapping/>
  </p:clrMapOvr>
  <p:transition xmlns:p14="http://schemas.microsoft.com/office/powerpoint/2010/mai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0556829"/>
      </p:ext>
    </p:extLst>
  </p:cSld>
  <p:clrMapOvr>
    <a:masterClrMapping/>
  </p:clrMapOvr>
  <p:transition xmlns:p14="http://schemas.microsoft.com/office/powerpoint/2010/main"/>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90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7682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409920"/>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783200"/>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5750378"/>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2326443"/>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319595"/>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6990141"/>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445112"/>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1219678"/>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7048859"/>
      </p:ext>
    </p:extLst>
  </p:cSld>
  <p:clrMapOvr>
    <a:masterClrMapping/>
  </p:clrMapOvr>
  <p:transition xmlns:p14="http://schemas.microsoft.com/office/powerpoint/2010/mai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0007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167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3145691"/>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1945520"/>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641360"/>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474432"/>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8270539"/>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3326227"/>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5320534"/>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06107"/>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71674"/>
      </p:ext>
    </p:extLst>
  </p:cSld>
  <p:clrMapOvr>
    <a:masterClrMapping/>
  </p:clrMapOvr>
  <p:transition xmlns:p14="http://schemas.microsoft.com/office/powerpoint/2010/mai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7418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53653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3005956"/>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6521440"/>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9031632"/>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4469086"/>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184216"/>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9215989"/>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64310"/>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9834498"/>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6118053"/>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9288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288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62595"/>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473341"/>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366800"/>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138417"/>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384149"/>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254685"/>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964458"/>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3176073"/>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990264"/>
      </p:ext>
    </p:extLst>
  </p:cSld>
  <p:clrMapOvr>
    <a:masterClrMapping/>
  </p:clrMapOvr>
  <p:transition xmlns:p14="http://schemas.microsoft.com/office/powerpoint/2010/main"/>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76670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1971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404285"/>
      </p:ext>
    </p:extLst>
  </p:cSld>
  <p:clrMapOvr>
    <a:masterClrMapping/>
  </p:clrMapOvr>
  <p:transition xmlns:p14="http://schemas.microsoft.com/office/powerpoint/2010/mai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882226"/>
      </p:ext>
    </p:extLst>
  </p:cSld>
  <p:clrMapOvr>
    <a:masterClrMapping/>
  </p:clrMapOvr>
  <p:transition xmlns:p14="http://schemas.microsoft.com/office/powerpoint/2010/mai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4977633"/>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770502"/>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5009673"/>
      </p:ext>
    </p:extLst>
  </p:cSld>
  <p:clrMapOvr>
    <a:masterClrMapping/>
  </p:clrMapOvr>
  <p:transition xmlns:p14="http://schemas.microsoft.com/office/powerpoint/2010/mai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783394"/>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36977292"/>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663532"/>
      </p:ext>
    </p:extLst>
  </p:cSld>
  <p:clrMapOvr>
    <a:masterClrMapping/>
  </p:clrMapOvr>
  <p:transition xmlns:p14="http://schemas.microsoft.com/office/powerpoint/2010/mai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091402"/>
      </p:ext>
    </p:extLst>
  </p:cSld>
  <p:clrMapOvr>
    <a:masterClrMapping/>
  </p:clrMapOvr>
  <p:transition xmlns:p14="http://schemas.microsoft.com/office/powerpoint/2010/mai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14601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73265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570630"/>
      </p:ext>
    </p:extLst>
  </p:cSld>
  <p:clrMapOvr>
    <a:masterClrMapping/>
  </p:clrMapOvr>
  <p:transition xmlns:p14="http://schemas.microsoft.com/office/powerpoint/2010/mai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8800305"/>
      </p:ext>
    </p:extLst>
  </p:cSld>
  <p:clrMapOvr>
    <a:masterClrMapping/>
  </p:clrMapOvr>
  <p:transition xmlns:p14="http://schemas.microsoft.com/office/powerpoint/2010/mai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721681"/>
      </p:ext>
    </p:extLst>
  </p:cSld>
  <p:clrMapOvr>
    <a:masterClrMapping/>
  </p:clrMapOvr>
  <p:transition xmlns:p14="http://schemas.microsoft.com/office/powerpoint/2010/mai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220597"/>
      </p:ext>
    </p:extLst>
  </p:cSld>
  <p:clrMapOvr>
    <a:masterClrMapping/>
  </p:clrMapOvr>
  <p:transition xmlns:p14="http://schemas.microsoft.com/office/powerpoint/2010/mai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3913127"/>
      </p:ext>
    </p:extLst>
  </p:cSld>
  <p:clrMapOvr>
    <a:masterClrMapping/>
  </p:clrMapOvr>
  <p:transition xmlns:p14="http://schemas.microsoft.com/office/powerpoint/2010/mai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1001247"/>
      </p:ext>
    </p:extLst>
  </p:cSld>
  <p:clrMapOvr>
    <a:masterClrMapping/>
  </p:clrMapOvr>
  <p:transition xmlns:p14="http://schemas.microsoft.com/office/powerpoint/2010/mai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25535"/>
      </p:ext>
    </p:extLst>
  </p:cSld>
  <p:clrMapOvr>
    <a:masterClrMapping/>
  </p:clrMapOvr>
  <p:transition xmlns:p14="http://schemas.microsoft.com/office/powerpoint/2010/mai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76543"/>
      </p:ext>
    </p:extLst>
  </p:cSld>
  <p:clrMapOvr>
    <a:masterClrMapping/>
  </p:clrMapOvr>
  <p:transition xmlns:p14="http://schemas.microsoft.com/office/powerpoint/2010/mai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1970742"/>
      </p:ext>
    </p:extLst>
  </p:cSld>
  <p:clrMapOvr>
    <a:masterClrMapping/>
  </p:clrMapOvr>
  <p:transition xmlns:p14="http://schemas.microsoft.com/office/powerpoint/2010/main"/>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5120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6811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465408"/>
      </p:ext>
    </p:extLst>
  </p:cSld>
  <p:clrMapOvr>
    <a:masterClrMapping/>
  </p:clrMapOvr>
  <p:transition xmlns:p14="http://schemas.microsoft.com/office/powerpoint/2010/mai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096661"/>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3540534"/>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7491957"/>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4223989"/>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5965795"/>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4428909"/>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9237865"/>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7619053"/>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xmlns:p14="http://schemas.microsoft.com/office/powerpoint/2010/mai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xmlns:p14="http://schemas.microsoft.com/office/powerpoint/2010/mai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xmlns:p14="http://schemas.microsoft.com/office/powerpoint/2010/main"/>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xmlns:p14="http://schemas.microsoft.com/office/powerpoint/2010/main"/>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58188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17794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9244841"/>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558190"/>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509637"/>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716544"/>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619383"/>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7939724"/>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406912"/>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636880"/>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367913"/>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12594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8114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167478"/>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5881831"/>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202507"/>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997070"/>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7206901"/>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7111551"/>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6716413"/>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980742"/>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6513729"/>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xmlns:p14="http://schemas.microsoft.com/office/powerpoint/2010/mai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xmlns:p14="http://schemas.microsoft.com/office/powerpoint/2010/mai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2335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2517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1565105"/>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422477"/>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886661"/>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1763250"/>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4934542"/>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714153"/>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43796"/>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7876729"/>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4220275"/>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84381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333948"/>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457159"/>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167184"/>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581820"/>
      </p:ext>
    </p:extLst>
  </p:cSld>
  <p:clrMapOvr>
    <a:masterClrMapping/>
  </p:clrMapOvr>
  <p:transition xmlns:p14="http://schemas.microsoft.com/office/powerpoint/2010/main"/>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7274959"/>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8534324"/>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220314"/>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6160843"/>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007779"/>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4468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3397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3559109"/>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469854"/>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019786"/>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289132"/>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728748"/>
      </p:ext>
    </p:extLst>
  </p:cSld>
  <p:clrMapOvr>
    <a:masterClrMapping/>
  </p:clrMapOvr>
  <p:transition xmlns:p14="http://schemas.microsoft.com/office/powerpoint/2010/main"/>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9391399"/>
      </p:ext>
    </p:extLst>
  </p:cSld>
  <p:clrMapOvr>
    <a:masterClrMapping/>
  </p:clrMapOvr>
  <p:transition xmlns:p14="http://schemas.microsoft.com/office/powerpoint/2010/main"/>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7201394"/>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3078396"/>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40708"/>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65428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710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25024"/>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76373"/>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4782568"/>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8472060"/>
      </p:ext>
    </p:extLst>
  </p:cSld>
  <p:clrMapOvr>
    <a:masterClrMapping/>
  </p:clrMapOvr>
  <p:transition xmlns:p14="http://schemas.microsoft.com/office/powerpoint/2010/mai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0921180"/>
      </p:ext>
    </p:extLst>
  </p:cSld>
  <p:clrMapOvr>
    <a:masterClrMapping/>
  </p:clrMapOvr>
  <p:transition xmlns:p14="http://schemas.microsoft.com/office/powerpoint/2010/mai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99858"/>
      </p:ext>
    </p:extLst>
  </p:cSld>
  <p:clrMapOvr>
    <a:masterClrMapping/>
  </p:clrMapOvr>
  <p:transition xmlns:p14="http://schemas.microsoft.com/office/powerpoint/2010/mai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008227"/>
      </p:ext>
    </p:extLst>
  </p:cSld>
  <p:clrMapOvr>
    <a:masterClrMapping/>
  </p:clrMapOvr>
  <p:transition xmlns:p14="http://schemas.microsoft.com/office/powerpoint/2010/mai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226856"/>
      </p:ext>
    </p:extLst>
  </p:cSld>
  <p:clrMapOvr>
    <a:masterClrMapping/>
  </p:clrMapOvr>
  <p:transition xmlns:p14="http://schemas.microsoft.com/office/powerpoint/2010/mai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514795"/>
      </p:ext>
    </p:extLst>
  </p:cSld>
  <p:clrMapOvr>
    <a:masterClrMapping/>
  </p:clrMapOvr>
  <p:transition xmlns:p14="http://schemas.microsoft.com/office/powerpoint/2010/mai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6"/>
          <p:cNvSpPr>
            <a:spLocks noChangeArrowheads="1"/>
          </p:cNvSpPr>
          <p:nvPr userDrawn="1"/>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5" name="Freeform 7"/>
          <p:cNvSpPr>
            <a:spLocks noChangeArrowheads="1"/>
          </p:cNvSpPr>
          <p:nvPr userDrawn="1"/>
        </p:nvSpPr>
        <p:spPr bwMode="auto">
          <a:xfrm flipH="1" flipV="1">
            <a:off x="439738" y="2030413"/>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2" name="Title 1"/>
          <p:cNvSpPr>
            <a:spLocks noGrp="1"/>
          </p:cNvSpPr>
          <p:nvPr>
            <p:ph type="ctrTitle"/>
          </p:nvPr>
        </p:nvSpPr>
        <p:spPr>
          <a:xfrm>
            <a:off x="685800" y="1303337"/>
            <a:ext cx="7772400" cy="1470025"/>
          </a:xfrm>
        </p:spPr>
        <p:txBody>
          <a:bodyPr/>
          <a:lstStyle>
            <a:lvl1pPr>
              <a:defRPr>
                <a:solidFill>
                  <a:srgbClr val="008000"/>
                </a:solidFill>
                <a:latin typeface="Times"/>
                <a:cs typeface="Time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410017"/>
            <a:ext cx="6400800" cy="2228783"/>
          </a:xfrm>
        </p:spPr>
        <p:txBody>
          <a:bodyPr/>
          <a:lstStyle>
            <a:lvl1pPr marL="0" indent="0" algn="ctr">
              <a:buNone/>
              <a:defRPr>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6" name="Date Placeholder 3"/>
          <p:cNvSpPr>
            <a:spLocks noGrp="1"/>
          </p:cNvSpPr>
          <p:nvPr>
            <p:ph type="dt" sz="half" idx="10"/>
          </p:nvPr>
        </p:nvSpPr>
        <p:spPr/>
        <p:txBody>
          <a:bodyPr/>
          <a:lstStyle>
            <a:lvl1pPr>
              <a:defRPr/>
            </a:lvl1pPr>
          </a:lstStyle>
          <a:p>
            <a:pPr>
              <a:defRPr/>
            </a:pPr>
            <a:fld id="{4325BA5A-0C7E-0E47-AAD1-834DC09CEE71}" type="datetime1">
              <a:rPr lang="en-US">
                <a:solidFill>
                  <a:prstClr val="black">
                    <a:tint val="75000"/>
                  </a:prstClr>
                </a:solidFill>
                <a:latin typeface="Calibri"/>
              </a:rPr>
              <a:pPr>
                <a:defRPr/>
              </a:pPr>
              <a:t>10/11/16</a:t>
            </a:fld>
            <a:endParaRPr lang="en-US">
              <a:solidFill>
                <a:prstClr val="black">
                  <a:tint val="75000"/>
                </a:prstClr>
              </a:solidFill>
              <a:latin typeface="Calibri"/>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8" name="Slide Number Placeholder 5"/>
          <p:cNvSpPr>
            <a:spLocks noGrp="1"/>
          </p:cNvSpPr>
          <p:nvPr>
            <p:ph type="sldNum" sz="quarter" idx="12"/>
          </p:nvPr>
        </p:nvSpPr>
        <p:spPr/>
        <p:txBody>
          <a:bodyPr/>
          <a:lstStyle>
            <a:lvl1pPr>
              <a:defRPr/>
            </a:lvl1pPr>
          </a:lstStyle>
          <a:p>
            <a:pPr>
              <a:defRPr/>
            </a:pPr>
            <a:fld id="{EED065CC-5CB7-1643-AA5A-DAE2BF11A349}"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2084882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cxnSp>
        <p:nvCxnSpPr>
          <p:cNvPr id="4" name="Straight Connector 3"/>
          <p:cNvCxnSpPr/>
          <p:nvPr userDrawn="1"/>
        </p:nvCxnSpPr>
        <p:spPr>
          <a:xfrm>
            <a:off x="457200" y="1300163"/>
            <a:ext cx="8229600" cy="1587"/>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lgn="l">
              <a:defRPr>
                <a:solidFill>
                  <a:srgbClr val="008000"/>
                </a:solidFill>
                <a:latin typeface="Times"/>
                <a:cs typeface="Times"/>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17638"/>
            <a:ext cx="8229600" cy="4708525"/>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58F38B2D-C142-8E4D-BB16-E265621A6145}" type="datetime1">
              <a:rPr lang="en-US">
                <a:solidFill>
                  <a:prstClr val="black">
                    <a:tint val="75000"/>
                  </a:prstClr>
                </a:solidFill>
                <a:latin typeface="Calibri"/>
              </a:rPr>
              <a:pPr>
                <a:defRPr/>
              </a:pPr>
              <a:t>10/11/16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C939C16-5B41-F042-929B-C66C497D1AE4}"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8430971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98E3B05B-CB03-C648-BB9E-4C7442322920}" type="datetime1">
              <a:rPr lang="en-US">
                <a:solidFill>
                  <a:prstClr val="black">
                    <a:tint val="75000"/>
                  </a:prstClr>
                </a:solidFill>
                <a:latin typeface="Calibri"/>
              </a:rPr>
              <a:pPr>
                <a:def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09F060B9-6451-1E41-8E8F-56AD61D4849C}"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8942260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C2138DA8-CF27-304E-8482-1399D4A5CA7D}" type="datetime1">
              <a:rPr lang="en-US">
                <a:solidFill>
                  <a:prstClr val="black">
                    <a:tint val="75000"/>
                  </a:prstClr>
                </a:solidFill>
                <a:latin typeface="Calibri"/>
              </a:rPr>
              <a:pPr>
                <a:defRPr/>
              </a:pPr>
              <a:t>10/11/16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B53F6C15-E818-6441-A5C6-104874361467}"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2994170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878C3CFA-1326-1A49-8F6E-B193261C6978}" type="datetime1">
              <a:rPr lang="en-US">
                <a:solidFill>
                  <a:prstClr val="black">
                    <a:tint val="75000"/>
                  </a:prstClr>
                </a:solidFill>
                <a:latin typeface="Calibri"/>
              </a:rPr>
              <a:pPr>
                <a:defRPr/>
              </a:pPr>
              <a:t>10/11/16</a:t>
            </a:fld>
            <a:endParaRPr lang="en-US">
              <a:solidFill>
                <a:prstClr val="black">
                  <a:tint val="75000"/>
                </a:prstClr>
              </a:solidFill>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451019FE-EFC2-8A4B-888F-BF3C8C82B2F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5496829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7CF64C0E-82B9-ED47-BA46-8629A4D5FB01}" type="datetime1">
              <a:rPr lang="en-US">
                <a:solidFill>
                  <a:prstClr val="black">
                    <a:tint val="75000"/>
                  </a:prstClr>
                </a:solidFill>
                <a:latin typeface="Calibri"/>
              </a:rPr>
              <a:pPr>
                <a:defRPr/>
              </a:pPr>
              <a:t>10/11/16</a:t>
            </a:fld>
            <a:endParaRPr lang="en-US">
              <a:solidFill>
                <a:prstClr val="black">
                  <a:tint val="75000"/>
                </a:prstClr>
              </a:solidFill>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2B5EEBF2-AC42-FE4E-A86B-4688B4B613F9}"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7470014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AEF05CF-1B34-134E-AE7C-A15FAEDBB725}" type="datetime1">
              <a:rPr lang="en-US">
                <a:solidFill>
                  <a:prstClr val="black">
                    <a:tint val="75000"/>
                  </a:prstClr>
                </a:solidFill>
                <a:latin typeface="Calibri"/>
              </a:rPr>
              <a:pPr>
                <a:defRPr/>
              </a:pPr>
              <a:t>10/11/16</a:t>
            </a:fld>
            <a:endParaRPr lang="en-US">
              <a:solidFill>
                <a:prstClr val="black">
                  <a:tint val="75000"/>
                </a:prstClr>
              </a:solidFill>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CEEE6B6E-057C-AD41-8B5B-C9D2BFE96164}"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88233275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BFB67CE8-EBA1-0F45-A85A-ECC21B891591}" type="datetime1">
              <a:rPr lang="en-US">
                <a:solidFill>
                  <a:prstClr val="black">
                    <a:tint val="75000"/>
                  </a:prstClr>
                </a:solidFill>
                <a:latin typeface="Calibri"/>
              </a:rPr>
              <a:pPr>
                <a:defRPr/>
              </a:pPr>
              <a:t>10/11/16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1942CE9-9032-A644-9D70-9ED653CFEA78}"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7168977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A265225F-0256-2E4A-A293-0ED9A2EED1FA}" type="datetime1">
              <a:rPr lang="en-US">
                <a:solidFill>
                  <a:prstClr val="black">
                    <a:tint val="75000"/>
                  </a:prstClr>
                </a:solidFill>
                <a:latin typeface="Calibri"/>
              </a:rPr>
              <a:pPr>
                <a:defRPr/>
              </a:pPr>
              <a:t>10/11/16</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F0A3978-025E-4D4E-AEA2-D46532F764D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6474746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9B6ED78-0DC9-8942-B96C-695E7CB163A6}" type="datetime1">
              <a:rPr lang="en-US">
                <a:solidFill>
                  <a:prstClr val="black">
                    <a:tint val="75000"/>
                  </a:prstClr>
                </a:solidFill>
                <a:latin typeface="Calibri"/>
              </a:rPr>
              <a:pPr>
                <a:def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215FA89-537B-E34B-8F83-419EAC19CA41}"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925652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690F659A-3D86-754F-BBC3-811CD5A704DC}" type="datetime1">
              <a:rPr lang="en-US">
                <a:solidFill>
                  <a:prstClr val="black">
                    <a:tint val="75000"/>
                  </a:prstClr>
                </a:solidFill>
                <a:latin typeface="Calibri"/>
              </a:rPr>
              <a:pPr>
                <a:def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D669826-498D-0D4E-B6FD-7530EF0F8133}"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80676943"/>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9114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475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1128688"/>
      </p:ext>
    </p:extLst>
  </p:cSld>
  <p:clrMapOvr>
    <a:masterClrMapping/>
  </p:clrMapOvr>
  <p:transition xmlns:p14="http://schemas.microsoft.com/office/powerpoint/2010/main"/>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5215083"/>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587990"/>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4200800"/>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5943290"/>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0157497"/>
      </p:ext>
    </p:extLst>
  </p:cSld>
  <p:clrMapOvr>
    <a:masterClrMapping/>
  </p:clrMapOvr>
  <p:transition xmlns:p14="http://schemas.microsoft.com/office/powerpoint/2010/main"/>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858260"/>
      </p:ext>
    </p:extLst>
  </p:cSld>
  <p:clrMapOvr>
    <a:masterClrMapping/>
  </p:clrMapOvr>
  <p:transition xmlns:p14="http://schemas.microsoft.com/office/powerpoint/2010/mai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087346"/>
      </p:ext>
    </p:extLst>
  </p:cSld>
  <p:clrMapOvr>
    <a:masterClrMapping/>
  </p:clrMapOvr>
  <p:transition xmlns:p14="http://schemas.microsoft.com/office/powerpoint/2010/mai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34543"/>
      </p:ext>
    </p:extLst>
  </p:cSld>
  <p:clrMapOvr>
    <a:masterClrMapping/>
  </p:clrMapOvr>
  <p:transition xmlns:p14="http://schemas.microsoft.com/office/powerpoint/2010/mai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62346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308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039854"/>
      </p:ext>
    </p:extLst>
  </p:cSld>
  <p:clrMapOvr>
    <a:masterClrMapping/>
  </p:clrMapOvr>
  <p:transition xmlns:p14="http://schemas.microsoft.com/office/powerpoint/2010/mai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007432"/>
      </p:ext>
    </p:extLst>
  </p:cSld>
  <p:clrMapOvr>
    <a:masterClrMapping/>
  </p:clrMapOvr>
  <p:transition xmlns:p14="http://schemas.microsoft.com/office/powerpoint/2010/mai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4254174"/>
      </p:ext>
    </p:extLst>
  </p:cSld>
  <p:clrMapOvr>
    <a:masterClrMapping/>
  </p:clrMapOvr>
  <p:transition xmlns:p14="http://schemas.microsoft.com/office/powerpoint/2010/mai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7530106"/>
      </p:ext>
    </p:extLst>
  </p:cSld>
  <p:clrMapOvr>
    <a:masterClrMapping/>
  </p:clrMapOvr>
  <p:transition xmlns:p14="http://schemas.microsoft.com/office/powerpoint/2010/mai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357761"/>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354088"/>
      </p:ext>
    </p:extLst>
  </p:cSld>
  <p:clrMapOvr>
    <a:masterClrMapping/>
  </p:clrMapOvr>
  <p:transition xmlns:p14="http://schemas.microsoft.com/office/powerpoint/2010/main"/>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9682434"/>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006548"/>
      </p:ext>
    </p:extLst>
  </p:cSld>
  <p:clrMapOvr>
    <a:masterClrMapping/>
  </p:clrMapOvr>
  <p:transition xmlns:p14="http://schemas.microsoft.com/office/powerpoint/2010/mai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1400364"/>
      </p:ext>
    </p:extLst>
  </p:cSld>
  <p:clrMapOvr>
    <a:masterClrMapping/>
  </p:clrMapOvr>
  <p:transition xmlns:p14="http://schemas.microsoft.com/office/powerpoint/2010/main"/>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24784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773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03669"/>
      </p:ext>
    </p:extLst>
  </p:cSld>
  <p:clrMapOvr>
    <a:masterClrMapping/>
  </p:clrMapOvr>
  <p:transition xmlns:p14="http://schemas.microsoft.com/office/powerpoint/2010/main"/>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7302775"/>
      </p:ext>
    </p:extLst>
  </p:cSld>
  <p:clrMapOvr>
    <a:masterClrMapping/>
  </p:clrMapOvr>
  <p:transition xmlns:p14="http://schemas.microsoft.com/office/powerpoint/2010/main"/>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2827722"/>
      </p:ext>
    </p:extLst>
  </p:cSld>
  <p:clrMapOvr>
    <a:masterClrMapping/>
  </p:clrMapOvr>
  <p:transition xmlns:p14="http://schemas.microsoft.com/office/powerpoint/2010/mai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346332"/>
      </p:ext>
    </p:extLst>
  </p:cSld>
  <p:clrMapOvr>
    <a:masterClrMapping/>
  </p:clrMapOvr>
  <p:transition xmlns:p14="http://schemas.microsoft.com/office/powerpoint/2010/main"/>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266495"/>
      </p:ext>
    </p:extLst>
  </p:cSld>
  <p:clrMapOvr>
    <a:masterClrMapping/>
  </p:clrMapOvr>
  <p:transition xmlns:p14="http://schemas.microsoft.com/office/powerpoint/2010/main"/>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4973260"/>
      </p:ext>
    </p:extLst>
  </p:cSld>
  <p:clrMapOvr>
    <a:masterClrMapping/>
  </p:clrMapOvr>
  <p:transition xmlns:p14="http://schemas.microsoft.com/office/powerpoint/2010/main"/>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706717"/>
      </p:ext>
    </p:extLst>
  </p:cSld>
  <p:clrMapOvr>
    <a:masterClrMapping/>
  </p:clrMapOvr>
  <p:transition xmlns:p14="http://schemas.microsoft.com/office/powerpoint/2010/mai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734264"/>
      </p:ext>
    </p:extLst>
  </p:cSld>
  <p:clrMapOvr>
    <a:masterClrMapping/>
  </p:clrMapOvr>
  <p:transition xmlns:p14="http://schemas.microsoft.com/office/powerpoint/2010/mai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577286"/>
      </p:ext>
    </p:extLst>
  </p:cSld>
  <p:clrMapOvr>
    <a:masterClrMapping/>
  </p:clrMapOvr>
  <p:transition xmlns:p14="http://schemas.microsoft.com/office/powerpoint/2010/mai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2508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7017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382936"/>
      </p:ext>
    </p:extLst>
  </p:cSld>
  <p:clrMapOvr>
    <a:masterClrMapping/>
  </p:clrMapOvr>
  <p:transition xmlns:p14="http://schemas.microsoft.com/office/powerpoint/2010/main"/>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42631"/>
      </p:ext>
    </p:extLst>
  </p:cSld>
  <p:clrMapOvr>
    <a:masterClrMapping/>
  </p:clrMapOvr>
  <p:transition xmlns:p14="http://schemas.microsoft.com/office/powerpoint/2010/main"/>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669643"/>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921898"/>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652695"/>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659132"/>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928573"/>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2660051"/>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5730656"/>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01667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9974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9393553"/>
      </p:ext>
    </p:extLst>
  </p:cSld>
  <p:clrMapOvr>
    <a:masterClrMapping/>
  </p:clrMapOvr>
  <p:transition xmlns:p14="http://schemas.microsoft.com/office/powerpoint/2010/main"/>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276035"/>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588073"/>
      </p:ext>
    </p:extLst>
  </p:cSld>
  <p:clrMapOvr>
    <a:masterClrMapping/>
  </p:clrMapOvr>
  <p:transition xmlns:p14="http://schemas.microsoft.com/office/powerpoint/2010/mai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8557592"/>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2334329"/>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6861221"/>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553533"/>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6840557"/>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45502"/>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80111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50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250420"/>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446693"/>
      </p:ext>
    </p:extLst>
  </p:cSld>
  <p:clrMapOvr>
    <a:masterClrMapping/>
  </p:clrMapOvr>
  <p:transition xmlns:p14="http://schemas.microsoft.com/office/powerpoint/2010/main"/>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3893774"/>
      </p:ext>
    </p:extLst>
  </p:cSld>
  <p:clrMapOvr>
    <a:masterClrMapping/>
  </p:clrMapOvr>
  <p:transition xmlns:p14="http://schemas.microsoft.com/office/powerpoint/2010/main"/>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7505740"/>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167623"/>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9077100"/>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330991"/>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7080419"/>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5493782"/>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572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29281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5258642"/>
      </p:ext>
    </p:extLst>
  </p:cSld>
  <p:clrMapOvr>
    <a:masterClrMapping/>
  </p:clrMapOvr>
  <p:transition xmlns:p14="http://schemas.microsoft.com/office/powerpoint/2010/main"/>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600375"/>
      </p:ext>
    </p:extLst>
  </p:cSld>
  <p:clrMapOvr>
    <a:masterClrMapping/>
  </p:clrMapOvr>
  <p:transition xmlns:p14="http://schemas.microsoft.com/office/powerpoint/2010/main"/>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7107474"/>
      </p:ext>
    </p:extLst>
  </p:cSld>
  <p:clrMapOvr>
    <a:masterClrMapping/>
  </p:clrMapOvr>
  <p:transition xmlns:p14="http://schemas.microsoft.com/office/powerpoint/2010/main"/>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255856"/>
      </p:ext>
    </p:extLst>
  </p:cSld>
  <p:clrMapOvr>
    <a:masterClrMapping/>
  </p:clrMapOvr>
  <p:transition xmlns:p14="http://schemas.microsoft.com/office/powerpoint/2010/main"/>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8437986"/>
      </p:ext>
    </p:extLst>
  </p:cSld>
  <p:clrMapOvr>
    <a:masterClrMapping/>
  </p:clrMapOvr>
  <p:transition xmlns:p14="http://schemas.microsoft.com/office/powerpoint/2010/main"/>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2828417"/>
      </p:ext>
    </p:extLst>
  </p:cSld>
  <p:clrMapOvr>
    <a:masterClrMapping/>
  </p:clrMapOvr>
  <p:transition xmlns:p14="http://schemas.microsoft.com/office/powerpoint/2010/main"/>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128632"/>
      </p:ext>
    </p:extLst>
  </p:cSld>
  <p:clrMapOvr>
    <a:masterClrMapping/>
  </p:clrMapOvr>
  <p:transition xmlns:p14="http://schemas.microsoft.com/office/powerpoint/2010/mai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765297"/>
      </p:ext>
    </p:extLst>
  </p:cSld>
  <p:clrMapOvr>
    <a:masterClrMapping/>
  </p:clrMapOvr>
  <p:transition xmlns:p14="http://schemas.microsoft.com/office/powerpoint/2010/mai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450194"/>
      </p:ext>
    </p:extLst>
  </p:cSld>
  <p:clrMapOvr>
    <a:masterClrMapping/>
  </p:clrMapOvr>
  <p:transition xmlns:p14="http://schemas.microsoft.com/office/powerpoint/2010/mai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xmlns:p14="http://schemas.microsoft.com/office/powerpoint/2010/main"/>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xmlns:p14="http://schemas.microsoft.com/office/powerpoint/2010/main"/>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xmlns:p14="http://schemas.microsoft.com/office/powerpoint/2010/mai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xmlns:p14="http://schemas.microsoft.com/office/powerpoint/2010/main"/>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xmlns:p14="http://schemas.microsoft.com/office/powerpoint/2010/main"/>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xmlns:p14="http://schemas.microsoft.com/office/powerpoint/2010/main"/>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xmlns:p14="http://schemas.microsoft.com/office/powerpoint/2010/mai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xmlns:p14="http://schemas.microsoft.com/office/powerpoint/2010/mai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xmlns:p14="http://schemas.microsoft.com/office/powerpoint/2010/mai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xmlns:p14="http://schemas.microsoft.com/office/powerpoint/2010/mai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xmlns:p14="http://schemas.microsoft.com/office/powerpoint/2010/mai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xmlns:p14="http://schemas.microsoft.com/office/powerpoint/2010/mai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xmlns:p14="http://schemas.microsoft.com/office/powerpoint/2010/mai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xmlns:p14="http://schemas.microsoft.com/office/powerpoint/2010/mai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xmlns:p14="http://schemas.microsoft.com/office/powerpoint/2010/mai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xmlns:p14="http://schemas.microsoft.com/office/powerpoint/2010/mai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xmlns:p14="http://schemas.microsoft.com/office/powerpoint/2010/mai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xmlns:p14="http://schemas.microsoft.com/office/powerpoint/2010/mai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xmlns:p14="http://schemas.microsoft.com/office/powerpoint/2010/mai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xmlns:p14="http://schemas.microsoft.com/office/powerpoint/2010/mai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xmlns:p14="http://schemas.microsoft.com/office/powerpoint/2010/mai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xmlns:p14="http://schemas.microsoft.com/office/powerpoint/2010/mai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xmlns:p14="http://schemas.microsoft.com/office/powerpoint/2010/mai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xmlns:p14="http://schemas.microsoft.com/office/powerpoint/2010/main"/>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xmlns:p14="http://schemas.microsoft.com/office/powerpoint/2010/mai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xmlns:p14="http://schemas.microsoft.com/office/powerpoint/2010/mai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xmlns:p14="http://schemas.microsoft.com/office/powerpoint/2010/mai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xmlns:p14="http://schemas.microsoft.com/office/powerpoint/2010/mai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xmlns:p14="http://schemas.microsoft.com/office/powerpoint/2010/mai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xmlns:p14="http://schemas.microsoft.com/office/powerpoint/2010/mai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xmlns:p14="http://schemas.microsoft.com/office/powerpoint/2010/mai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xmlns:p14="http://schemas.microsoft.com/office/powerpoint/2010/main"/>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68949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916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8410111"/>
      </p:ext>
    </p:extLst>
  </p:cSld>
  <p:clrMapOvr>
    <a:masterClrMapping/>
  </p:clrMapOvr>
  <p:transition xmlns:p14="http://schemas.microsoft.com/office/powerpoint/2010/main"/>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834464"/>
      </p:ext>
    </p:extLst>
  </p:cSld>
  <p:clrMapOvr>
    <a:masterClrMapping/>
  </p:clrMapOvr>
  <p:transition xmlns:p14="http://schemas.microsoft.com/office/powerpoint/2010/main"/>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1708114"/>
      </p:ext>
    </p:extLst>
  </p:cSld>
  <p:clrMapOvr>
    <a:masterClrMapping/>
  </p:clrMapOvr>
  <p:transition xmlns:p14="http://schemas.microsoft.com/office/powerpoint/2010/main"/>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249189"/>
      </p:ext>
    </p:extLst>
  </p:cSld>
  <p:clrMapOvr>
    <a:masterClrMapping/>
  </p:clrMapOvr>
  <p:transition xmlns:p14="http://schemas.microsoft.com/office/powerpoint/2010/main"/>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546668"/>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033814"/>
      </p:ext>
    </p:extLst>
  </p:cSld>
  <p:clrMapOvr>
    <a:masterClrMapping/>
  </p:clrMapOvr>
  <p:transition xmlns:p14="http://schemas.microsoft.com/office/powerpoint/2010/main"/>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4430809"/>
      </p:ext>
    </p:extLst>
  </p:cSld>
  <p:clrMapOvr>
    <a:masterClrMapping/>
  </p:clrMapOvr>
  <p:transition xmlns:p14="http://schemas.microsoft.com/office/powerpoint/2010/mai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493290"/>
      </p:ext>
    </p:extLst>
  </p:cSld>
  <p:clrMapOvr>
    <a:masterClrMapping/>
  </p:clrMapOvr>
  <p:transition xmlns:p14="http://schemas.microsoft.com/office/powerpoint/2010/mai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168260"/>
      </p:ext>
    </p:extLst>
  </p:cSld>
  <p:clrMapOvr>
    <a:masterClrMapping/>
  </p:clrMapOvr>
  <p:transition xmlns:p14="http://schemas.microsoft.com/office/powerpoint/2010/main"/>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3207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7819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628065"/>
      </p:ext>
    </p:extLst>
  </p:cSld>
  <p:clrMapOvr>
    <a:masterClrMapping/>
  </p:clrMapOvr>
  <p:transition xmlns:p14="http://schemas.microsoft.com/office/powerpoint/2010/main"/>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5865501"/>
      </p:ext>
    </p:extLst>
  </p:cSld>
  <p:clrMapOvr>
    <a:masterClrMapping/>
  </p:clrMapOvr>
  <p:transition xmlns:p14="http://schemas.microsoft.com/office/powerpoint/2010/main"/>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86822"/>
      </p:ext>
    </p:extLst>
  </p:cSld>
  <p:clrMapOvr>
    <a:masterClrMapping/>
  </p:clrMapOvr>
  <p:transition xmlns:p14="http://schemas.microsoft.com/office/powerpoint/2010/main"/>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4500457"/>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011960"/>
      </p:ext>
    </p:extLst>
  </p:cSld>
  <p:clrMapOvr>
    <a:masterClrMapping/>
  </p:clrMapOvr>
  <p:transition xmlns:p14="http://schemas.microsoft.com/office/powerpoint/2010/main"/>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442572"/>
      </p:ext>
    </p:extLst>
  </p:cSld>
  <p:clrMapOvr>
    <a:masterClrMapping/>
  </p:clrMapOvr>
  <p:transition xmlns:p14="http://schemas.microsoft.com/office/powerpoint/2010/main"/>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9830030"/>
      </p:ext>
    </p:extLst>
  </p:cSld>
  <p:clrMapOvr>
    <a:masterClrMapping/>
  </p:clrMapOvr>
  <p:transition xmlns:p14="http://schemas.microsoft.com/office/powerpoint/2010/mai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4512379"/>
      </p:ext>
    </p:extLst>
  </p:cSld>
  <p:clrMapOvr>
    <a:masterClrMapping/>
  </p:clrMapOvr>
  <p:transition xmlns:p14="http://schemas.microsoft.com/office/powerpoint/2010/mai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652218"/>
      </p:ext>
    </p:extLst>
  </p:cSld>
  <p:clrMapOvr>
    <a:masterClrMapping/>
  </p:clrMapOvr>
  <p:transition xmlns:p14="http://schemas.microsoft.com/office/powerpoint/2010/main"/>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7494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96192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9246084"/>
      </p:ext>
    </p:extLst>
  </p:cSld>
  <p:clrMapOvr>
    <a:masterClrMapping/>
  </p:clrMapOvr>
  <p:transition xmlns:p14="http://schemas.microsoft.com/office/powerpoint/2010/main"/>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1330384"/>
      </p:ext>
    </p:extLst>
  </p:cSld>
  <p:clrMapOvr>
    <a:masterClrMapping/>
  </p:clrMapOvr>
  <p:transition xmlns:p14="http://schemas.microsoft.com/office/powerpoint/2010/main"/>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6235330"/>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6223103"/>
      </p:ext>
    </p:extLst>
  </p:cSld>
  <p:clrMapOvr>
    <a:masterClrMapping/>
  </p:clrMapOvr>
  <p:transition xmlns:p14="http://schemas.microsoft.com/office/powerpoint/2010/main"/>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6734"/>
      </p:ext>
    </p:extLst>
  </p:cSld>
  <p:clrMapOvr>
    <a:masterClrMapping/>
  </p:clrMapOvr>
  <p:transition xmlns:p14="http://schemas.microsoft.com/office/powerpoint/2010/main"/>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660989"/>
      </p:ext>
    </p:extLst>
  </p:cSld>
  <p:clrMapOvr>
    <a:masterClrMapping/>
  </p:clrMapOvr>
  <p:transition xmlns:p14="http://schemas.microsoft.com/office/powerpoint/2010/main"/>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280169"/>
      </p:ext>
    </p:extLst>
  </p:cSld>
  <p:clrMapOvr>
    <a:masterClrMapping/>
  </p:clrMapOvr>
  <p:transition xmlns:p14="http://schemas.microsoft.com/office/powerpoint/2010/mai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703604"/>
      </p:ext>
    </p:extLst>
  </p:cSld>
  <p:clrMapOvr>
    <a:masterClrMapping/>
  </p:clrMapOvr>
  <p:transition xmlns:p14="http://schemas.microsoft.com/office/powerpoint/2010/mai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606148"/>
      </p:ext>
    </p:extLst>
  </p:cSld>
  <p:clrMapOvr>
    <a:masterClrMapping/>
  </p:clrMapOvr>
  <p:transition xmlns:p14="http://schemas.microsoft.com/office/powerpoint/2010/main"/>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4328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150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03574"/>
      </p:ext>
    </p:extLst>
  </p:cSld>
  <p:clrMapOvr>
    <a:masterClrMapping/>
  </p:clrMapOvr>
  <p:transition xmlns:p14="http://schemas.microsoft.com/office/powerpoint/2010/main"/>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1563886"/>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889393"/>
      </p:ext>
    </p:extLst>
  </p:cSld>
  <p:clrMapOvr>
    <a:masterClrMapping/>
  </p:clrMapOvr>
  <p:transition xmlns:p14="http://schemas.microsoft.com/office/powerpoint/2010/main"/>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9495704"/>
      </p:ext>
    </p:extLst>
  </p:cSld>
  <p:clrMapOvr>
    <a:masterClrMapping/>
  </p:clrMapOvr>
  <p:transition xmlns:p14="http://schemas.microsoft.com/office/powerpoint/2010/main"/>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190793"/>
      </p:ext>
    </p:extLst>
  </p:cSld>
  <p:clrMapOvr>
    <a:masterClrMapping/>
  </p:clrMapOvr>
  <p:transition xmlns:p14="http://schemas.microsoft.com/office/powerpoint/2010/main"/>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6179047"/>
      </p:ext>
    </p:extLst>
  </p:cSld>
  <p:clrMapOvr>
    <a:masterClrMapping/>
  </p:clrMapOvr>
  <p:transition xmlns:p14="http://schemas.microsoft.com/office/powerpoint/2010/main"/>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5094007"/>
      </p:ext>
    </p:extLst>
  </p:cSld>
  <p:clrMapOvr>
    <a:masterClrMapping/>
  </p:clrMapOvr>
  <p:transition xmlns:p14="http://schemas.microsoft.com/office/powerpoint/2010/main"/>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11934"/>
      </p:ext>
    </p:extLst>
  </p:cSld>
  <p:clrMapOvr>
    <a:masterClrMapping/>
  </p:clrMapOvr>
  <p:transition xmlns:p14="http://schemas.microsoft.com/office/powerpoint/2010/mai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8341461"/>
      </p:ext>
    </p:extLst>
  </p:cSld>
  <p:clrMapOvr>
    <a:masterClrMapping/>
  </p:clrMapOvr>
  <p:transition xmlns:p14="http://schemas.microsoft.com/office/powerpoint/2010/main"/>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7954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48672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1008780"/>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742485"/>
      </p:ext>
    </p:extLst>
  </p:cSld>
  <p:clrMapOvr>
    <a:masterClrMapping/>
  </p:clrMapOvr>
  <p:transition xmlns:p14="http://schemas.microsoft.com/office/powerpoint/2010/main"/>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2305932"/>
      </p:ext>
    </p:extLst>
  </p:cSld>
  <p:clrMapOvr>
    <a:masterClrMapping/>
  </p:clrMapOvr>
  <p:transition xmlns:p14="http://schemas.microsoft.com/office/powerpoint/2010/main"/>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2504489"/>
      </p:ext>
    </p:extLst>
  </p:cSld>
  <p:clrMapOvr>
    <a:masterClrMapping/>
  </p:clrMapOvr>
  <p:transition xmlns:p14="http://schemas.microsoft.com/office/powerpoint/2010/main"/>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106535"/>
      </p:ext>
    </p:extLst>
  </p:cSld>
  <p:clrMapOvr>
    <a:masterClrMapping/>
  </p:clrMapOvr>
  <p:transition xmlns:p14="http://schemas.microsoft.com/office/powerpoint/2010/main"/>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5889977"/>
      </p:ext>
    </p:extLst>
  </p:cSld>
  <p:clrMapOvr>
    <a:masterClrMapping/>
  </p:clrMapOvr>
  <p:transition xmlns:p14="http://schemas.microsoft.com/office/powerpoint/2010/main"/>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3155394"/>
      </p:ext>
    </p:extLst>
  </p:cSld>
  <p:clrMapOvr>
    <a:masterClrMapping/>
  </p:clrMapOvr>
  <p:transition xmlns:p14="http://schemas.microsoft.com/office/powerpoint/2010/mai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5894233"/>
      </p:ext>
    </p:extLst>
  </p:cSld>
  <p:clrMapOvr>
    <a:masterClrMapping/>
  </p:clrMapOvr>
  <p:transition xmlns:p14="http://schemas.microsoft.com/office/powerpoint/2010/mai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6589795"/>
      </p:ext>
    </p:extLst>
  </p:cSld>
  <p:clrMapOvr>
    <a:masterClrMapping/>
  </p:clrMapOvr>
  <p:transition xmlns:p14="http://schemas.microsoft.com/office/powerpoint/2010/main"/>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869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14119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419307"/>
      </p:ext>
    </p:extLst>
  </p:cSld>
  <p:clrMapOvr>
    <a:masterClrMapping/>
  </p:clrMapOvr>
  <p:transition xmlns:p14="http://schemas.microsoft.com/office/powerpoint/2010/mai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0250"/>
      </p:ext>
    </p:extLst>
  </p:cSld>
  <p:clrMapOvr>
    <a:masterClrMapping/>
  </p:clrMapOvr>
  <p:transition xmlns:p14="http://schemas.microsoft.com/office/powerpoint/2010/mai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4382828"/>
      </p:ext>
    </p:extLst>
  </p:cSld>
  <p:clrMapOvr>
    <a:masterClrMapping/>
  </p:clrMapOvr>
  <p:transition xmlns:p14="http://schemas.microsoft.com/office/powerpoint/2010/mai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955737"/>
      </p:ext>
    </p:extLst>
  </p:cSld>
  <p:clrMapOvr>
    <a:masterClrMapping/>
  </p:clrMapOvr>
  <p:transition xmlns:p14="http://schemas.microsoft.com/office/powerpoint/2010/mai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4137128"/>
      </p:ext>
    </p:extLst>
  </p:cSld>
  <p:clrMapOvr>
    <a:masterClrMapping/>
  </p:clrMapOvr>
  <p:transition xmlns:p14="http://schemas.microsoft.com/office/powerpoint/2010/mai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012238"/>
      </p:ext>
    </p:extLst>
  </p:cSld>
  <p:clrMapOvr>
    <a:masterClrMapping/>
  </p:clrMapOvr>
  <p:transition xmlns:p14="http://schemas.microsoft.com/office/powerpoint/2010/mai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80750"/>
      </p:ext>
    </p:extLst>
  </p:cSld>
  <p:clrMapOvr>
    <a:masterClrMapping/>
  </p:clrMapOvr>
  <p:transition xmlns:p14="http://schemas.microsoft.com/office/powerpoint/2010/mai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583916"/>
      </p:ext>
    </p:extLst>
  </p:cSld>
  <p:clrMapOvr>
    <a:masterClrMapping/>
  </p:clrMapOvr>
  <p:transition xmlns:p14="http://schemas.microsoft.com/office/powerpoint/2010/mai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963376"/>
      </p:ext>
    </p:extLst>
  </p:cSld>
  <p:clrMapOvr>
    <a:masterClrMapping/>
  </p:clrMapOvr>
  <p:transition xmlns:p14="http://schemas.microsoft.com/office/powerpoint/2010/main"/>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3755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1061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3555921"/>
      </p:ext>
    </p:extLst>
  </p:cSld>
  <p:clrMapOvr>
    <a:masterClrMapping/>
  </p:clrMapOvr>
  <p:transition xmlns:p14="http://schemas.microsoft.com/office/powerpoint/2010/main"/>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854419"/>
      </p:ext>
    </p:extLst>
  </p:cSld>
  <p:clrMapOvr>
    <a:masterClrMapping/>
  </p:clrMapOvr>
  <p:transition xmlns:p14="http://schemas.microsoft.com/office/powerpoint/2010/main"/>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280698"/>
      </p:ext>
    </p:extLst>
  </p:cSld>
  <p:clrMapOvr>
    <a:masterClrMapping/>
  </p:clrMapOvr>
  <p:transition xmlns:p14="http://schemas.microsoft.com/office/powerpoint/2010/main"/>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231720"/>
      </p:ext>
    </p:extLst>
  </p:cSld>
  <p:clrMapOvr>
    <a:masterClrMapping/>
  </p:clrMapOvr>
  <p:transition xmlns:p14="http://schemas.microsoft.com/office/powerpoint/2010/main"/>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775128"/>
      </p:ext>
    </p:extLst>
  </p:cSld>
  <p:clrMapOvr>
    <a:masterClrMapping/>
  </p:clrMapOvr>
  <p:transition xmlns:p14="http://schemas.microsoft.com/office/powerpoint/2010/main"/>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518483"/>
      </p:ext>
    </p:extLst>
  </p:cSld>
  <p:clrMapOvr>
    <a:masterClrMapping/>
  </p:clrMapOvr>
  <p:transition xmlns:p14="http://schemas.microsoft.com/office/powerpoint/2010/main"/>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060742"/>
      </p:ext>
    </p:extLst>
  </p:cSld>
  <p:clrMapOvr>
    <a:masterClrMapping/>
  </p:clrMapOvr>
  <p:transition xmlns:p14="http://schemas.microsoft.com/office/powerpoint/2010/main"/>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966064"/>
      </p:ext>
    </p:extLst>
  </p:cSld>
  <p:clrMapOvr>
    <a:masterClrMapping/>
  </p:clrMapOvr>
  <p:transition xmlns:p14="http://schemas.microsoft.com/office/powerpoint/2010/mai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571540"/>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xmlns:p14="http://schemas.microsoft.com/office/powerpoint/2010/main"/>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xmlns:p14="http://schemas.microsoft.com/office/powerpoint/2010/main"/>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xmlns:p14="http://schemas.microsoft.com/office/powerpoint/2010/main"/>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xmlns:p14="http://schemas.microsoft.com/office/powerpoint/2010/main"/>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xmlns:p14="http://schemas.microsoft.com/office/powerpoint/2010/main"/>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xmlns:p14="http://schemas.microsoft.com/office/powerpoint/2010/main"/>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xmlns:p14="http://schemas.microsoft.com/office/powerpoint/2010/main"/>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xmlns:p14="http://schemas.microsoft.com/office/powerpoint/2010/main"/>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xmlns:p14="http://schemas.microsoft.com/office/powerpoint/2010/main"/>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xmlns:p14="http://schemas.microsoft.com/office/powerpoint/2010/main"/>
</p:sldLayout>
</file>

<file path=ppt/slideLayouts/slideLayout7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xmlns:p14="http://schemas.microsoft.com/office/powerpoint/2010/main"/>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72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17064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739647"/>
      </p:ext>
    </p:extLst>
  </p:cSld>
  <p:clrMapOvr>
    <a:masterClrMapping/>
  </p:clrMapOvr>
  <p:transition xmlns:p14="http://schemas.microsoft.com/office/powerpoint/2010/main"/>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793399"/>
      </p:ext>
    </p:extLst>
  </p:cSld>
  <p:clrMapOvr>
    <a:masterClrMapping/>
  </p:clrMapOvr>
  <p:transition xmlns:p14="http://schemas.microsoft.com/office/powerpoint/2010/main"/>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9569102"/>
      </p:ext>
    </p:extLst>
  </p:cSld>
  <p:clrMapOvr>
    <a:masterClrMapping/>
  </p:clrMapOvr>
  <p:transition xmlns:p14="http://schemas.microsoft.com/office/powerpoint/2010/main"/>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368135"/>
      </p:ext>
    </p:extLst>
  </p:cSld>
  <p:clrMapOvr>
    <a:masterClrMapping/>
  </p:clrMapOvr>
  <p:transition xmlns:p14="http://schemas.microsoft.com/office/powerpoint/2010/main"/>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3400483"/>
      </p:ext>
    </p:extLst>
  </p:cSld>
  <p:clrMapOvr>
    <a:masterClrMapping/>
  </p:clrMapOvr>
  <p:transition xmlns:p14="http://schemas.microsoft.com/office/powerpoint/2010/main"/>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509731"/>
      </p:ext>
    </p:extLst>
  </p:cSld>
  <p:clrMapOvr>
    <a:masterClrMapping/>
  </p:clrMapOvr>
  <p:transition xmlns:p14="http://schemas.microsoft.com/office/powerpoint/2010/mai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4326601"/>
      </p:ext>
    </p:extLst>
  </p:cSld>
  <p:clrMapOvr>
    <a:masterClrMapping/>
  </p:clrMapOvr>
  <p:transition xmlns:p14="http://schemas.microsoft.com/office/powerpoint/2010/mai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60742"/>
      </p:ext>
    </p:extLst>
  </p:cSld>
  <p:clrMapOvr>
    <a:masterClrMapping/>
  </p:clrMapOvr>
  <p:transition xmlns:p14="http://schemas.microsoft.com/office/powerpoint/2010/mai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171599"/>
      </p:ext>
    </p:extLst>
  </p:cSld>
  <p:clrMapOvr>
    <a:masterClrMapping/>
  </p:clrMapOvr>
  <p:transition xmlns:p14="http://schemas.microsoft.com/office/powerpoint/2010/main"/>
</p:sldLayout>
</file>

<file path=ppt/slideLayouts/slideLayout7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13017278"/>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10009811"/>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95810653"/>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9922115"/>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53858022"/>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4595541"/>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4145449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2701747"/>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8140910"/>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94921173"/>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62826186"/>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62256225"/>
      </p:ext>
    </p:extLst>
  </p:cSld>
  <p:clrMapOvr>
    <a:masterClrMapping/>
  </p:clrMapOvr>
  <p:transition xmlns:p14="http://schemas.microsoft.com/office/powerpoint/2010/main"/>
</p:sldLayout>
</file>

<file path=ppt/slideLayouts/slideLayout7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8508501"/>
      </p:ext>
    </p:extLst>
  </p:cSld>
  <p:clrMapOvr>
    <a:masterClrMapping/>
  </p:clrMapOvr>
  <p:transition xmlns:p14="http://schemas.microsoft.com/office/powerpoint/2010/main"/>
</p:sldLayout>
</file>

<file path=ppt/slideLayouts/slideLayout7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ext uri="{BB962C8B-B14F-4D97-AF65-F5344CB8AC3E}">
        <p14:creationId xmlns:p14="http://schemas.microsoft.com/office/powerpoint/2010/main" val="3484093028"/>
      </p:ext>
    </p:extLst>
  </p:cSld>
  <p:clrMapOvr>
    <a:masterClrMapping/>
  </p:clrMapOvr>
  <p:transition xmlns:p14="http://schemas.microsoft.com/office/powerpoint/2010/main"/>
</p:sldLayout>
</file>

<file path=ppt/slideLayouts/slideLayout7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1321392"/>
      </p:ext>
    </p:extLst>
  </p:cSld>
  <p:clrMapOvr>
    <a:masterClrMapping/>
  </p:clrMapOvr>
  <p:transition xmlns:p14="http://schemas.microsoft.com/office/powerpoint/2010/main"/>
</p:sldLayout>
</file>

<file path=ppt/slideLayouts/slideLayout7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96024406"/>
      </p:ext>
    </p:extLst>
  </p:cSld>
  <p:clrMapOvr>
    <a:masterClrMapping/>
  </p:clrMapOvr>
  <p:transition xmlns:p14="http://schemas.microsoft.com/office/powerpoint/2010/main"/>
</p:sldLayout>
</file>

<file path=ppt/slideLayouts/slideLayout7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44390152"/>
      </p:ext>
    </p:extLst>
  </p:cSld>
  <p:clrMapOvr>
    <a:masterClrMapping/>
  </p:clrMapOvr>
  <p:transition xmlns:p14="http://schemas.microsoft.com/office/powerpoint/2010/main"/>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5886775"/>
      </p:ext>
    </p:extLst>
  </p:cSld>
  <p:clrMapOvr>
    <a:masterClrMapping/>
  </p:clrMapOvr>
  <p:transition xmlns:p14="http://schemas.microsoft.com/office/powerpoint/2010/main"/>
</p:sldLayout>
</file>

<file path=ppt/slideLayouts/slideLayout7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3761520455"/>
      </p:ext>
    </p:extLst>
  </p:cSld>
  <p:clrMapOvr>
    <a:masterClrMapping/>
  </p:clrMapOvr>
  <p:transition xmlns:p14="http://schemas.microsoft.com/office/powerpoint/2010/main"/>
</p:sldLayout>
</file>

<file path=ppt/slideLayouts/slideLayout7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1553752767"/>
      </p:ext>
    </p:extLst>
  </p:cSld>
  <p:clrMapOvr>
    <a:masterClrMapping/>
  </p:clrMapOvr>
  <p:transition xmlns:p14="http://schemas.microsoft.com/office/powerpoint/2010/mai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86164060"/>
      </p:ext>
    </p:extLst>
  </p:cSld>
  <p:clrMapOvr>
    <a:masterClrMapping/>
  </p:clrMapOvr>
  <p:transition xmlns:p14="http://schemas.microsoft.com/office/powerpoint/2010/main"/>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28080628"/>
      </p:ext>
    </p:extLst>
  </p:cSld>
  <p:clrMapOvr>
    <a:masterClrMapping/>
  </p:clrMapOvr>
  <p:transition xmlns:p14="http://schemas.microsoft.com/office/powerpoint/2010/main"/>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67114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69592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126281"/>
      </p:ext>
    </p:extLst>
  </p:cSld>
  <p:clrMapOvr>
    <a:masterClrMapping/>
  </p:clrMapOvr>
  <p:transition xmlns:p14="http://schemas.microsoft.com/office/powerpoint/2010/main"/>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1286692"/>
      </p:ext>
    </p:extLst>
  </p:cSld>
  <p:clrMapOvr>
    <a:masterClrMapping/>
  </p:clrMapOvr>
  <p:transition xmlns:p14="http://schemas.microsoft.com/office/powerpoint/2010/main"/>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9045536"/>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8580320"/>
      </p:ext>
    </p:extLst>
  </p:cSld>
  <p:clrMapOvr>
    <a:masterClrMapping/>
  </p:clrMapOvr>
  <p:transition xmlns:p14="http://schemas.microsoft.com/office/powerpoint/2010/main"/>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584257"/>
      </p:ext>
    </p:extLst>
  </p:cSld>
  <p:clrMapOvr>
    <a:masterClrMapping/>
  </p:clrMapOvr>
  <p:transition xmlns:p14="http://schemas.microsoft.com/office/powerpoint/2010/main"/>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1355483"/>
      </p:ext>
    </p:extLst>
  </p:cSld>
  <p:clrMapOvr>
    <a:masterClrMapping/>
  </p:clrMapOvr>
  <p:transition xmlns:p14="http://schemas.microsoft.com/office/powerpoint/2010/main"/>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3519570"/>
      </p:ext>
    </p:extLst>
  </p:cSld>
  <p:clrMapOvr>
    <a:masterClrMapping/>
  </p:clrMapOvr>
  <p:transition xmlns:p14="http://schemas.microsoft.com/office/powerpoint/2010/main"/>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4131969"/>
      </p:ext>
    </p:extLst>
  </p:cSld>
  <p:clrMapOvr>
    <a:masterClrMapping/>
  </p:clrMapOvr>
  <p:transition xmlns:p14="http://schemas.microsoft.com/office/powerpoint/2010/mai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5394853"/>
      </p:ext>
    </p:extLst>
  </p:cSld>
  <p:clrMapOvr>
    <a:masterClrMapping/>
  </p:clrMapOvr>
  <p:transition xmlns:p14="http://schemas.microsoft.com/office/powerpoint/2010/main"/>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25635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10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583183"/>
      </p:ext>
    </p:extLst>
  </p:cSld>
  <p:clrMapOvr>
    <a:masterClrMapping/>
  </p:clrMapOvr>
  <p:transition xmlns:p14="http://schemas.microsoft.com/office/powerpoint/2010/main"/>
</p:sldLayout>
</file>

<file path=ppt/slideLayouts/slideLayout7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037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851043"/>
      </p:ext>
    </p:extLst>
  </p:cSld>
  <p:clrMapOvr>
    <a:masterClrMapping/>
  </p:clrMapOvr>
  <p:transition xmlns:p14="http://schemas.microsoft.com/office/powerpoint/2010/main"/>
</p:sldLayout>
</file>

<file path=ppt/slideLayouts/slideLayout7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2586353"/>
      </p:ext>
    </p:extLst>
  </p:cSld>
  <p:clrMapOvr>
    <a:masterClrMapping/>
  </p:clrMapOvr>
  <p:transition xmlns:p14="http://schemas.microsoft.com/office/powerpoint/2010/main"/>
</p:sldLayout>
</file>

<file path=ppt/slideLayouts/slideLayout7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0954078"/>
      </p:ext>
    </p:extLst>
  </p:cSld>
  <p:clrMapOvr>
    <a:masterClrMapping/>
  </p:clrMapOvr>
  <p:transition xmlns:p14="http://schemas.microsoft.com/office/powerpoint/2010/main"/>
</p:sldLayout>
</file>

<file path=ppt/slideLayouts/slideLayout7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114750"/>
      </p:ext>
    </p:extLst>
  </p:cSld>
  <p:clrMapOvr>
    <a:masterClrMapping/>
  </p:clrMapOvr>
  <p:transition xmlns:p14="http://schemas.microsoft.com/office/powerpoint/2010/main"/>
</p:sldLayout>
</file>

<file path=ppt/slideLayouts/slideLayout7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899938"/>
      </p:ext>
    </p:extLst>
  </p:cSld>
  <p:clrMapOvr>
    <a:masterClrMapping/>
  </p:clrMapOvr>
  <p:transition xmlns:p14="http://schemas.microsoft.com/office/powerpoint/2010/main"/>
</p:sldLayout>
</file>

<file path=ppt/slideLayouts/slideLayout7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561896"/>
      </p:ext>
    </p:extLst>
  </p:cSld>
  <p:clrMapOvr>
    <a:masterClrMapping/>
  </p:clrMapOvr>
  <p:transition xmlns:p14="http://schemas.microsoft.com/office/powerpoint/2010/mai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557047"/>
      </p:ext>
    </p:extLst>
  </p:cSld>
  <p:clrMapOvr>
    <a:masterClrMapping/>
  </p:clrMapOvr>
  <p:transition xmlns:p14="http://schemas.microsoft.com/office/powerpoint/2010/main"/>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14681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1581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6845594"/>
      </p:ext>
    </p:extLst>
  </p:cSld>
  <p:clrMapOvr>
    <a:masterClrMapping/>
  </p:clrMapOvr>
  <p:transition xmlns:p14="http://schemas.microsoft.com/office/powerpoint/2010/mai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8993231"/>
      </p:ext>
    </p:extLst>
  </p:cSld>
  <p:clrMapOvr>
    <a:masterClrMapping/>
  </p:clrMapOvr>
  <p:transition xmlns:p14="http://schemas.microsoft.com/office/powerpoint/2010/main"/>
</p:sldLayout>
</file>

<file path=ppt/slideLayouts/slideLayout7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354325"/>
      </p:ext>
    </p:extLst>
  </p:cSld>
  <p:clrMapOvr>
    <a:masterClrMapping/>
  </p:clrMapOvr>
  <p:transition xmlns:p14="http://schemas.microsoft.com/office/powerpoint/2010/main"/>
</p:sldLayout>
</file>

<file path=ppt/slideLayouts/slideLayout7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9235577"/>
      </p:ext>
    </p:extLst>
  </p:cSld>
  <p:clrMapOvr>
    <a:masterClrMapping/>
  </p:clrMapOvr>
  <p:transition xmlns:p14="http://schemas.microsoft.com/office/powerpoint/2010/main"/>
</p:sldLayout>
</file>

<file path=ppt/slideLayouts/slideLayout7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6386840"/>
      </p:ext>
    </p:extLst>
  </p:cSld>
  <p:clrMapOvr>
    <a:masterClrMapping/>
  </p:clrMapOvr>
  <p:transition xmlns:p14="http://schemas.microsoft.com/office/powerpoint/2010/main"/>
</p:sldLayout>
</file>

<file path=ppt/slideLayouts/slideLayout7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3438118"/>
      </p:ext>
    </p:extLst>
  </p:cSld>
  <p:clrMapOvr>
    <a:masterClrMapping/>
  </p:clrMapOvr>
  <p:transition xmlns:p14="http://schemas.microsoft.com/office/powerpoint/2010/main"/>
</p:sldLayout>
</file>

<file path=ppt/slideLayouts/slideLayout7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348891"/>
      </p:ext>
    </p:extLst>
  </p:cSld>
  <p:clrMapOvr>
    <a:masterClrMapping/>
  </p:clrMapOvr>
  <p:transition xmlns:p14="http://schemas.microsoft.com/office/powerpoint/2010/main"/>
</p:sldLayout>
</file>

<file path=ppt/slideLayouts/slideLayout7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310568"/>
      </p:ext>
    </p:extLst>
  </p:cSld>
  <p:clrMapOvr>
    <a:masterClrMapping/>
  </p:clrMapOvr>
  <p:transition xmlns:p14="http://schemas.microsoft.com/office/powerpoint/2010/mai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702855"/>
      </p:ext>
    </p:extLst>
  </p:cSld>
  <p:clrMapOvr>
    <a:masterClrMapping/>
  </p:clrMapOvr>
  <p:transition xmlns:p14="http://schemas.microsoft.com/office/powerpoint/2010/main"/>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378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7296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9496063"/>
      </p:ext>
    </p:extLst>
  </p:cSld>
  <p:clrMapOvr>
    <a:masterClrMapping/>
  </p:clrMapOvr>
  <p:transition xmlns:p14="http://schemas.microsoft.com/office/powerpoint/2010/main"/>
</p:sldLayout>
</file>

<file path=ppt/slideLayouts/slideLayout7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500428"/>
      </p:ext>
    </p:extLst>
  </p:cSld>
  <p:clrMapOvr>
    <a:masterClrMapping/>
  </p:clrMapOvr>
  <p:transition xmlns:p14="http://schemas.microsoft.com/office/powerpoint/2010/main"/>
</p:sldLayout>
</file>

<file path=ppt/slideLayouts/slideLayout7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37589"/>
      </p:ext>
    </p:extLst>
  </p:cSld>
  <p:clrMapOvr>
    <a:masterClrMapping/>
  </p:clrMapOvr>
  <p:transition xmlns:p14="http://schemas.microsoft.com/office/powerpoint/2010/main"/>
</p:sldLayout>
</file>

<file path=ppt/slideLayouts/slideLayout7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258991"/>
      </p:ext>
    </p:extLst>
  </p:cSld>
  <p:clrMapOvr>
    <a:masterClrMapping/>
  </p:clrMapOvr>
  <p:transition xmlns:p14="http://schemas.microsoft.com/office/powerpoint/2010/main"/>
</p:sldLayout>
</file>

<file path=ppt/slideLayouts/slideLayout7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9372406"/>
      </p:ext>
    </p:extLst>
  </p:cSld>
  <p:clrMapOvr>
    <a:masterClrMapping/>
  </p:clrMapOvr>
  <p:transition xmlns:p14="http://schemas.microsoft.com/office/powerpoint/2010/main"/>
</p:sldLayout>
</file>

<file path=ppt/slideLayouts/slideLayout7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818539"/>
      </p:ext>
    </p:extLst>
  </p:cSld>
  <p:clrMapOvr>
    <a:masterClrMapping/>
  </p:clrMapOvr>
  <p:transition xmlns:p14="http://schemas.microsoft.com/office/powerpoint/2010/main"/>
</p:sldLayout>
</file>

<file path=ppt/slideLayouts/slideLayout7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6460322"/>
      </p:ext>
    </p:extLst>
  </p:cSld>
  <p:clrMapOvr>
    <a:masterClrMapping/>
  </p:clrMapOvr>
  <p:transition xmlns:p14="http://schemas.microsoft.com/office/powerpoint/2010/main"/>
</p:sldLayout>
</file>

<file path=ppt/slideLayouts/slideLayout7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0365351"/>
      </p:ext>
    </p:extLst>
  </p:cSld>
  <p:clrMapOvr>
    <a:masterClrMapping/>
  </p:clrMapOvr>
  <p:transition xmlns:p14="http://schemas.microsoft.com/office/powerpoint/2010/mai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7979357"/>
      </p:ext>
    </p:extLst>
  </p:cSld>
  <p:clrMapOvr>
    <a:masterClrMapping/>
  </p:clrMapOvr>
  <p:transition xmlns:p14="http://schemas.microsoft.com/office/powerpoint/2010/main"/>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8724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3848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467068"/>
      </p:ext>
    </p:extLst>
  </p:cSld>
  <p:clrMapOvr>
    <a:masterClrMapping/>
  </p:clrMapOvr>
  <p:transition xmlns:p14="http://schemas.microsoft.com/office/powerpoint/2010/main"/>
</p:sldLayout>
</file>

<file path=ppt/slideLayouts/slideLayout7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5833139"/>
      </p:ext>
    </p:extLst>
  </p:cSld>
  <p:clrMapOvr>
    <a:masterClrMapping/>
  </p:clrMapOvr>
  <p:transition xmlns:p14="http://schemas.microsoft.com/office/powerpoint/2010/main"/>
</p:sldLayout>
</file>

<file path=ppt/slideLayouts/slideLayout7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895662"/>
      </p:ext>
    </p:extLst>
  </p:cSld>
  <p:clrMapOvr>
    <a:masterClrMapping/>
  </p:clrMapOvr>
  <p:transition xmlns:p14="http://schemas.microsoft.com/office/powerpoint/2010/main"/>
</p:sldLayout>
</file>

<file path=ppt/slideLayouts/slideLayout7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9026945"/>
      </p:ext>
    </p:extLst>
  </p:cSld>
  <p:clrMapOvr>
    <a:masterClrMapping/>
  </p:clrMapOvr>
  <p:transition xmlns:p14="http://schemas.microsoft.com/office/powerpoint/2010/main"/>
</p:sldLayout>
</file>

<file path=ppt/slideLayouts/slideLayout7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0414"/>
      </p:ext>
    </p:extLst>
  </p:cSld>
  <p:clrMapOvr>
    <a:masterClrMapping/>
  </p:clrMapOvr>
  <p:transition xmlns:p14="http://schemas.microsoft.com/office/powerpoint/2010/main"/>
</p:sldLayout>
</file>

<file path=ppt/slideLayouts/slideLayout7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4325680"/>
      </p:ext>
    </p:extLst>
  </p:cSld>
  <p:clrMapOvr>
    <a:masterClrMapping/>
  </p:clrMapOvr>
  <p:transition xmlns:p14="http://schemas.microsoft.com/office/powerpoint/2010/main"/>
</p:sldLayout>
</file>

<file path=ppt/slideLayouts/slideLayout7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03577"/>
      </p:ext>
    </p:extLst>
  </p:cSld>
  <p:clrMapOvr>
    <a:masterClrMapping/>
  </p:clrMapOvr>
  <p:transition xmlns:p14="http://schemas.microsoft.com/office/powerpoint/2010/main"/>
</p:sldLayout>
</file>

<file path=ppt/slideLayouts/slideLayout7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3770885"/>
      </p:ext>
    </p:extLst>
  </p:cSld>
  <p:clrMapOvr>
    <a:masterClrMapping/>
  </p:clrMapOvr>
  <p:transition xmlns:p14="http://schemas.microsoft.com/office/powerpoint/2010/mai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3697518"/>
      </p:ext>
    </p:extLst>
  </p:cSld>
  <p:clrMapOvr>
    <a:masterClrMapping/>
  </p:clrMapOvr>
  <p:transition xmlns:p14="http://schemas.microsoft.com/office/powerpoint/2010/mai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277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483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5221937"/>
      </p:ext>
    </p:extLst>
  </p:cSld>
  <p:clrMapOvr>
    <a:masterClrMapping/>
  </p:clrMapOvr>
  <p:transition xmlns:p14="http://schemas.microsoft.com/office/powerpoint/2010/main"/>
</p:sldLayout>
</file>

<file path=ppt/slideLayouts/slideLayout8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06860"/>
      </p:ext>
    </p:extLst>
  </p:cSld>
  <p:clrMapOvr>
    <a:masterClrMapping/>
  </p:clrMapOvr>
  <p:transition xmlns:p14="http://schemas.microsoft.com/office/powerpoint/2010/main"/>
</p:sldLayout>
</file>

<file path=ppt/slideLayouts/slideLayout8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0472049"/>
      </p:ext>
    </p:extLst>
  </p:cSld>
  <p:clrMapOvr>
    <a:masterClrMapping/>
  </p:clrMapOvr>
  <p:transition xmlns:p14="http://schemas.microsoft.com/office/powerpoint/2010/main"/>
</p:sldLayout>
</file>

<file path=ppt/slideLayouts/slideLayout8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9214462"/>
      </p:ext>
    </p:extLst>
  </p:cSld>
  <p:clrMapOvr>
    <a:masterClrMapping/>
  </p:clrMapOvr>
  <p:transition xmlns:p14="http://schemas.microsoft.com/office/powerpoint/2010/main"/>
</p:sldLayout>
</file>

<file path=ppt/slideLayouts/slideLayout8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885000"/>
      </p:ext>
    </p:extLst>
  </p:cSld>
  <p:clrMapOvr>
    <a:masterClrMapping/>
  </p:clrMapOvr>
  <p:transition xmlns:p14="http://schemas.microsoft.com/office/powerpoint/2010/main"/>
</p:sldLayout>
</file>

<file path=ppt/slideLayouts/slideLayout8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935067"/>
      </p:ext>
    </p:extLst>
  </p:cSld>
  <p:clrMapOvr>
    <a:masterClrMapping/>
  </p:clrMapOvr>
  <p:transition xmlns:p14="http://schemas.microsoft.com/office/powerpoint/2010/main"/>
</p:sldLayout>
</file>

<file path=ppt/slideLayouts/slideLayout8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921143"/>
      </p:ext>
    </p:extLst>
  </p:cSld>
  <p:clrMapOvr>
    <a:masterClrMapping/>
  </p:clrMapOvr>
  <p:transition xmlns:p14="http://schemas.microsoft.com/office/powerpoint/2010/main"/>
</p:sldLayout>
</file>

<file path=ppt/slideLayouts/slideLayout8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276569"/>
      </p:ext>
    </p:extLst>
  </p:cSld>
  <p:clrMapOvr>
    <a:masterClrMapping/>
  </p:clrMapOvr>
  <p:transition xmlns:p14="http://schemas.microsoft.com/office/powerpoint/2010/main"/>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3814282"/>
      </p:ext>
    </p:extLst>
  </p:cSld>
  <p:clrMapOvr>
    <a:masterClrMapping/>
  </p:clrMapOvr>
  <p:transition xmlns:p14="http://schemas.microsoft.com/office/powerpoint/2010/main"/>
</p:sldLayout>
</file>

<file path=ppt/slideLayouts/slideLayout8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62512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2515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2632968"/>
      </p:ext>
    </p:extLst>
  </p:cSld>
  <p:clrMapOvr>
    <a:masterClrMapping/>
  </p:clrMapOvr>
  <p:transition xmlns:p14="http://schemas.microsoft.com/office/powerpoint/2010/main"/>
</p:sldLayout>
</file>

<file path=ppt/slideLayouts/slideLayout8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709165"/>
      </p:ext>
    </p:extLst>
  </p:cSld>
  <p:clrMapOvr>
    <a:masterClrMapping/>
  </p:clrMapOvr>
  <p:transition xmlns:p14="http://schemas.microsoft.com/office/powerpoint/2010/main"/>
</p:sldLayout>
</file>

<file path=ppt/slideLayouts/slideLayout8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065612"/>
      </p:ext>
    </p:extLst>
  </p:cSld>
  <p:clrMapOvr>
    <a:masterClrMapping/>
  </p:clrMapOvr>
  <p:transition xmlns:p14="http://schemas.microsoft.com/office/powerpoint/2010/main"/>
</p:sldLayout>
</file>

<file path=ppt/slideLayouts/slideLayout8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51087"/>
      </p:ext>
    </p:extLst>
  </p:cSld>
  <p:clrMapOvr>
    <a:masterClrMapping/>
  </p:clrMapOvr>
  <p:transition xmlns:p14="http://schemas.microsoft.com/office/powerpoint/2010/main"/>
</p:sldLayout>
</file>

<file path=ppt/slideLayouts/slideLayout8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151265"/>
      </p:ext>
    </p:extLst>
  </p:cSld>
  <p:clrMapOvr>
    <a:masterClrMapping/>
  </p:clrMapOvr>
  <p:transition xmlns:p14="http://schemas.microsoft.com/office/powerpoint/2010/main"/>
</p:sldLayout>
</file>

<file path=ppt/slideLayouts/slideLayout8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3853677"/>
      </p:ext>
    </p:extLst>
  </p:cSld>
  <p:clrMapOvr>
    <a:masterClrMapping/>
  </p:clrMapOvr>
  <p:transition xmlns:p14="http://schemas.microsoft.com/office/powerpoint/2010/main"/>
</p:sldLayout>
</file>

<file path=ppt/slideLayouts/slideLayout8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061400"/>
      </p:ext>
    </p:extLst>
  </p:cSld>
  <p:clrMapOvr>
    <a:masterClrMapping/>
  </p:clrMapOvr>
  <p:transition xmlns:p14="http://schemas.microsoft.com/office/powerpoint/2010/main"/>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756907"/>
      </p:ext>
    </p:extLst>
  </p:cSld>
  <p:clrMapOvr>
    <a:masterClrMapping/>
  </p:clrMapOvr>
  <p:transition xmlns:p14="http://schemas.microsoft.com/office/powerpoint/2010/mai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8683336"/>
      </p:ext>
    </p:extLst>
  </p:cSld>
  <p:clrMapOvr>
    <a:masterClrMapping/>
  </p:clrMapOvr>
  <p:transition xmlns:p14="http://schemas.microsoft.com/office/powerpoint/2010/main"/>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22221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6121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8558576"/>
      </p:ext>
    </p:extLst>
  </p:cSld>
  <p:clrMapOvr>
    <a:masterClrMapping/>
  </p:clrMapOvr>
  <p:transition xmlns:p14="http://schemas.microsoft.com/office/powerpoint/2010/main"/>
</p:sldLayout>
</file>

<file path=ppt/slideLayouts/slideLayout8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030161"/>
      </p:ext>
    </p:extLst>
  </p:cSld>
  <p:clrMapOvr>
    <a:masterClrMapping/>
  </p:clrMapOvr>
  <p:transition xmlns:p14="http://schemas.microsoft.com/office/powerpoint/2010/main"/>
</p:sldLayout>
</file>

<file path=ppt/slideLayouts/slideLayout8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7831540"/>
      </p:ext>
    </p:extLst>
  </p:cSld>
  <p:clrMapOvr>
    <a:masterClrMapping/>
  </p:clrMapOvr>
  <p:transition xmlns:p14="http://schemas.microsoft.com/office/powerpoint/2010/main"/>
</p:sldLayout>
</file>

<file path=ppt/slideLayouts/slideLayout8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1269919"/>
      </p:ext>
    </p:extLst>
  </p:cSld>
  <p:clrMapOvr>
    <a:masterClrMapping/>
  </p:clrMapOvr>
  <p:transition xmlns:p14="http://schemas.microsoft.com/office/powerpoint/2010/main"/>
</p:sldLayout>
</file>

<file path=ppt/slideLayouts/slideLayout8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4533091"/>
      </p:ext>
    </p:extLst>
  </p:cSld>
  <p:clrMapOvr>
    <a:masterClrMapping/>
  </p:clrMapOvr>
  <p:transition xmlns:p14="http://schemas.microsoft.com/office/powerpoint/2010/main"/>
</p:sldLayout>
</file>

<file path=ppt/slideLayouts/slideLayout8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279028"/>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6440599"/>
      </p:ext>
    </p:extLst>
  </p:cSld>
  <p:clrMapOvr>
    <a:masterClrMapping/>
  </p:clrMapOvr>
  <p:transition xmlns:p14="http://schemas.microsoft.com/office/powerpoint/2010/main"/>
</p:sldLayout>
</file>

<file path=ppt/slideLayouts/slideLayout8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6044236"/>
      </p:ext>
    </p:extLst>
  </p:cSld>
  <p:clrMapOvr>
    <a:masterClrMapping/>
  </p:clrMapOvr>
  <p:transition xmlns:p14="http://schemas.microsoft.com/office/powerpoint/2010/mai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974437"/>
      </p:ext>
    </p:extLst>
  </p:cSld>
  <p:clrMapOvr>
    <a:masterClrMapping/>
  </p:clrMapOvr>
  <p:transition xmlns:p14="http://schemas.microsoft.com/office/powerpoint/2010/main"/>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60428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594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757023"/>
      </p:ext>
    </p:extLst>
  </p:cSld>
  <p:clrMapOvr>
    <a:masterClrMapping/>
  </p:clrMapOvr>
  <p:transition xmlns:p14="http://schemas.microsoft.com/office/powerpoint/2010/main"/>
</p:sldLayout>
</file>

<file path=ppt/slideLayouts/slideLayout8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1011694"/>
      </p:ext>
    </p:extLst>
  </p:cSld>
  <p:clrMapOvr>
    <a:masterClrMapping/>
  </p:clrMapOvr>
  <p:transition xmlns:p14="http://schemas.microsoft.com/office/powerpoint/2010/main"/>
</p:sldLayout>
</file>

<file path=ppt/slideLayouts/slideLayout8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431639"/>
      </p:ext>
    </p:extLst>
  </p:cSld>
  <p:clrMapOvr>
    <a:masterClrMapping/>
  </p:clrMapOvr>
  <p:transition xmlns:p14="http://schemas.microsoft.com/office/powerpoint/2010/main"/>
</p:sldLayout>
</file>

<file path=ppt/slideLayouts/slideLayout8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50204"/>
      </p:ext>
    </p:extLst>
  </p:cSld>
  <p:clrMapOvr>
    <a:masterClrMapping/>
  </p:clrMapOvr>
  <p:transition xmlns:p14="http://schemas.microsoft.com/office/powerpoint/2010/main"/>
</p:sldLayout>
</file>

<file path=ppt/slideLayouts/slideLayout8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3270195"/>
      </p:ext>
    </p:extLst>
  </p:cSld>
  <p:clrMapOvr>
    <a:masterClrMapping/>
  </p:clrMapOvr>
  <p:transition xmlns:p14="http://schemas.microsoft.com/office/powerpoint/2010/mai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2100308"/>
      </p:ext>
    </p:extLst>
  </p:cSld>
  <p:clrMapOvr>
    <a:masterClrMapping/>
  </p:clrMapOvr>
  <p:transition xmlns:p14="http://schemas.microsoft.com/office/powerpoint/2010/main"/>
</p:sldLayout>
</file>

<file path=ppt/slideLayouts/slideLayout8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12118"/>
      </p:ext>
    </p:extLst>
  </p:cSld>
  <p:clrMapOvr>
    <a:masterClrMapping/>
  </p:clrMapOvr>
  <p:transition xmlns:p14="http://schemas.microsoft.com/office/powerpoint/2010/main"/>
</p:sldLayout>
</file>

<file path=ppt/slideLayouts/slideLayout8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411333"/>
      </p:ext>
    </p:extLst>
  </p:cSld>
  <p:clrMapOvr>
    <a:masterClrMapping/>
  </p:clrMapOvr>
  <p:transition xmlns:p14="http://schemas.microsoft.com/office/powerpoint/2010/main"/>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928595"/>
      </p:ext>
    </p:extLst>
  </p:cSld>
  <p:clrMapOvr>
    <a:masterClrMapping/>
  </p:clrMapOvr>
  <p:transition xmlns:p14="http://schemas.microsoft.com/office/powerpoint/2010/main"/>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57629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6428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12797"/>
      </p:ext>
    </p:extLst>
  </p:cSld>
  <p:clrMapOvr>
    <a:masterClrMapping/>
  </p:clrMapOvr>
  <p:transition xmlns:p14="http://schemas.microsoft.com/office/powerpoint/2010/main"/>
</p:sldLayout>
</file>

<file path=ppt/slideLayouts/slideLayout8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61632"/>
      </p:ext>
    </p:extLst>
  </p:cSld>
  <p:clrMapOvr>
    <a:masterClrMapping/>
  </p:clrMapOvr>
  <p:transition xmlns:p14="http://schemas.microsoft.com/office/powerpoint/2010/main"/>
</p:sldLayout>
</file>

<file path=ppt/slideLayouts/slideLayout8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3261343"/>
      </p:ext>
    </p:extLst>
  </p:cSld>
  <p:clrMapOvr>
    <a:masterClrMapping/>
  </p:clrMapOvr>
  <p:transition xmlns:p14="http://schemas.microsoft.com/office/powerpoint/2010/main"/>
</p:sldLayout>
</file>

<file path=ppt/slideLayouts/slideLayout8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2473113"/>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157789"/>
      </p:ext>
    </p:extLst>
  </p:cSld>
  <p:clrMapOvr>
    <a:masterClrMapping/>
  </p:clrMapOvr>
  <p:transition xmlns:p14="http://schemas.microsoft.com/office/powerpoint/2010/main"/>
</p:sldLayout>
</file>

<file path=ppt/slideLayouts/slideLayout8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17787"/>
      </p:ext>
    </p:extLst>
  </p:cSld>
  <p:clrMapOvr>
    <a:masterClrMapping/>
  </p:clrMapOvr>
  <p:transition xmlns:p14="http://schemas.microsoft.com/office/powerpoint/2010/main"/>
</p:sldLayout>
</file>

<file path=ppt/slideLayouts/slideLayout8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461469"/>
      </p:ext>
    </p:extLst>
  </p:cSld>
  <p:clrMapOvr>
    <a:masterClrMapping/>
  </p:clrMapOvr>
  <p:transition xmlns:p14="http://schemas.microsoft.com/office/powerpoint/2010/main"/>
</p:sldLayout>
</file>

<file path=ppt/slideLayouts/slideLayout8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260177"/>
      </p:ext>
    </p:extLst>
  </p:cSld>
  <p:clrMapOvr>
    <a:masterClrMapping/>
  </p:clrMapOvr>
  <p:transition xmlns:p14="http://schemas.microsoft.com/office/powerpoint/2010/main"/>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979899"/>
      </p:ext>
    </p:extLst>
  </p:cSld>
  <p:clrMapOvr>
    <a:masterClrMapping/>
  </p:clrMapOvr>
  <p:transition xmlns:p14="http://schemas.microsoft.com/office/powerpoint/2010/main"/>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19645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963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2653015"/>
      </p:ext>
    </p:extLst>
  </p:cSld>
  <p:clrMapOvr>
    <a:masterClrMapping/>
  </p:clrMapOvr>
  <p:transition xmlns:p14="http://schemas.microsoft.com/office/powerpoint/2010/main"/>
</p:sldLayout>
</file>

<file path=ppt/slideLayouts/slideLayout8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184912"/>
      </p:ext>
    </p:extLst>
  </p:cSld>
  <p:clrMapOvr>
    <a:masterClrMapping/>
  </p:clrMapOvr>
  <p:transition xmlns:p14="http://schemas.microsoft.com/office/powerpoint/2010/main"/>
</p:sldLayout>
</file>

<file path=ppt/slideLayouts/slideLayout8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312268"/>
      </p:ext>
    </p:extLst>
  </p:cSld>
  <p:clrMapOvr>
    <a:masterClrMapping/>
  </p:clrMapOvr>
  <p:transition xmlns:p14="http://schemas.microsoft.com/office/powerpoint/2010/main"/>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71225"/>
      </p:ext>
    </p:extLst>
  </p:cSld>
  <p:clrMapOvr>
    <a:masterClrMapping/>
  </p:clrMapOvr>
  <p:transition xmlns:p14="http://schemas.microsoft.com/office/powerpoint/2010/main"/>
</p:sldLayout>
</file>

<file path=ppt/slideLayouts/slideLayout8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993600"/>
      </p:ext>
    </p:extLst>
  </p:cSld>
  <p:clrMapOvr>
    <a:masterClrMapping/>
  </p:clrMapOvr>
  <p:transition xmlns:p14="http://schemas.microsoft.com/office/powerpoint/2010/main"/>
</p:sldLayout>
</file>

<file path=ppt/slideLayouts/slideLayout8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1042111"/>
      </p:ext>
    </p:extLst>
  </p:cSld>
  <p:clrMapOvr>
    <a:masterClrMapping/>
  </p:clrMapOvr>
  <p:transition xmlns:p14="http://schemas.microsoft.com/office/powerpoint/2010/main"/>
</p:sldLayout>
</file>

<file path=ppt/slideLayouts/slideLayout8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265491"/>
      </p:ext>
    </p:extLst>
  </p:cSld>
  <p:clrMapOvr>
    <a:masterClrMapping/>
  </p:clrMapOvr>
  <p:transition xmlns:p14="http://schemas.microsoft.com/office/powerpoint/2010/main"/>
</p:sldLayout>
</file>

<file path=ppt/slideLayouts/slideLayout8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3436602"/>
      </p:ext>
    </p:extLst>
  </p:cSld>
  <p:clrMapOvr>
    <a:masterClrMapping/>
  </p:clrMapOvr>
  <p:transition xmlns:p14="http://schemas.microsoft.com/office/powerpoint/2010/main"/>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297791"/>
      </p:ext>
    </p:extLst>
  </p:cSld>
  <p:clrMapOvr>
    <a:masterClrMapping/>
  </p:clrMapOvr>
  <p:transition xmlns:p14="http://schemas.microsoft.com/office/powerpoint/2010/main"/>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2325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0558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2409547"/>
      </p:ext>
    </p:extLst>
  </p:cSld>
  <p:clrMapOvr>
    <a:masterClrMapping/>
  </p:clrMapOvr>
  <p:transition xmlns:p14="http://schemas.microsoft.com/office/powerpoint/2010/main"/>
</p:sldLayout>
</file>

<file path=ppt/slideLayouts/slideLayout8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992603"/>
      </p:ext>
    </p:extLst>
  </p:cSld>
  <p:clrMapOvr>
    <a:masterClrMapping/>
  </p:clrMapOvr>
  <p:transition xmlns:p14="http://schemas.microsoft.com/office/powerpoint/2010/main"/>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1566244"/>
      </p:ext>
    </p:extLst>
  </p:cSld>
  <p:clrMapOvr>
    <a:masterClrMapping/>
  </p:clrMapOvr>
  <p:transition xmlns:p14="http://schemas.microsoft.com/office/powerpoint/2010/main"/>
</p:sldLayout>
</file>

<file path=ppt/slideLayouts/slideLayout8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1401796"/>
      </p:ext>
    </p:extLst>
  </p:cSld>
  <p:clrMapOvr>
    <a:masterClrMapping/>
  </p:clrMapOvr>
  <p:transition xmlns:p14="http://schemas.microsoft.com/office/powerpoint/2010/main"/>
</p:sldLayout>
</file>

<file path=ppt/slideLayouts/slideLayout8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517477"/>
      </p:ext>
    </p:extLst>
  </p:cSld>
  <p:clrMapOvr>
    <a:masterClrMapping/>
  </p:clrMapOvr>
  <p:transition xmlns:p14="http://schemas.microsoft.com/office/powerpoint/2010/main"/>
</p:sldLayout>
</file>

<file path=ppt/slideLayouts/slideLayout8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7632846"/>
      </p:ext>
    </p:extLst>
  </p:cSld>
  <p:clrMapOvr>
    <a:masterClrMapping/>
  </p:clrMapOvr>
  <p:transition xmlns:p14="http://schemas.microsoft.com/office/powerpoint/2010/main"/>
</p:sldLayout>
</file>

<file path=ppt/slideLayouts/slideLayout8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241309"/>
      </p:ext>
    </p:extLst>
  </p:cSld>
  <p:clrMapOvr>
    <a:masterClrMapping/>
  </p:clrMapOvr>
  <p:transition xmlns:p14="http://schemas.microsoft.com/office/powerpoint/2010/main"/>
</p:sldLayout>
</file>

<file path=ppt/slideLayouts/slideLayout8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1076074"/>
      </p:ext>
    </p:extLst>
  </p:cSld>
  <p:clrMapOvr>
    <a:masterClrMapping/>
  </p:clrMapOvr>
  <p:transition xmlns:p14="http://schemas.microsoft.com/office/powerpoint/2010/main"/>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5046051"/>
      </p:ext>
    </p:extLst>
  </p:cSld>
  <p:clrMapOvr>
    <a:masterClrMapping/>
  </p:clrMapOvr>
  <p:transition xmlns:p14="http://schemas.microsoft.com/office/powerpoint/2010/main"/>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8069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292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393613"/>
      </p:ext>
    </p:extLst>
  </p:cSld>
  <p:clrMapOvr>
    <a:masterClrMapping/>
  </p:clrMapOvr>
  <p:transition xmlns:p14="http://schemas.microsoft.com/office/powerpoint/2010/main"/>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2887330"/>
      </p:ext>
    </p:extLst>
  </p:cSld>
  <p:clrMapOvr>
    <a:masterClrMapping/>
  </p:clrMapOvr>
  <p:transition xmlns:p14="http://schemas.microsoft.com/office/powerpoint/2010/main"/>
</p:sldLayout>
</file>

<file path=ppt/slideLayouts/slideLayout8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750490"/>
      </p:ext>
    </p:extLst>
  </p:cSld>
  <p:clrMapOvr>
    <a:masterClrMapping/>
  </p:clrMapOvr>
  <p:transition xmlns:p14="http://schemas.microsoft.com/office/powerpoint/2010/main"/>
</p:sldLayout>
</file>

<file path=ppt/slideLayouts/slideLayout8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146192"/>
      </p:ext>
    </p:extLst>
  </p:cSld>
  <p:clrMapOvr>
    <a:masterClrMapping/>
  </p:clrMapOvr>
  <p:transition xmlns:p14="http://schemas.microsoft.com/office/powerpoint/2010/main"/>
</p:sldLayout>
</file>

<file path=ppt/slideLayouts/slideLayout8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490306"/>
      </p:ext>
    </p:extLst>
  </p:cSld>
  <p:clrMapOvr>
    <a:masterClrMapping/>
  </p:clrMapOvr>
  <p:transition xmlns:p14="http://schemas.microsoft.com/office/powerpoint/2010/main"/>
</p:sldLayout>
</file>

<file path=ppt/slideLayouts/slideLayout8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6457294"/>
      </p:ext>
    </p:extLst>
  </p:cSld>
  <p:clrMapOvr>
    <a:masterClrMapping/>
  </p:clrMapOvr>
  <p:transition xmlns:p14="http://schemas.microsoft.com/office/powerpoint/2010/main"/>
</p:sldLayout>
</file>

<file path=ppt/slideLayouts/slideLayout8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412743"/>
      </p:ext>
    </p:extLst>
  </p:cSld>
  <p:clrMapOvr>
    <a:masterClrMapping/>
  </p:clrMapOvr>
  <p:transition xmlns:p14="http://schemas.microsoft.com/office/powerpoint/2010/main"/>
</p:sldLayout>
</file>

<file path=ppt/slideLayouts/slideLayout8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70413"/>
      </p:ext>
    </p:extLst>
  </p:cSld>
  <p:clrMapOvr>
    <a:masterClrMapping/>
  </p:clrMapOvr>
  <p:transition xmlns:p14="http://schemas.microsoft.com/office/powerpoint/2010/main"/>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8746288"/>
      </p:ext>
    </p:extLst>
  </p:cSld>
  <p:clrMapOvr>
    <a:masterClrMapping/>
  </p:clrMapOvr>
  <p:transition xmlns:p14="http://schemas.microsoft.com/office/powerpoint/2010/main"/>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4393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75060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5798171"/>
      </p:ext>
    </p:extLst>
  </p:cSld>
  <p:clrMapOvr>
    <a:masterClrMapping/>
  </p:clrMapOvr>
  <p:transition xmlns:p14="http://schemas.microsoft.com/office/powerpoint/2010/main"/>
</p:sldLayout>
</file>

<file path=ppt/slideLayouts/slideLayout8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440282"/>
      </p:ext>
    </p:extLst>
  </p:cSld>
  <p:clrMapOvr>
    <a:masterClrMapping/>
  </p:clrMapOvr>
  <p:transition xmlns:p14="http://schemas.microsoft.com/office/powerpoint/2010/main"/>
</p:sldLayout>
</file>

<file path=ppt/slideLayouts/slideLayout8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2474034"/>
      </p:ext>
    </p:extLst>
  </p:cSld>
  <p:clrMapOvr>
    <a:masterClrMapping/>
  </p:clrMapOvr>
  <p:transition xmlns:p14="http://schemas.microsoft.com/office/powerpoint/2010/main"/>
</p:sldLayout>
</file>

<file path=ppt/slideLayouts/slideLayout8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120323"/>
      </p:ext>
    </p:extLst>
  </p:cSld>
  <p:clrMapOvr>
    <a:masterClrMapping/>
  </p:clrMapOvr>
  <p:transition xmlns:p14="http://schemas.microsoft.com/office/powerpoint/2010/main"/>
</p:sldLayout>
</file>

<file path=ppt/slideLayouts/slideLayout8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924071"/>
      </p:ext>
    </p:extLst>
  </p:cSld>
  <p:clrMapOvr>
    <a:masterClrMapping/>
  </p:clrMapOvr>
  <p:transition xmlns:p14="http://schemas.microsoft.com/office/powerpoint/2010/main"/>
</p:sldLayout>
</file>

<file path=ppt/slideLayouts/slideLayout8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750145"/>
      </p:ext>
    </p:extLst>
  </p:cSld>
  <p:clrMapOvr>
    <a:masterClrMapping/>
  </p:clrMapOvr>
  <p:transition xmlns:p14="http://schemas.microsoft.com/office/powerpoint/2010/main"/>
</p:sldLayout>
</file>

<file path=ppt/slideLayouts/slideLayout8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880491"/>
      </p:ext>
    </p:extLst>
  </p:cSld>
  <p:clrMapOvr>
    <a:masterClrMapping/>
  </p:clrMapOvr>
  <p:transition xmlns:p14="http://schemas.microsoft.com/office/powerpoint/2010/main"/>
</p:sldLayout>
</file>

<file path=ppt/slideLayouts/slideLayout8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9885643"/>
      </p:ext>
    </p:extLst>
  </p:cSld>
  <p:clrMapOvr>
    <a:masterClrMapping/>
  </p:clrMapOvr>
  <p:transition xmlns:p14="http://schemas.microsoft.com/office/powerpoint/2010/main"/>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4266897"/>
      </p:ext>
    </p:extLst>
  </p:cSld>
  <p:clrMapOvr>
    <a:masterClrMapping/>
  </p:clrMapOvr>
  <p:transition xmlns:p14="http://schemas.microsoft.com/office/powerpoint/2010/main"/>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0184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cstate="email">
            <a:extLst>
              <a:ext uri="{28A0092B-C50C-407E-A947-70E740481C1C}">
                <a14:useLocalDpi xmlns:a14="http://schemas.microsoft.com/office/drawing/2010/main"/>
              </a:ext>
            </a:extLst>
          </a:blip>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cstate="email">
            <a:lum bright="-8000"/>
            <a:extLst>
              <a:ext uri="{28A0092B-C50C-407E-A947-70E740481C1C}">
                <a14:useLocalDpi xmlns:a14="http://schemas.microsoft.com/office/drawing/2010/main"/>
              </a:ext>
            </a:extLst>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0896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696654"/>
      </p:ext>
    </p:extLst>
  </p:cSld>
  <p:clrMapOvr>
    <a:masterClrMapping/>
  </p:clrMapOvr>
  <p:transition xmlns:p14="http://schemas.microsoft.com/office/powerpoint/2010/main"/>
</p:sldLayout>
</file>

<file path=ppt/slideLayouts/slideLayout9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55952"/>
      </p:ext>
    </p:extLst>
  </p:cSld>
  <p:clrMapOvr>
    <a:masterClrMapping/>
  </p:clrMapOvr>
  <p:transition xmlns:p14="http://schemas.microsoft.com/office/powerpoint/2010/main"/>
</p:sldLayout>
</file>

<file path=ppt/slideLayouts/slideLayout9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846306"/>
      </p:ext>
    </p:extLst>
  </p:cSld>
  <p:clrMapOvr>
    <a:masterClrMapping/>
  </p:clrMapOvr>
  <p:transition xmlns:p14="http://schemas.microsoft.com/office/powerpoint/2010/main"/>
</p:sldLayout>
</file>

<file path=ppt/slideLayouts/slideLayout9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250572"/>
      </p:ext>
    </p:extLst>
  </p:cSld>
  <p:clrMapOvr>
    <a:masterClrMapping/>
  </p:clrMapOvr>
  <p:transition xmlns:p14="http://schemas.microsoft.com/office/powerpoint/2010/main"/>
</p:sldLayout>
</file>

<file path=ppt/slideLayouts/slideLayout9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189603"/>
      </p:ext>
    </p:extLst>
  </p:cSld>
  <p:clrMapOvr>
    <a:masterClrMapping/>
  </p:clrMapOvr>
  <p:transition xmlns:p14="http://schemas.microsoft.com/office/powerpoint/2010/main"/>
</p:sldLayout>
</file>

<file path=ppt/slideLayouts/slideLayout9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08095"/>
      </p:ext>
    </p:extLst>
  </p:cSld>
  <p:clrMapOvr>
    <a:masterClrMapping/>
  </p:clrMapOvr>
  <p:transition xmlns:p14="http://schemas.microsoft.com/office/powerpoint/2010/main"/>
</p:sldLayout>
</file>

<file path=ppt/slideLayouts/slideLayout9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205754"/>
      </p:ext>
    </p:extLst>
  </p:cSld>
  <p:clrMapOvr>
    <a:masterClrMapping/>
  </p:clrMapOvr>
  <p:transition xmlns:p14="http://schemas.microsoft.com/office/powerpoint/2010/main"/>
</p:sldLayout>
</file>

<file path=ppt/slideLayouts/slideLayout9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795240"/>
      </p:ext>
    </p:extLst>
  </p:cSld>
  <p:clrMapOvr>
    <a:masterClrMapping/>
  </p:clrMapOvr>
  <p:transition xmlns:p14="http://schemas.microsoft.com/office/powerpoint/2010/main"/>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7952485"/>
      </p:ext>
    </p:extLst>
  </p:cSld>
  <p:clrMapOvr>
    <a:masterClrMapping/>
  </p:clrMapOvr>
  <p:transition xmlns:p14="http://schemas.microsoft.com/office/powerpoint/2010/main"/>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253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2355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996219"/>
      </p:ext>
    </p:extLst>
  </p:cSld>
  <p:clrMapOvr>
    <a:masterClrMapping/>
  </p:clrMapOvr>
  <p:transition xmlns:p14="http://schemas.microsoft.com/office/powerpoint/2010/main"/>
</p:sldLayout>
</file>

<file path=ppt/slideLayouts/slideLayout9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5920649"/>
      </p:ext>
    </p:extLst>
  </p:cSld>
  <p:clrMapOvr>
    <a:masterClrMapping/>
  </p:clrMapOvr>
  <p:transition xmlns:p14="http://schemas.microsoft.com/office/powerpoint/2010/main"/>
</p:sldLayout>
</file>

<file path=ppt/slideLayouts/slideLayout9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978182"/>
      </p:ext>
    </p:extLst>
  </p:cSld>
  <p:clrMapOvr>
    <a:masterClrMapping/>
  </p:clrMapOvr>
  <p:transition xmlns:p14="http://schemas.microsoft.com/office/powerpoint/2010/main"/>
</p:sldLayout>
</file>

<file path=ppt/slideLayouts/slideLayout9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0226601"/>
      </p:ext>
    </p:extLst>
  </p:cSld>
  <p:clrMapOvr>
    <a:masterClrMapping/>
  </p:clrMapOvr>
  <p:transition xmlns:p14="http://schemas.microsoft.com/office/powerpoint/2010/main"/>
</p:sldLayout>
</file>

<file path=ppt/slideLayouts/slideLayout9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8533416"/>
      </p:ext>
    </p:extLst>
  </p:cSld>
  <p:clrMapOvr>
    <a:masterClrMapping/>
  </p:clrMapOvr>
  <p:transition xmlns:p14="http://schemas.microsoft.com/office/powerpoint/2010/main"/>
</p:sldLayout>
</file>

<file path=ppt/slideLayouts/slideLayout9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988831"/>
      </p:ext>
    </p:extLst>
  </p:cSld>
  <p:clrMapOvr>
    <a:masterClrMapping/>
  </p:clrMapOvr>
  <p:transition xmlns:p14="http://schemas.microsoft.com/office/powerpoint/2010/main"/>
</p:sldLayout>
</file>

<file path=ppt/slideLayouts/slideLayout9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0279208"/>
      </p:ext>
    </p:extLst>
  </p:cSld>
  <p:clrMapOvr>
    <a:masterClrMapping/>
  </p:clrMapOvr>
  <p:transition xmlns:p14="http://schemas.microsoft.com/office/powerpoint/2010/main"/>
</p:sldLayout>
</file>

<file path=ppt/slideLayouts/slideLayout9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0862766"/>
      </p:ext>
    </p:extLst>
  </p:cSld>
  <p:clrMapOvr>
    <a:masterClrMapping/>
  </p:clrMapOvr>
  <p:transition xmlns:p14="http://schemas.microsoft.com/office/powerpoint/2010/mai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616011"/>
      </p:ext>
    </p:extLst>
  </p:cSld>
  <p:clrMapOvr>
    <a:masterClrMapping/>
  </p:clrMapOvr>
  <p:transition xmlns:p14="http://schemas.microsoft.com/office/powerpoint/2010/main"/>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61176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09570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4842365"/>
      </p:ext>
    </p:extLst>
  </p:cSld>
  <p:clrMapOvr>
    <a:masterClrMapping/>
  </p:clrMapOvr>
  <p:transition xmlns:p14="http://schemas.microsoft.com/office/powerpoint/2010/main"/>
</p:sldLayout>
</file>

<file path=ppt/slideLayouts/slideLayout9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679070"/>
      </p:ext>
    </p:extLst>
  </p:cSld>
  <p:clrMapOvr>
    <a:masterClrMapping/>
  </p:clrMapOvr>
  <p:transition xmlns:p14="http://schemas.microsoft.com/office/powerpoint/2010/main"/>
</p:sldLayout>
</file>

<file path=ppt/slideLayouts/slideLayout9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6442676"/>
      </p:ext>
    </p:extLst>
  </p:cSld>
  <p:clrMapOvr>
    <a:masterClrMapping/>
  </p:clrMapOvr>
  <p:transition xmlns:p14="http://schemas.microsoft.com/office/powerpoint/2010/main"/>
</p:sldLayout>
</file>

<file path=ppt/slideLayouts/slideLayout9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3073620"/>
      </p:ext>
    </p:extLst>
  </p:cSld>
  <p:clrMapOvr>
    <a:masterClrMapping/>
  </p:clrMapOvr>
  <p:transition xmlns:p14="http://schemas.microsoft.com/office/powerpoint/2010/main"/>
</p:sldLayout>
</file>

<file path=ppt/slideLayouts/slideLayout9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8333138"/>
      </p:ext>
    </p:extLst>
  </p:cSld>
  <p:clrMapOvr>
    <a:masterClrMapping/>
  </p:clrMapOvr>
  <p:transition xmlns:p14="http://schemas.microsoft.com/office/powerpoint/2010/main"/>
</p:sldLayout>
</file>

<file path=ppt/slideLayouts/slideLayout9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75828"/>
      </p:ext>
    </p:extLst>
  </p:cSld>
  <p:clrMapOvr>
    <a:masterClrMapping/>
  </p:clrMapOvr>
  <p:transition xmlns:p14="http://schemas.microsoft.com/office/powerpoint/2010/main"/>
</p:sldLayout>
</file>

<file path=ppt/slideLayouts/slideLayout9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40810"/>
      </p:ext>
    </p:extLst>
  </p:cSld>
  <p:clrMapOvr>
    <a:masterClrMapping/>
  </p:clrMapOvr>
  <p:transition xmlns:p14="http://schemas.microsoft.com/office/powerpoint/2010/main"/>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884739"/>
      </p:ext>
    </p:extLst>
  </p:cSld>
  <p:clrMapOvr>
    <a:masterClrMapping/>
  </p:clrMapOvr>
  <p:transition xmlns:p14="http://schemas.microsoft.com/office/powerpoint/2010/main"/>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145153"/>
      </p:ext>
    </p:extLst>
  </p:cSld>
  <p:clrMapOvr>
    <a:masterClrMapping/>
  </p:clrMapOvr>
  <p:transition xmlns:p14="http://schemas.microsoft.com/office/powerpoint/2010/main"/>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5291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4988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9844590"/>
      </p:ext>
    </p:extLst>
  </p:cSld>
  <p:clrMapOvr>
    <a:masterClrMapping/>
  </p:clrMapOvr>
  <p:transition xmlns:p14="http://schemas.microsoft.com/office/powerpoint/2010/main"/>
</p:sldLayout>
</file>

<file path=ppt/slideLayouts/slideLayout9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2862094"/>
      </p:ext>
    </p:extLst>
  </p:cSld>
  <p:clrMapOvr>
    <a:masterClrMapping/>
  </p:clrMapOvr>
  <p:transition xmlns:p14="http://schemas.microsoft.com/office/powerpoint/2010/main"/>
</p:sldLayout>
</file>

<file path=ppt/slideLayouts/slideLayout9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5798418"/>
      </p:ext>
    </p:extLst>
  </p:cSld>
  <p:clrMapOvr>
    <a:masterClrMapping/>
  </p:clrMapOvr>
  <p:transition xmlns:p14="http://schemas.microsoft.com/office/powerpoint/2010/main"/>
</p:sldLayout>
</file>

<file path=ppt/slideLayouts/slideLayout9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6912277"/>
      </p:ext>
    </p:extLst>
  </p:cSld>
  <p:clrMapOvr>
    <a:masterClrMapping/>
  </p:clrMapOvr>
  <p:transition xmlns:p14="http://schemas.microsoft.com/office/powerpoint/2010/main"/>
</p:sldLayout>
</file>

<file path=ppt/slideLayouts/slideLayout9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156581"/>
      </p:ext>
    </p:extLst>
  </p:cSld>
  <p:clrMapOvr>
    <a:masterClrMapping/>
  </p:clrMapOvr>
  <p:transition xmlns:p14="http://schemas.microsoft.com/office/powerpoint/2010/main"/>
</p:sldLayout>
</file>

<file path=ppt/slideLayouts/slideLayout9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036015"/>
      </p:ext>
    </p:extLst>
  </p:cSld>
  <p:clrMapOvr>
    <a:masterClrMapping/>
  </p:clrMapOvr>
  <p:transition xmlns:p14="http://schemas.microsoft.com/office/powerpoint/2010/main"/>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701147"/>
      </p:ext>
    </p:extLst>
  </p:cSld>
  <p:clrMapOvr>
    <a:masterClrMapping/>
  </p:clrMapOvr>
  <p:transition xmlns:p14="http://schemas.microsoft.com/office/powerpoint/2010/main"/>
</p:sldLayout>
</file>

<file path=ppt/slideLayouts/slideLayout9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3175868"/>
      </p:ext>
    </p:extLst>
  </p:cSld>
  <p:clrMapOvr>
    <a:masterClrMapping/>
  </p:clrMapOvr>
  <p:transition xmlns:p14="http://schemas.microsoft.com/office/powerpoint/2010/main"/>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3270288"/>
      </p:ext>
    </p:extLst>
  </p:cSld>
  <p:clrMapOvr>
    <a:masterClrMapping/>
  </p:clrMapOvr>
  <p:transition xmlns:p14="http://schemas.microsoft.com/office/powerpoint/2010/main"/>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28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xmlns:p14="http://schemas.microsoft.com/office/powerpoint/2010/main"/>
</p:sldLayout>
</file>

<file path=ppt/slideLayouts/slideLayout9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xmlns:p14="http://schemas.microsoft.com/office/powerpoint/2010/main"/>
</p:sldLayout>
</file>

<file path=ppt/slideLayouts/slideLayout9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xmlns:p14="http://schemas.microsoft.com/office/powerpoint/2010/main"/>
</p:sldLayout>
</file>

<file path=ppt/slideLayouts/slideLayout9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xmlns:p14="http://schemas.microsoft.com/office/powerpoint/2010/main"/>
</p:sldLayout>
</file>

<file path=ppt/slideLayouts/slideLayout9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xmlns:p14="http://schemas.microsoft.com/office/powerpoint/2010/main"/>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xmlns:p14="http://schemas.microsoft.com/office/powerpoint/2010/main"/>
</p:sldLayout>
</file>

<file path=ppt/slideLayouts/slideLayout9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xmlns:p14="http://schemas.microsoft.com/office/powerpoint/2010/main"/>
</p:sldLayout>
</file>

<file path=ppt/slideLayouts/slideLayout9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xmlns:p14="http://schemas.microsoft.com/office/powerpoint/2010/main"/>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xmlns:p14="http://schemas.microsoft.com/office/powerpoint/2010/main"/>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3868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16254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0498097"/>
      </p:ext>
    </p:extLst>
  </p:cSld>
  <p:clrMapOvr>
    <a:masterClrMapping/>
  </p:clrMapOvr>
  <p:transition xmlns:p14="http://schemas.microsoft.com/office/powerpoint/2010/main"/>
</p:sldLayout>
</file>

<file path=ppt/slideLayouts/slideLayout9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8732609"/>
      </p:ext>
    </p:extLst>
  </p:cSld>
  <p:clrMapOvr>
    <a:masterClrMapping/>
  </p:clrMapOvr>
  <p:transition xmlns:p14="http://schemas.microsoft.com/office/powerpoint/2010/main"/>
</p:sldLayout>
</file>

<file path=ppt/slideLayouts/slideLayout9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04099"/>
      </p:ext>
    </p:extLst>
  </p:cSld>
  <p:clrMapOvr>
    <a:masterClrMapping/>
  </p:clrMapOvr>
  <p:transition xmlns:p14="http://schemas.microsoft.com/office/powerpoint/2010/main"/>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720028"/>
      </p:ext>
    </p:extLst>
  </p:cSld>
  <p:clrMapOvr>
    <a:masterClrMapping/>
  </p:clrMapOvr>
  <p:transition xmlns:p14="http://schemas.microsoft.com/office/powerpoint/2010/main"/>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143882"/>
      </p:ext>
    </p:extLst>
  </p:cSld>
  <p:clrMapOvr>
    <a:masterClrMapping/>
  </p:clrMapOvr>
  <p:transition xmlns:p14="http://schemas.microsoft.com/office/powerpoint/2010/main"/>
</p:sldLayout>
</file>

<file path=ppt/slideLayouts/slideLayout9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0395165"/>
      </p:ext>
    </p:extLst>
  </p:cSld>
  <p:clrMapOvr>
    <a:masterClrMapping/>
  </p:clrMapOvr>
  <p:transition xmlns:p14="http://schemas.microsoft.com/office/powerpoint/2010/main"/>
</p:sldLayout>
</file>

<file path=ppt/slideLayouts/slideLayout9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083926"/>
      </p:ext>
    </p:extLst>
  </p:cSld>
  <p:clrMapOvr>
    <a:masterClrMapping/>
  </p:clrMapOvr>
  <p:transition xmlns:p14="http://schemas.microsoft.com/office/powerpoint/2010/main"/>
</p:sldLayout>
</file>

<file path=ppt/slideLayouts/slideLayout9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493546"/>
      </p:ext>
    </p:extLst>
  </p:cSld>
  <p:clrMapOvr>
    <a:masterClrMapping/>
  </p:clrMapOvr>
  <p:transition xmlns:p14="http://schemas.microsoft.com/office/powerpoint/2010/main"/>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30380"/>
      </p:ext>
    </p:extLst>
  </p:cSld>
  <p:clrMapOvr>
    <a:masterClrMapping/>
  </p:clrMapOvr>
  <p:transition xmlns:p14="http://schemas.microsoft.com/office/powerpoint/2010/main"/>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527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7599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2241815"/>
      </p:ext>
    </p:extLst>
  </p:cSld>
  <p:clrMapOvr>
    <a:masterClrMapping/>
  </p:clrMapOvr>
  <p:transition xmlns:p14="http://schemas.microsoft.com/office/powerpoint/2010/main"/>
</p:sldLayout>
</file>

<file path=ppt/slideLayouts/slideLayout9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258006"/>
      </p:ext>
    </p:extLst>
  </p:cSld>
  <p:clrMapOvr>
    <a:masterClrMapping/>
  </p:clrMapOvr>
  <p:transition xmlns:p14="http://schemas.microsoft.com/office/powerpoint/2010/main"/>
</p:sldLayout>
</file>

<file path=ppt/slideLayouts/slideLayout9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105709"/>
      </p:ext>
    </p:extLst>
  </p:cSld>
  <p:clrMapOvr>
    <a:masterClrMapping/>
  </p:clrMapOvr>
  <p:transition xmlns:p14="http://schemas.microsoft.com/office/powerpoint/2010/main"/>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029097"/>
      </p:ext>
    </p:extLst>
  </p:cSld>
  <p:clrMapOvr>
    <a:masterClrMapping/>
  </p:clrMapOvr>
  <p:transition xmlns:p14="http://schemas.microsoft.com/office/powerpoint/2010/main"/>
</p:sldLayout>
</file>

<file path=ppt/slideLayouts/slideLayout9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882524"/>
      </p:ext>
    </p:extLst>
  </p:cSld>
  <p:clrMapOvr>
    <a:masterClrMapping/>
  </p:clrMapOvr>
  <p:transition xmlns:p14="http://schemas.microsoft.com/office/powerpoint/2010/main"/>
</p:sldLayout>
</file>

<file path=ppt/slideLayouts/slideLayout9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043598"/>
      </p:ext>
    </p:extLst>
  </p:cSld>
  <p:clrMapOvr>
    <a:masterClrMapping/>
  </p:clrMapOvr>
  <p:transition xmlns:p14="http://schemas.microsoft.com/office/powerpoint/2010/main"/>
</p:sldLayout>
</file>

<file path=ppt/slideLayouts/slideLayout9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649945"/>
      </p:ext>
    </p:extLst>
  </p:cSld>
  <p:clrMapOvr>
    <a:masterClrMapping/>
  </p:clrMapOvr>
  <p:transition xmlns:p14="http://schemas.microsoft.com/office/powerpoint/2010/main"/>
</p:sldLayout>
</file>

<file path=ppt/slideLayouts/slideLayout9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6991705"/>
      </p:ext>
    </p:extLst>
  </p:cSld>
  <p:clrMapOvr>
    <a:masterClrMapping/>
  </p:clrMapOvr>
  <p:transition xmlns:p14="http://schemas.microsoft.com/office/powerpoint/2010/main"/>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910632"/>
      </p:ext>
    </p:extLst>
  </p:cSld>
  <p:clrMapOvr>
    <a:masterClrMapping/>
  </p:clrMapOvr>
  <p:transition xmlns:p14="http://schemas.microsoft.com/office/powerpoint/2010/main"/>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46481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44856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2707823"/>
      </p:ext>
    </p:extLst>
  </p:cSld>
  <p:clrMapOvr>
    <a:masterClrMapping/>
  </p:clrMapOvr>
  <p:transition xmlns:p14="http://schemas.microsoft.com/office/powerpoint/2010/main"/>
</p:sldLayout>
</file>

<file path=ppt/slideLayouts/slideLayout9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206416"/>
      </p:ext>
    </p:extLst>
  </p:cSld>
  <p:clrMapOvr>
    <a:masterClrMapping/>
  </p:clrMapOvr>
  <p:transition xmlns:p14="http://schemas.microsoft.com/office/powerpoint/2010/mai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04578"/>
      </p:ext>
    </p:extLst>
  </p:cSld>
  <p:clrMapOvr>
    <a:masterClrMapping/>
  </p:clrMapOvr>
  <p:transition xmlns:p14="http://schemas.microsoft.com/office/powerpoint/2010/main"/>
</p:sldLayout>
</file>

<file path=ppt/slideLayouts/slideLayout9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75375"/>
      </p:ext>
    </p:extLst>
  </p:cSld>
  <p:clrMapOvr>
    <a:masterClrMapping/>
  </p:clrMapOvr>
  <p:transition xmlns:p14="http://schemas.microsoft.com/office/powerpoint/2010/main"/>
</p:sldLayout>
</file>

<file path=ppt/slideLayouts/slideLayout9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0480363"/>
      </p:ext>
    </p:extLst>
  </p:cSld>
  <p:clrMapOvr>
    <a:masterClrMapping/>
  </p:clrMapOvr>
  <p:transition xmlns:p14="http://schemas.microsoft.com/office/powerpoint/2010/main"/>
</p:sldLayout>
</file>

<file path=ppt/slideLayouts/slideLayout9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197979"/>
      </p:ext>
    </p:extLst>
  </p:cSld>
  <p:clrMapOvr>
    <a:masterClrMapping/>
  </p:clrMapOvr>
  <p:transition xmlns:p14="http://schemas.microsoft.com/office/powerpoint/2010/main"/>
</p:sldLayout>
</file>

<file path=ppt/slideLayouts/slideLayout9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2637953"/>
      </p:ext>
    </p:extLst>
  </p:cSld>
  <p:clrMapOvr>
    <a:masterClrMapping/>
  </p:clrMapOvr>
  <p:transition xmlns:p14="http://schemas.microsoft.com/office/powerpoint/2010/main"/>
</p:sldLayout>
</file>

<file path=ppt/slideLayouts/slideLayout9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8006244"/>
      </p:ext>
    </p:extLst>
  </p:cSld>
  <p:clrMapOvr>
    <a:masterClrMapping/>
  </p:clrMapOvr>
  <p:transition xmlns:p14="http://schemas.microsoft.com/office/powerpoint/2010/mai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7903778"/>
      </p:ext>
    </p:extLst>
  </p:cSld>
  <p:clrMapOvr>
    <a:masterClrMapping/>
  </p:clrMapOvr>
  <p:transition xmlns:p14="http://schemas.microsoft.com/office/powerpoint/2010/main"/>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27855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9366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902966"/>
      </p:ext>
    </p:extLst>
  </p:cSld>
  <p:clrMapOvr>
    <a:masterClrMapping/>
  </p:clrMapOvr>
  <p:transition xmlns:p14="http://schemas.microsoft.com/office/powerpoint/2010/main"/>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422435"/>
      </p:ext>
    </p:extLst>
  </p:cSld>
  <p:clrMapOvr>
    <a:masterClrMapping/>
  </p:clrMapOvr>
  <p:transition xmlns:p14="http://schemas.microsoft.com/office/powerpoint/2010/main"/>
</p:sldLayout>
</file>

<file path=ppt/slideLayouts/slideLayout9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1490441"/>
      </p:ext>
    </p:extLst>
  </p:cSld>
  <p:clrMapOvr>
    <a:masterClrMapping/>
  </p:clrMapOvr>
  <p:transition xmlns:p14="http://schemas.microsoft.com/office/powerpoint/2010/main"/>
</p:sldLayout>
</file>

<file path=ppt/slideLayouts/slideLayout9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35268"/>
      </p:ext>
    </p:extLst>
  </p:cSld>
  <p:clrMapOvr>
    <a:masterClrMapping/>
  </p:clrMapOvr>
  <p:transition xmlns:p14="http://schemas.microsoft.com/office/powerpoint/2010/main"/>
</p:sldLayout>
</file>

<file path=ppt/slideLayouts/slideLayout9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128978"/>
      </p:ext>
    </p:extLst>
  </p:cSld>
  <p:clrMapOvr>
    <a:masterClrMapping/>
  </p:clrMapOvr>
  <p:transition xmlns:p14="http://schemas.microsoft.com/office/powerpoint/2010/main"/>
</p:sldLayout>
</file>

<file path=ppt/slideLayouts/slideLayout9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472443"/>
      </p:ext>
    </p:extLst>
  </p:cSld>
  <p:clrMapOvr>
    <a:masterClrMapping/>
  </p:clrMapOvr>
  <p:transition xmlns:p14="http://schemas.microsoft.com/office/powerpoint/2010/main"/>
</p:sldLayout>
</file>

<file path=ppt/slideLayouts/slideLayout9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791035"/>
      </p:ext>
    </p:extLst>
  </p:cSld>
  <p:clrMapOvr>
    <a:masterClrMapping/>
  </p:clrMapOvr>
  <p:transition xmlns:p14="http://schemas.microsoft.com/office/powerpoint/2010/main"/>
</p:sldLayout>
</file>

<file path=ppt/slideLayouts/slideLayout9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208459"/>
      </p:ext>
    </p:extLst>
  </p:cSld>
  <p:clrMapOvr>
    <a:masterClrMapping/>
  </p:clrMapOvr>
  <p:transition xmlns:p14="http://schemas.microsoft.com/office/powerpoint/2010/main"/>
</p:sldLayout>
</file>

<file path=ppt/slideLayouts/slideLayout9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0197305"/>
      </p:ext>
    </p:extLst>
  </p:cSld>
  <p:clrMapOvr>
    <a:masterClrMapping/>
  </p:clrMapOvr>
  <p:transition xmlns:p14="http://schemas.microsoft.com/office/powerpoint/2010/main"/>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00.xml"/><Relationship Id="rId12" Type="http://schemas.openxmlformats.org/officeDocument/2006/relationships/slideLayout" Target="../slideLayouts/slideLayout101.xml"/><Relationship Id="rId13" Type="http://schemas.openxmlformats.org/officeDocument/2006/relationships/slideLayout" Target="../slideLayouts/slideLayout102.xml"/><Relationship Id="rId14" Type="http://schemas.openxmlformats.org/officeDocument/2006/relationships/slideLayout" Target="../slideLayouts/slideLayout103.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90.xml"/><Relationship Id="rId2" Type="http://schemas.openxmlformats.org/officeDocument/2006/relationships/slideLayout" Target="../slideLayouts/slideLayout91.xml"/><Relationship Id="rId3" Type="http://schemas.openxmlformats.org/officeDocument/2006/relationships/slideLayout" Target="../slideLayouts/slideLayout92.xml"/><Relationship Id="rId4" Type="http://schemas.openxmlformats.org/officeDocument/2006/relationships/slideLayout" Target="../slideLayouts/slideLayout93.xml"/><Relationship Id="rId5" Type="http://schemas.openxmlformats.org/officeDocument/2006/relationships/slideLayout" Target="../slideLayouts/slideLayout94.xml"/><Relationship Id="rId6" Type="http://schemas.openxmlformats.org/officeDocument/2006/relationships/slideLayout" Target="../slideLayouts/slideLayout95.xml"/><Relationship Id="rId7" Type="http://schemas.openxmlformats.org/officeDocument/2006/relationships/slideLayout" Target="../slideLayouts/slideLayout96.xml"/><Relationship Id="rId8" Type="http://schemas.openxmlformats.org/officeDocument/2006/relationships/slideLayout" Target="../slideLayouts/slideLayout97.xml"/><Relationship Id="rId9" Type="http://schemas.openxmlformats.org/officeDocument/2006/relationships/slideLayout" Target="../slideLayouts/slideLayout98.xml"/><Relationship Id="rId10" Type="http://schemas.openxmlformats.org/officeDocument/2006/relationships/slideLayout" Target="../slideLayouts/slideLayout99.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098.xml"/><Relationship Id="rId12" Type="http://schemas.openxmlformats.org/officeDocument/2006/relationships/theme" Target="../theme/theme100.xml"/><Relationship Id="rId13" Type="http://schemas.openxmlformats.org/officeDocument/2006/relationships/image" Target="../media/image1.png"/><Relationship Id="rId1" Type="http://schemas.openxmlformats.org/officeDocument/2006/relationships/slideLayout" Target="../slideLayouts/slideLayout1088.xml"/><Relationship Id="rId2" Type="http://schemas.openxmlformats.org/officeDocument/2006/relationships/slideLayout" Target="../slideLayouts/slideLayout1089.xml"/><Relationship Id="rId3" Type="http://schemas.openxmlformats.org/officeDocument/2006/relationships/slideLayout" Target="../slideLayouts/slideLayout1090.xml"/><Relationship Id="rId4" Type="http://schemas.openxmlformats.org/officeDocument/2006/relationships/slideLayout" Target="../slideLayouts/slideLayout1091.xml"/><Relationship Id="rId5" Type="http://schemas.openxmlformats.org/officeDocument/2006/relationships/slideLayout" Target="../slideLayouts/slideLayout1092.xml"/><Relationship Id="rId6" Type="http://schemas.openxmlformats.org/officeDocument/2006/relationships/slideLayout" Target="../slideLayouts/slideLayout1093.xml"/><Relationship Id="rId7" Type="http://schemas.openxmlformats.org/officeDocument/2006/relationships/slideLayout" Target="../slideLayouts/slideLayout1094.xml"/><Relationship Id="rId8" Type="http://schemas.openxmlformats.org/officeDocument/2006/relationships/slideLayout" Target="../slideLayouts/slideLayout1095.xml"/><Relationship Id="rId9" Type="http://schemas.openxmlformats.org/officeDocument/2006/relationships/slideLayout" Target="../slideLayouts/slideLayout1096.xml"/><Relationship Id="rId10" Type="http://schemas.openxmlformats.org/officeDocument/2006/relationships/slideLayout" Target="../slideLayouts/slideLayout1097.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109.xml"/><Relationship Id="rId12" Type="http://schemas.openxmlformats.org/officeDocument/2006/relationships/slideLayout" Target="../slideLayouts/slideLayout1110.xml"/><Relationship Id="rId13" Type="http://schemas.openxmlformats.org/officeDocument/2006/relationships/slideLayout" Target="../slideLayouts/slideLayout1111.xml"/><Relationship Id="rId14" Type="http://schemas.openxmlformats.org/officeDocument/2006/relationships/theme" Target="../theme/theme101.xml"/><Relationship Id="rId15" Type="http://schemas.openxmlformats.org/officeDocument/2006/relationships/image" Target="../media/image1.png"/><Relationship Id="rId1" Type="http://schemas.openxmlformats.org/officeDocument/2006/relationships/slideLayout" Target="../slideLayouts/slideLayout1099.xml"/><Relationship Id="rId2" Type="http://schemas.openxmlformats.org/officeDocument/2006/relationships/slideLayout" Target="../slideLayouts/slideLayout1100.xml"/><Relationship Id="rId3" Type="http://schemas.openxmlformats.org/officeDocument/2006/relationships/slideLayout" Target="../slideLayouts/slideLayout1101.xml"/><Relationship Id="rId4" Type="http://schemas.openxmlformats.org/officeDocument/2006/relationships/slideLayout" Target="../slideLayouts/slideLayout1102.xml"/><Relationship Id="rId5" Type="http://schemas.openxmlformats.org/officeDocument/2006/relationships/slideLayout" Target="../slideLayouts/slideLayout1103.xml"/><Relationship Id="rId6" Type="http://schemas.openxmlformats.org/officeDocument/2006/relationships/slideLayout" Target="../slideLayouts/slideLayout1104.xml"/><Relationship Id="rId7" Type="http://schemas.openxmlformats.org/officeDocument/2006/relationships/slideLayout" Target="../slideLayouts/slideLayout1105.xml"/><Relationship Id="rId8" Type="http://schemas.openxmlformats.org/officeDocument/2006/relationships/slideLayout" Target="../slideLayouts/slideLayout1106.xml"/><Relationship Id="rId9" Type="http://schemas.openxmlformats.org/officeDocument/2006/relationships/slideLayout" Target="../slideLayouts/slideLayout1107.xml"/><Relationship Id="rId10" Type="http://schemas.openxmlformats.org/officeDocument/2006/relationships/slideLayout" Target="../slideLayouts/slideLayout1108.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122.xml"/><Relationship Id="rId12" Type="http://schemas.openxmlformats.org/officeDocument/2006/relationships/theme" Target="../theme/theme102.xml"/><Relationship Id="rId13" Type="http://schemas.openxmlformats.org/officeDocument/2006/relationships/image" Target="../media/image1.png"/><Relationship Id="rId1" Type="http://schemas.openxmlformats.org/officeDocument/2006/relationships/slideLayout" Target="../slideLayouts/slideLayout1112.xml"/><Relationship Id="rId2" Type="http://schemas.openxmlformats.org/officeDocument/2006/relationships/slideLayout" Target="../slideLayouts/slideLayout1113.xml"/><Relationship Id="rId3" Type="http://schemas.openxmlformats.org/officeDocument/2006/relationships/slideLayout" Target="../slideLayouts/slideLayout1114.xml"/><Relationship Id="rId4" Type="http://schemas.openxmlformats.org/officeDocument/2006/relationships/slideLayout" Target="../slideLayouts/slideLayout1115.xml"/><Relationship Id="rId5" Type="http://schemas.openxmlformats.org/officeDocument/2006/relationships/slideLayout" Target="../slideLayouts/slideLayout1116.xml"/><Relationship Id="rId6" Type="http://schemas.openxmlformats.org/officeDocument/2006/relationships/slideLayout" Target="../slideLayouts/slideLayout1117.xml"/><Relationship Id="rId7" Type="http://schemas.openxmlformats.org/officeDocument/2006/relationships/slideLayout" Target="../slideLayouts/slideLayout1118.xml"/><Relationship Id="rId8" Type="http://schemas.openxmlformats.org/officeDocument/2006/relationships/slideLayout" Target="../slideLayouts/slideLayout1119.xml"/><Relationship Id="rId9" Type="http://schemas.openxmlformats.org/officeDocument/2006/relationships/slideLayout" Target="../slideLayouts/slideLayout1120.xml"/><Relationship Id="rId10" Type="http://schemas.openxmlformats.org/officeDocument/2006/relationships/slideLayout" Target="../slideLayouts/slideLayout1121.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133.xml"/><Relationship Id="rId12" Type="http://schemas.openxmlformats.org/officeDocument/2006/relationships/theme" Target="../theme/theme103.xml"/><Relationship Id="rId13" Type="http://schemas.openxmlformats.org/officeDocument/2006/relationships/image" Target="../media/image1.png"/><Relationship Id="rId1" Type="http://schemas.openxmlformats.org/officeDocument/2006/relationships/slideLayout" Target="../slideLayouts/slideLayout1123.xml"/><Relationship Id="rId2" Type="http://schemas.openxmlformats.org/officeDocument/2006/relationships/slideLayout" Target="../slideLayouts/slideLayout1124.xml"/><Relationship Id="rId3" Type="http://schemas.openxmlformats.org/officeDocument/2006/relationships/slideLayout" Target="../slideLayouts/slideLayout1125.xml"/><Relationship Id="rId4" Type="http://schemas.openxmlformats.org/officeDocument/2006/relationships/slideLayout" Target="../slideLayouts/slideLayout1126.xml"/><Relationship Id="rId5" Type="http://schemas.openxmlformats.org/officeDocument/2006/relationships/slideLayout" Target="../slideLayouts/slideLayout1127.xml"/><Relationship Id="rId6" Type="http://schemas.openxmlformats.org/officeDocument/2006/relationships/slideLayout" Target="../slideLayouts/slideLayout1128.xml"/><Relationship Id="rId7" Type="http://schemas.openxmlformats.org/officeDocument/2006/relationships/slideLayout" Target="../slideLayouts/slideLayout1129.xml"/><Relationship Id="rId8" Type="http://schemas.openxmlformats.org/officeDocument/2006/relationships/slideLayout" Target="../slideLayouts/slideLayout1130.xml"/><Relationship Id="rId9" Type="http://schemas.openxmlformats.org/officeDocument/2006/relationships/slideLayout" Target="../slideLayouts/slideLayout1131.xml"/><Relationship Id="rId10" Type="http://schemas.openxmlformats.org/officeDocument/2006/relationships/slideLayout" Target="../slideLayouts/slideLayout1132.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144.xml"/><Relationship Id="rId12" Type="http://schemas.openxmlformats.org/officeDocument/2006/relationships/theme" Target="../theme/theme104.xml"/><Relationship Id="rId13" Type="http://schemas.openxmlformats.org/officeDocument/2006/relationships/image" Target="../media/image1.png"/><Relationship Id="rId1" Type="http://schemas.openxmlformats.org/officeDocument/2006/relationships/slideLayout" Target="../slideLayouts/slideLayout1134.xml"/><Relationship Id="rId2" Type="http://schemas.openxmlformats.org/officeDocument/2006/relationships/slideLayout" Target="../slideLayouts/slideLayout1135.xml"/><Relationship Id="rId3" Type="http://schemas.openxmlformats.org/officeDocument/2006/relationships/slideLayout" Target="../slideLayouts/slideLayout1136.xml"/><Relationship Id="rId4" Type="http://schemas.openxmlformats.org/officeDocument/2006/relationships/slideLayout" Target="../slideLayouts/slideLayout1137.xml"/><Relationship Id="rId5" Type="http://schemas.openxmlformats.org/officeDocument/2006/relationships/slideLayout" Target="../slideLayouts/slideLayout1138.xml"/><Relationship Id="rId6" Type="http://schemas.openxmlformats.org/officeDocument/2006/relationships/slideLayout" Target="../slideLayouts/slideLayout1139.xml"/><Relationship Id="rId7" Type="http://schemas.openxmlformats.org/officeDocument/2006/relationships/slideLayout" Target="../slideLayouts/slideLayout1140.xml"/><Relationship Id="rId8" Type="http://schemas.openxmlformats.org/officeDocument/2006/relationships/slideLayout" Target="../slideLayouts/slideLayout1141.xml"/><Relationship Id="rId9" Type="http://schemas.openxmlformats.org/officeDocument/2006/relationships/slideLayout" Target="../slideLayouts/slideLayout1142.xml"/><Relationship Id="rId10" Type="http://schemas.openxmlformats.org/officeDocument/2006/relationships/slideLayout" Target="../slideLayouts/slideLayout1143.xml"/></Relationships>
</file>

<file path=ppt/slideMasters/_rels/slideMaster105.xml.rels><?xml version="1.0" encoding="UTF-8" standalone="yes"?>
<Relationships xmlns="http://schemas.openxmlformats.org/package/2006/relationships"><Relationship Id="rId11" Type="http://schemas.openxmlformats.org/officeDocument/2006/relationships/slideLayout" Target="../slideLayouts/slideLayout1155.xml"/><Relationship Id="rId12" Type="http://schemas.openxmlformats.org/officeDocument/2006/relationships/theme" Target="../theme/theme105.xml"/><Relationship Id="rId13" Type="http://schemas.openxmlformats.org/officeDocument/2006/relationships/image" Target="../media/image1.png"/><Relationship Id="rId1" Type="http://schemas.openxmlformats.org/officeDocument/2006/relationships/slideLayout" Target="../slideLayouts/slideLayout1145.xml"/><Relationship Id="rId2" Type="http://schemas.openxmlformats.org/officeDocument/2006/relationships/slideLayout" Target="../slideLayouts/slideLayout1146.xml"/><Relationship Id="rId3" Type="http://schemas.openxmlformats.org/officeDocument/2006/relationships/slideLayout" Target="../slideLayouts/slideLayout1147.xml"/><Relationship Id="rId4" Type="http://schemas.openxmlformats.org/officeDocument/2006/relationships/slideLayout" Target="../slideLayouts/slideLayout1148.xml"/><Relationship Id="rId5" Type="http://schemas.openxmlformats.org/officeDocument/2006/relationships/slideLayout" Target="../slideLayouts/slideLayout1149.xml"/><Relationship Id="rId6" Type="http://schemas.openxmlformats.org/officeDocument/2006/relationships/slideLayout" Target="../slideLayouts/slideLayout1150.xml"/><Relationship Id="rId7" Type="http://schemas.openxmlformats.org/officeDocument/2006/relationships/slideLayout" Target="../slideLayouts/slideLayout1151.xml"/><Relationship Id="rId8" Type="http://schemas.openxmlformats.org/officeDocument/2006/relationships/slideLayout" Target="../slideLayouts/slideLayout1152.xml"/><Relationship Id="rId9" Type="http://schemas.openxmlformats.org/officeDocument/2006/relationships/slideLayout" Target="../slideLayouts/slideLayout1153.xml"/><Relationship Id="rId10" Type="http://schemas.openxmlformats.org/officeDocument/2006/relationships/slideLayout" Target="../slideLayouts/slideLayout1154.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166.xml"/><Relationship Id="rId12" Type="http://schemas.openxmlformats.org/officeDocument/2006/relationships/slideLayout" Target="../slideLayouts/slideLayout1167.xml"/><Relationship Id="rId13" Type="http://schemas.openxmlformats.org/officeDocument/2006/relationships/theme" Target="../theme/theme106.xml"/><Relationship Id="rId1" Type="http://schemas.openxmlformats.org/officeDocument/2006/relationships/slideLayout" Target="../slideLayouts/slideLayout1156.xml"/><Relationship Id="rId2" Type="http://schemas.openxmlformats.org/officeDocument/2006/relationships/slideLayout" Target="../slideLayouts/slideLayout1157.xml"/><Relationship Id="rId3" Type="http://schemas.openxmlformats.org/officeDocument/2006/relationships/slideLayout" Target="../slideLayouts/slideLayout1158.xml"/><Relationship Id="rId4" Type="http://schemas.openxmlformats.org/officeDocument/2006/relationships/slideLayout" Target="../slideLayouts/slideLayout1159.xml"/><Relationship Id="rId5" Type="http://schemas.openxmlformats.org/officeDocument/2006/relationships/slideLayout" Target="../slideLayouts/slideLayout1160.xml"/><Relationship Id="rId6" Type="http://schemas.openxmlformats.org/officeDocument/2006/relationships/slideLayout" Target="../slideLayouts/slideLayout1161.xml"/><Relationship Id="rId7" Type="http://schemas.openxmlformats.org/officeDocument/2006/relationships/slideLayout" Target="../slideLayouts/slideLayout1162.xml"/><Relationship Id="rId8" Type="http://schemas.openxmlformats.org/officeDocument/2006/relationships/slideLayout" Target="../slideLayouts/slideLayout1163.xml"/><Relationship Id="rId9" Type="http://schemas.openxmlformats.org/officeDocument/2006/relationships/slideLayout" Target="../slideLayouts/slideLayout1164.xml"/><Relationship Id="rId10" Type="http://schemas.openxmlformats.org/officeDocument/2006/relationships/slideLayout" Target="../slideLayouts/slideLayout1165.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178.xml"/><Relationship Id="rId12" Type="http://schemas.openxmlformats.org/officeDocument/2006/relationships/theme" Target="../theme/theme107.xml"/><Relationship Id="rId13" Type="http://schemas.openxmlformats.org/officeDocument/2006/relationships/image" Target="../media/image1.png"/><Relationship Id="rId1" Type="http://schemas.openxmlformats.org/officeDocument/2006/relationships/slideLayout" Target="../slideLayouts/slideLayout1168.xml"/><Relationship Id="rId2" Type="http://schemas.openxmlformats.org/officeDocument/2006/relationships/slideLayout" Target="../slideLayouts/slideLayout1169.xml"/><Relationship Id="rId3" Type="http://schemas.openxmlformats.org/officeDocument/2006/relationships/slideLayout" Target="../slideLayouts/slideLayout1170.xml"/><Relationship Id="rId4" Type="http://schemas.openxmlformats.org/officeDocument/2006/relationships/slideLayout" Target="../slideLayouts/slideLayout1171.xml"/><Relationship Id="rId5" Type="http://schemas.openxmlformats.org/officeDocument/2006/relationships/slideLayout" Target="../slideLayouts/slideLayout1172.xml"/><Relationship Id="rId6" Type="http://schemas.openxmlformats.org/officeDocument/2006/relationships/slideLayout" Target="../slideLayouts/slideLayout1173.xml"/><Relationship Id="rId7" Type="http://schemas.openxmlformats.org/officeDocument/2006/relationships/slideLayout" Target="../slideLayouts/slideLayout1174.xml"/><Relationship Id="rId8" Type="http://schemas.openxmlformats.org/officeDocument/2006/relationships/slideLayout" Target="../slideLayouts/slideLayout1175.xml"/><Relationship Id="rId9" Type="http://schemas.openxmlformats.org/officeDocument/2006/relationships/slideLayout" Target="../slideLayouts/slideLayout1176.xml"/><Relationship Id="rId10" Type="http://schemas.openxmlformats.org/officeDocument/2006/relationships/slideLayout" Target="../slideLayouts/slideLayout1177.xml"/></Relationships>
</file>

<file path=ppt/slideMasters/_rels/slideMaster108.xml.rels><?xml version="1.0" encoding="UTF-8" standalone="yes"?>
<Relationships xmlns="http://schemas.openxmlformats.org/package/2006/relationships"><Relationship Id="rId11" Type="http://schemas.openxmlformats.org/officeDocument/2006/relationships/slideLayout" Target="../slideLayouts/slideLayout1189.xml"/><Relationship Id="rId12" Type="http://schemas.openxmlformats.org/officeDocument/2006/relationships/theme" Target="../theme/theme108.xml"/><Relationship Id="rId13" Type="http://schemas.openxmlformats.org/officeDocument/2006/relationships/image" Target="../media/image1.png"/><Relationship Id="rId1" Type="http://schemas.openxmlformats.org/officeDocument/2006/relationships/slideLayout" Target="../slideLayouts/slideLayout1179.xml"/><Relationship Id="rId2" Type="http://schemas.openxmlformats.org/officeDocument/2006/relationships/slideLayout" Target="../slideLayouts/slideLayout1180.xml"/><Relationship Id="rId3" Type="http://schemas.openxmlformats.org/officeDocument/2006/relationships/slideLayout" Target="../slideLayouts/slideLayout1181.xml"/><Relationship Id="rId4" Type="http://schemas.openxmlformats.org/officeDocument/2006/relationships/slideLayout" Target="../slideLayouts/slideLayout1182.xml"/><Relationship Id="rId5" Type="http://schemas.openxmlformats.org/officeDocument/2006/relationships/slideLayout" Target="../slideLayouts/slideLayout1183.xml"/><Relationship Id="rId6" Type="http://schemas.openxmlformats.org/officeDocument/2006/relationships/slideLayout" Target="../slideLayouts/slideLayout1184.xml"/><Relationship Id="rId7" Type="http://schemas.openxmlformats.org/officeDocument/2006/relationships/slideLayout" Target="../slideLayouts/slideLayout1185.xml"/><Relationship Id="rId8" Type="http://schemas.openxmlformats.org/officeDocument/2006/relationships/slideLayout" Target="../slideLayouts/slideLayout1186.xml"/><Relationship Id="rId9" Type="http://schemas.openxmlformats.org/officeDocument/2006/relationships/slideLayout" Target="../slideLayouts/slideLayout1187.xml"/><Relationship Id="rId10" Type="http://schemas.openxmlformats.org/officeDocument/2006/relationships/slideLayout" Target="../slideLayouts/slideLayout1188.xml"/></Relationships>
</file>

<file path=ppt/slideMasters/_rels/slideMaster109.xml.rels><?xml version="1.0" encoding="UTF-8" standalone="yes"?>
<Relationships xmlns="http://schemas.openxmlformats.org/package/2006/relationships"><Relationship Id="rId11" Type="http://schemas.openxmlformats.org/officeDocument/2006/relationships/slideLayout" Target="../slideLayouts/slideLayout1200.xml"/><Relationship Id="rId12" Type="http://schemas.openxmlformats.org/officeDocument/2006/relationships/theme" Target="../theme/theme109.xml"/><Relationship Id="rId13" Type="http://schemas.openxmlformats.org/officeDocument/2006/relationships/image" Target="../media/image1.png"/><Relationship Id="rId1" Type="http://schemas.openxmlformats.org/officeDocument/2006/relationships/slideLayout" Target="../slideLayouts/slideLayout1190.xml"/><Relationship Id="rId2" Type="http://schemas.openxmlformats.org/officeDocument/2006/relationships/slideLayout" Target="../slideLayouts/slideLayout1191.xml"/><Relationship Id="rId3" Type="http://schemas.openxmlformats.org/officeDocument/2006/relationships/slideLayout" Target="../slideLayouts/slideLayout1192.xml"/><Relationship Id="rId4" Type="http://schemas.openxmlformats.org/officeDocument/2006/relationships/slideLayout" Target="../slideLayouts/slideLayout1193.xml"/><Relationship Id="rId5" Type="http://schemas.openxmlformats.org/officeDocument/2006/relationships/slideLayout" Target="../slideLayouts/slideLayout1194.xml"/><Relationship Id="rId6" Type="http://schemas.openxmlformats.org/officeDocument/2006/relationships/slideLayout" Target="../slideLayouts/slideLayout1195.xml"/><Relationship Id="rId7" Type="http://schemas.openxmlformats.org/officeDocument/2006/relationships/slideLayout" Target="../slideLayouts/slideLayout1196.xml"/><Relationship Id="rId8" Type="http://schemas.openxmlformats.org/officeDocument/2006/relationships/slideLayout" Target="../slideLayouts/slideLayout1197.xml"/><Relationship Id="rId9" Type="http://schemas.openxmlformats.org/officeDocument/2006/relationships/slideLayout" Target="../slideLayouts/slideLayout1198.xml"/><Relationship Id="rId10" Type="http://schemas.openxmlformats.org/officeDocument/2006/relationships/slideLayout" Target="../slideLayouts/slideLayout1199.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4.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4.xml"/><Relationship Id="rId2" Type="http://schemas.openxmlformats.org/officeDocument/2006/relationships/slideLayout" Target="../slideLayouts/slideLayout105.xml"/><Relationship Id="rId3" Type="http://schemas.openxmlformats.org/officeDocument/2006/relationships/slideLayout" Target="../slideLayouts/slideLayout106.xml"/><Relationship Id="rId4" Type="http://schemas.openxmlformats.org/officeDocument/2006/relationships/slideLayout" Target="../slideLayouts/slideLayout107.xml"/><Relationship Id="rId5" Type="http://schemas.openxmlformats.org/officeDocument/2006/relationships/slideLayout" Target="../slideLayouts/slideLayout108.xml"/><Relationship Id="rId6" Type="http://schemas.openxmlformats.org/officeDocument/2006/relationships/slideLayout" Target="../slideLayouts/slideLayout109.xml"/><Relationship Id="rId7" Type="http://schemas.openxmlformats.org/officeDocument/2006/relationships/slideLayout" Target="../slideLayouts/slideLayout110.xml"/><Relationship Id="rId8" Type="http://schemas.openxmlformats.org/officeDocument/2006/relationships/slideLayout" Target="../slideLayouts/slideLayout111.xml"/><Relationship Id="rId9" Type="http://schemas.openxmlformats.org/officeDocument/2006/relationships/slideLayout" Target="../slideLayouts/slideLayout112.xml"/><Relationship Id="rId10" Type="http://schemas.openxmlformats.org/officeDocument/2006/relationships/slideLayout" Target="../slideLayouts/slideLayout113.xml"/></Relationships>
</file>

<file path=ppt/slideMasters/_rels/slideMaster110.xml.rels><?xml version="1.0" encoding="UTF-8" standalone="yes"?>
<Relationships xmlns="http://schemas.openxmlformats.org/package/2006/relationships"><Relationship Id="rId11" Type="http://schemas.openxmlformats.org/officeDocument/2006/relationships/slideLayout" Target="../slideLayouts/slideLayout1211.xml"/><Relationship Id="rId12" Type="http://schemas.openxmlformats.org/officeDocument/2006/relationships/theme" Target="../theme/theme110.xml"/><Relationship Id="rId13" Type="http://schemas.openxmlformats.org/officeDocument/2006/relationships/image" Target="../media/image1.png"/><Relationship Id="rId1" Type="http://schemas.openxmlformats.org/officeDocument/2006/relationships/slideLayout" Target="../slideLayouts/slideLayout1201.xml"/><Relationship Id="rId2" Type="http://schemas.openxmlformats.org/officeDocument/2006/relationships/slideLayout" Target="../slideLayouts/slideLayout1202.xml"/><Relationship Id="rId3" Type="http://schemas.openxmlformats.org/officeDocument/2006/relationships/slideLayout" Target="../slideLayouts/slideLayout1203.xml"/><Relationship Id="rId4" Type="http://schemas.openxmlformats.org/officeDocument/2006/relationships/slideLayout" Target="../slideLayouts/slideLayout1204.xml"/><Relationship Id="rId5" Type="http://schemas.openxmlformats.org/officeDocument/2006/relationships/slideLayout" Target="../slideLayouts/slideLayout1205.xml"/><Relationship Id="rId6" Type="http://schemas.openxmlformats.org/officeDocument/2006/relationships/slideLayout" Target="../slideLayouts/slideLayout1206.xml"/><Relationship Id="rId7" Type="http://schemas.openxmlformats.org/officeDocument/2006/relationships/slideLayout" Target="../slideLayouts/slideLayout1207.xml"/><Relationship Id="rId8" Type="http://schemas.openxmlformats.org/officeDocument/2006/relationships/slideLayout" Target="../slideLayouts/slideLayout1208.xml"/><Relationship Id="rId9" Type="http://schemas.openxmlformats.org/officeDocument/2006/relationships/slideLayout" Target="../slideLayouts/slideLayout1209.xml"/><Relationship Id="rId10" Type="http://schemas.openxmlformats.org/officeDocument/2006/relationships/slideLayout" Target="../slideLayouts/slideLayout1210.xml"/></Relationships>
</file>

<file path=ppt/slideMasters/_rels/slideMaster111.xml.rels><?xml version="1.0" encoding="UTF-8" standalone="yes"?>
<Relationships xmlns="http://schemas.openxmlformats.org/package/2006/relationships"><Relationship Id="rId11" Type="http://schemas.openxmlformats.org/officeDocument/2006/relationships/slideLayout" Target="../slideLayouts/slideLayout1222.xml"/><Relationship Id="rId12" Type="http://schemas.openxmlformats.org/officeDocument/2006/relationships/theme" Target="../theme/theme111.xml"/><Relationship Id="rId13" Type="http://schemas.openxmlformats.org/officeDocument/2006/relationships/image" Target="../media/image1.png"/><Relationship Id="rId1" Type="http://schemas.openxmlformats.org/officeDocument/2006/relationships/slideLayout" Target="../slideLayouts/slideLayout1212.xml"/><Relationship Id="rId2" Type="http://schemas.openxmlformats.org/officeDocument/2006/relationships/slideLayout" Target="../slideLayouts/slideLayout1213.xml"/><Relationship Id="rId3" Type="http://schemas.openxmlformats.org/officeDocument/2006/relationships/slideLayout" Target="../slideLayouts/slideLayout1214.xml"/><Relationship Id="rId4" Type="http://schemas.openxmlformats.org/officeDocument/2006/relationships/slideLayout" Target="../slideLayouts/slideLayout1215.xml"/><Relationship Id="rId5" Type="http://schemas.openxmlformats.org/officeDocument/2006/relationships/slideLayout" Target="../slideLayouts/slideLayout1216.xml"/><Relationship Id="rId6" Type="http://schemas.openxmlformats.org/officeDocument/2006/relationships/slideLayout" Target="../slideLayouts/slideLayout1217.xml"/><Relationship Id="rId7" Type="http://schemas.openxmlformats.org/officeDocument/2006/relationships/slideLayout" Target="../slideLayouts/slideLayout1218.xml"/><Relationship Id="rId8" Type="http://schemas.openxmlformats.org/officeDocument/2006/relationships/slideLayout" Target="../slideLayouts/slideLayout1219.xml"/><Relationship Id="rId9" Type="http://schemas.openxmlformats.org/officeDocument/2006/relationships/slideLayout" Target="../slideLayouts/slideLayout1220.xml"/><Relationship Id="rId10" Type="http://schemas.openxmlformats.org/officeDocument/2006/relationships/slideLayout" Target="../slideLayouts/slideLayout1221.xml"/></Relationships>
</file>

<file path=ppt/slideMasters/_rels/slideMaster112.xml.rels><?xml version="1.0" encoding="UTF-8" standalone="yes"?>
<Relationships xmlns="http://schemas.openxmlformats.org/package/2006/relationships"><Relationship Id="rId11" Type="http://schemas.openxmlformats.org/officeDocument/2006/relationships/slideLayout" Target="../slideLayouts/slideLayout1233.xml"/><Relationship Id="rId12" Type="http://schemas.openxmlformats.org/officeDocument/2006/relationships/theme" Target="../theme/theme112.xml"/><Relationship Id="rId13" Type="http://schemas.openxmlformats.org/officeDocument/2006/relationships/image" Target="../media/image1.png"/><Relationship Id="rId1" Type="http://schemas.openxmlformats.org/officeDocument/2006/relationships/slideLayout" Target="../slideLayouts/slideLayout1223.xml"/><Relationship Id="rId2" Type="http://schemas.openxmlformats.org/officeDocument/2006/relationships/slideLayout" Target="../slideLayouts/slideLayout1224.xml"/><Relationship Id="rId3" Type="http://schemas.openxmlformats.org/officeDocument/2006/relationships/slideLayout" Target="../slideLayouts/slideLayout1225.xml"/><Relationship Id="rId4" Type="http://schemas.openxmlformats.org/officeDocument/2006/relationships/slideLayout" Target="../slideLayouts/slideLayout1226.xml"/><Relationship Id="rId5" Type="http://schemas.openxmlformats.org/officeDocument/2006/relationships/slideLayout" Target="../slideLayouts/slideLayout1227.xml"/><Relationship Id="rId6" Type="http://schemas.openxmlformats.org/officeDocument/2006/relationships/slideLayout" Target="../slideLayouts/slideLayout1228.xml"/><Relationship Id="rId7" Type="http://schemas.openxmlformats.org/officeDocument/2006/relationships/slideLayout" Target="../slideLayouts/slideLayout1229.xml"/><Relationship Id="rId8" Type="http://schemas.openxmlformats.org/officeDocument/2006/relationships/slideLayout" Target="../slideLayouts/slideLayout1230.xml"/><Relationship Id="rId9" Type="http://schemas.openxmlformats.org/officeDocument/2006/relationships/slideLayout" Target="../slideLayouts/slideLayout1231.xml"/><Relationship Id="rId10" Type="http://schemas.openxmlformats.org/officeDocument/2006/relationships/slideLayout" Target="../slideLayouts/slideLayout1232.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244.xml"/><Relationship Id="rId12" Type="http://schemas.openxmlformats.org/officeDocument/2006/relationships/theme" Target="../theme/theme113.xml"/><Relationship Id="rId13" Type="http://schemas.openxmlformats.org/officeDocument/2006/relationships/image" Target="../media/image1.png"/><Relationship Id="rId1" Type="http://schemas.openxmlformats.org/officeDocument/2006/relationships/slideLayout" Target="../slideLayouts/slideLayout1234.xml"/><Relationship Id="rId2" Type="http://schemas.openxmlformats.org/officeDocument/2006/relationships/slideLayout" Target="../slideLayouts/slideLayout1235.xml"/><Relationship Id="rId3" Type="http://schemas.openxmlformats.org/officeDocument/2006/relationships/slideLayout" Target="../slideLayouts/slideLayout1236.xml"/><Relationship Id="rId4" Type="http://schemas.openxmlformats.org/officeDocument/2006/relationships/slideLayout" Target="../slideLayouts/slideLayout1237.xml"/><Relationship Id="rId5" Type="http://schemas.openxmlformats.org/officeDocument/2006/relationships/slideLayout" Target="../slideLayouts/slideLayout1238.xml"/><Relationship Id="rId6" Type="http://schemas.openxmlformats.org/officeDocument/2006/relationships/slideLayout" Target="../slideLayouts/slideLayout1239.xml"/><Relationship Id="rId7" Type="http://schemas.openxmlformats.org/officeDocument/2006/relationships/slideLayout" Target="../slideLayouts/slideLayout1240.xml"/><Relationship Id="rId8" Type="http://schemas.openxmlformats.org/officeDocument/2006/relationships/slideLayout" Target="../slideLayouts/slideLayout1241.xml"/><Relationship Id="rId9" Type="http://schemas.openxmlformats.org/officeDocument/2006/relationships/slideLayout" Target="../slideLayouts/slideLayout1242.xml"/><Relationship Id="rId10" Type="http://schemas.openxmlformats.org/officeDocument/2006/relationships/slideLayout" Target="../slideLayouts/slideLayout1243.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255.xml"/><Relationship Id="rId12" Type="http://schemas.openxmlformats.org/officeDocument/2006/relationships/slideLayout" Target="../slideLayouts/slideLayout1256.xml"/><Relationship Id="rId13" Type="http://schemas.openxmlformats.org/officeDocument/2006/relationships/theme" Target="../theme/theme114.xml"/><Relationship Id="rId1" Type="http://schemas.openxmlformats.org/officeDocument/2006/relationships/slideLayout" Target="../slideLayouts/slideLayout1245.xml"/><Relationship Id="rId2" Type="http://schemas.openxmlformats.org/officeDocument/2006/relationships/slideLayout" Target="../slideLayouts/slideLayout1246.xml"/><Relationship Id="rId3" Type="http://schemas.openxmlformats.org/officeDocument/2006/relationships/slideLayout" Target="../slideLayouts/slideLayout1247.xml"/><Relationship Id="rId4" Type="http://schemas.openxmlformats.org/officeDocument/2006/relationships/slideLayout" Target="../slideLayouts/slideLayout1248.xml"/><Relationship Id="rId5" Type="http://schemas.openxmlformats.org/officeDocument/2006/relationships/slideLayout" Target="../slideLayouts/slideLayout1249.xml"/><Relationship Id="rId6" Type="http://schemas.openxmlformats.org/officeDocument/2006/relationships/slideLayout" Target="../slideLayouts/slideLayout1250.xml"/><Relationship Id="rId7" Type="http://schemas.openxmlformats.org/officeDocument/2006/relationships/slideLayout" Target="../slideLayouts/slideLayout1251.xml"/><Relationship Id="rId8" Type="http://schemas.openxmlformats.org/officeDocument/2006/relationships/slideLayout" Target="../slideLayouts/slideLayout1252.xml"/><Relationship Id="rId9" Type="http://schemas.openxmlformats.org/officeDocument/2006/relationships/slideLayout" Target="../slideLayouts/slideLayout1253.xml"/><Relationship Id="rId10" Type="http://schemas.openxmlformats.org/officeDocument/2006/relationships/slideLayout" Target="../slideLayouts/slideLayout1254.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267.xml"/><Relationship Id="rId12" Type="http://schemas.openxmlformats.org/officeDocument/2006/relationships/theme" Target="../theme/theme115.xml"/><Relationship Id="rId13" Type="http://schemas.openxmlformats.org/officeDocument/2006/relationships/image" Target="../media/image1.png"/><Relationship Id="rId1" Type="http://schemas.openxmlformats.org/officeDocument/2006/relationships/slideLayout" Target="../slideLayouts/slideLayout1257.xml"/><Relationship Id="rId2" Type="http://schemas.openxmlformats.org/officeDocument/2006/relationships/slideLayout" Target="../slideLayouts/slideLayout1258.xml"/><Relationship Id="rId3" Type="http://schemas.openxmlformats.org/officeDocument/2006/relationships/slideLayout" Target="../slideLayouts/slideLayout1259.xml"/><Relationship Id="rId4" Type="http://schemas.openxmlformats.org/officeDocument/2006/relationships/slideLayout" Target="../slideLayouts/slideLayout1260.xml"/><Relationship Id="rId5" Type="http://schemas.openxmlformats.org/officeDocument/2006/relationships/slideLayout" Target="../slideLayouts/slideLayout1261.xml"/><Relationship Id="rId6" Type="http://schemas.openxmlformats.org/officeDocument/2006/relationships/slideLayout" Target="../slideLayouts/slideLayout1262.xml"/><Relationship Id="rId7" Type="http://schemas.openxmlformats.org/officeDocument/2006/relationships/slideLayout" Target="../slideLayouts/slideLayout1263.xml"/><Relationship Id="rId8" Type="http://schemas.openxmlformats.org/officeDocument/2006/relationships/slideLayout" Target="../slideLayouts/slideLayout1264.xml"/><Relationship Id="rId9" Type="http://schemas.openxmlformats.org/officeDocument/2006/relationships/slideLayout" Target="../slideLayouts/slideLayout1265.xml"/><Relationship Id="rId10" Type="http://schemas.openxmlformats.org/officeDocument/2006/relationships/slideLayout" Target="../slideLayouts/slideLayout1266.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278.xml"/><Relationship Id="rId12" Type="http://schemas.openxmlformats.org/officeDocument/2006/relationships/theme" Target="../theme/theme116.xml"/><Relationship Id="rId1" Type="http://schemas.openxmlformats.org/officeDocument/2006/relationships/slideLayout" Target="../slideLayouts/slideLayout1268.xml"/><Relationship Id="rId2" Type="http://schemas.openxmlformats.org/officeDocument/2006/relationships/slideLayout" Target="../slideLayouts/slideLayout1269.xml"/><Relationship Id="rId3" Type="http://schemas.openxmlformats.org/officeDocument/2006/relationships/slideLayout" Target="../slideLayouts/slideLayout1270.xml"/><Relationship Id="rId4" Type="http://schemas.openxmlformats.org/officeDocument/2006/relationships/slideLayout" Target="../slideLayouts/slideLayout1271.xml"/><Relationship Id="rId5" Type="http://schemas.openxmlformats.org/officeDocument/2006/relationships/slideLayout" Target="../slideLayouts/slideLayout1272.xml"/><Relationship Id="rId6" Type="http://schemas.openxmlformats.org/officeDocument/2006/relationships/slideLayout" Target="../slideLayouts/slideLayout1273.xml"/><Relationship Id="rId7" Type="http://schemas.openxmlformats.org/officeDocument/2006/relationships/slideLayout" Target="../slideLayouts/slideLayout1274.xml"/><Relationship Id="rId8" Type="http://schemas.openxmlformats.org/officeDocument/2006/relationships/slideLayout" Target="../slideLayouts/slideLayout1275.xml"/><Relationship Id="rId9" Type="http://schemas.openxmlformats.org/officeDocument/2006/relationships/slideLayout" Target="../slideLayouts/slideLayout1276.xml"/><Relationship Id="rId10" Type="http://schemas.openxmlformats.org/officeDocument/2006/relationships/slideLayout" Target="../slideLayouts/slideLayout1277.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289.xml"/><Relationship Id="rId12" Type="http://schemas.openxmlformats.org/officeDocument/2006/relationships/theme" Target="../theme/theme117.xml"/><Relationship Id="rId13" Type="http://schemas.openxmlformats.org/officeDocument/2006/relationships/image" Target="../media/image1.png"/><Relationship Id="rId1" Type="http://schemas.openxmlformats.org/officeDocument/2006/relationships/slideLayout" Target="../slideLayouts/slideLayout1279.xml"/><Relationship Id="rId2" Type="http://schemas.openxmlformats.org/officeDocument/2006/relationships/slideLayout" Target="../slideLayouts/slideLayout1280.xml"/><Relationship Id="rId3" Type="http://schemas.openxmlformats.org/officeDocument/2006/relationships/slideLayout" Target="../slideLayouts/slideLayout1281.xml"/><Relationship Id="rId4" Type="http://schemas.openxmlformats.org/officeDocument/2006/relationships/slideLayout" Target="../slideLayouts/slideLayout1282.xml"/><Relationship Id="rId5" Type="http://schemas.openxmlformats.org/officeDocument/2006/relationships/slideLayout" Target="../slideLayouts/slideLayout1283.xml"/><Relationship Id="rId6" Type="http://schemas.openxmlformats.org/officeDocument/2006/relationships/slideLayout" Target="../slideLayouts/slideLayout1284.xml"/><Relationship Id="rId7" Type="http://schemas.openxmlformats.org/officeDocument/2006/relationships/slideLayout" Target="../slideLayouts/slideLayout1285.xml"/><Relationship Id="rId8" Type="http://schemas.openxmlformats.org/officeDocument/2006/relationships/slideLayout" Target="../slideLayouts/slideLayout1286.xml"/><Relationship Id="rId9" Type="http://schemas.openxmlformats.org/officeDocument/2006/relationships/slideLayout" Target="../slideLayouts/slideLayout1287.xml"/><Relationship Id="rId10" Type="http://schemas.openxmlformats.org/officeDocument/2006/relationships/slideLayout" Target="../slideLayouts/slideLayout1288.xml"/></Relationships>
</file>

<file path=ppt/slideMasters/_rels/slideMaster118.xml.rels><?xml version="1.0" encoding="UTF-8" standalone="yes"?>
<Relationships xmlns="http://schemas.openxmlformats.org/package/2006/relationships"><Relationship Id="rId11" Type="http://schemas.openxmlformats.org/officeDocument/2006/relationships/slideLayout" Target="../slideLayouts/slideLayout1300.xml"/><Relationship Id="rId12" Type="http://schemas.openxmlformats.org/officeDocument/2006/relationships/theme" Target="../theme/theme118.xml"/><Relationship Id="rId13" Type="http://schemas.openxmlformats.org/officeDocument/2006/relationships/image" Target="../media/image1.png"/><Relationship Id="rId1" Type="http://schemas.openxmlformats.org/officeDocument/2006/relationships/slideLayout" Target="../slideLayouts/slideLayout1290.xml"/><Relationship Id="rId2" Type="http://schemas.openxmlformats.org/officeDocument/2006/relationships/slideLayout" Target="../slideLayouts/slideLayout1291.xml"/><Relationship Id="rId3" Type="http://schemas.openxmlformats.org/officeDocument/2006/relationships/slideLayout" Target="../slideLayouts/slideLayout1292.xml"/><Relationship Id="rId4" Type="http://schemas.openxmlformats.org/officeDocument/2006/relationships/slideLayout" Target="../slideLayouts/slideLayout1293.xml"/><Relationship Id="rId5" Type="http://schemas.openxmlformats.org/officeDocument/2006/relationships/slideLayout" Target="../slideLayouts/slideLayout1294.xml"/><Relationship Id="rId6" Type="http://schemas.openxmlformats.org/officeDocument/2006/relationships/slideLayout" Target="../slideLayouts/slideLayout1295.xml"/><Relationship Id="rId7" Type="http://schemas.openxmlformats.org/officeDocument/2006/relationships/slideLayout" Target="../slideLayouts/slideLayout1296.xml"/><Relationship Id="rId8" Type="http://schemas.openxmlformats.org/officeDocument/2006/relationships/slideLayout" Target="../slideLayouts/slideLayout1297.xml"/><Relationship Id="rId9" Type="http://schemas.openxmlformats.org/officeDocument/2006/relationships/slideLayout" Target="../slideLayouts/slideLayout1298.xml"/><Relationship Id="rId10" Type="http://schemas.openxmlformats.org/officeDocument/2006/relationships/slideLayout" Target="../slideLayouts/slideLayout1299.xml"/></Relationships>
</file>

<file path=ppt/slideMasters/_rels/slideMaster119.xml.rels><?xml version="1.0" encoding="UTF-8" standalone="yes"?>
<Relationships xmlns="http://schemas.openxmlformats.org/package/2006/relationships"><Relationship Id="rId11" Type="http://schemas.openxmlformats.org/officeDocument/2006/relationships/slideLayout" Target="../slideLayouts/slideLayout1311.xml"/><Relationship Id="rId12" Type="http://schemas.openxmlformats.org/officeDocument/2006/relationships/theme" Target="../theme/theme119.xml"/><Relationship Id="rId13" Type="http://schemas.openxmlformats.org/officeDocument/2006/relationships/image" Target="../media/image1.png"/><Relationship Id="rId1" Type="http://schemas.openxmlformats.org/officeDocument/2006/relationships/slideLayout" Target="../slideLayouts/slideLayout1301.xml"/><Relationship Id="rId2" Type="http://schemas.openxmlformats.org/officeDocument/2006/relationships/slideLayout" Target="../slideLayouts/slideLayout1302.xml"/><Relationship Id="rId3" Type="http://schemas.openxmlformats.org/officeDocument/2006/relationships/slideLayout" Target="../slideLayouts/slideLayout1303.xml"/><Relationship Id="rId4" Type="http://schemas.openxmlformats.org/officeDocument/2006/relationships/slideLayout" Target="../slideLayouts/slideLayout1304.xml"/><Relationship Id="rId5" Type="http://schemas.openxmlformats.org/officeDocument/2006/relationships/slideLayout" Target="../slideLayouts/slideLayout1305.xml"/><Relationship Id="rId6" Type="http://schemas.openxmlformats.org/officeDocument/2006/relationships/slideLayout" Target="../slideLayouts/slideLayout1306.xml"/><Relationship Id="rId7" Type="http://schemas.openxmlformats.org/officeDocument/2006/relationships/slideLayout" Target="../slideLayouts/slideLayout1307.xml"/><Relationship Id="rId8" Type="http://schemas.openxmlformats.org/officeDocument/2006/relationships/slideLayout" Target="../slideLayouts/slideLayout1308.xml"/><Relationship Id="rId9" Type="http://schemas.openxmlformats.org/officeDocument/2006/relationships/slideLayout" Target="../slideLayouts/slideLayout1309.xml"/><Relationship Id="rId10" Type="http://schemas.openxmlformats.org/officeDocument/2006/relationships/slideLayout" Target="../slideLayouts/slideLayout1310.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5.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5.xml"/><Relationship Id="rId2" Type="http://schemas.openxmlformats.org/officeDocument/2006/relationships/slideLayout" Target="../slideLayouts/slideLayout116.xml"/><Relationship Id="rId3" Type="http://schemas.openxmlformats.org/officeDocument/2006/relationships/slideLayout" Target="../slideLayouts/slideLayout117.xml"/><Relationship Id="rId4" Type="http://schemas.openxmlformats.org/officeDocument/2006/relationships/slideLayout" Target="../slideLayouts/slideLayout118.xml"/><Relationship Id="rId5" Type="http://schemas.openxmlformats.org/officeDocument/2006/relationships/slideLayout" Target="../slideLayouts/slideLayout119.xml"/><Relationship Id="rId6" Type="http://schemas.openxmlformats.org/officeDocument/2006/relationships/slideLayout" Target="../slideLayouts/slideLayout120.xml"/><Relationship Id="rId7" Type="http://schemas.openxmlformats.org/officeDocument/2006/relationships/slideLayout" Target="../slideLayouts/slideLayout121.xml"/><Relationship Id="rId8" Type="http://schemas.openxmlformats.org/officeDocument/2006/relationships/slideLayout" Target="../slideLayouts/slideLayout122.xml"/><Relationship Id="rId9" Type="http://schemas.openxmlformats.org/officeDocument/2006/relationships/slideLayout" Target="../slideLayouts/slideLayout123.xml"/><Relationship Id="rId10" Type="http://schemas.openxmlformats.org/officeDocument/2006/relationships/slideLayout" Target="../slideLayouts/slideLayout124.xml"/></Relationships>
</file>

<file path=ppt/slideMasters/_rels/slideMaster120.xml.rels><?xml version="1.0" encoding="UTF-8" standalone="yes"?>
<Relationships xmlns="http://schemas.openxmlformats.org/package/2006/relationships"><Relationship Id="rId11" Type="http://schemas.openxmlformats.org/officeDocument/2006/relationships/slideLayout" Target="../slideLayouts/slideLayout1322.xml"/><Relationship Id="rId12" Type="http://schemas.openxmlformats.org/officeDocument/2006/relationships/theme" Target="../theme/theme120.xml"/><Relationship Id="rId13" Type="http://schemas.openxmlformats.org/officeDocument/2006/relationships/image" Target="../media/image1.png"/><Relationship Id="rId1" Type="http://schemas.openxmlformats.org/officeDocument/2006/relationships/slideLayout" Target="../slideLayouts/slideLayout1312.xml"/><Relationship Id="rId2" Type="http://schemas.openxmlformats.org/officeDocument/2006/relationships/slideLayout" Target="../slideLayouts/slideLayout1313.xml"/><Relationship Id="rId3" Type="http://schemas.openxmlformats.org/officeDocument/2006/relationships/slideLayout" Target="../slideLayouts/slideLayout1314.xml"/><Relationship Id="rId4" Type="http://schemas.openxmlformats.org/officeDocument/2006/relationships/slideLayout" Target="../slideLayouts/slideLayout1315.xml"/><Relationship Id="rId5" Type="http://schemas.openxmlformats.org/officeDocument/2006/relationships/slideLayout" Target="../slideLayouts/slideLayout1316.xml"/><Relationship Id="rId6" Type="http://schemas.openxmlformats.org/officeDocument/2006/relationships/slideLayout" Target="../slideLayouts/slideLayout1317.xml"/><Relationship Id="rId7" Type="http://schemas.openxmlformats.org/officeDocument/2006/relationships/slideLayout" Target="../slideLayouts/slideLayout1318.xml"/><Relationship Id="rId8" Type="http://schemas.openxmlformats.org/officeDocument/2006/relationships/slideLayout" Target="../slideLayouts/slideLayout1319.xml"/><Relationship Id="rId9" Type="http://schemas.openxmlformats.org/officeDocument/2006/relationships/slideLayout" Target="../slideLayouts/slideLayout1320.xml"/><Relationship Id="rId10" Type="http://schemas.openxmlformats.org/officeDocument/2006/relationships/slideLayout" Target="../slideLayouts/slideLayout1321.xml"/></Relationships>
</file>

<file path=ppt/slideMasters/_rels/slideMaster121.xml.rels><?xml version="1.0" encoding="UTF-8" standalone="yes"?>
<Relationships xmlns="http://schemas.openxmlformats.org/package/2006/relationships"><Relationship Id="rId11" Type="http://schemas.openxmlformats.org/officeDocument/2006/relationships/slideLayout" Target="../slideLayouts/slideLayout1333.xml"/><Relationship Id="rId12" Type="http://schemas.openxmlformats.org/officeDocument/2006/relationships/theme" Target="../theme/theme121.xml"/><Relationship Id="rId13" Type="http://schemas.openxmlformats.org/officeDocument/2006/relationships/image" Target="../media/image1.png"/><Relationship Id="rId1" Type="http://schemas.openxmlformats.org/officeDocument/2006/relationships/slideLayout" Target="../slideLayouts/slideLayout1323.xml"/><Relationship Id="rId2" Type="http://schemas.openxmlformats.org/officeDocument/2006/relationships/slideLayout" Target="../slideLayouts/slideLayout1324.xml"/><Relationship Id="rId3" Type="http://schemas.openxmlformats.org/officeDocument/2006/relationships/slideLayout" Target="../slideLayouts/slideLayout1325.xml"/><Relationship Id="rId4" Type="http://schemas.openxmlformats.org/officeDocument/2006/relationships/slideLayout" Target="../slideLayouts/slideLayout1326.xml"/><Relationship Id="rId5" Type="http://schemas.openxmlformats.org/officeDocument/2006/relationships/slideLayout" Target="../slideLayouts/slideLayout1327.xml"/><Relationship Id="rId6" Type="http://schemas.openxmlformats.org/officeDocument/2006/relationships/slideLayout" Target="../slideLayouts/slideLayout1328.xml"/><Relationship Id="rId7" Type="http://schemas.openxmlformats.org/officeDocument/2006/relationships/slideLayout" Target="../slideLayouts/slideLayout1329.xml"/><Relationship Id="rId8" Type="http://schemas.openxmlformats.org/officeDocument/2006/relationships/slideLayout" Target="../slideLayouts/slideLayout1330.xml"/><Relationship Id="rId9" Type="http://schemas.openxmlformats.org/officeDocument/2006/relationships/slideLayout" Target="../slideLayouts/slideLayout1331.xml"/><Relationship Id="rId10" Type="http://schemas.openxmlformats.org/officeDocument/2006/relationships/slideLayout" Target="../slideLayouts/slideLayout1332.xml"/></Relationships>
</file>

<file path=ppt/slideMasters/_rels/slideMaster122.xml.rels><?xml version="1.0" encoding="UTF-8" standalone="yes"?>
<Relationships xmlns="http://schemas.openxmlformats.org/package/2006/relationships"><Relationship Id="rId11" Type="http://schemas.openxmlformats.org/officeDocument/2006/relationships/slideLayout" Target="../slideLayouts/slideLayout1344.xml"/><Relationship Id="rId12" Type="http://schemas.openxmlformats.org/officeDocument/2006/relationships/theme" Target="../theme/theme122.xml"/><Relationship Id="rId1" Type="http://schemas.openxmlformats.org/officeDocument/2006/relationships/slideLayout" Target="../slideLayouts/slideLayout1334.xml"/><Relationship Id="rId2" Type="http://schemas.openxmlformats.org/officeDocument/2006/relationships/slideLayout" Target="../slideLayouts/slideLayout1335.xml"/><Relationship Id="rId3" Type="http://schemas.openxmlformats.org/officeDocument/2006/relationships/slideLayout" Target="../slideLayouts/slideLayout1336.xml"/><Relationship Id="rId4" Type="http://schemas.openxmlformats.org/officeDocument/2006/relationships/slideLayout" Target="../slideLayouts/slideLayout1337.xml"/><Relationship Id="rId5" Type="http://schemas.openxmlformats.org/officeDocument/2006/relationships/slideLayout" Target="../slideLayouts/slideLayout1338.xml"/><Relationship Id="rId6" Type="http://schemas.openxmlformats.org/officeDocument/2006/relationships/slideLayout" Target="../slideLayouts/slideLayout1339.xml"/><Relationship Id="rId7" Type="http://schemas.openxmlformats.org/officeDocument/2006/relationships/slideLayout" Target="../slideLayouts/slideLayout1340.xml"/><Relationship Id="rId8" Type="http://schemas.openxmlformats.org/officeDocument/2006/relationships/slideLayout" Target="../slideLayouts/slideLayout1341.xml"/><Relationship Id="rId9" Type="http://schemas.openxmlformats.org/officeDocument/2006/relationships/slideLayout" Target="../slideLayouts/slideLayout1342.xml"/><Relationship Id="rId10" Type="http://schemas.openxmlformats.org/officeDocument/2006/relationships/slideLayout" Target="../slideLayouts/slideLayout1343.xml"/></Relationships>
</file>

<file path=ppt/slideMasters/_rels/slideMaster123.xml.rels><?xml version="1.0" encoding="UTF-8" standalone="yes"?>
<Relationships xmlns="http://schemas.openxmlformats.org/package/2006/relationships"><Relationship Id="rId11" Type="http://schemas.openxmlformats.org/officeDocument/2006/relationships/slideLayout" Target="../slideLayouts/slideLayout1355.xml"/><Relationship Id="rId12" Type="http://schemas.openxmlformats.org/officeDocument/2006/relationships/theme" Target="../theme/theme123.xml"/><Relationship Id="rId13" Type="http://schemas.openxmlformats.org/officeDocument/2006/relationships/image" Target="../media/image1.png"/><Relationship Id="rId1" Type="http://schemas.openxmlformats.org/officeDocument/2006/relationships/slideLayout" Target="../slideLayouts/slideLayout1345.xml"/><Relationship Id="rId2" Type="http://schemas.openxmlformats.org/officeDocument/2006/relationships/slideLayout" Target="../slideLayouts/slideLayout1346.xml"/><Relationship Id="rId3" Type="http://schemas.openxmlformats.org/officeDocument/2006/relationships/slideLayout" Target="../slideLayouts/slideLayout1347.xml"/><Relationship Id="rId4" Type="http://schemas.openxmlformats.org/officeDocument/2006/relationships/slideLayout" Target="../slideLayouts/slideLayout1348.xml"/><Relationship Id="rId5" Type="http://schemas.openxmlformats.org/officeDocument/2006/relationships/slideLayout" Target="../slideLayouts/slideLayout1349.xml"/><Relationship Id="rId6" Type="http://schemas.openxmlformats.org/officeDocument/2006/relationships/slideLayout" Target="../slideLayouts/slideLayout1350.xml"/><Relationship Id="rId7" Type="http://schemas.openxmlformats.org/officeDocument/2006/relationships/slideLayout" Target="../slideLayouts/slideLayout1351.xml"/><Relationship Id="rId8" Type="http://schemas.openxmlformats.org/officeDocument/2006/relationships/slideLayout" Target="../slideLayouts/slideLayout1352.xml"/><Relationship Id="rId9" Type="http://schemas.openxmlformats.org/officeDocument/2006/relationships/slideLayout" Target="../slideLayouts/slideLayout1353.xml"/><Relationship Id="rId10" Type="http://schemas.openxmlformats.org/officeDocument/2006/relationships/slideLayout" Target="../slideLayouts/slideLayout1354.xml"/></Relationships>
</file>

<file path=ppt/slideMasters/_rels/slideMaster124.xml.rels><?xml version="1.0" encoding="UTF-8" standalone="yes"?>
<Relationships xmlns="http://schemas.openxmlformats.org/package/2006/relationships"><Relationship Id="rId11" Type="http://schemas.openxmlformats.org/officeDocument/2006/relationships/slideLayout" Target="../slideLayouts/slideLayout1366.xml"/><Relationship Id="rId12" Type="http://schemas.openxmlformats.org/officeDocument/2006/relationships/theme" Target="../theme/theme124.xml"/><Relationship Id="rId13" Type="http://schemas.openxmlformats.org/officeDocument/2006/relationships/image" Target="../media/image1.png"/><Relationship Id="rId1" Type="http://schemas.openxmlformats.org/officeDocument/2006/relationships/slideLayout" Target="../slideLayouts/slideLayout1356.xml"/><Relationship Id="rId2" Type="http://schemas.openxmlformats.org/officeDocument/2006/relationships/slideLayout" Target="../slideLayouts/slideLayout1357.xml"/><Relationship Id="rId3" Type="http://schemas.openxmlformats.org/officeDocument/2006/relationships/slideLayout" Target="../slideLayouts/slideLayout1358.xml"/><Relationship Id="rId4" Type="http://schemas.openxmlformats.org/officeDocument/2006/relationships/slideLayout" Target="../slideLayouts/slideLayout1359.xml"/><Relationship Id="rId5" Type="http://schemas.openxmlformats.org/officeDocument/2006/relationships/slideLayout" Target="../slideLayouts/slideLayout1360.xml"/><Relationship Id="rId6" Type="http://schemas.openxmlformats.org/officeDocument/2006/relationships/slideLayout" Target="../slideLayouts/slideLayout1361.xml"/><Relationship Id="rId7" Type="http://schemas.openxmlformats.org/officeDocument/2006/relationships/slideLayout" Target="../slideLayouts/slideLayout1362.xml"/><Relationship Id="rId8" Type="http://schemas.openxmlformats.org/officeDocument/2006/relationships/slideLayout" Target="../slideLayouts/slideLayout1363.xml"/><Relationship Id="rId9" Type="http://schemas.openxmlformats.org/officeDocument/2006/relationships/slideLayout" Target="../slideLayouts/slideLayout1364.xml"/><Relationship Id="rId10" Type="http://schemas.openxmlformats.org/officeDocument/2006/relationships/slideLayout" Target="../slideLayouts/slideLayout1365.xml"/></Relationships>
</file>

<file path=ppt/slideMasters/_rels/slideMaster125.xml.rels><?xml version="1.0" encoding="UTF-8" standalone="yes"?>
<Relationships xmlns="http://schemas.openxmlformats.org/package/2006/relationships"><Relationship Id="rId11" Type="http://schemas.openxmlformats.org/officeDocument/2006/relationships/slideLayout" Target="../slideLayouts/slideLayout1377.xml"/><Relationship Id="rId12" Type="http://schemas.openxmlformats.org/officeDocument/2006/relationships/theme" Target="../theme/theme125.xml"/><Relationship Id="rId13" Type="http://schemas.openxmlformats.org/officeDocument/2006/relationships/image" Target="../media/image1.png"/><Relationship Id="rId1" Type="http://schemas.openxmlformats.org/officeDocument/2006/relationships/slideLayout" Target="../slideLayouts/slideLayout1367.xml"/><Relationship Id="rId2" Type="http://schemas.openxmlformats.org/officeDocument/2006/relationships/slideLayout" Target="../slideLayouts/slideLayout1368.xml"/><Relationship Id="rId3" Type="http://schemas.openxmlformats.org/officeDocument/2006/relationships/slideLayout" Target="../slideLayouts/slideLayout1369.xml"/><Relationship Id="rId4" Type="http://schemas.openxmlformats.org/officeDocument/2006/relationships/slideLayout" Target="../slideLayouts/slideLayout1370.xml"/><Relationship Id="rId5" Type="http://schemas.openxmlformats.org/officeDocument/2006/relationships/slideLayout" Target="../slideLayouts/slideLayout1371.xml"/><Relationship Id="rId6" Type="http://schemas.openxmlformats.org/officeDocument/2006/relationships/slideLayout" Target="../slideLayouts/slideLayout1372.xml"/><Relationship Id="rId7" Type="http://schemas.openxmlformats.org/officeDocument/2006/relationships/slideLayout" Target="../slideLayouts/slideLayout1373.xml"/><Relationship Id="rId8" Type="http://schemas.openxmlformats.org/officeDocument/2006/relationships/slideLayout" Target="../slideLayouts/slideLayout1374.xml"/><Relationship Id="rId9" Type="http://schemas.openxmlformats.org/officeDocument/2006/relationships/slideLayout" Target="../slideLayouts/slideLayout1375.xml"/><Relationship Id="rId10" Type="http://schemas.openxmlformats.org/officeDocument/2006/relationships/slideLayout" Target="../slideLayouts/slideLayout1376.xml"/></Relationships>
</file>

<file path=ppt/slideMasters/_rels/slideMaster126.xml.rels><?xml version="1.0" encoding="UTF-8" standalone="yes"?>
<Relationships xmlns="http://schemas.openxmlformats.org/package/2006/relationships"><Relationship Id="rId11" Type="http://schemas.openxmlformats.org/officeDocument/2006/relationships/slideLayout" Target="../slideLayouts/slideLayout1388.xml"/><Relationship Id="rId12" Type="http://schemas.openxmlformats.org/officeDocument/2006/relationships/theme" Target="../theme/theme126.xml"/><Relationship Id="rId13" Type="http://schemas.openxmlformats.org/officeDocument/2006/relationships/image" Target="../media/image1.png"/><Relationship Id="rId1" Type="http://schemas.openxmlformats.org/officeDocument/2006/relationships/slideLayout" Target="../slideLayouts/slideLayout1378.xml"/><Relationship Id="rId2" Type="http://schemas.openxmlformats.org/officeDocument/2006/relationships/slideLayout" Target="../slideLayouts/slideLayout1379.xml"/><Relationship Id="rId3" Type="http://schemas.openxmlformats.org/officeDocument/2006/relationships/slideLayout" Target="../slideLayouts/slideLayout1380.xml"/><Relationship Id="rId4" Type="http://schemas.openxmlformats.org/officeDocument/2006/relationships/slideLayout" Target="../slideLayouts/slideLayout1381.xml"/><Relationship Id="rId5" Type="http://schemas.openxmlformats.org/officeDocument/2006/relationships/slideLayout" Target="../slideLayouts/slideLayout1382.xml"/><Relationship Id="rId6" Type="http://schemas.openxmlformats.org/officeDocument/2006/relationships/slideLayout" Target="../slideLayouts/slideLayout1383.xml"/><Relationship Id="rId7" Type="http://schemas.openxmlformats.org/officeDocument/2006/relationships/slideLayout" Target="../slideLayouts/slideLayout1384.xml"/><Relationship Id="rId8" Type="http://schemas.openxmlformats.org/officeDocument/2006/relationships/slideLayout" Target="../slideLayouts/slideLayout1385.xml"/><Relationship Id="rId9" Type="http://schemas.openxmlformats.org/officeDocument/2006/relationships/slideLayout" Target="../slideLayouts/slideLayout1386.xml"/><Relationship Id="rId10" Type="http://schemas.openxmlformats.org/officeDocument/2006/relationships/slideLayout" Target="../slideLayouts/slideLayout1387.xml"/></Relationships>
</file>

<file path=ppt/slideMasters/_rels/slideMaster127.xml.rels><?xml version="1.0" encoding="UTF-8" standalone="yes"?>
<Relationships xmlns="http://schemas.openxmlformats.org/package/2006/relationships"><Relationship Id="rId11" Type="http://schemas.openxmlformats.org/officeDocument/2006/relationships/slideLayout" Target="../slideLayouts/slideLayout1399.xml"/><Relationship Id="rId12" Type="http://schemas.openxmlformats.org/officeDocument/2006/relationships/theme" Target="../theme/theme127.xml"/><Relationship Id="rId13" Type="http://schemas.openxmlformats.org/officeDocument/2006/relationships/image" Target="../media/image1.png"/><Relationship Id="rId1" Type="http://schemas.openxmlformats.org/officeDocument/2006/relationships/slideLayout" Target="../slideLayouts/slideLayout1389.xml"/><Relationship Id="rId2" Type="http://schemas.openxmlformats.org/officeDocument/2006/relationships/slideLayout" Target="../slideLayouts/slideLayout1390.xml"/><Relationship Id="rId3" Type="http://schemas.openxmlformats.org/officeDocument/2006/relationships/slideLayout" Target="../slideLayouts/slideLayout1391.xml"/><Relationship Id="rId4" Type="http://schemas.openxmlformats.org/officeDocument/2006/relationships/slideLayout" Target="../slideLayouts/slideLayout1392.xml"/><Relationship Id="rId5" Type="http://schemas.openxmlformats.org/officeDocument/2006/relationships/slideLayout" Target="../slideLayouts/slideLayout1393.xml"/><Relationship Id="rId6" Type="http://schemas.openxmlformats.org/officeDocument/2006/relationships/slideLayout" Target="../slideLayouts/slideLayout1394.xml"/><Relationship Id="rId7" Type="http://schemas.openxmlformats.org/officeDocument/2006/relationships/slideLayout" Target="../slideLayouts/slideLayout1395.xml"/><Relationship Id="rId8" Type="http://schemas.openxmlformats.org/officeDocument/2006/relationships/slideLayout" Target="../slideLayouts/slideLayout1396.xml"/><Relationship Id="rId9" Type="http://schemas.openxmlformats.org/officeDocument/2006/relationships/slideLayout" Target="../slideLayouts/slideLayout1397.xml"/><Relationship Id="rId10" Type="http://schemas.openxmlformats.org/officeDocument/2006/relationships/slideLayout" Target="../slideLayouts/slideLayout1398.xml"/></Relationships>
</file>

<file path=ppt/slideMasters/_rels/slideMaster128.xml.rels><?xml version="1.0" encoding="UTF-8" standalone="yes"?>
<Relationships xmlns="http://schemas.openxmlformats.org/package/2006/relationships"><Relationship Id="rId11" Type="http://schemas.openxmlformats.org/officeDocument/2006/relationships/slideLayout" Target="../slideLayouts/slideLayout1410.xml"/><Relationship Id="rId12" Type="http://schemas.openxmlformats.org/officeDocument/2006/relationships/theme" Target="../theme/theme128.xml"/><Relationship Id="rId13" Type="http://schemas.openxmlformats.org/officeDocument/2006/relationships/image" Target="../media/image1.png"/><Relationship Id="rId1" Type="http://schemas.openxmlformats.org/officeDocument/2006/relationships/slideLayout" Target="../slideLayouts/slideLayout1400.xml"/><Relationship Id="rId2" Type="http://schemas.openxmlformats.org/officeDocument/2006/relationships/slideLayout" Target="../slideLayouts/slideLayout1401.xml"/><Relationship Id="rId3" Type="http://schemas.openxmlformats.org/officeDocument/2006/relationships/slideLayout" Target="../slideLayouts/slideLayout1402.xml"/><Relationship Id="rId4" Type="http://schemas.openxmlformats.org/officeDocument/2006/relationships/slideLayout" Target="../slideLayouts/slideLayout1403.xml"/><Relationship Id="rId5" Type="http://schemas.openxmlformats.org/officeDocument/2006/relationships/slideLayout" Target="../slideLayouts/slideLayout1404.xml"/><Relationship Id="rId6" Type="http://schemas.openxmlformats.org/officeDocument/2006/relationships/slideLayout" Target="../slideLayouts/slideLayout1405.xml"/><Relationship Id="rId7" Type="http://schemas.openxmlformats.org/officeDocument/2006/relationships/slideLayout" Target="../slideLayouts/slideLayout1406.xml"/><Relationship Id="rId8" Type="http://schemas.openxmlformats.org/officeDocument/2006/relationships/slideLayout" Target="../slideLayouts/slideLayout1407.xml"/><Relationship Id="rId9" Type="http://schemas.openxmlformats.org/officeDocument/2006/relationships/slideLayout" Target="../slideLayouts/slideLayout1408.xml"/><Relationship Id="rId10" Type="http://schemas.openxmlformats.org/officeDocument/2006/relationships/slideLayout" Target="../slideLayouts/slideLayout1409.xml"/></Relationships>
</file>

<file path=ppt/slideMasters/_rels/slideMaster129.xml.rels><?xml version="1.0" encoding="UTF-8" standalone="yes"?>
<Relationships xmlns="http://schemas.openxmlformats.org/package/2006/relationships"><Relationship Id="rId11" Type="http://schemas.openxmlformats.org/officeDocument/2006/relationships/slideLayout" Target="../slideLayouts/slideLayout1421.xml"/><Relationship Id="rId12" Type="http://schemas.openxmlformats.org/officeDocument/2006/relationships/slideLayout" Target="../slideLayouts/slideLayout1422.xml"/><Relationship Id="rId13" Type="http://schemas.openxmlformats.org/officeDocument/2006/relationships/theme" Target="../theme/theme129.xml"/><Relationship Id="rId1" Type="http://schemas.openxmlformats.org/officeDocument/2006/relationships/slideLayout" Target="../slideLayouts/slideLayout1411.xml"/><Relationship Id="rId2" Type="http://schemas.openxmlformats.org/officeDocument/2006/relationships/slideLayout" Target="../slideLayouts/slideLayout1412.xml"/><Relationship Id="rId3" Type="http://schemas.openxmlformats.org/officeDocument/2006/relationships/slideLayout" Target="../slideLayouts/slideLayout1413.xml"/><Relationship Id="rId4" Type="http://schemas.openxmlformats.org/officeDocument/2006/relationships/slideLayout" Target="../slideLayouts/slideLayout1414.xml"/><Relationship Id="rId5" Type="http://schemas.openxmlformats.org/officeDocument/2006/relationships/slideLayout" Target="../slideLayouts/slideLayout1415.xml"/><Relationship Id="rId6" Type="http://schemas.openxmlformats.org/officeDocument/2006/relationships/slideLayout" Target="../slideLayouts/slideLayout1416.xml"/><Relationship Id="rId7" Type="http://schemas.openxmlformats.org/officeDocument/2006/relationships/slideLayout" Target="../slideLayouts/slideLayout1417.xml"/><Relationship Id="rId8" Type="http://schemas.openxmlformats.org/officeDocument/2006/relationships/slideLayout" Target="../slideLayouts/slideLayout1418.xml"/><Relationship Id="rId9" Type="http://schemas.openxmlformats.org/officeDocument/2006/relationships/slideLayout" Target="../slideLayouts/slideLayout1419.xml"/><Relationship Id="rId10" Type="http://schemas.openxmlformats.org/officeDocument/2006/relationships/slideLayout" Target="../slideLayouts/slideLayout1420.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6.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6.xml"/><Relationship Id="rId2" Type="http://schemas.openxmlformats.org/officeDocument/2006/relationships/slideLayout" Target="../slideLayouts/slideLayout127.xml"/><Relationship Id="rId3" Type="http://schemas.openxmlformats.org/officeDocument/2006/relationships/slideLayout" Target="../slideLayouts/slideLayout128.xml"/><Relationship Id="rId4" Type="http://schemas.openxmlformats.org/officeDocument/2006/relationships/slideLayout" Target="../slideLayouts/slideLayout129.xml"/><Relationship Id="rId5" Type="http://schemas.openxmlformats.org/officeDocument/2006/relationships/slideLayout" Target="../slideLayouts/slideLayout130.xml"/><Relationship Id="rId6" Type="http://schemas.openxmlformats.org/officeDocument/2006/relationships/slideLayout" Target="../slideLayouts/slideLayout131.xml"/><Relationship Id="rId7" Type="http://schemas.openxmlformats.org/officeDocument/2006/relationships/slideLayout" Target="../slideLayouts/slideLayout132.xml"/><Relationship Id="rId8" Type="http://schemas.openxmlformats.org/officeDocument/2006/relationships/slideLayout" Target="../slideLayouts/slideLayout133.xml"/><Relationship Id="rId9" Type="http://schemas.openxmlformats.org/officeDocument/2006/relationships/slideLayout" Target="../slideLayouts/slideLayout134.xml"/><Relationship Id="rId10" Type="http://schemas.openxmlformats.org/officeDocument/2006/relationships/slideLayout" Target="../slideLayouts/slideLayout135.xml"/></Relationships>
</file>

<file path=ppt/slideMasters/_rels/slideMaster130.xml.rels><?xml version="1.0" encoding="UTF-8" standalone="yes"?>
<Relationships xmlns="http://schemas.openxmlformats.org/package/2006/relationships"><Relationship Id="rId11" Type="http://schemas.openxmlformats.org/officeDocument/2006/relationships/slideLayout" Target="../slideLayouts/slideLayout1433.xml"/><Relationship Id="rId12" Type="http://schemas.openxmlformats.org/officeDocument/2006/relationships/theme" Target="../theme/theme130.xml"/><Relationship Id="rId13" Type="http://schemas.openxmlformats.org/officeDocument/2006/relationships/image" Target="../media/image1.png"/><Relationship Id="rId1" Type="http://schemas.openxmlformats.org/officeDocument/2006/relationships/slideLayout" Target="../slideLayouts/slideLayout1423.xml"/><Relationship Id="rId2" Type="http://schemas.openxmlformats.org/officeDocument/2006/relationships/slideLayout" Target="../slideLayouts/slideLayout1424.xml"/><Relationship Id="rId3" Type="http://schemas.openxmlformats.org/officeDocument/2006/relationships/slideLayout" Target="../slideLayouts/slideLayout1425.xml"/><Relationship Id="rId4" Type="http://schemas.openxmlformats.org/officeDocument/2006/relationships/slideLayout" Target="../slideLayouts/slideLayout1426.xml"/><Relationship Id="rId5" Type="http://schemas.openxmlformats.org/officeDocument/2006/relationships/slideLayout" Target="../slideLayouts/slideLayout1427.xml"/><Relationship Id="rId6" Type="http://schemas.openxmlformats.org/officeDocument/2006/relationships/slideLayout" Target="../slideLayouts/slideLayout1428.xml"/><Relationship Id="rId7" Type="http://schemas.openxmlformats.org/officeDocument/2006/relationships/slideLayout" Target="../slideLayouts/slideLayout1429.xml"/><Relationship Id="rId8" Type="http://schemas.openxmlformats.org/officeDocument/2006/relationships/slideLayout" Target="../slideLayouts/slideLayout1430.xml"/><Relationship Id="rId9" Type="http://schemas.openxmlformats.org/officeDocument/2006/relationships/slideLayout" Target="../slideLayouts/slideLayout1431.xml"/><Relationship Id="rId10" Type="http://schemas.openxmlformats.org/officeDocument/2006/relationships/slideLayout" Target="../slideLayouts/slideLayout1432.xml"/></Relationships>
</file>

<file path=ppt/slideMasters/_rels/slideMaster131.xml.rels><?xml version="1.0" encoding="UTF-8" standalone="yes"?>
<Relationships xmlns="http://schemas.openxmlformats.org/package/2006/relationships"><Relationship Id="rId11" Type="http://schemas.openxmlformats.org/officeDocument/2006/relationships/slideLayout" Target="../slideLayouts/slideLayout1444.xml"/><Relationship Id="rId12" Type="http://schemas.openxmlformats.org/officeDocument/2006/relationships/theme" Target="../theme/theme131.xml"/><Relationship Id="rId13" Type="http://schemas.openxmlformats.org/officeDocument/2006/relationships/image" Target="../media/image1.png"/><Relationship Id="rId1" Type="http://schemas.openxmlformats.org/officeDocument/2006/relationships/slideLayout" Target="../slideLayouts/slideLayout1434.xml"/><Relationship Id="rId2" Type="http://schemas.openxmlformats.org/officeDocument/2006/relationships/slideLayout" Target="../slideLayouts/slideLayout1435.xml"/><Relationship Id="rId3" Type="http://schemas.openxmlformats.org/officeDocument/2006/relationships/slideLayout" Target="../slideLayouts/slideLayout1436.xml"/><Relationship Id="rId4" Type="http://schemas.openxmlformats.org/officeDocument/2006/relationships/slideLayout" Target="../slideLayouts/slideLayout1437.xml"/><Relationship Id="rId5" Type="http://schemas.openxmlformats.org/officeDocument/2006/relationships/slideLayout" Target="../slideLayouts/slideLayout1438.xml"/><Relationship Id="rId6" Type="http://schemas.openxmlformats.org/officeDocument/2006/relationships/slideLayout" Target="../slideLayouts/slideLayout1439.xml"/><Relationship Id="rId7" Type="http://schemas.openxmlformats.org/officeDocument/2006/relationships/slideLayout" Target="../slideLayouts/slideLayout1440.xml"/><Relationship Id="rId8" Type="http://schemas.openxmlformats.org/officeDocument/2006/relationships/slideLayout" Target="../slideLayouts/slideLayout1441.xml"/><Relationship Id="rId9" Type="http://schemas.openxmlformats.org/officeDocument/2006/relationships/slideLayout" Target="../slideLayouts/slideLayout1442.xml"/><Relationship Id="rId10" Type="http://schemas.openxmlformats.org/officeDocument/2006/relationships/slideLayout" Target="../slideLayouts/slideLayout1443.xml"/></Relationships>
</file>

<file path=ppt/slideMasters/_rels/slideMaster132.xml.rels><?xml version="1.0" encoding="UTF-8" standalone="yes"?>
<Relationships xmlns="http://schemas.openxmlformats.org/package/2006/relationships"><Relationship Id="rId11" Type="http://schemas.openxmlformats.org/officeDocument/2006/relationships/slideLayout" Target="../slideLayouts/slideLayout1455.xml"/><Relationship Id="rId12" Type="http://schemas.openxmlformats.org/officeDocument/2006/relationships/theme" Target="../theme/theme132.xml"/><Relationship Id="rId13" Type="http://schemas.openxmlformats.org/officeDocument/2006/relationships/image" Target="../media/image1.png"/><Relationship Id="rId1" Type="http://schemas.openxmlformats.org/officeDocument/2006/relationships/slideLayout" Target="../slideLayouts/slideLayout1445.xml"/><Relationship Id="rId2" Type="http://schemas.openxmlformats.org/officeDocument/2006/relationships/slideLayout" Target="../slideLayouts/slideLayout1446.xml"/><Relationship Id="rId3" Type="http://schemas.openxmlformats.org/officeDocument/2006/relationships/slideLayout" Target="../slideLayouts/slideLayout1447.xml"/><Relationship Id="rId4" Type="http://schemas.openxmlformats.org/officeDocument/2006/relationships/slideLayout" Target="../slideLayouts/slideLayout1448.xml"/><Relationship Id="rId5" Type="http://schemas.openxmlformats.org/officeDocument/2006/relationships/slideLayout" Target="../slideLayouts/slideLayout1449.xml"/><Relationship Id="rId6" Type="http://schemas.openxmlformats.org/officeDocument/2006/relationships/slideLayout" Target="../slideLayouts/slideLayout1450.xml"/><Relationship Id="rId7" Type="http://schemas.openxmlformats.org/officeDocument/2006/relationships/slideLayout" Target="../slideLayouts/slideLayout1451.xml"/><Relationship Id="rId8" Type="http://schemas.openxmlformats.org/officeDocument/2006/relationships/slideLayout" Target="../slideLayouts/slideLayout1452.xml"/><Relationship Id="rId9" Type="http://schemas.openxmlformats.org/officeDocument/2006/relationships/slideLayout" Target="../slideLayouts/slideLayout1453.xml"/><Relationship Id="rId10" Type="http://schemas.openxmlformats.org/officeDocument/2006/relationships/slideLayout" Target="../slideLayouts/slideLayout1454.xml"/></Relationships>
</file>

<file path=ppt/slideMasters/_rels/slideMaster133.xml.rels><?xml version="1.0" encoding="UTF-8" standalone="yes"?>
<Relationships xmlns="http://schemas.openxmlformats.org/package/2006/relationships"><Relationship Id="rId11" Type="http://schemas.openxmlformats.org/officeDocument/2006/relationships/slideLayout" Target="../slideLayouts/slideLayout1466.xml"/><Relationship Id="rId12" Type="http://schemas.openxmlformats.org/officeDocument/2006/relationships/theme" Target="../theme/theme133.xml"/><Relationship Id="rId13" Type="http://schemas.openxmlformats.org/officeDocument/2006/relationships/image" Target="../media/image1.png"/><Relationship Id="rId1" Type="http://schemas.openxmlformats.org/officeDocument/2006/relationships/slideLayout" Target="../slideLayouts/slideLayout1456.xml"/><Relationship Id="rId2" Type="http://schemas.openxmlformats.org/officeDocument/2006/relationships/slideLayout" Target="../slideLayouts/slideLayout1457.xml"/><Relationship Id="rId3" Type="http://schemas.openxmlformats.org/officeDocument/2006/relationships/slideLayout" Target="../slideLayouts/slideLayout1458.xml"/><Relationship Id="rId4" Type="http://schemas.openxmlformats.org/officeDocument/2006/relationships/slideLayout" Target="../slideLayouts/slideLayout1459.xml"/><Relationship Id="rId5" Type="http://schemas.openxmlformats.org/officeDocument/2006/relationships/slideLayout" Target="../slideLayouts/slideLayout1460.xml"/><Relationship Id="rId6" Type="http://schemas.openxmlformats.org/officeDocument/2006/relationships/slideLayout" Target="../slideLayouts/slideLayout1461.xml"/><Relationship Id="rId7" Type="http://schemas.openxmlformats.org/officeDocument/2006/relationships/slideLayout" Target="../slideLayouts/slideLayout1462.xml"/><Relationship Id="rId8" Type="http://schemas.openxmlformats.org/officeDocument/2006/relationships/slideLayout" Target="../slideLayouts/slideLayout1463.xml"/><Relationship Id="rId9" Type="http://schemas.openxmlformats.org/officeDocument/2006/relationships/slideLayout" Target="../slideLayouts/slideLayout1464.xml"/><Relationship Id="rId10" Type="http://schemas.openxmlformats.org/officeDocument/2006/relationships/slideLayout" Target="../slideLayouts/slideLayout1465.xml"/></Relationships>
</file>

<file path=ppt/slideMasters/_rels/slideMaster134.xml.rels><?xml version="1.0" encoding="UTF-8" standalone="yes"?>
<Relationships xmlns="http://schemas.openxmlformats.org/package/2006/relationships"><Relationship Id="rId11" Type="http://schemas.openxmlformats.org/officeDocument/2006/relationships/slideLayout" Target="../slideLayouts/slideLayout1477.xml"/><Relationship Id="rId12" Type="http://schemas.openxmlformats.org/officeDocument/2006/relationships/theme" Target="../theme/theme134.xml"/><Relationship Id="rId13" Type="http://schemas.openxmlformats.org/officeDocument/2006/relationships/image" Target="../media/image1.png"/><Relationship Id="rId1" Type="http://schemas.openxmlformats.org/officeDocument/2006/relationships/slideLayout" Target="../slideLayouts/slideLayout1467.xml"/><Relationship Id="rId2" Type="http://schemas.openxmlformats.org/officeDocument/2006/relationships/slideLayout" Target="../slideLayouts/slideLayout1468.xml"/><Relationship Id="rId3" Type="http://schemas.openxmlformats.org/officeDocument/2006/relationships/slideLayout" Target="../slideLayouts/slideLayout1469.xml"/><Relationship Id="rId4" Type="http://schemas.openxmlformats.org/officeDocument/2006/relationships/slideLayout" Target="../slideLayouts/slideLayout1470.xml"/><Relationship Id="rId5" Type="http://schemas.openxmlformats.org/officeDocument/2006/relationships/slideLayout" Target="../slideLayouts/slideLayout1471.xml"/><Relationship Id="rId6" Type="http://schemas.openxmlformats.org/officeDocument/2006/relationships/slideLayout" Target="../slideLayouts/slideLayout1472.xml"/><Relationship Id="rId7" Type="http://schemas.openxmlformats.org/officeDocument/2006/relationships/slideLayout" Target="../slideLayouts/slideLayout1473.xml"/><Relationship Id="rId8" Type="http://schemas.openxmlformats.org/officeDocument/2006/relationships/slideLayout" Target="../slideLayouts/slideLayout1474.xml"/><Relationship Id="rId9" Type="http://schemas.openxmlformats.org/officeDocument/2006/relationships/slideLayout" Target="../slideLayouts/slideLayout1475.xml"/><Relationship Id="rId10" Type="http://schemas.openxmlformats.org/officeDocument/2006/relationships/slideLayout" Target="../slideLayouts/slideLayout1476.xml"/></Relationships>
</file>

<file path=ppt/slideMasters/_rels/slideMaster135.xml.rels><?xml version="1.0" encoding="UTF-8" standalone="yes"?>
<Relationships xmlns="http://schemas.openxmlformats.org/package/2006/relationships"><Relationship Id="rId11" Type="http://schemas.openxmlformats.org/officeDocument/2006/relationships/slideLayout" Target="../slideLayouts/slideLayout1488.xml"/><Relationship Id="rId12" Type="http://schemas.openxmlformats.org/officeDocument/2006/relationships/theme" Target="../theme/theme135.xml"/><Relationship Id="rId13" Type="http://schemas.openxmlformats.org/officeDocument/2006/relationships/image" Target="../media/image1.png"/><Relationship Id="rId1" Type="http://schemas.openxmlformats.org/officeDocument/2006/relationships/slideLayout" Target="../slideLayouts/slideLayout1478.xml"/><Relationship Id="rId2" Type="http://schemas.openxmlformats.org/officeDocument/2006/relationships/slideLayout" Target="../slideLayouts/slideLayout1479.xml"/><Relationship Id="rId3" Type="http://schemas.openxmlformats.org/officeDocument/2006/relationships/slideLayout" Target="../slideLayouts/slideLayout1480.xml"/><Relationship Id="rId4" Type="http://schemas.openxmlformats.org/officeDocument/2006/relationships/slideLayout" Target="../slideLayouts/slideLayout1481.xml"/><Relationship Id="rId5" Type="http://schemas.openxmlformats.org/officeDocument/2006/relationships/slideLayout" Target="../slideLayouts/slideLayout1482.xml"/><Relationship Id="rId6" Type="http://schemas.openxmlformats.org/officeDocument/2006/relationships/slideLayout" Target="../slideLayouts/slideLayout1483.xml"/><Relationship Id="rId7" Type="http://schemas.openxmlformats.org/officeDocument/2006/relationships/slideLayout" Target="../slideLayouts/slideLayout1484.xml"/><Relationship Id="rId8" Type="http://schemas.openxmlformats.org/officeDocument/2006/relationships/slideLayout" Target="../slideLayouts/slideLayout1485.xml"/><Relationship Id="rId9" Type="http://schemas.openxmlformats.org/officeDocument/2006/relationships/slideLayout" Target="../slideLayouts/slideLayout1486.xml"/><Relationship Id="rId10" Type="http://schemas.openxmlformats.org/officeDocument/2006/relationships/slideLayout" Target="../slideLayouts/slideLayout1487.xml"/></Relationships>
</file>

<file path=ppt/slideMasters/_rels/slideMaster136.xml.rels><?xml version="1.0" encoding="UTF-8" standalone="yes"?>
<Relationships xmlns="http://schemas.openxmlformats.org/package/2006/relationships"><Relationship Id="rId11" Type="http://schemas.openxmlformats.org/officeDocument/2006/relationships/slideLayout" Target="../slideLayouts/slideLayout1499.xml"/><Relationship Id="rId12" Type="http://schemas.openxmlformats.org/officeDocument/2006/relationships/theme" Target="../theme/theme136.xml"/><Relationship Id="rId13" Type="http://schemas.openxmlformats.org/officeDocument/2006/relationships/image" Target="../media/image1.png"/><Relationship Id="rId1" Type="http://schemas.openxmlformats.org/officeDocument/2006/relationships/slideLayout" Target="../slideLayouts/slideLayout1489.xml"/><Relationship Id="rId2" Type="http://schemas.openxmlformats.org/officeDocument/2006/relationships/slideLayout" Target="../slideLayouts/slideLayout1490.xml"/><Relationship Id="rId3" Type="http://schemas.openxmlformats.org/officeDocument/2006/relationships/slideLayout" Target="../slideLayouts/slideLayout1491.xml"/><Relationship Id="rId4" Type="http://schemas.openxmlformats.org/officeDocument/2006/relationships/slideLayout" Target="../slideLayouts/slideLayout1492.xml"/><Relationship Id="rId5" Type="http://schemas.openxmlformats.org/officeDocument/2006/relationships/slideLayout" Target="../slideLayouts/slideLayout1493.xml"/><Relationship Id="rId6" Type="http://schemas.openxmlformats.org/officeDocument/2006/relationships/slideLayout" Target="../slideLayouts/slideLayout1494.xml"/><Relationship Id="rId7" Type="http://schemas.openxmlformats.org/officeDocument/2006/relationships/slideLayout" Target="../slideLayouts/slideLayout1495.xml"/><Relationship Id="rId8" Type="http://schemas.openxmlformats.org/officeDocument/2006/relationships/slideLayout" Target="../slideLayouts/slideLayout1496.xml"/><Relationship Id="rId9" Type="http://schemas.openxmlformats.org/officeDocument/2006/relationships/slideLayout" Target="../slideLayouts/slideLayout1497.xml"/><Relationship Id="rId10" Type="http://schemas.openxmlformats.org/officeDocument/2006/relationships/slideLayout" Target="../slideLayouts/slideLayout1498.xml"/></Relationships>
</file>

<file path=ppt/slideMasters/_rels/slideMaster137.xml.rels><?xml version="1.0" encoding="UTF-8" standalone="yes"?>
<Relationships xmlns="http://schemas.openxmlformats.org/package/2006/relationships"><Relationship Id="rId11" Type="http://schemas.openxmlformats.org/officeDocument/2006/relationships/slideLayout" Target="../slideLayouts/slideLayout1510.xml"/><Relationship Id="rId12" Type="http://schemas.openxmlformats.org/officeDocument/2006/relationships/theme" Target="../theme/theme137.xml"/><Relationship Id="rId13" Type="http://schemas.openxmlformats.org/officeDocument/2006/relationships/image" Target="../media/image1.png"/><Relationship Id="rId1" Type="http://schemas.openxmlformats.org/officeDocument/2006/relationships/slideLayout" Target="../slideLayouts/slideLayout1500.xml"/><Relationship Id="rId2" Type="http://schemas.openxmlformats.org/officeDocument/2006/relationships/slideLayout" Target="../slideLayouts/slideLayout1501.xml"/><Relationship Id="rId3" Type="http://schemas.openxmlformats.org/officeDocument/2006/relationships/slideLayout" Target="../slideLayouts/slideLayout1502.xml"/><Relationship Id="rId4" Type="http://schemas.openxmlformats.org/officeDocument/2006/relationships/slideLayout" Target="../slideLayouts/slideLayout1503.xml"/><Relationship Id="rId5" Type="http://schemas.openxmlformats.org/officeDocument/2006/relationships/slideLayout" Target="../slideLayouts/slideLayout1504.xml"/><Relationship Id="rId6" Type="http://schemas.openxmlformats.org/officeDocument/2006/relationships/slideLayout" Target="../slideLayouts/slideLayout1505.xml"/><Relationship Id="rId7" Type="http://schemas.openxmlformats.org/officeDocument/2006/relationships/slideLayout" Target="../slideLayouts/slideLayout1506.xml"/><Relationship Id="rId8" Type="http://schemas.openxmlformats.org/officeDocument/2006/relationships/slideLayout" Target="../slideLayouts/slideLayout1507.xml"/><Relationship Id="rId9" Type="http://schemas.openxmlformats.org/officeDocument/2006/relationships/slideLayout" Target="../slideLayouts/slideLayout1508.xml"/><Relationship Id="rId10" Type="http://schemas.openxmlformats.org/officeDocument/2006/relationships/slideLayout" Target="../slideLayouts/slideLayout1509.xml"/></Relationships>
</file>

<file path=ppt/slideMasters/_rels/slideMaster138.xml.rels><?xml version="1.0" encoding="UTF-8" standalone="yes"?>
<Relationships xmlns="http://schemas.openxmlformats.org/package/2006/relationships"><Relationship Id="rId11" Type="http://schemas.openxmlformats.org/officeDocument/2006/relationships/slideLayout" Target="../slideLayouts/slideLayout1521.xml"/><Relationship Id="rId12" Type="http://schemas.openxmlformats.org/officeDocument/2006/relationships/theme" Target="../theme/theme138.xml"/><Relationship Id="rId13" Type="http://schemas.openxmlformats.org/officeDocument/2006/relationships/image" Target="../media/image1.png"/><Relationship Id="rId1" Type="http://schemas.openxmlformats.org/officeDocument/2006/relationships/slideLayout" Target="../slideLayouts/slideLayout1511.xml"/><Relationship Id="rId2" Type="http://schemas.openxmlformats.org/officeDocument/2006/relationships/slideLayout" Target="../slideLayouts/slideLayout1512.xml"/><Relationship Id="rId3" Type="http://schemas.openxmlformats.org/officeDocument/2006/relationships/slideLayout" Target="../slideLayouts/slideLayout1513.xml"/><Relationship Id="rId4" Type="http://schemas.openxmlformats.org/officeDocument/2006/relationships/slideLayout" Target="../slideLayouts/slideLayout1514.xml"/><Relationship Id="rId5" Type="http://schemas.openxmlformats.org/officeDocument/2006/relationships/slideLayout" Target="../slideLayouts/slideLayout1515.xml"/><Relationship Id="rId6" Type="http://schemas.openxmlformats.org/officeDocument/2006/relationships/slideLayout" Target="../slideLayouts/slideLayout1516.xml"/><Relationship Id="rId7" Type="http://schemas.openxmlformats.org/officeDocument/2006/relationships/slideLayout" Target="../slideLayouts/slideLayout1517.xml"/><Relationship Id="rId8" Type="http://schemas.openxmlformats.org/officeDocument/2006/relationships/slideLayout" Target="../slideLayouts/slideLayout1518.xml"/><Relationship Id="rId9" Type="http://schemas.openxmlformats.org/officeDocument/2006/relationships/slideLayout" Target="../slideLayouts/slideLayout1519.xml"/><Relationship Id="rId10" Type="http://schemas.openxmlformats.org/officeDocument/2006/relationships/slideLayout" Target="../slideLayouts/slideLayout1520.xml"/></Relationships>
</file>

<file path=ppt/slideMasters/_rels/slideMaster139.xml.rels><?xml version="1.0" encoding="UTF-8" standalone="yes"?>
<Relationships xmlns="http://schemas.openxmlformats.org/package/2006/relationships"><Relationship Id="rId3" Type="http://schemas.openxmlformats.org/officeDocument/2006/relationships/slideLayout" Target="../slideLayouts/slideLayout1524.xml"/><Relationship Id="rId4" Type="http://schemas.openxmlformats.org/officeDocument/2006/relationships/slideLayout" Target="../slideLayouts/slideLayout1525.xml"/><Relationship Id="rId5" Type="http://schemas.openxmlformats.org/officeDocument/2006/relationships/slideLayout" Target="../slideLayouts/slideLayout1526.xml"/><Relationship Id="rId6" Type="http://schemas.openxmlformats.org/officeDocument/2006/relationships/slideLayout" Target="../slideLayouts/slideLayout1527.xml"/><Relationship Id="rId7" Type="http://schemas.openxmlformats.org/officeDocument/2006/relationships/slideLayout" Target="../slideLayouts/slideLayout1528.xml"/><Relationship Id="rId8" Type="http://schemas.openxmlformats.org/officeDocument/2006/relationships/theme" Target="../theme/theme139.xml"/><Relationship Id="rId1" Type="http://schemas.openxmlformats.org/officeDocument/2006/relationships/slideLayout" Target="../slideLayouts/slideLayout1522.xml"/><Relationship Id="rId2" Type="http://schemas.openxmlformats.org/officeDocument/2006/relationships/slideLayout" Target="../slideLayouts/slideLayout1523.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7.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7.xml"/><Relationship Id="rId2" Type="http://schemas.openxmlformats.org/officeDocument/2006/relationships/slideLayout" Target="../slideLayouts/slideLayout138.xml"/><Relationship Id="rId3" Type="http://schemas.openxmlformats.org/officeDocument/2006/relationships/slideLayout" Target="../slideLayouts/slideLayout139.xml"/><Relationship Id="rId4" Type="http://schemas.openxmlformats.org/officeDocument/2006/relationships/slideLayout" Target="../slideLayouts/slideLayout140.xml"/><Relationship Id="rId5" Type="http://schemas.openxmlformats.org/officeDocument/2006/relationships/slideLayout" Target="../slideLayouts/slideLayout141.xml"/><Relationship Id="rId6" Type="http://schemas.openxmlformats.org/officeDocument/2006/relationships/slideLayout" Target="../slideLayouts/slideLayout142.xml"/><Relationship Id="rId7" Type="http://schemas.openxmlformats.org/officeDocument/2006/relationships/slideLayout" Target="../slideLayouts/slideLayout143.xml"/><Relationship Id="rId8" Type="http://schemas.openxmlformats.org/officeDocument/2006/relationships/slideLayout" Target="../slideLayouts/slideLayout144.xml"/><Relationship Id="rId9" Type="http://schemas.openxmlformats.org/officeDocument/2006/relationships/slideLayout" Target="../slideLayouts/slideLayout145.xml"/><Relationship Id="rId10" Type="http://schemas.openxmlformats.org/officeDocument/2006/relationships/slideLayout" Target="../slideLayouts/slideLayout146.xml"/></Relationships>
</file>

<file path=ppt/slideMasters/_rels/slideMaster140.xml.rels><?xml version="1.0" encoding="UTF-8" standalone="yes"?>
<Relationships xmlns="http://schemas.openxmlformats.org/package/2006/relationships"><Relationship Id="rId3" Type="http://schemas.openxmlformats.org/officeDocument/2006/relationships/slideLayout" Target="../slideLayouts/slideLayout1531.xml"/><Relationship Id="rId4" Type="http://schemas.openxmlformats.org/officeDocument/2006/relationships/slideLayout" Target="../slideLayouts/slideLayout1532.xml"/><Relationship Id="rId5" Type="http://schemas.openxmlformats.org/officeDocument/2006/relationships/slideLayout" Target="../slideLayouts/slideLayout1533.xml"/><Relationship Id="rId6" Type="http://schemas.openxmlformats.org/officeDocument/2006/relationships/slideLayout" Target="../slideLayouts/slideLayout1534.xml"/><Relationship Id="rId7" Type="http://schemas.openxmlformats.org/officeDocument/2006/relationships/slideLayout" Target="../slideLayouts/slideLayout1535.xml"/><Relationship Id="rId8" Type="http://schemas.openxmlformats.org/officeDocument/2006/relationships/theme" Target="../theme/theme140.xml"/><Relationship Id="rId1" Type="http://schemas.openxmlformats.org/officeDocument/2006/relationships/slideLayout" Target="../slideLayouts/slideLayout1529.xml"/><Relationship Id="rId2" Type="http://schemas.openxmlformats.org/officeDocument/2006/relationships/slideLayout" Target="../slideLayouts/slideLayout1530.xml"/></Relationships>
</file>

<file path=ppt/slideMasters/_rels/slideMaster141.xml.rels><?xml version="1.0" encoding="UTF-8" standalone="yes"?>
<Relationships xmlns="http://schemas.openxmlformats.org/package/2006/relationships"><Relationship Id="rId3" Type="http://schemas.openxmlformats.org/officeDocument/2006/relationships/slideLayout" Target="../slideLayouts/slideLayout1538.xml"/><Relationship Id="rId4" Type="http://schemas.openxmlformats.org/officeDocument/2006/relationships/slideLayout" Target="../slideLayouts/slideLayout1539.xml"/><Relationship Id="rId5" Type="http://schemas.openxmlformats.org/officeDocument/2006/relationships/slideLayout" Target="../slideLayouts/slideLayout1540.xml"/><Relationship Id="rId6" Type="http://schemas.openxmlformats.org/officeDocument/2006/relationships/slideLayout" Target="../slideLayouts/slideLayout1541.xml"/><Relationship Id="rId7" Type="http://schemas.openxmlformats.org/officeDocument/2006/relationships/slideLayout" Target="../slideLayouts/slideLayout1542.xml"/><Relationship Id="rId8" Type="http://schemas.openxmlformats.org/officeDocument/2006/relationships/theme" Target="../theme/theme141.xml"/><Relationship Id="rId1" Type="http://schemas.openxmlformats.org/officeDocument/2006/relationships/slideLayout" Target="../slideLayouts/slideLayout1536.xml"/><Relationship Id="rId2" Type="http://schemas.openxmlformats.org/officeDocument/2006/relationships/slideLayout" Target="../slideLayouts/slideLayout1537.xml"/></Relationships>
</file>

<file path=ppt/slideMasters/_rels/slideMaster142.xml.rels><?xml version="1.0" encoding="UTF-8" standalone="yes"?>
<Relationships xmlns="http://schemas.openxmlformats.org/package/2006/relationships"><Relationship Id="rId11" Type="http://schemas.openxmlformats.org/officeDocument/2006/relationships/slideLayout" Target="../slideLayouts/slideLayout1553.xml"/><Relationship Id="rId12" Type="http://schemas.openxmlformats.org/officeDocument/2006/relationships/theme" Target="../theme/theme142.xml"/><Relationship Id="rId13" Type="http://schemas.openxmlformats.org/officeDocument/2006/relationships/image" Target="../media/image1.png"/><Relationship Id="rId1" Type="http://schemas.openxmlformats.org/officeDocument/2006/relationships/slideLayout" Target="../slideLayouts/slideLayout1543.xml"/><Relationship Id="rId2" Type="http://schemas.openxmlformats.org/officeDocument/2006/relationships/slideLayout" Target="../slideLayouts/slideLayout1544.xml"/><Relationship Id="rId3" Type="http://schemas.openxmlformats.org/officeDocument/2006/relationships/slideLayout" Target="../slideLayouts/slideLayout1545.xml"/><Relationship Id="rId4" Type="http://schemas.openxmlformats.org/officeDocument/2006/relationships/slideLayout" Target="../slideLayouts/slideLayout1546.xml"/><Relationship Id="rId5" Type="http://schemas.openxmlformats.org/officeDocument/2006/relationships/slideLayout" Target="../slideLayouts/slideLayout1547.xml"/><Relationship Id="rId6" Type="http://schemas.openxmlformats.org/officeDocument/2006/relationships/slideLayout" Target="../slideLayouts/slideLayout1548.xml"/><Relationship Id="rId7" Type="http://schemas.openxmlformats.org/officeDocument/2006/relationships/slideLayout" Target="../slideLayouts/slideLayout1549.xml"/><Relationship Id="rId8" Type="http://schemas.openxmlformats.org/officeDocument/2006/relationships/slideLayout" Target="../slideLayouts/slideLayout1550.xml"/><Relationship Id="rId9" Type="http://schemas.openxmlformats.org/officeDocument/2006/relationships/slideLayout" Target="../slideLayouts/slideLayout1551.xml"/><Relationship Id="rId10" Type="http://schemas.openxmlformats.org/officeDocument/2006/relationships/slideLayout" Target="../slideLayouts/slideLayout1552.xml"/></Relationships>
</file>

<file path=ppt/slideMasters/_rels/slideMaster143.xml.rels><?xml version="1.0" encoding="UTF-8" standalone="yes"?>
<Relationships xmlns="http://schemas.openxmlformats.org/package/2006/relationships"><Relationship Id="rId11" Type="http://schemas.openxmlformats.org/officeDocument/2006/relationships/slideLayout" Target="../slideLayouts/slideLayout1564.xml"/><Relationship Id="rId12" Type="http://schemas.openxmlformats.org/officeDocument/2006/relationships/theme" Target="../theme/theme143.xml"/><Relationship Id="rId13" Type="http://schemas.openxmlformats.org/officeDocument/2006/relationships/image" Target="../media/image1.png"/><Relationship Id="rId1" Type="http://schemas.openxmlformats.org/officeDocument/2006/relationships/slideLayout" Target="../slideLayouts/slideLayout1554.xml"/><Relationship Id="rId2" Type="http://schemas.openxmlformats.org/officeDocument/2006/relationships/slideLayout" Target="../slideLayouts/slideLayout1555.xml"/><Relationship Id="rId3" Type="http://schemas.openxmlformats.org/officeDocument/2006/relationships/slideLayout" Target="../slideLayouts/slideLayout1556.xml"/><Relationship Id="rId4" Type="http://schemas.openxmlformats.org/officeDocument/2006/relationships/slideLayout" Target="../slideLayouts/slideLayout1557.xml"/><Relationship Id="rId5" Type="http://schemas.openxmlformats.org/officeDocument/2006/relationships/slideLayout" Target="../slideLayouts/slideLayout1558.xml"/><Relationship Id="rId6" Type="http://schemas.openxmlformats.org/officeDocument/2006/relationships/slideLayout" Target="../slideLayouts/slideLayout1559.xml"/><Relationship Id="rId7" Type="http://schemas.openxmlformats.org/officeDocument/2006/relationships/slideLayout" Target="../slideLayouts/slideLayout1560.xml"/><Relationship Id="rId8" Type="http://schemas.openxmlformats.org/officeDocument/2006/relationships/slideLayout" Target="../slideLayouts/slideLayout1561.xml"/><Relationship Id="rId9" Type="http://schemas.openxmlformats.org/officeDocument/2006/relationships/slideLayout" Target="../slideLayouts/slideLayout1562.xml"/><Relationship Id="rId10" Type="http://schemas.openxmlformats.org/officeDocument/2006/relationships/slideLayout" Target="../slideLayouts/slideLayout1563.xml"/></Relationships>
</file>

<file path=ppt/slideMasters/_rels/slideMaster144.xml.rels><?xml version="1.0" encoding="UTF-8" standalone="yes"?>
<Relationships xmlns="http://schemas.openxmlformats.org/package/2006/relationships"><Relationship Id="rId11" Type="http://schemas.openxmlformats.org/officeDocument/2006/relationships/slideLayout" Target="../slideLayouts/slideLayout1575.xml"/><Relationship Id="rId12" Type="http://schemas.openxmlformats.org/officeDocument/2006/relationships/slideLayout" Target="../slideLayouts/slideLayout1576.xml"/><Relationship Id="rId13" Type="http://schemas.openxmlformats.org/officeDocument/2006/relationships/slideLayout" Target="../slideLayouts/slideLayout1577.xml"/><Relationship Id="rId14" Type="http://schemas.openxmlformats.org/officeDocument/2006/relationships/theme" Target="../theme/theme144.xml"/><Relationship Id="rId1" Type="http://schemas.openxmlformats.org/officeDocument/2006/relationships/slideLayout" Target="../slideLayouts/slideLayout1565.xml"/><Relationship Id="rId2" Type="http://schemas.openxmlformats.org/officeDocument/2006/relationships/slideLayout" Target="../slideLayouts/slideLayout1566.xml"/><Relationship Id="rId3" Type="http://schemas.openxmlformats.org/officeDocument/2006/relationships/slideLayout" Target="../slideLayouts/slideLayout1567.xml"/><Relationship Id="rId4" Type="http://schemas.openxmlformats.org/officeDocument/2006/relationships/slideLayout" Target="../slideLayouts/slideLayout1568.xml"/><Relationship Id="rId5" Type="http://schemas.openxmlformats.org/officeDocument/2006/relationships/slideLayout" Target="../slideLayouts/slideLayout1569.xml"/><Relationship Id="rId6" Type="http://schemas.openxmlformats.org/officeDocument/2006/relationships/slideLayout" Target="../slideLayouts/slideLayout1570.xml"/><Relationship Id="rId7" Type="http://schemas.openxmlformats.org/officeDocument/2006/relationships/slideLayout" Target="../slideLayouts/slideLayout1571.xml"/><Relationship Id="rId8" Type="http://schemas.openxmlformats.org/officeDocument/2006/relationships/slideLayout" Target="../slideLayouts/slideLayout1572.xml"/><Relationship Id="rId9" Type="http://schemas.openxmlformats.org/officeDocument/2006/relationships/slideLayout" Target="../slideLayouts/slideLayout1573.xml"/><Relationship Id="rId10" Type="http://schemas.openxmlformats.org/officeDocument/2006/relationships/slideLayout" Target="../slideLayouts/slideLayout1574.xml"/></Relationships>
</file>

<file path=ppt/slideMasters/_rels/slideMaster145.xml.rels><?xml version="1.0" encoding="UTF-8" standalone="yes"?>
<Relationships xmlns="http://schemas.openxmlformats.org/package/2006/relationships"><Relationship Id="rId11" Type="http://schemas.openxmlformats.org/officeDocument/2006/relationships/slideLayout" Target="../slideLayouts/slideLayout1588.xml"/><Relationship Id="rId12" Type="http://schemas.openxmlformats.org/officeDocument/2006/relationships/theme" Target="../theme/theme145.xml"/><Relationship Id="rId13" Type="http://schemas.openxmlformats.org/officeDocument/2006/relationships/image" Target="../media/image1.png"/><Relationship Id="rId1" Type="http://schemas.openxmlformats.org/officeDocument/2006/relationships/slideLayout" Target="../slideLayouts/slideLayout1578.xml"/><Relationship Id="rId2" Type="http://schemas.openxmlformats.org/officeDocument/2006/relationships/slideLayout" Target="../slideLayouts/slideLayout1579.xml"/><Relationship Id="rId3" Type="http://schemas.openxmlformats.org/officeDocument/2006/relationships/slideLayout" Target="../slideLayouts/slideLayout1580.xml"/><Relationship Id="rId4" Type="http://schemas.openxmlformats.org/officeDocument/2006/relationships/slideLayout" Target="../slideLayouts/slideLayout1581.xml"/><Relationship Id="rId5" Type="http://schemas.openxmlformats.org/officeDocument/2006/relationships/slideLayout" Target="../slideLayouts/slideLayout1582.xml"/><Relationship Id="rId6" Type="http://schemas.openxmlformats.org/officeDocument/2006/relationships/slideLayout" Target="../slideLayouts/slideLayout1583.xml"/><Relationship Id="rId7" Type="http://schemas.openxmlformats.org/officeDocument/2006/relationships/slideLayout" Target="../slideLayouts/slideLayout1584.xml"/><Relationship Id="rId8" Type="http://schemas.openxmlformats.org/officeDocument/2006/relationships/slideLayout" Target="../slideLayouts/slideLayout1585.xml"/><Relationship Id="rId9" Type="http://schemas.openxmlformats.org/officeDocument/2006/relationships/slideLayout" Target="../slideLayouts/slideLayout1586.xml"/><Relationship Id="rId10" Type="http://schemas.openxmlformats.org/officeDocument/2006/relationships/slideLayout" Target="../slideLayouts/slideLayout1587.xml"/></Relationships>
</file>

<file path=ppt/slideMasters/_rels/slideMaster146.xml.rels><?xml version="1.0" encoding="UTF-8" standalone="yes"?>
<Relationships xmlns="http://schemas.openxmlformats.org/package/2006/relationships"><Relationship Id="rId11" Type="http://schemas.openxmlformats.org/officeDocument/2006/relationships/slideLayout" Target="../slideLayouts/slideLayout1599.xml"/><Relationship Id="rId12" Type="http://schemas.openxmlformats.org/officeDocument/2006/relationships/theme" Target="../theme/theme146.xml"/><Relationship Id="rId13" Type="http://schemas.openxmlformats.org/officeDocument/2006/relationships/image" Target="../media/image1.png"/><Relationship Id="rId1" Type="http://schemas.openxmlformats.org/officeDocument/2006/relationships/slideLayout" Target="../slideLayouts/slideLayout1589.xml"/><Relationship Id="rId2" Type="http://schemas.openxmlformats.org/officeDocument/2006/relationships/slideLayout" Target="../slideLayouts/slideLayout1590.xml"/><Relationship Id="rId3" Type="http://schemas.openxmlformats.org/officeDocument/2006/relationships/slideLayout" Target="../slideLayouts/slideLayout1591.xml"/><Relationship Id="rId4" Type="http://schemas.openxmlformats.org/officeDocument/2006/relationships/slideLayout" Target="../slideLayouts/slideLayout1592.xml"/><Relationship Id="rId5" Type="http://schemas.openxmlformats.org/officeDocument/2006/relationships/slideLayout" Target="../slideLayouts/slideLayout1593.xml"/><Relationship Id="rId6" Type="http://schemas.openxmlformats.org/officeDocument/2006/relationships/slideLayout" Target="../slideLayouts/slideLayout1594.xml"/><Relationship Id="rId7" Type="http://schemas.openxmlformats.org/officeDocument/2006/relationships/slideLayout" Target="../slideLayouts/slideLayout1595.xml"/><Relationship Id="rId8" Type="http://schemas.openxmlformats.org/officeDocument/2006/relationships/slideLayout" Target="../slideLayouts/slideLayout1596.xml"/><Relationship Id="rId9" Type="http://schemas.openxmlformats.org/officeDocument/2006/relationships/slideLayout" Target="../slideLayouts/slideLayout1597.xml"/><Relationship Id="rId10" Type="http://schemas.openxmlformats.org/officeDocument/2006/relationships/slideLayout" Target="../slideLayouts/slideLayout1598.xml"/></Relationships>
</file>

<file path=ppt/slideMasters/_rels/slideMaster147.xml.rels><?xml version="1.0" encoding="UTF-8" standalone="yes"?>
<Relationships xmlns="http://schemas.openxmlformats.org/package/2006/relationships"><Relationship Id="rId11" Type="http://schemas.openxmlformats.org/officeDocument/2006/relationships/slideLayout" Target="../slideLayouts/slideLayout1610.xml"/><Relationship Id="rId12" Type="http://schemas.openxmlformats.org/officeDocument/2006/relationships/theme" Target="../theme/theme147.xml"/><Relationship Id="rId13" Type="http://schemas.openxmlformats.org/officeDocument/2006/relationships/image" Target="../media/image1.png"/><Relationship Id="rId1" Type="http://schemas.openxmlformats.org/officeDocument/2006/relationships/slideLayout" Target="../slideLayouts/slideLayout1600.xml"/><Relationship Id="rId2" Type="http://schemas.openxmlformats.org/officeDocument/2006/relationships/slideLayout" Target="../slideLayouts/slideLayout1601.xml"/><Relationship Id="rId3" Type="http://schemas.openxmlformats.org/officeDocument/2006/relationships/slideLayout" Target="../slideLayouts/slideLayout1602.xml"/><Relationship Id="rId4" Type="http://schemas.openxmlformats.org/officeDocument/2006/relationships/slideLayout" Target="../slideLayouts/slideLayout1603.xml"/><Relationship Id="rId5" Type="http://schemas.openxmlformats.org/officeDocument/2006/relationships/slideLayout" Target="../slideLayouts/slideLayout1604.xml"/><Relationship Id="rId6" Type="http://schemas.openxmlformats.org/officeDocument/2006/relationships/slideLayout" Target="../slideLayouts/slideLayout1605.xml"/><Relationship Id="rId7" Type="http://schemas.openxmlformats.org/officeDocument/2006/relationships/slideLayout" Target="../slideLayouts/slideLayout1606.xml"/><Relationship Id="rId8" Type="http://schemas.openxmlformats.org/officeDocument/2006/relationships/slideLayout" Target="../slideLayouts/slideLayout1607.xml"/><Relationship Id="rId9" Type="http://schemas.openxmlformats.org/officeDocument/2006/relationships/slideLayout" Target="../slideLayouts/slideLayout1608.xml"/><Relationship Id="rId10" Type="http://schemas.openxmlformats.org/officeDocument/2006/relationships/slideLayout" Target="../slideLayouts/slideLayout1609.xml"/></Relationships>
</file>

<file path=ppt/slideMasters/_rels/slideMaster148.xml.rels><?xml version="1.0" encoding="UTF-8" standalone="yes"?>
<Relationships xmlns="http://schemas.openxmlformats.org/package/2006/relationships"><Relationship Id="rId11" Type="http://schemas.openxmlformats.org/officeDocument/2006/relationships/slideLayout" Target="../slideLayouts/slideLayout1621.xml"/><Relationship Id="rId12" Type="http://schemas.openxmlformats.org/officeDocument/2006/relationships/theme" Target="../theme/theme148.xml"/><Relationship Id="rId13" Type="http://schemas.openxmlformats.org/officeDocument/2006/relationships/image" Target="../media/image1.png"/><Relationship Id="rId1" Type="http://schemas.openxmlformats.org/officeDocument/2006/relationships/slideLayout" Target="../slideLayouts/slideLayout1611.xml"/><Relationship Id="rId2" Type="http://schemas.openxmlformats.org/officeDocument/2006/relationships/slideLayout" Target="../slideLayouts/slideLayout1612.xml"/><Relationship Id="rId3" Type="http://schemas.openxmlformats.org/officeDocument/2006/relationships/slideLayout" Target="../slideLayouts/slideLayout1613.xml"/><Relationship Id="rId4" Type="http://schemas.openxmlformats.org/officeDocument/2006/relationships/slideLayout" Target="../slideLayouts/slideLayout1614.xml"/><Relationship Id="rId5" Type="http://schemas.openxmlformats.org/officeDocument/2006/relationships/slideLayout" Target="../slideLayouts/slideLayout1615.xml"/><Relationship Id="rId6" Type="http://schemas.openxmlformats.org/officeDocument/2006/relationships/slideLayout" Target="../slideLayouts/slideLayout1616.xml"/><Relationship Id="rId7" Type="http://schemas.openxmlformats.org/officeDocument/2006/relationships/slideLayout" Target="../slideLayouts/slideLayout1617.xml"/><Relationship Id="rId8" Type="http://schemas.openxmlformats.org/officeDocument/2006/relationships/slideLayout" Target="../slideLayouts/slideLayout1618.xml"/><Relationship Id="rId9" Type="http://schemas.openxmlformats.org/officeDocument/2006/relationships/slideLayout" Target="../slideLayouts/slideLayout1619.xml"/><Relationship Id="rId10" Type="http://schemas.openxmlformats.org/officeDocument/2006/relationships/slideLayout" Target="../slideLayouts/slideLayout1620.xml"/></Relationships>
</file>

<file path=ppt/slideMasters/_rels/slideMaster149.xml.rels><?xml version="1.0" encoding="UTF-8" standalone="yes"?>
<Relationships xmlns="http://schemas.openxmlformats.org/package/2006/relationships"><Relationship Id="rId11" Type="http://schemas.openxmlformats.org/officeDocument/2006/relationships/slideLayout" Target="../slideLayouts/slideLayout1632.xml"/><Relationship Id="rId12" Type="http://schemas.openxmlformats.org/officeDocument/2006/relationships/theme" Target="../theme/theme149.xml"/><Relationship Id="rId1" Type="http://schemas.openxmlformats.org/officeDocument/2006/relationships/slideLayout" Target="../slideLayouts/slideLayout1622.xml"/><Relationship Id="rId2" Type="http://schemas.openxmlformats.org/officeDocument/2006/relationships/slideLayout" Target="../slideLayouts/slideLayout1623.xml"/><Relationship Id="rId3" Type="http://schemas.openxmlformats.org/officeDocument/2006/relationships/slideLayout" Target="../slideLayouts/slideLayout1624.xml"/><Relationship Id="rId4" Type="http://schemas.openxmlformats.org/officeDocument/2006/relationships/slideLayout" Target="../slideLayouts/slideLayout1625.xml"/><Relationship Id="rId5" Type="http://schemas.openxmlformats.org/officeDocument/2006/relationships/slideLayout" Target="../slideLayouts/slideLayout1626.xml"/><Relationship Id="rId6" Type="http://schemas.openxmlformats.org/officeDocument/2006/relationships/slideLayout" Target="../slideLayouts/slideLayout1627.xml"/><Relationship Id="rId7" Type="http://schemas.openxmlformats.org/officeDocument/2006/relationships/slideLayout" Target="../slideLayouts/slideLayout1628.xml"/><Relationship Id="rId8" Type="http://schemas.openxmlformats.org/officeDocument/2006/relationships/slideLayout" Target="../slideLayouts/slideLayout1629.xml"/><Relationship Id="rId9" Type="http://schemas.openxmlformats.org/officeDocument/2006/relationships/slideLayout" Target="../slideLayouts/slideLayout1630.xml"/><Relationship Id="rId10" Type="http://schemas.openxmlformats.org/officeDocument/2006/relationships/slideLayout" Target="../slideLayouts/slideLayout1631.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8.xml"/><Relationship Id="rId12" Type="http://schemas.openxmlformats.org/officeDocument/2006/relationships/theme" Target="../theme/theme15.xml"/><Relationship Id="rId13" Type="http://schemas.openxmlformats.org/officeDocument/2006/relationships/image" Target="../media/image1.png"/><Relationship Id="rId1" Type="http://schemas.openxmlformats.org/officeDocument/2006/relationships/slideLayout" Target="../slideLayouts/slideLayout148.xml"/><Relationship Id="rId2" Type="http://schemas.openxmlformats.org/officeDocument/2006/relationships/slideLayout" Target="../slideLayouts/slideLayout149.xml"/><Relationship Id="rId3" Type="http://schemas.openxmlformats.org/officeDocument/2006/relationships/slideLayout" Target="../slideLayouts/slideLayout150.xml"/><Relationship Id="rId4" Type="http://schemas.openxmlformats.org/officeDocument/2006/relationships/slideLayout" Target="../slideLayouts/slideLayout151.xml"/><Relationship Id="rId5" Type="http://schemas.openxmlformats.org/officeDocument/2006/relationships/slideLayout" Target="../slideLayouts/slideLayout152.xml"/><Relationship Id="rId6" Type="http://schemas.openxmlformats.org/officeDocument/2006/relationships/slideLayout" Target="../slideLayouts/slideLayout153.xml"/><Relationship Id="rId7" Type="http://schemas.openxmlformats.org/officeDocument/2006/relationships/slideLayout" Target="../slideLayouts/slideLayout154.xml"/><Relationship Id="rId8" Type="http://schemas.openxmlformats.org/officeDocument/2006/relationships/slideLayout" Target="../slideLayouts/slideLayout155.xml"/><Relationship Id="rId9" Type="http://schemas.openxmlformats.org/officeDocument/2006/relationships/slideLayout" Target="../slideLayouts/slideLayout156.xml"/><Relationship Id="rId10" Type="http://schemas.openxmlformats.org/officeDocument/2006/relationships/slideLayout" Target="../slideLayouts/slideLayout157.xml"/></Relationships>
</file>

<file path=ppt/slideMasters/_rels/slideMaster150.xml.rels><?xml version="1.0" encoding="UTF-8" standalone="yes"?>
<Relationships xmlns="http://schemas.openxmlformats.org/package/2006/relationships"><Relationship Id="rId11" Type="http://schemas.openxmlformats.org/officeDocument/2006/relationships/slideLayout" Target="../slideLayouts/slideLayout1643.xml"/><Relationship Id="rId12" Type="http://schemas.openxmlformats.org/officeDocument/2006/relationships/theme" Target="../theme/theme150.xml"/><Relationship Id="rId13" Type="http://schemas.openxmlformats.org/officeDocument/2006/relationships/image" Target="../media/image1.png"/><Relationship Id="rId1" Type="http://schemas.openxmlformats.org/officeDocument/2006/relationships/slideLayout" Target="../slideLayouts/slideLayout1633.xml"/><Relationship Id="rId2" Type="http://schemas.openxmlformats.org/officeDocument/2006/relationships/slideLayout" Target="../slideLayouts/slideLayout1634.xml"/><Relationship Id="rId3" Type="http://schemas.openxmlformats.org/officeDocument/2006/relationships/slideLayout" Target="../slideLayouts/slideLayout1635.xml"/><Relationship Id="rId4" Type="http://schemas.openxmlformats.org/officeDocument/2006/relationships/slideLayout" Target="../slideLayouts/slideLayout1636.xml"/><Relationship Id="rId5" Type="http://schemas.openxmlformats.org/officeDocument/2006/relationships/slideLayout" Target="../slideLayouts/slideLayout1637.xml"/><Relationship Id="rId6" Type="http://schemas.openxmlformats.org/officeDocument/2006/relationships/slideLayout" Target="../slideLayouts/slideLayout1638.xml"/><Relationship Id="rId7" Type="http://schemas.openxmlformats.org/officeDocument/2006/relationships/slideLayout" Target="../slideLayouts/slideLayout1639.xml"/><Relationship Id="rId8" Type="http://schemas.openxmlformats.org/officeDocument/2006/relationships/slideLayout" Target="../slideLayouts/slideLayout1640.xml"/><Relationship Id="rId9" Type="http://schemas.openxmlformats.org/officeDocument/2006/relationships/slideLayout" Target="../slideLayouts/slideLayout1641.xml"/><Relationship Id="rId10" Type="http://schemas.openxmlformats.org/officeDocument/2006/relationships/slideLayout" Target="../slideLayouts/slideLayout1642.xml"/></Relationships>
</file>

<file path=ppt/slideMasters/_rels/slideMaster151.xml.rels><?xml version="1.0" encoding="UTF-8" standalone="yes"?>
<Relationships xmlns="http://schemas.openxmlformats.org/package/2006/relationships"><Relationship Id="rId11" Type="http://schemas.openxmlformats.org/officeDocument/2006/relationships/slideLayout" Target="../slideLayouts/slideLayout1654.xml"/><Relationship Id="rId12" Type="http://schemas.openxmlformats.org/officeDocument/2006/relationships/theme" Target="../theme/theme151.xml"/><Relationship Id="rId13" Type="http://schemas.openxmlformats.org/officeDocument/2006/relationships/image" Target="../media/image1.png"/><Relationship Id="rId1" Type="http://schemas.openxmlformats.org/officeDocument/2006/relationships/slideLayout" Target="../slideLayouts/slideLayout1644.xml"/><Relationship Id="rId2" Type="http://schemas.openxmlformats.org/officeDocument/2006/relationships/slideLayout" Target="../slideLayouts/slideLayout1645.xml"/><Relationship Id="rId3" Type="http://schemas.openxmlformats.org/officeDocument/2006/relationships/slideLayout" Target="../slideLayouts/slideLayout1646.xml"/><Relationship Id="rId4" Type="http://schemas.openxmlformats.org/officeDocument/2006/relationships/slideLayout" Target="../slideLayouts/slideLayout1647.xml"/><Relationship Id="rId5" Type="http://schemas.openxmlformats.org/officeDocument/2006/relationships/slideLayout" Target="../slideLayouts/slideLayout1648.xml"/><Relationship Id="rId6" Type="http://schemas.openxmlformats.org/officeDocument/2006/relationships/slideLayout" Target="../slideLayouts/slideLayout1649.xml"/><Relationship Id="rId7" Type="http://schemas.openxmlformats.org/officeDocument/2006/relationships/slideLayout" Target="../slideLayouts/slideLayout1650.xml"/><Relationship Id="rId8" Type="http://schemas.openxmlformats.org/officeDocument/2006/relationships/slideLayout" Target="../slideLayouts/slideLayout1651.xml"/><Relationship Id="rId9" Type="http://schemas.openxmlformats.org/officeDocument/2006/relationships/slideLayout" Target="../slideLayouts/slideLayout1652.xml"/><Relationship Id="rId10" Type="http://schemas.openxmlformats.org/officeDocument/2006/relationships/slideLayout" Target="../slideLayouts/slideLayout1653.xml"/></Relationships>
</file>

<file path=ppt/slideMasters/_rels/slideMaster152.xml.rels><?xml version="1.0" encoding="UTF-8" standalone="yes"?>
<Relationships xmlns="http://schemas.openxmlformats.org/package/2006/relationships"><Relationship Id="rId11" Type="http://schemas.openxmlformats.org/officeDocument/2006/relationships/slideLayout" Target="../slideLayouts/slideLayout1665.xml"/><Relationship Id="rId12" Type="http://schemas.openxmlformats.org/officeDocument/2006/relationships/theme" Target="../theme/theme152.xml"/><Relationship Id="rId13" Type="http://schemas.openxmlformats.org/officeDocument/2006/relationships/image" Target="../media/image1.png"/><Relationship Id="rId1" Type="http://schemas.openxmlformats.org/officeDocument/2006/relationships/slideLayout" Target="../slideLayouts/slideLayout1655.xml"/><Relationship Id="rId2" Type="http://schemas.openxmlformats.org/officeDocument/2006/relationships/slideLayout" Target="../slideLayouts/slideLayout1656.xml"/><Relationship Id="rId3" Type="http://schemas.openxmlformats.org/officeDocument/2006/relationships/slideLayout" Target="../slideLayouts/slideLayout1657.xml"/><Relationship Id="rId4" Type="http://schemas.openxmlformats.org/officeDocument/2006/relationships/slideLayout" Target="../slideLayouts/slideLayout1658.xml"/><Relationship Id="rId5" Type="http://schemas.openxmlformats.org/officeDocument/2006/relationships/slideLayout" Target="../slideLayouts/slideLayout1659.xml"/><Relationship Id="rId6" Type="http://schemas.openxmlformats.org/officeDocument/2006/relationships/slideLayout" Target="../slideLayouts/slideLayout1660.xml"/><Relationship Id="rId7" Type="http://schemas.openxmlformats.org/officeDocument/2006/relationships/slideLayout" Target="../slideLayouts/slideLayout1661.xml"/><Relationship Id="rId8" Type="http://schemas.openxmlformats.org/officeDocument/2006/relationships/slideLayout" Target="../slideLayouts/slideLayout1662.xml"/><Relationship Id="rId9" Type="http://schemas.openxmlformats.org/officeDocument/2006/relationships/slideLayout" Target="../slideLayouts/slideLayout1663.xml"/><Relationship Id="rId10" Type="http://schemas.openxmlformats.org/officeDocument/2006/relationships/slideLayout" Target="../slideLayouts/slideLayout1664.xml"/></Relationships>
</file>

<file path=ppt/slideMasters/_rels/slideMaster153.xml.rels><?xml version="1.0" encoding="UTF-8" standalone="yes"?>
<Relationships xmlns="http://schemas.openxmlformats.org/package/2006/relationships"><Relationship Id="rId11" Type="http://schemas.openxmlformats.org/officeDocument/2006/relationships/slideLayout" Target="../slideLayouts/slideLayout1676.xml"/><Relationship Id="rId12" Type="http://schemas.openxmlformats.org/officeDocument/2006/relationships/theme" Target="../theme/theme153.xml"/><Relationship Id="rId1" Type="http://schemas.openxmlformats.org/officeDocument/2006/relationships/slideLayout" Target="../slideLayouts/slideLayout1666.xml"/><Relationship Id="rId2" Type="http://schemas.openxmlformats.org/officeDocument/2006/relationships/slideLayout" Target="../slideLayouts/slideLayout1667.xml"/><Relationship Id="rId3" Type="http://schemas.openxmlformats.org/officeDocument/2006/relationships/slideLayout" Target="../slideLayouts/slideLayout1668.xml"/><Relationship Id="rId4" Type="http://schemas.openxmlformats.org/officeDocument/2006/relationships/slideLayout" Target="../slideLayouts/slideLayout1669.xml"/><Relationship Id="rId5" Type="http://schemas.openxmlformats.org/officeDocument/2006/relationships/slideLayout" Target="../slideLayouts/slideLayout1670.xml"/><Relationship Id="rId6" Type="http://schemas.openxmlformats.org/officeDocument/2006/relationships/slideLayout" Target="../slideLayouts/slideLayout1671.xml"/><Relationship Id="rId7" Type="http://schemas.openxmlformats.org/officeDocument/2006/relationships/slideLayout" Target="../slideLayouts/slideLayout1672.xml"/><Relationship Id="rId8" Type="http://schemas.openxmlformats.org/officeDocument/2006/relationships/slideLayout" Target="../slideLayouts/slideLayout1673.xml"/><Relationship Id="rId9" Type="http://schemas.openxmlformats.org/officeDocument/2006/relationships/slideLayout" Target="../slideLayouts/slideLayout1674.xml"/><Relationship Id="rId10" Type="http://schemas.openxmlformats.org/officeDocument/2006/relationships/slideLayout" Target="../slideLayouts/slideLayout1675.xml"/></Relationships>
</file>

<file path=ppt/slideMasters/_rels/slideMaster154.xml.rels><?xml version="1.0" encoding="UTF-8" standalone="yes"?>
<Relationships xmlns="http://schemas.openxmlformats.org/package/2006/relationships"><Relationship Id="rId11" Type="http://schemas.openxmlformats.org/officeDocument/2006/relationships/slideLayout" Target="../slideLayouts/slideLayout1687.xml"/><Relationship Id="rId12" Type="http://schemas.openxmlformats.org/officeDocument/2006/relationships/theme" Target="../theme/theme154.xml"/><Relationship Id="rId1" Type="http://schemas.openxmlformats.org/officeDocument/2006/relationships/slideLayout" Target="../slideLayouts/slideLayout1677.xml"/><Relationship Id="rId2" Type="http://schemas.openxmlformats.org/officeDocument/2006/relationships/slideLayout" Target="../slideLayouts/slideLayout1678.xml"/><Relationship Id="rId3" Type="http://schemas.openxmlformats.org/officeDocument/2006/relationships/slideLayout" Target="../slideLayouts/slideLayout1679.xml"/><Relationship Id="rId4" Type="http://schemas.openxmlformats.org/officeDocument/2006/relationships/slideLayout" Target="../slideLayouts/slideLayout1680.xml"/><Relationship Id="rId5" Type="http://schemas.openxmlformats.org/officeDocument/2006/relationships/slideLayout" Target="../slideLayouts/slideLayout1681.xml"/><Relationship Id="rId6" Type="http://schemas.openxmlformats.org/officeDocument/2006/relationships/slideLayout" Target="../slideLayouts/slideLayout1682.xml"/><Relationship Id="rId7" Type="http://schemas.openxmlformats.org/officeDocument/2006/relationships/slideLayout" Target="../slideLayouts/slideLayout1683.xml"/><Relationship Id="rId8" Type="http://schemas.openxmlformats.org/officeDocument/2006/relationships/slideLayout" Target="../slideLayouts/slideLayout1684.xml"/><Relationship Id="rId9" Type="http://schemas.openxmlformats.org/officeDocument/2006/relationships/slideLayout" Target="../slideLayouts/slideLayout1685.xml"/><Relationship Id="rId10" Type="http://schemas.openxmlformats.org/officeDocument/2006/relationships/slideLayout" Target="../slideLayouts/slideLayout1686.xml"/></Relationships>
</file>

<file path=ppt/slideMasters/_rels/slideMaster155.xml.rels><?xml version="1.0" encoding="UTF-8" standalone="yes"?>
<Relationships xmlns="http://schemas.openxmlformats.org/package/2006/relationships"><Relationship Id="rId11" Type="http://schemas.openxmlformats.org/officeDocument/2006/relationships/slideLayout" Target="../slideLayouts/slideLayout1698.xml"/><Relationship Id="rId12" Type="http://schemas.openxmlformats.org/officeDocument/2006/relationships/theme" Target="../theme/theme155.xml"/><Relationship Id="rId1" Type="http://schemas.openxmlformats.org/officeDocument/2006/relationships/slideLayout" Target="../slideLayouts/slideLayout1688.xml"/><Relationship Id="rId2" Type="http://schemas.openxmlformats.org/officeDocument/2006/relationships/slideLayout" Target="../slideLayouts/slideLayout1689.xml"/><Relationship Id="rId3" Type="http://schemas.openxmlformats.org/officeDocument/2006/relationships/slideLayout" Target="../slideLayouts/slideLayout1690.xml"/><Relationship Id="rId4" Type="http://schemas.openxmlformats.org/officeDocument/2006/relationships/slideLayout" Target="../slideLayouts/slideLayout1691.xml"/><Relationship Id="rId5" Type="http://schemas.openxmlformats.org/officeDocument/2006/relationships/slideLayout" Target="../slideLayouts/slideLayout1692.xml"/><Relationship Id="rId6" Type="http://schemas.openxmlformats.org/officeDocument/2006/relationships/slideLayout" Target="../slideLayouts/slideLayout1693.xml"/><Relationship Id="rId7" Type="http://schemas.openxmlformats.org/officeDocument/2006/relationships/slideLayout" Target="../slideLayouts/slideLayout1694.xml"/><Relationship Id="rId8" Type="http://schemas.openxmlformats.org/officeDocument/2006/relationships/slideLayout" Target="../slideLayouts/slideLayout1695.xml"/><Relationship Id="rId9" Type="http://schemas.openxmlformats.org/officeDocument/2006/relationships/slideLayout" Target="../slideLayouts/slideLayout1696.xml"/><Relationship Id="rId10" Type="http://schemas.openxmlformats.org/officeDocument/2006/relationships/slideLayout" Target="../slideLayouts/slideLayout1697.xml"/></Relationships>
</file>

<file path=ppt/slideMasters/_rels/slideMaster156.xml.rels><?xml version="1.0" encoding="UTF-8" standalone="yes"?>
<Relationships xmlns="http://schemas.openxmlformats.org/package/2006/relationships"><Relationship Id="rId11" Type="http://schemas.openxmlformats.org/officeDocument/2006/relationships/slideLayout" Target="../slideLayouts/slideLayout1709.xml"/><Relationship Id="rId12" Type="http://schemas.openxmlformats.org/officeDocument/2006/relationships/theme" Target="../theme/theme156.xml"/><Relationship Id="rId1" Type="http://schemas.openxmlformats.org/officeDocument/2006/relationships/slideLayout" Target="../slideLayouts/slideLayout1699.xml"/><Relationship Id="rId2" Type="http://schemas.openxmlformats.org/officeDocument/2006/relationships/slideLayout" Target="../slideLayouts/slideLayout1700.xml"/><Relationship Id="rId3" Type="http://schemas.openxmlformats.org/officeDocument/2006/relationships/slideLayout" Target="../slideLayouts/slideLayout1701.xml"/><Relationship Id="rId4" Type="http://schemas.openxmlformats.org/officeDocument/2006/relationships/slideLayout" Target="../slideLayouts/slideLayout1702.xml"/><Relationship Id="rId5" Type="http://schemas.openxmlformats.org/officeDocument/2006/relationships/slideLayout" Target="../slideLayouts/slideLayout1703.xml"/><Relationship Id="rId6" Type="http://schemas.openxmlformats.org/officeDocument/2006/relationships/slideLayout" Target="../slideLayouts/slideLayout1704.xml"/><Relationship Id="rId7" Type="http://schemas.openxmlformats.org/officeDocument/2006/relationships/slideLayout" Target="../slideLayouts/slideLayout1705.xml"/><Relationship Id="rId8" Type="http://schemas.openxmlformats.org/officeDocument/2006/relationships/slideLayout" Target="../slideLayouts/slideLayout1706.xml"/><Relationship Id="rId9" Type="http://schemas.openxmlformats.org/officeDocument/2006/relationships/slideLayout" Target="../slideLayouts/slideLayout1707.xml"/><Relationship Id="rId10" Type="http://schemas.openxmlformats.org/officeDocument/2006/relationships/slideLayout" Target="../slideLayouts/slideLayout1708.xml"/></Relationships>
</file>

<file path=ppt/slideMasters/_rels/slideMaster157.xml.rels><?xml version="1.0" encoding="UTF-8" standalone="yes"?>
<Relationships xmlns="http://schemas.openxmlformats.org/package/2006/relationships"><Relationship Id="rId11" Type="http://schemas.openxmlformats.org/officeDocument/2006/relationships/slideLayout" Target="../slideLayouts/slideLayout1720.xml"/><Relationship Id="rId12" Type="http://schemas.openxmlformats.org/officeDocument/2006/relationships/theme" Target="../theme/theme157.xml"/><Relationship Id="rId1" Type="http://schemas.openxmlformats.org/officeDocument/2006/relationships/slideLayout" Target="../slideLayouts/slideLayout1710.xml"/><Relationship Id="rId2" Type="http://schemas.openxmlformats.org/officeDocument/2006/relationships/slideLayout" Target="../slideLayouts/slideLayout1711.xml"/><Relationship Id="rId3" Type="http://schemas.openxmlformats.org/officeDocument/2006/relationships/slideLayout" Target="../slideLayouts/slideLayout1712.xml"/><Relationship Id="rId4" Type="http://schemas.openxmlformats.org/officeDocument/2006/relationships/slideLayout" Target="../slideLayouts/slideLayout1713.xml"/><Relationship Id="rId5" Type="http://schemas.openxmlformats.org/officeDocument/2006/relationships/slideLayout" Target="../slideLayouts/slideLayout1714.xml"/><Relationship Id="rId6" Type="http://schemas.openxmlformats.org/officeDocument/2006/relationships/slideLayout" Target="../slideLayouts/slideLayout1715.xml"/><Relationship Id="rId7" Type="http://schemas.openxmlformats.org/officeDocument/2006/relationships/slideLayout" Target="../slideLayouts/slideLayout1716.xml"/><Relationship Id="rId8" Type="http://schemas.openxmlformats.org/officeDocument/2006/relationships/slideLayout" Target="../slideLayouts/slideLayout1717.xml"/><Relationship Id="rId9" Type="http://schemas.openxmlformats.org/officeDocument/2006/relationships/slideLayout" Target="../slideLayouts/slideLayout1718.xml"/><Relationship Id="rId10" Type="http://schemas.openxmlformats.org/officeDocument/2006/relationships/slideLayout" Target="../slideLayouts/slideLayout1719.xml"/></Relationships>
</file>

<file path=ppt/slideMasters/_rels/slideMaster158.xml.rels><?xml version="1.0" encoding="UTF-8" standalone="yes"?>
<Relationships xmlns="http://schemas.openxmlformats.org/package/2006/relationships"><Relationship Id="rId11" Type="http://schemas.openxmlformats.org/officeDocument/2006/relationships/slideLayout" Target="../slideLayouts/slideLayout1731.xml"/><Relationship Id="rId12" Type="http://schemas.openxmlformats.org/officeDocument/2006/relationships/theme" Target="../theme/theme158.xml"/><Relationship Id="rId13" Type="http://schemas.openxmlformats.org/officeDocument/2006/relationships/image" Target="../media/image1.png"/><Relationship Id="rId1" Type="http://schemas.openxmlformats.org/officeDocument/2006/relationships/slideLayout" Target="../slideLayouts/slideLayout1721.xml"/><Relationship Id="rId2" Type="http://schemas.openxmlformats.org/officeDocument/2006/relationships/slideLayout" Target="../slideLayouts/slideLayout1722.xml"/><Relationship Id="rId3" Type="http://schemas.openxmlformats.org/officeDocument/2006/relationships/slideLayout" Target="../slideLayouts/slideLayout1723.xml"/><Relationship Id="rId4" Type="http://schemas.openxmlformats.org/officeDocument/2006/relationships/slideLayout" Target="../slideLayouts/slideLayout1724.xml"/><Relationship Id="rId5" Type="http://schemas.openxmlformats.org/officeDocument/2006/relationships/slideLayout" Target="../slideLayouts/slideLayout1725.xml"/><Relationship Id="rId6" Type="http://schemas.openxmlformats.org/officeDocument/2006/relationships/slideLayout" Target="../slideLayouts/slideLayout1726.xml"/><Relationship Id="rId7" Type="http://schemas.openxmlformats.org/officeDocument/2006/relationships/slideLayout" Target="../slideLayouts/slideLayout1727.xml"/><Relationship Id="rId8" Type="http://schemas.openxmlformats.org/officeDocument/2006/relationships/slideLayout" Target="../slideLayouts/slideLayout1728.xml"/><Relationship Id="rId9" Type="http://schemas.openxmlformats.org/officeDocument/2006/relationships/slideLayout" Target="../slideLayouts/slideLayout1729.xml"/><Relationship Id="rId10" Type="http://schemas.openxmlformats.org/officeDocument/2006/relationships/slideLayout" Target="../slideLayouts/slideLayout1730.xml"/></Relationships>
</file>

<file path=ppt/slideMasters/_rels/slideMaster159.xml.rels><?xml version="1.0" encoding="UTF-8" standalone="yes"?>
<Relationships xmlns="http://schemas.openxmlformats.org/package/2006/relationships"><Relationship Id="rId11" Type="http://schemas.openxmlformats.org/officeDocument/2006/relationships/slideLayout" Target="../slideLayouts/slideLayout1742.xml"/><Relationship Id="rId12" Type="http://schemas.openxmlformats.org/officeDocument/2006/relationships/theme" Target="../theme/theme159.xml"/><Relationship Id="rId1" Type="http://schemas.openxmlformats.org/officeDocument/2006/relationships/slideLayout" Target="../slideLayouts/slideLayout1732.xml"/><Relationship Id="rId2" Type="http://schemas.openxmlformats.org/officeDocument/2006/relationships/slideLayout" Target="../slideLayouts/slideLayout1733.xml"/><Relationship Id="rId3" Type="http://schemas.openxmlformats.org/officeDocument/2006/relationships/slideLayout" Target="../slideLayouts/slideLayout1734.xml"/><Relationship Id="rId4" Type="http://schemas.openxmlformats.org/officeDocument/2006/relationships/slideLayout" Target="../slideLayouts/slideLayout1735.xml"/><Relationship Id="rId5" Type="http://schemas.openxmlformats.org/officeDocument/2006/relationships/slideLayout" Target="../slideLayouts/slideLayout1736.xml"/><Relationship Id="rId6" Type="http://schemas.openxmlformats.org/officeDocument/2006/relationships/slideLayout" Target="../slideLayouts/slideLayout1737.xml"/><Relationship Id="rId7" Type="http://schemas.openxmlformats.org/officeDocument/2006/relationships/slideLayout" Target="../slideLayouts/slideLayout1738.xml"/><Relationship Id="rId8" Type="http://schemas.openxmlformats.org/officeDocument/2006/relationships/slideLayout" Target="../slideLayouts/slideLayout1739.xml"/><Relationship Id="rId9" Type="http://schemas.openxmlformats.org/officeDocument/2006/relationships/slideLayout" Target="../slideLayouts/slideLayout1740.xml"/><Relationship Id="rId10" Type="http://schemas.openxmlformats.org/officeDocument/2006/relationships/slideLayout" Target="../slideLayouts/slideLayout1741.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9.xml"/><Relationship Id="rId12" Type="http://schemas.openxmlformats.org/officeDocument/2006/relationships/theme" Target="../theme/theme16.xml"/><Relationship Id="rId13" Type="http://schemas.openxmlformats.org/officeDocument/2006/relationships/image" Target="../media/image1.png"/><Relationship Id="rId1" Type="http://schemas.openxmlformats.org/officeDocument/2006/relationships/slideLayout" Target="../slideLayouts/slideLayout159.xml"/><Relationship Id="rId2" Type="http://schemas.openxmlformats.org/officeDocument/2006/relationships/slideLayout" Target="../slideLayouts/slideLayout160.xml"/><Relationship Id="rId3" Type="http://schemas.openxmlformats.org/officeDocument/2006/relationships/slideLayout" Target="../slideLayouts/slideLayout161.xml"/><Relationship Id="rId4" Type="http://schemas.openxmlformats.org/officeDocument/2006/relationships/slideLayout" Target="../slideLayouts/slideLayout162.xml"/><Relationship Id="rId5" Type="http://schemas.openxmlformats.org/officeDocument/2006/relationships/slideLayout" Target="../slideLayouts/slideLayout163.xml"/><Relationship Id="rId6" Type="http://schemas.openxmlformats.org/officeDocument/2006/relationships/slideLayout" Target="../slideLayouts/slideLayout164.xml"/><Relationship Id="rId7" Type="http://schemas.openxmlformats.org/officeDocument/2006/relationships/slideLayout" Target="../slideLayouts/slideLayout165.xml"/><Relationship Id="rId8" Type="http://schemas.openxmlformats.org/officeDocument/2006/relationships/slideLayout" Target="../slideLayouts/slideLayout166.xml"/><Relationship Id="rId9" Type="http://schemas.openxmlformats.org/officeDocument/2006/relationships/slideLayout" Target="../slideLayouts/slideLayout167.xml"/><Relationship Id="rId10" Type="http://schemas.openxmlformats.org/officeDocument/2006/relationships/slideLayout" Target="../slideLayouts/slideLayout168.xml"/></Relationships>
</file>

<file path=ppt/slideMasters/_rels/slideMaster160.xml.rels><?xml version="1.0" encoding="UTF-8" standalone="yes"?>
<Relationships xmlns="http://schemas.openxmlformats.org/package/2006/relationships"><Relationship Id="rId3" Type="http://schemas.openxmlformats.org/officeDocument/2006/relationships/slideLayout" Target="../slideLayouts/slideLayout1745.xml"/><Relationship Id="rId4" Type="http://schemas.openxmlformats.org/officeDocument/2006/relationships/slideLayout" Target="../slideLayouts/slideLayout1746.xml"/><Relationship Id="rId5" Type="http://schemas.openxmlformats.org/officeDocument/2006/relationships/slideLayout" Target="../slideLayouts/slideLayout1747.xml"/><Relationship Id="rId6" Type="http://schemas.openxmlformats.org/officeDocument/2006/relationships/slideLayout" Target="../slideLayouts/slideLayout1748.xml"/><Relationship Id="rId7" Type="http://schemas.openxmlformats.org/officeDocument/2006/relationships/theme" Target="../theme/theme160.xml"/><Relationship Id="rId1" Type="http://schemas.openxmlformats.org/officeDocument/2006/relationships/slideLayout" Target="../slideLayouts/slideLayout1743.xml"/><Relationship Id="rId2" Type="http://schemas.openxmlformats.org/officeDocument/2006/relationships/slideLayout" Target="../slideLayouts/slideLayout1744.xml"/></Relationships>
</file>

<file path=ppt/slideMasters/_rels/slideMaster161.xml.rels><?xml version="1.0" encoding="UTF-8" standalone="yes"?>
<Relationships xmlns="http://schemas.openxmlformats.org/package/2006/relationships"><Relationship Id="rId3" Type="http://schemas.openxmlformats.org/officeDocument/2006/relationships/slideLayout" Target="../slideLayouts/slideLayout1751.xml"/><Relationship Id="rId4" Type="http://schemas.openxmlformats.org/officeDocument/2006/relationships/slideLayout" Target="../slideLayouts/slideLayout1752.xml"/><Relationship Id="rId5" Type="http://schemas.openxmlformats.org/officeDocument/2006/relationships/slideLayout" Target="../slideLayouts/slideLayout1753.xml"/><Relationship Id="rId6" Type="http://schemas.openxmlformats.org/officeDocument/2006/relationships/slideLayout" Target="../slideLayouts/slideLayout1754.xml"/><Relationship Id="rId7" Type="http://schemas.openxmlformats.org/officeDocument/2006/relationships/theme" Target="../theme/theme161.xml"/><Relationship Id="rId1" Type="http://schemas.openxmlformats.org/officeDocument/2006/relationships/slideLayout" Target="../slideLayouts/slideLayout1749.xml"/><Relationship Id="rId2" Type="http://schemas.openxmlformats.org/officeDocument/2006/relationships/slideLayout" Target="../slideLayouts/slideLayout1750.xml"/></Relationships>
</file>

<file path=ppt/slideMasters/_rels/slideMaster162.xml.rels><?xml version="1.0" encoding="UTF-8" standalone="yes"?>
<Relationships xmlns="http://schemas.openxmlformats.org/package/2006/relationships"><Relationship Id="rId3" Type="http://schemas.openxmlformats.org/officeDocument/2006/relationships/slideLayout" Target="../slideLayouts/slideLayout1757.xml"/><Relationship Id="rId4" Type="http://schemas.openxmlformats.org/officeDocument/2006/relationships/slideLayout" Target="../slideLayouts/slideLayout1758.xml"/><Relationship Id="rId5" Type="http://schemas.openxmlformats.org/officeDocument/2006/relationships/slideLayout" Target="../slideLayouts/slideLayout1759.xml"/><Relationship Id="rId6" Type="http://schemas.openxmlformats.org/officeDocument/2006/relationships/slideLayout" Target="../slideLayouts/slideLayout1760.xml"/><Relationship Id="rId7" Type="http://schemas.openxmlformats.org/officeDocument/2006/relationships/theme" Target="../theme/theme162.xml"/><Relationship Id="rId1" Type="http://schemas.openxmlformats.org/officeDocument/2006/relationships/slideLayout" Target="../slideLayouts/slideLayout1755.xml"/><Relationship Id="rId2" Type="http://schemas.openxmlformats.org/officeDocument/2006/relationships/slideLayout" Target="../slideLayouts/slideLayout1756.xml"/></Relationships>
</file>

<file path=ppt/slideMasters/_rels/slideMaster163.xml.rels><?xml version="1.0" encoding="UTF-8" standalone="yes"?>
<Relationships xmlns="http://schemas.openxmlformats.org/package/2006/relationships"><Relationship Id="rId11" Type="http://schemas.openxmlformats.org/officeDocument/2006/relationships/slideLayout" Target="../slideLayouts/slideLayout1771.xml"/><Relationship Id="rId12" Type="http://schemas.openxmlformats.org/officeDocument/2006/relationships/theme" Target="../theme/theme163.xml"/><Relationship Id="rId13" Type="http://schemas.openxmlformats.org/officeDocument/2006/relationships/image" Target="../media/image1.png"/><Relationship Id="rId1" Type="http://schemas.openxmlformats.org/officeDocument/2006/relationships/slideLayout" Target="../slideLayouts/slideLayout1761.xml"/><Relationship Id="rId2" Type="http://schemas.openxmlformats.org/officeDocument/2006/relationships/slideLayout" Target="../slideLayouts/slideLayout1762.xml"/><Relationship Id="rId3" Type="http://schemas.openxmlformats.org/officeDocument/2006/relationships/slideLayout" Target="../slideLayouts/slideLayout1763.xml"/><Relationship Id="rId4" Type="http://schemas.openxmlformats.org/officeDocument/2006/relationships/slideLayout" Target="../slideLayouts/slideLayout1764.xml"/><Relationship Id="rId5" Type="http://schemas.openxmlformats.org/officeDocument/2006/relationships/slideLayout" Target="../slideLayouts/slideLayout1765.xml"/><Relationship Id="rId6" Type="http://schemas.openxmlformats.org/officeDocument/2006/relationships/slideLayout" Target="../slideLayouts/slideLayout1766.xml"/><Relationship Id="rId7" Type="http://schemas.openxmlformats.org/officeDocument/2006/relationships/slideLayout" Target="../slideLayouts/slideLayout1767.xml"/><Relationship Id="rId8" Type="http://schemas.openxmlformats.org/officeDocument/2006/relationships/slideLayout" Target="../slideLayouts/slideLayout1768.xml"/><Relationship Id="rId9" Type="http://schemas.openxmlformats.org/officeDocument/2006/relationships/slideLayout" Target="../slideLayouts/slideLayout1769.xml"/><Relationship Id="rId10" Type="http://schemas.openxmlformats.org/officeDocument/2006/relationships/slideLayout" Target="../slideLayouts/slideLayout1770.xml"/></Relationships>
</file>

<file path=ppt/slideMasters/_rels/slideMaster164.xml.rels><?xml version="1.0" encoding="UTF-8" standalone="yes"?>
<Relationships xmlns="http://schemas.openxmlformats.org/package/2006/relationships"><Relationship Id="rId11" Type="http://schemas.openxmlformats.org/officeDocument/2006/relationships/slideLayout" Target="../slideLayouts/slideLayout1782.xml"/><Relationship Id="rId12" Type="http://schemas.openxmlformats.org/officeDocument/2006/relationships/theme" Target="../theme/theme164.xml"/><Relationship Id="rId1" Type="http://schemas.openxmlformats.org/officeDocument/2006/relationships/slideLayout" Target="../slideLayouts/slideLayout1772.xml"/><Relationship Id="rId2" Type="http://schemas.openxmlformats.org/officeDocument/2006/relationships/slideLayout" Target="../slideLayouts/slideLayout1773.xml"/><Relationship Id="rId3" Type="http://schemas.openxmlformats.org/officeDocument/2006/relationships/slideLayout" Target="../slideLayouts/slideLayout1774.xml"/><Relationship Id="rId4" Type="http://schemas.openxmlformats.org/officeDocument/2006/relationships/slideLayout" Target="../slideLayouts/slideLayout1775.xml"/><Relationship Id="rId5" Type="http://schemas.openxmlformats.org/officeDocument/2006/relationships/slideLayout" Target="../slideLayouts/slideLayout1776.xml"/><Relationship Id="rId6" Type="http://schemas.openxmlformats.org/officeDocument/2006/relationships/slideLayout" Target="../slideLayouts/slideLayout1777.xml"/><Relationship Id="rId7" Type="http://schemas.openxmlformats.org/officeDocument/2006/relationships/slideLayout" Target="../slideLayouts/slideLayout1778.xml"/><Relationship Id="rId8" Type="http://schemas.openxmlformats.org/officeDocument/2006/relationships/slideLayout" Target="../slideLayouts/slideLayout1779.xml"/><Relationship Id="rId9" Type="http://schemas.openxmlformats.org/officeDocument/2006/relationships/slideLayout" Target="../slideLayouts/slideLayout1780.xml"/><Relationship Id="rId10" Type="http://schemas.openxmlformats.org/officeDocument/2006/relationships/slideLayout" Target="../slideLayouts/slideLayout1781.xml"/></Relationships>
</file>

<file path=ppt/slideMasters/_rels/slideMaster165.xml.rels><?xml version="1.0" encoding="UTF-8" standalone="yes"?>
<Relationships xmlns="http://schemas.openxmlformats.org/package/2006/relationships"><Relationship Id="rId3" Type="http://schemas.openxmlformats.org/officeDocument/2006/relationships/slideLayout" Target="../slideLayouts/slideLayout1785.xml"/><Relationship Id="rId4" Type="http://schemas.openxmlformats.org/officeDocument/2006/relationships/slideLayout" Target="../slideLayouts/slideLayout1786.xml"/><Relationship Id="rId5" Type="http://schemas.openxmlformats.org/officeDocument/2006/relationships/slideLayout" Target="../slideLayouts/slideLayout1787.xml"/><Relationship Id="rId6" Type="http://schemas.openxmlformats.org/officeDocument/2006/relationships/slideLayout" Target="../slideLayouts/slideLayout1788.xml"/><Relationship Id="rId7" Type="http://schemas.openxmlformats.org/officeDocument/2006/relationships/theme" Target="../theme/theme165.xml"/><Relationship Id="rId1" Type="http://schemas.openxmlformats.org/officeDocument/2006/relationships/slideLayout" Target="../slideLayouts/slideLayout1783.xml"/><Relationship Id="rId2" Type="http://schemas.openxmlformats.org/officeDocument/2006/relationships/slideLayout" Target="../slideLayouts/slideLayout1784.xml"/></Relationships>
</file>

<file path=ppt/slideMasters/_rels/slideMaster166.xml.rels><?xml version="1.0" encoding="UTF-8" standalone="yes"?>
<Relationships xmlns="http://schemas.openxmlformats.org/package/2006/relationships"><Relationship Id="rId3" Type="http://schemas.openxmlformats.org/officeDocument/2006/relationships/slideLayout" Target="../slideLayouts/slideLayout1791.xml"/><Relationship Id="rId4" Type="http://schemas.openxmlformats.org/officeDocument/2006/relationships/slideLayout" Target="../slideLayouts/slideLayout1792.xml"/><Relationship Id="rId5" Type="http://schemas.openxmlformats.org/officeDocument/2006/relationships/slideLayout" Target="../slideLayouts/slideLayout1793.xml"/><Relationship Id="rId6" Type="http://schemas.openxmlformats.org/officeDocument/2006/relationships/slideLayout" Target="../slideLayouts/slideLayout1794.xml"/><Relationship Id="rId7" Type="http://schemas.openxmlformats.org/officeDocument/2006/relationships/theme" Target="../theme/theme166.xml"/><Relationship Id="rId1" Type="http://schemas.openxmlformats.org/officeDocument/2006/relationships/slideLayout" Target="../slideLayouts/slideLayout1789.xml"/><Relationship Id="rId2" Type="http://schemas.openxmlformats.org/officeDocument/2006/relationships/slideLayout" Target="../slideLayouts/slideLayout1790.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80.xml"/><Relationship Id="rId12" Type="http://schemas.openxmlformats.org/officeDocument/2006/relationships/slideLayout" Target="../slideLayouts/slideLayout181.xml"/><Relationship Id="rId13" Type="http://schemas.openxmlformats.org/officeDocument/2006/relationships/theme" Target="../theme/theme17.xml"/><Relationship Id="rId14" Type="http://schemas.openxmlformats.org/officeDocument/2006/relationships/image" Target="../media/image1.png"/><Relationship Id="rId1" Type="http://schemas.openxmlformats.org/officeDocument/2006/relationships/slideLayout" Target="../slideLayouts/slideLayout170.xml"/><Relationship Id="rId2" Type="http://schemas.openxmlformats.org/officeDocument/2006/relationships/slideLayout" Target="../slideLayouts/slideLayout171.xml"/><Relationship Id="rId3" Type="http://schemas.openxmlformats.org/officeDocument/2006/relationships/slideLayout" Target="../slideLayouts/slideLayout172.xml"/><Relationship Id="rId4" Type="http://schemas.openxmlformats.org/officeDocument/2006/relationships/slideLayout" Target="../slideLayouts/slideLayout173.xml"/><Relationship Id="rId5" Type="http://schemas.openxmlformats.org/officeDocument/2006/relationships/slideLayout" Target="../slideLayouts/slideLayout174.xml"/><Relationship Id="rId6" Type="http://schemas.openxmlformats.org/officeDocument/2006/relationships/slideLayout" Target="../slideLayouts/slideLayout175.xml"/><Relationship Id="rId7" Type="http://schemas.openxmlformats.org/officeDocument/2006/relationships/slideLayout" Target="../slideLayouts/slideLayout176.xml"/><Relationship Id="rId8" Type="http://schemas.openxmlformats.org/officeDocument/2006/relationships/slideLayout" Target="../slideLayouts/slideLayout177.xml"/><Relationship Id="rId9" Type="http://schemas.openxmlformats.org/officeDocument/2006/relationships/slideLayout" Target="../slideLayouts/slideLayout178.xml"/><Relationship Id="rId10"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2.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2.xml"/><Relationship Id="rId2" Type="http://schemas.openxmlformats.org/officeDocument/2006/relationships/slideLayout" Target="../slideLayouts/slideLayout183.xml"/><Relationship Id="rId3" Type="http://schemas.openxmlformats.org/officeDocument/2006/relationships/slideLayout" Target="../slideLayouts/slideLayout184.xml"/><Relationship Id="rId4" Type="http://schemas.openxmlformats.org/officeDocument/2006/relationships/slideLayout" Target="../slideLayouts/slideLayout185.xml"/><Relationship Id="rId5" Type="http://schemas.openxmlformats.org/officeDocument/2006/relationships/slideLayout" Target="../slideLayouts/slideLayout186.xml"/><Relationship Id="rId6" Type="http://schemas.openxmlformats.org/officeDocument/2006/relationships/slideLayout" Target="../slideLayouts/slideLayout187.xml"/><Relationship Id="rId7" Type="http://schemas.openxmlformats.org/officeDocument/2006/relationships/slideLayout" Target="../slideLayouts/slideLayout188.xml"/><Relationship Id="rId8" Type="http://schemas.openxmlformats.org/officeDocument/2006/relationships/slideLayout" Target="../slideLayouts/slideLayout189.xml"/><Relationship Id="rId9" Type="http://schemas.openxmlformats.org/officeDocument/2006/relationships/slideLayout" Target="../slideLayouts/slideLayout190.xml"/><Relationship Id="rId10" Type="http://schemas.openxmlformats.org/officeDocument/2006/relationships/slideLayout" Target="../slideLayouts/slideLayout191.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3.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9" Type="http://schemas.openxmlformats.org/officeDocument/2006/relationships/slideLayout" Target="../slideLayouts/slideLayout201.xml"/><Relationship Id="rId10" Type="http://schemas.openxmlformats.org/officeDocument/2006/relationships/slideLayout" Target="../slideLayouts/slideLayout202.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4.xml"/><Relationship Id="rId12" Type="http://schemas.openxmlformats.org/officeDocument/2006/relationships/theme" Target="../theme/theme20.xml"/><Relationship Id="rId13" Type="http://schemas.openxmlformats.org/officeDocument/2006/relationships/image" Target="../media/image1.png"/><Relationship Id="rId1" Type="http://schemas.openxmlformats.org/officeDocument/2006/relationships/slideLayout" Target="../slideLayouts/slideLayout204.xml"/><Relationship Id="rId2" Type="http://schemas.openxmlformats.org/officeDocument/2006/relationships/slideLayout" Target="../slideLayouts/slideLayout205.xml"/><Relationship Id="rId3" Type="http://schemas.openxmlformats.org/officeDocument/2006/relationships/slideLayout" Target="../slideLayouts/slideLayout206.xml"/><Relationship Id="rId4" Type="http://schemas.openxmlformats.org/officeDocument/2006/relationships/slideLayout" Target="../slideLayouts/slideLayout207.xml"/><Relationship Id="rId5" Type="http://schemas.openxmlformats.org/officeDocument/2006/relationships/slideLayout" Target="../slideLayouts/slideLayout208.xml"/><Relationship Id="rId6" Type="http://schemas.openxmlformats.org/officeDocument/2006/relationships/slideLayout" Target="../slideLayouts/slideLayout209.xml"/><Relationship Id="rId7" Type="http://schemas.openxmlformats.org/officeDocument/2006/relationships/slideLayout" Target="../slideLayouts/slideLayout210.xml"/><Relationship Id="rId8" Type="http://schemas.openxmlformats.org/officeDocument/2006/relationships/slideLayout" Target="../slideLayouts/slideLayout211.xml"/><Relationship Id="rId9" Type="http://schemas.openxmlformats.org/officeDocument/2006/relationships/slideLayout" Target="../slideLayouts/slideLayout212.xml"/><Relationship Id="rId10" Type="http://schemas.openxmlformats.org/officeDocument/2006/relationships/slideLayout" Target="../slideLayouts/slideLayout213.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5.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5.xml"/><Relationship Id="rId2" Type="http://schemas.openxmlformats.org/officeDocument/2006/relationships/slideLayout" Target="../slideLayouts/slideLayout216.xml"/><Relationship Id="rId3" Type="http://schemas.openxmlformats.org/officeDocument/2006/relationships/slideLayout" Target="../slideLayouts/slideLayout217.xml"/><Relationship Id="rId4" Type="http://schemas.openxmlformats.org/officeDocument/2006/relationships/slideLayout" Target="../slideLayouts/slideLayout218.xml"/><Relationship Id="rId5" Type="http://schemas.openxmlformats.org/officeDocument/2006/relationships/slideLayout" Target="../slideLayouts/slideLayout219.xml"/><Relationship Id="rId6" Type="http://schemas.openxmlformats.org/officeDocument/2006/relationships/slideLayout" Target="../slideLayouts/slideLayout220.xml"/><Relationship Id="rId7" Type="http://schemas.openxmlformats.org/officeDocument/2006/relationships/slideLayout" Target="../slideLayouts/slideLayout221.xml"/><Relationship Id="rId8" Type="http://schemas.openxmlformats.org/officeDocument/2006/relationships/slideLayout" Target="../slideLayouts/slideLayout222.xml"/><Relationship Id="rId9" Type="http://schemas.openxmlformats.org/officeDocument/2006/relationships/slideLayout" Target="../slideLayouts/slideLayout223.xml"/><Relationship Id="rId10" Type="http://schemas.openxmlformats.org/officeDocument/2006/relationships/slideLayout" Target="../slideLayouts/slideLayout224.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6.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6.xml"/><Relationship Id="rId2" Type="http://schemas.openxmlformats.org/officeDocument/2006/relationships/slideLayout" Target="../slideLayouts/slideLayout227.xml"/><Relationship Id="rId3" Type="http://schemas.openxmlformats.org/officeDocument/2006/relationships/slideLayout" Target="../slideLayouts/slideLayout228.xml"/><Relationship Id="rId4" Type="http://schemas.openxmlformats.org/officeDocument/2006/relationships/slideLayout" Target="../slideLayouts/slideLayout229.xml"/><Relationship Id="rId5" Type="http://schemas.openxmlformats.org/officeDocument/2006/relationships/slideLayout" Target="../slideLayouts/slideLayout230.xml"/><Relationship Id="rId6" Type="http://schemas.openxmlformats.org/officeDocument/2006/relationships/slideLayout" Target="../slideLayouts/slideLayout231.xml"/><Relationship Id="rId7" Type="http://schemas.openxmlformats.org/officeDocument/2006/relationships/slideLayout" Target="../slideLayouts/slideLayout232.xml"/><Relationship Id="rId8" Type="http://schemas.openxmlformats.org/officeDocument/2006/relationships/slideLayout" Target="../slideLayouts/slideLayout233.xml"/><Relationship Id="rId9" Type="http://schemas.openxmlformats.org/officeDocument/2006/relationships/slideLayout" Target="../slideLayouts/slideLayout234.xml"/><Relationship Id="rId10"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7.xml"/><Relationship Id="rId12" Type="http://schemas.openxmlformats.org/officeDocument/2006/relationships/theme" Target="../theme/theme23.xml"/><Relationship Id="rId13" Type="http://schemas.openxmlformats.org/officeDocument/2006/relationships/image" Target="../media/image1.png"/><Relationship Id="rId1" Type="http://schemas.openxmlformats.org/officeDocument/2006/relationships/slideLayout" Target="../slideLayouts/slideLayout237.xml"/><Relationship Id="rId2" Type="http://schemas.openxmlformats.org/officeDocument/2006/relationships/slideLayout" Target="../slideLayouts/slideLayout238.xml"/><Relationship Id="rId3" Type="http://schemas.openxmlformats.org/officeDocument/2006/relationships/slideLayout" Target="../slideLayouts/slideLayout239.xml"/><Relationship Id="rId4" Type="http://schemas.openxmlformats.org/officeDocument/2006/relationships/slideLayout" Target="../slideLayouts/slideLayout240.xml"/><Relationship Id="rId5" Type="http://schemas.openxmlformats.org/officeDocument/2006/relationships/slideLayout" Target="../slideLayouts/slideLayout241.xml"/><Relationship Id="rId6" Type="http://schemas.openxmlformats.org/officeDocument/2006/relationships/slideLayout" Target="../slideLayouts/slideLayout242.xml"/><Relationship Id="rId7" Type="http://schemas.openxmlformats.org/officeDocument/2006/relationships/slideLayout" Target="../slideLayouts/slideLayout243.xml"/><Relationship Id="rId8" Type="http://schemas.openxmlformats.org/officeDocument/2006/relationships/slideLayout" Target="../slideLayouts/slideLayout244.xml"/><Relationship Id="rId9" Type="http://schemas.openxmlformats.org/officeDocument/2006/relationships/slideLayout" Target="../slideLayouts/slideLayout245.xml"/><Relationship Id="rId10"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8.xml"/><Relationship Id="rId12" Type="http://schemas.openxmlformats.org/officeDocument/2006/relationships/theme" Target="../theme/theme24.xml"/><Relationship Id="rId13" Type="http://schemas.openxmlformats.org/officeDocument/2006/relationships/image" Target="../media/image1.png"/><Relationship Id="rId1" Type="http://schemas.openxmlformats.org/officeDocument/2006/relationships/slideLayout" Target="../slideLayouts/slideLayout248.xml"/><Relationship Id="rId2" Type="http://schemas.openxmlformats.org/officeDocument/2006/relationships/slideLayout" Target="../slideLayouts/slideLayout249.xml"/><Relationship Id="rId3" Type="http://schemas.openxmlformats.org/officeDocument/2006/relationships/slideLayout" Target="../slideLayouts/slideLayout250.xml"/><Relationship Id="rId4" Type="http://schemas.openxmlformats.org/officeDocument/2006/relationships/slideLayout" Target="../slideLayouts/slideLayout251.xml"/><Relationship Id="rId5" Type="http://schemas.openxmlformats.org/officeDocument/2006/relationships/slideLayout" Target="../slideLayouts/slideLayout252.xml"/><Relationship Id="rId6" Type="http://schemas.openxmlformats.org/officeDocument/2006/relationships/slideLayout" Target="../slideLayouts/slideLayout253.xml"/><Relationship Id="rId7" Type="http://schemas.openxmlformats.org/officeDocument/2006/relationships/slideLayout" Target="../slideLayouts/slideLayout254.xml"/><Relationship Id="rId8" Type="http://schemas.openxmlformats.org/officeDocument/2006/relationships/slideLayout" Target="../slideLayouts/slideLayout255.xml"/><Relationship Id="rId9" Type="http://schemas.openxmlformats.org/officeDocument/2006/relationships/slideLayout" Target="../slideLayouts/slideLayout256.xml"/><Relationship Id="rId10"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9.xml"/><Relationship Id="rId12" Type="http://schemas.openxmlformats.org/officeDocument/2006/relationships/theme" Target="../theme/theme25.xml"/><Relationship Id="rId13" Type="http://schemas.openxmlformats.org/officeDocument/2006/relationships/image" Target="../media/image1.png"/><Relationship Id="rId1" Type="http://schemas.openxmlformats.org/officeDocument/2006/relationships/slideLayout" Target="../slideLayouts/slideLayout259.xml"/><Relationship Id="rId2" Type="http://schemas.openxmlformats.org/officeDocument/2006/relationships/slideLayout" Target="../slideLayouts/slideLayout260.xml"/><Relationship Id="rId3" Type="http://schemas.openxmlformats.org/officeDocument/2006/relationships/slideLayout" Target="../slideLayouts/slideLayout261.xml"/><Relationship Id="rId4" Type="http://schemas.openxmlformats.org/officeDocument/2006/relationships/slideLayout" Target="../slideLayouts/slideLayout262.xml"/><Relationship Id="rId5" Type="http://schemas.openxmlformats.org/officeDocument/2006/relationships/slideLayout" Target="../slideLayouts/slideLayout263.xml"/><Relationship Id="rId6" Type="http://schemas.openxmlformats.org/officeDocument/2006/relationships/slideLayout" Target="../slideLayouts/slideLayout264.xml"/><Relationship Id="rId7" Type="http://schemas.openxmlformats.org/officeDocument/2006/relationships/slideLayout" Target="../slideLayouts/slideLayout265.xml"/><Relationship Id="rId8" Type="http://schemas.openxmlformats.org/officeDocument/2006/relationships/slideLayout" Target="../slideLayouts/slideLayout266.xml"/><Relationship Id="rId9" Type="http://schemas.openxmlformats.org/officeDocument/2006/relationships/slideLayout" Target="../slideLayouts/slideLayout267.xml"/><Relationship Id="rId10"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80.xml"/><Relationship Id="rId12" Type="http://schemas.openxmlformats.org/officeDocument/2006/relationships/theme" Target="../theme/theme26.xml"/><Relationship Id="rId13" Type="http://schemas.openxmlformats.org/officeDocument/2006/relationships/image" Target="../media/image1.png"/><Relationship Id="rId1" Type="http://schemas.openxmlformats.org/officeDocument/2006/relationships/slideLayout" Target="../slideLayouts/slideLayout270.xml"/><Relationship Id="rId2" Type="http://schemas.openxmlformats.org/officeDocument/2006/relationships/slideLayout" Target="../slideLayouts/slideLayout271.xml"/><Relationship Id="rId3" Type="http://schemas.openxmlformats.org/officeDocument/2006/relationships/slideLayout" Target="../slideLayouts/slideLayout272.xml"/><Relationship Id="rId4" Type="http://schemas.openxmlformats.org/officeDocument/2006/relationships/slideLayout" Target="../slideLayouts/slideLayout273.xml"/><Relationship Id="rId5" Type="http://schemas.openxmlformats.org/officeDocument/2006/relationships/slideLayout" Target="../slideLayouts/slideLayout274.xml"/><Relationship Id="rId6" Type="http://schemas.openxmlformats.org/officeDocument/2006/relationships/slideLayout" Target="../slideLayouts/slideLayout275.xml"/><Relationship Id="rId7" Type="http://schemas.openxmlformats.org/officeDocument/2006/relationships/slideLayout" Target="../slideLayouts/slideLayout276.xml"/><Relationship Id="rId8" Type="http://schemas.openxmlformats.org/officeDocument/2006/relationships/slideLayout" Target="../slideLayouts/slideLayout277.xml"/><Relationship Id="rId9" Type="http://schemas.openxmlformats.org/officeDocument/2006/relationships/slideLayout" Target="../slideLayouts/slideLayout278.xml"/><Relationship Id="rId10" Type="http://schemas.openxmlformats.org/officeDocument/2006/relationships/slideLayout" Target="../slideLayouts/slideLayout279.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1.xml"/><Relationship Id="rId12" Type="http://schemas.openxmlformats.org/officeDocument/2006/relationships/theme" Target="../theme/theme27.xml"/><Relationship Id="rId13" Type="http://schemas.openxmlformats.org/officeDocument/2006/relationships/image" Target="../media/image1.png"/><Relationship Id="rId1" Type="http://schemas.openxmlformats.org/officeDocument/2006/relationships/slideLayout" Target="../slideLayouts/slideLayout281.xml"/><Relationship Id="rId2" Type="http://schemas.openxmlformats.org/officeDocument/2006/relationships/slideLayout" Target="../slideLayouts/slideLayout282.xml"/><Relationship Id="rId3" Type="http://schemas.openxmlformats.org/officeDocument/2006/relationships/slideLayout" Target="../slideLayouts/slideLayout283.xml"/><Relationship Id="rId4" Type="http://schemas.openxmlformats.org/officeDocument/2006/relationships/slideLayout" Target="../slideLayouts/slideLayout284.xml"/><Relationship Id="rId5" Type="http://schemas.openxmlformats.org/officeDocument/2006/relationships/slideLayout" Target="../slideLayouts/slideLayout285.xml"/><Relationship Id="rId6" Type="http://schemas.openxmlformats.org/officeDocument/2006/relationships/slideLayout" Target="../slideLayouts/slideLayout286.xml"/><Relationship Id="rId7" Type="http://schemas.openxmlformats.org/officeDocument/2006/relationships/slideLayout" Target="../slideLayouts/slideLayout287.xml"/><Relationship Id="rId8" Type="http://schemas.openxmlformats.org/officeDocument/2006/relationships/slideLayout" Target="../slideLayouts/slideLayout288.xml"/><Relationship Id="rId9" Type="http://schemas.openxmlformats.org/officeDocument/2006/relationships/slideLayout" Target="../slideLayouts/slideLayout289.xml"/><Relationship Id="rId10" Type="http://schemas.openxmlformats.org/officeDocument/2006/relationships/slideLayout" Target="../slideLayouts/slideLayout290.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2.xml"/><Relationship Id="rId12" Type="http://schemas.openxmlformats.org/officeDocument/2006/relationships/theme" Target="../theme/theme28.xml"/><Relationship Id="rId13" Type="http://schemas.openxmlformats.org/officeDocument/2006/relationships/image" Target="../media/image1.png"/><Relationship Id="rId1" Type="http://schemas.openxmlformats.org/officeDocument/2006/relationships/slideLayout" Target="../slideLayouts/slideLayout292.xml"/><Relationship Id="rId2" Type="http://schemas.openxmlformats.org/officeDocument/2006/relationships/slideLayout" Target="../slideLayouts/slideLayout293.xml"/><Relationship Id="rId3" Type="http://schemas.openxmlformats.org/officeDocument/2006/relationships/slideLayout" Target="../slideLayouts/slideLayout294.xml"/><Relationship Id="rId4" Type="http://schemas.openxmlformats.org/officeDocument/2006/relationships/slideLayout" Target="../slideLayouts/slideLayout295.xml"/><Relationship Id="rId5" Type="http://schemas.openxmlformats.org/officeDocument/2006/relationships/slideLayout" Target="../slideLayouts/slideLayout296.xml"/><Relationship Id="rId6" Type="http://schemas.openxmlformats.org/officeDocument/2006/relationships/slideLayout" Target="../slideLayouts/slideLayout297.xml"/><Relationship Id="rId7" Type="http://schemas.openxmlformats.org/officeDocument/2006/relationships/slideLayout" Target="../slideLayouts/slideLayout298.xml"/><Relationship Id="rId8" Type="http://schemas.openxmlformats.org/officeDocument/2006/relationships/slideLayout" Target="../slideLayouts/slideLayout299.xml"/><Relationship Id="rId9" Type="http://schemas.openxmlformats.org/officeDocument/2006/relationships/slideLayout" Target="../slideLayouts/slideLayout300.xml"/><Relationship Id="rId10" Type="http://schemas.openxmlformats.org/officeDocument/2006/relationships/slideLayout" Target="../slideLayouts/slideLayout301.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3.xml"/><Relationship Id="rId12" Type="http://schemas.openxmlformats.org/officeDocument/2006/relationships/theme" Target="../theme/theme29.xml"/><Relationship Id="rId13" Type="http://schemas.openxmlformats.org/officeDocument/2006/relationships/image" Target="../media/image1.png"/><Relationship Id="rId1" Type="http://schemas.openxmlformats.org/officeDocument/2006/relationships/slideLayout" Target="../slideLayouts/slideLayout303.xml"/><Relationship Id="rId2" Type="http://schemas.openxmlformats.org/officeDocument/2006/relationships/slideLayout" Target="../slideLayouts/slideLayout304.xml"/><Relationship Id="rId3" Type="http://schemas.openxmlformats.org/officeDocument/2006/relationships/slideLayout" Target="../slideLayouts/slideLayout305.xml"/><Relationship Id="rId4" Type="http://schemas.openxmlformats.org/officeDocument/2006/relationships/slideLayout" Target="../slideLayouts/slideLayout306.xml"/><Relationship Id="rId5" Type="http://schemas.openxmlformats.org/officeDocument/2006/relationships/slideLayout" Target="../slideLayouts/slideLayout307.xml"/><Relationship Id="rId6" Type="http://schemas.openxmlformats.org/officeDocument/2006/relationships/slideLayout" Target="../slideLayouts/slideLayout308.xml"/><Relationship Id="rId7" Type="http://schemas.openxmlformats.org/officeDocument/2006/relationships/slideLayout" Target="../slideLayouts/slideLayout309.xml"/><Relationship Id="rId8" Type="http://schemas.openxmlformats.org/officeDocument/2006/relationships/slideLayout" Target="../slideLayouts/slideLayout310.xml"/><Relationship Id="rId9" Type="http://schemas.openxmlformats.org/officeDocument/2006/relationships/slideLayout" Target="../slideLayouts/slideLayout311.xml"/><Relationship Id="rId10" Type="http://schemas.openxmlformats.org/officeDocument/2006/relationships/slideLayout" Target="../slideLayouts/slideLayout312.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theme" Target="../theme/theme3.xml"/><Relationship Id="rId14"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4.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4.xml"/><Relationship Id="rId2" Type="http://schemas.openxmlformats.org/officeDocument/2006/relationships/slideLayout" Target="../slideLayouts/slideLayout315.xml"/><Relationship Id="rId3" Type="http://schemas.openxmlformats.org/officeDocument/2006/relationships/slideLayout" Target="../slideLayouts/slideLayout316.xml"/><Relationship Id="rId4" Type="http://schemas.openxmlformats.org/officeDocument/2006/relationships/slideLayout" Target="../slideLayouts/slideLayout317.xml"/><Relationship Id="rId5" Type="http://schemas.openxmlformats.org/officeDocument/2006/relationships/slideLayout" Target="../slideLayouts/slideLayout318.xml"/><Relationship Id="rId6" Type="http://schemas.openxmlformats.org/officeDocument/2006/relationships/slideLayout" Target="../slideLayouts/slideLayout319.xml"/><Relationship Id="rId7" Type="http://schemas.openxmlformats.org/officeDocument/2006/relationships/slideLayout" Target="../slideLayouts/slideLayout320.xml"/><Relationship Id="rId8" Type="http://schemas.openxmlformats.org/officeDocument/2006/relationships/slideLayout" Target="../slideLayouts/slideLayout321.xml"/><Relationship Id="rId9" Type="http://schemas.openxmlformats.org/officeDocument/2006/relationships/slideLayout" Target="../slideLayouts/slideLayout322.xml"/><Relationship Id="rId10" Type="http://schemas.openxmlformats.org/officeDocument/2006/relationships/slideLayout" Target="../slideLayouts/slideLayout323.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5.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5.xml"/><Relationship Id="rId2" Type="http://schemas.openxmlformats.org/officeDocument/2006/relationships/slideLayout" Target="../slideLayouts/slideLayout326.xml"/><Relationship Id="rId3" Type="http://schemas.openxmlformats.org/officeDocument/2006/relationships/slideLayout" Target="../slideLayouts/slideLayout327.xml"/><Relationship Id="rId4" Type="http://schemas.openxmlformats.org/officeDocument/2006/relationships/slideLayout" Target="../slideLayouts/slideLayout328.xml"/><Relationship Id="rId5" Type="http://schemas.openxmlformats.org/officeDocument/2006/relationships/slideLayout" Target="../slideLayouts/slideLayout329.xml"/><Relationship Id="rId6" Type="http://schemas.openxmlformats.org/officeDocument/2006/relationships/slideLayout" Target="../slideLayouts/slideLayout330.xml"/><Relationship Id="rId7" Type="http://schemas.openxmlformats.org/officeDocument/2006/relationships/slideLayout" Target="../slideLayouts/slideLayout331.xml"/><Relationship Id="rId8" Type="http://schemas.openxmlformats.org/officeDocument/2006/relationships/slideLayout" Target="../slideLayouts/slideLayout332.xml"/><Relationship Id="rId9" Type="http://schemas.openxmlformats.org/officeDocument/2006/relationships/slideLayout" Target="../slideLayouts/slideLayout333.xml"/><Relationship Id="rId10" Type="http://schemas.openxmlformats.org/officeDocument/2006/relationships/slideLayout" Target="../slideLayouts/slideLayout334.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6.xml"/><Relationship Id="rId12" Type="http://schemas.openxmlformats.org/officeDocument/2006/relationships/theme" Target="../theme/theme32.xml"/><Relationship Id="rId13" Type="http://schemas.openxmlformats.org/officeDocument/2006/relationships/image" Target="../media/image1.png"/><Relationship Id="rId1" Type="http://schemas.openxmlformats.org/officeDocument/2006/relationships/slideLayout" Target="../slideLayouts/slideLayout336.xml"/><Relationship Id="rId2" Type="http://schemas.openxmlformats.org/officeDocument/2006/relationships/slideLayout" Target="../slideLayouts/slideLayout337.xml"/><Relationship Id="rId3" Type="http://schemas.openxmlformats.org/officeDocument/2006/relationships/slideLayout" Target="../slideLayouts/slideLayout338.xml"/><Relationship Id="rId4" Type="http://schemas.openxmlformats.org/officeDocument/2006/relationships/slideLayout" Target="../slideLayouts/slideLayout339.xml"/><Relationship Id="rId5" Type="http://schemas.openxmlformats.org/officeDocument/2006/relationships/slideLayout" Target="../slideLayouts/slideLayout340.xml"/><Relationship Id="rId6" Type="http://schemas.openxmlformats.org/officeDocument/2006/relationships/slideLayout" Target="../slideLayouts/slideLayout341.xml"/><Relationship Id="rId7" Type="http://schemas.openxmlformats.org/officeDocument/2006/relationships/slideLayout" Target="../slideLayouts/slideLayout342.xml"/><Relationship Id="rId8" Type="http://schemas.openxmlformats.org/officeDocument/2006/relationships/slideLayout" Target="../slideLayouts/slideLayout343.xml"/><Relationship Id="rId9" Type="http://schemas.openxmlformats.org/officeDocument/2006/relationships/slideLayout" Target="../slideLayouts/slideLayout344.xml"/><Relationship Id="rId10" Type="http://schemas.openxmlformats.org/officeDocument/2006/relationships/slideLayout" Target="../slideLayouts/slideLayout345.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7.xml"/><Relationship Id="rId12" Type="http://schemas.openxmlformats.org/officeDocument/2006/relationships/theme" Target="../theme/theme33.xml"/><Relationship Id="rId13" Type="http://schemas.openxmlformats.org/officeDocument/2006/relationships/image" Target="../media/image1.png"/><Relationship Id="rId1" Type="http://schemas.openxmlformats.org/officeDocument/2006/relationships/slideLayout" Target="../slideLayouts/slideLayout347.xml"/><Relationship Id="rId2" Type="http://schemas.openxmlformats.org/officeDocument/2006/relationships/slideLayout" Target="../slideLayouts/slideLayout348.xml"/><Relationship Id="rId3" Type="http://schemas.openxmlformats.org/officeDocument/2006/relationships/slideLayout" Target="../slideLayouts/slideLayout349.xml"/><Relationship Id="rId4" Type="http://schemas.openxmlformats.org/officeDocument/2006/relationships/slideLayout" Target="../slideLayouts/slideLayout350.xml"/><Relationship Id="rId5" Type="http://schemas.openxmlformats.org/officeDocument/2006/relationships/slideLayout" Target="../slideLayouts/slideLayout351.xml"/><Relationship Id="rId6" Type="http://schemas.openxmlformats.org/officeDocument/2006/relationships/slideLayout" Target="../slideLayouts/slideLayout352.xml"/><Relationship Id="rId7" Type="http://schemas.openxmlformats.org/officeDocument/2006/relationships/slideLayout" Target="../slideLayouts/slideLayout353.xml"/><Relationship Id="rId8" Type="http://schemas.openxmlformats.org/officeDocument/2006/relationships/slideLayout" Target="../slideLayouts/slideLayout354.xml"/><Relationship Id="rId9" Type="http://schemas.openxmlformats.org/officeDocument/2006/relationships/slideLayout" Target="../slideLayouts/slideLayout355.xml"/><Relationship Id="rId10" Type="http://schemas.openxmlformats.org/officeDocument/2006/relationships/slideLayout" Target="../slideLayouts/slideLayout356.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8.xml"/><Relationship Id="rId12" Type="http://schemas.openxmlformats.org/officeDocument/2006/relationships/theme" Target="../theme/theme34.xml"/><Relationship Id="rId13" Type="http://schemas.openxmlformats.org/officeDocument/2006/relationships/image" Target="../media/image1.png"/><Relationship Id="rId1" Type="http://schemas.openxmlformats.org/officeDocument/2006/relationships/slideLayout" Target="../slideLayouts/slideLayout358.xml"/><Relationship Id="rId2" Type="http://schemas.openxmlformats.org/officeDocument/2006/relationships/slideLayout" Target="../slideLayouts/slideLayout359.xml"/><Relationship Id="rId3" Type="http://schemas.openxmlformats.org/officeDocument/2006/relationships/slideLayout" Target="../slideLayouts/slideLayout360.xml"/><Relationship Id="rId4" Type="http://schemas.openxmlformats.org/officeDocument/2006/relationships/slideLayout" Target="../slideLayouts/slideLayout361.xml"/><Relationship Id="rId5" Type="http://schemas.openxmlformats.org/officeDocument/2006/relationships/slideLayout" Target="../slideLayouts/slideLayout362.xml"/><Relationship Id="rId6" Type="http://schemas.openxmlformats.org/officeDocument/2006/relationships/slideLayout" Target="../slideLayouts/slideLayout363.xml"/><Relationship Id="rId7" Type="http://schemas.openxmlformats.org/officeDocument/2006/relationships/slideLayout" Target="../slideLayouts/slideLayout364.xml"/><Relationship Id="rId8" Type="http://schemas.openxmlformats.org/officeDocument/2006/relationships/slideLayout" Target="../slideLayouts/slideLayout365.xml"/><Relationship Id="rId9" Type="http://schemas.openxmlformats.org/officeDocument/2006/relationships/slideLayout" Target="../slideLayouts/slideLayout366.xml"/><Relationship Id="rId10"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0.xml"/><Relationship Id="rId12" Type="http://schemas.openxmlformats.org/officeDocument/2006/relationships/theme" Target="../theme/theme36.xml"/><Relationship Id="rId13" Type="http://schemas.openxmlformats.org/officeDocument/2006/relationships/image" Target="../media/image1.png"/><Relationship Id="rId1" Type="http://schemas.openxmlformats.org/officeDocument/2006/relationships/slideLayout" Target="../slideLayouts/slideLayout380.xml"/><Relationship Id="rId2" Type="http://schemas.openxmlformats.org/officeDocument/2006/relationships/slideLayout" Target="../slideLayouts/slideLayout381.xml"/><Relationship Id="rId3" Type="http://schemas.openxmlformats.org/officeDocument/2006/relationships/slideLayout" Target="../slideLayouts/slideLayout382.xml"/><Relationship Id="rId4" Type="http://schemas.openxmlformats.org/officeDocument/2006/relationships/slideLayout" Target="../slideLayouts/slideLayout383.xml"/><Relationship Id="rId5" Type="http://schemas.openxmlformats.org/officeDocument/2006/relationships/slideLayout" Target="../slideLayouts/slideLayout384.xml"/><Relationship Id="rId6" Type="http://schemas.openxmlformats.org/officeDocument/2006/relationships/slideLayout" Target="../slideLayouts/slideLayout385.xml"/><Relationship Id="rId7" Type="http://schemas.openxmlformats.org/officeDocument/2006/relationships/slideLayout" Target="../slideLayouts/slideLayout386.xml"/><Relationship Id="rId8" Type="http://schemas.openxmlformats.org/officeDocument/2006/relationships/slideLayout" Target="../slideLayouts/slideLayout387.xml"/><Relationship Id="rId9" Type="http://schemas.openxmlformats.org/officeDocument/2006/relationships/slideLayout" Target="../slideLayouts/slideLayout388.xml"/><Relationship Id="rId10" Type="http://schemas.openxmlformats.org/officeDocument/2006/relationships/slideLayout" Target="../slideLayouts/slideLayout389.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1.xml"/><Relationship Id="rId12" Type="http://schemas.openxmlformats.org/officeDocument/2006/relationships/slideLayout" Target="../slideLayouts/slideLayout402.xml"/><Relationship Id="rId13" Type="http://schemas.openxmlformats.org/officeDocument/2006/relationships/theme" Target="../theme/theme37.xml"/><Relationship Id="rId1" Type="http://schemas.openxmlformats.org/officeDocument/2006/relationships/slideLayout" Target="../slideLayouts/slideLayout391.xml"/><Relationship Id="rId2" Type="http://schemas.openxmlformats.org/officeDocument/2006/relationships/slideLayout" Target="../slideLayouts/slideLayout392.xml"/><Relationship Id="rId3" Type="http://schemas.openxmlformats.org/officeDocument/2006/relationships/slideLayout" Target="../slideLayouts/slideLayout393.xml"/><Relationship Id="rId4" Type="http://schemas.openxmlformats.org/officeDocument/2006/relationships/slideLayout" Target="../slideLayouts/slideLayout394.xml"/><Relationship Id="rId5" Type="http://schemas.openxmlformats.org/officeDocument/2006/relationships/slideLayout" Target="../slideLayouts/slideLayout395.xml"/><Relationship Id="rId6" Type="http://schemas.openxmlformats.org/officeDocument/2006/relationships/slideLayout" Target="../slideLayouts/slideLayout396.xml"/><Relationship Id="rId7" Type="http://schemas.openxmlformats.org/officeDocument/2006/relationships/slideLayout" Target="../slideLayouts/slideLayout397.xml"/><Relationship Id="rId8" Type="http://schemas.openxmlformats.org/officeDocument/2006/relationships/slideLayout" Target="../slideLayouts/slideLayout398.xml"/><Relationship Id="rId9" Type="http://schemas.openxmlformats.org/officeDocument/2006/relationships/slideLayout" Target="../slideLayouts/slideLayout399.xml"/><Relationship Id="rId10"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3.xml"/><Relationship Id="rId12" Type="http://schemas.openxmlformats.org/officeDocument/2006/relationships/theme" Target="../theme/theme38.xml"/><Relationship Id="rId13" Type="http://schemas.openxmlformats.org/officeDocument/2006/relationships/image" Target="../media/image1.png"/><Relationship Id="rId1" Type="http://schemas.openxmlformats.org/officeDocument/2006/relationships/slideLayout" Target="../slideLayouts/slideLayout403.xml"/><Relationship Id="rId2" Type="http://schemas.openxmlformats.org/officeDocument/2006/relationships/slideLayout" Target="../slideLayouts/slideLayout404.xml"/><Relationship Id="rId3" Type="http://schemas.openxmlformats.org/officeDocument/2006/relationships/slideLayout" Target="../slideLayouts/slideLayout405.xml"/><Relationship Id="rId4" Type="http://schemas.openxmlformats.org/officeDocument/2006/relationships/slideLayout" Target="../slideLayouts/slideLayout406.xml"/><Relationship Id="rId5" Type="http://schemas.openxmlformats.org/officeDocument/2006/relationships/slideLayout" Target="../slideLayouts/slideLayout407.xml"/><Relationship Id="rId6" Type="http://schemas.openxmlformats.org/officeDocument/2006/relationships/slideLayout" Target="../slideLayouts/slideLayout408.xml"/><Relationship Id="rId7" Type="http://schemas.openxmlformats.org/officeDocument/2006/relationships/slideLayout" Target="../slideLayouts/slideLayout409.xml"/><Relationship Id="rId8" Type="http://schemas.openxmlformats.org/officeDocument/2006/relationships/slideLayout" Target="../slideLayouts/slideLayout410.xml"/><Relationship Id="rId9" Type="http://schemas.openxmlformats.org/officeDocument/2006/relationships/slideLayout" Target="../slideLayouts/slideLayout411.xml"/><Relationship Id="rId10" Type="http://schemas.openxmlformats.org/officeDocument/2006/relationships/slideLayout" Target="../slideLayouts/slideLayout412.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4.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4.xml"/><Relationship Id="rId2" Type="http://schemas.openxmlformats.org/officeDocument/2006/relationships/slideLayout" Target="../slideLayouts/slideLayout415.xml"/><Relationship Id="rId3" Type="http://schemas.openxmlformats.org/officeDocument/2006/relationships/slideLayout" Target="../slideLayouts/slideLayout416.xml"/><Relationship Id="rId4" Type="http://schemas.openxmlformats.org/officeDocument/2006/relationships/slideLayout" Target="../slideLayouts/slideLayout417.xml"/><Relationship Id="rId5" Type="http://schemas.openxmlformats.org/officeDocument/2006/relationships/slideLayout" Target="../slideLayouts/slideLayout418.xml"/><Relationship Id="rId6" Type="http://schemas.openxmlformats.org/officeDocument/2006/relationships/slideLayout" Target="../slideLayouts/slideLayout419.xml"/><Relationship Id="rId7" Type="http://schemas.openxmlformats.org/officeDocument/2006/relationships/slideLayout" Target="../slideLayouts/slideLayout420.xml"/><Relationship Id="rId8" Type="http://schemas.openxmlformats.org/officeDocument/2006/relationships/slideLayout" Target="../slideLayouts/slideLayout421.xml"/><Relationship Id="rId9" Type="http://schemas.openxmlformats.org/officeDocument/2006/relationships/slideLayout" Target="../slideLayouts/slideLayout422.xml"/><Relationship Id="rId10" Type="http://schemas.openxmlformats.org/officeDocument/2006/relationships/slideLayout" Target="../slideLayouts/slideLayout423.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4.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5.xml"/><Relationship Id="rId12" Type="http://schemas.openxmlformats.org/officeDocument/2006/relationships/theme" Target="../theme/theme40.xml"/><Relationship Id="rId13" Type="http://schemas.openxmlformats.org/officeDocument/2006/relationships/image" Target="../media/image1.png"/><Relationship Id="rId1" Type="http://schemas.openxmlformats.org/officeDocument/2006/relationships/slideLayout" Target="../slideLayouts/slideLayout425.xml"/><Relationship Id="rId2" Type="http://schemas.openxmlformats.org/officeDocument/2006/relationships/slideLayout" Target="../slideLayouts/slideLayout426.xml"/><Relationship Id="rId3" Type="http://schemas.openxmlformats.org/officeDocument/2006/relationships/slideLayout" Target="../slideLayouts/slideLayout427.xml"/><Relationship Id="rId4" Type="http://schemas.openxmlformats.org/officeDocument/2006/relationships/slideLayout" Target="../slideLayouts/slideLayout428.xml"/><Relationship Id="rId5" Type="http://schemas.openxmlformats.org/officeDocument/2006/relationships/slideLayout" Target="../slideLayouts/slideLayout429.xml"/><Relationship Id="rId6" Type="http://schemas.openxmlformats.org/officeDocument/2006/relationships/slideLayout" Target="../slideLayouts/slideLayout430.xml"/><Relationship Id="rId7" Type="http://schemas.openxmlformats.org/officeDocument/2006/relationships/slideLayout" Target="../slideLayouts/slideLayout431.xml"/><Relationship Id="rId8" Type="http://schemas.openxmlformats.org/officeDocument/2006/relationships/slideLayout" Target="../slideLayouts/slideLayout432.xml"/><Relationship Id="rId9" Type="http://schemas.openxmlformats.org/officeDocument/2006/relationships/slideLayout" Target="../slideLayouts/slideLayout433.xml"/><Relationship Id="rId10" Type="http://schemas.openxmlformats.org/officeDocument/2006/relationships/slideLayout" Target="../slideLayouts/slideLayout434.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46.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36.xml"/><Relationship Id="rId2" Type="http://schemas.openxmlformats.org/officeDocument/2006/relationships/slideLayout" Target="../slideLayouts/slideLayout437.xml"/><Relationship Id="rId3" Type="http://schemas.openxmlformats.org/officeDocument/2006/relationships/slideLayout" Target="../slideLayouts/slideLayout438.xml"/><Relationship Id="rId4" Type="http://schemas.openxmlformats.org/officeDocument/2006/relationships/slideLayout" Target="../slideLayouts/slideLayout439.xml"/><Relationship Id="rId5" Type="http://schemas.openxmlformats.org/officeDocument/2006/relationships/slideLayout" Target="../slideLayouts/slideLayout440.xml"/><Relationship Id="rId6" Type="http://schemas.openxmlformats.org/officeDocument/2006/relationships/slideLayout" Target="../slideLayouts/slideLayout441.xml"/><Relationship Id="rId7" Type="http://schemas.openxmlformats.org/officeDocument/2006/relationships/slideLayout" Target="../slideLayouts/slideLayout442.xml"/><Relationship Id="rId8" Type="http://schemas.openxmlformats.org/officeDocument/2006/relationships/slideLayout" Target="../slideLayouts/slideLayout443.xml"/><Relationship Id="rId9" Type="http://schemas.openxmlformats.org/officeDocument/2006/relationships/slideLayout" Target="../slideLayouts/slideLayout444.xml"/><Relationship Id="rId10" Type="http://schemas.openxmlformats.org/officeDocument/2006/relationships/slideLayout" Target="../slideLayouts/slideLayout445.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7.xml"/><Relationship Id="rId12" Type="http://schemas.openxmlformats.org/officeDocument/2006/relationships/theme" Target="../theme/theme42.xml"/><Relationship Id="rId13" Type="http://schemas.openxmlformats.org/officeDocument/2006/relationships/image" Target="../media/image1.png"/><Relationship Id="rId1" Type="http://schemas.openxmlformats.org/officeDocument/2006/relationships/slideLayout" Target="../slideLayouts/slideLayout447.xml"/><Relationship Id="rId2" Type="http://schemas.openxmlformats.org/officeDocument/2006/relationships/slideLayout" Target="../slideLayouts/slideLayout448.xml"/><Relationship Id="rId3" Type="http://schemas.openxmlformats.org/officeDocument/2006/relationships/slideLayout" Target="../slideLayouts/slideLayout449.xml"/><Relationship Id="rId4" Type="http://schemas.openxmlformats.org/officeDocument/2006/relationships/slideLayout" Target="../slideLayouts/slideLayout450.xml"/><Relationship Id="rId5" Type="http://schemas.openxmlformats.org/officeDocument/2006/relationships/slideLayout" Target="../slideLayouts/slideLayout451.xml"/><Relationship Id="rId6" Type="http://schemas.openxmlformats.org/officeDocument/2006/relationships/slideLayout" Target="../slideLayouts/slideLayout452.xml"/><Relationship Id="rId7" Type="http://schemas.openxmlformats.org/officeDocument/2006/relationships/slideLayout" Target="../slideLayouts/slideLayout453.xml"/><Relationship Id="rId8" Type="http://schemas.openxmlformats.org/officeDocument/2006/relationships/slideLayout" Target="../slideLayouts/slideLayout454.xml"/><Relationship Id="rId9" Type="http://schemas.openxmlformats.org/officeDocument/2006/relationships/slideLayout" Target="../slideLayouts/slideLayout455.xml"/><Relationship Id="rId10" Type="http://schemas.openxmlformats.org/officeDocument/2006/relationships/slideLayout" Target="../slideLayouts/slideLayout456.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8.xml"/><Relationship Id="rId12" Type="http://schemas.openxmlformats.org/officeDocument/2006/relationships/theme" Target="../theme/theme43.xml"/><Relationship Id="rId13" Type="http://schemas.openxmlformats.org/officeDocument/2006/relationships/image" Target="../media/image1.png"/><Relationship Id="rId1" Type="http://schemas.openxmlformats.org/officeDocument/2006/relationships/slideLayout" Target="../slideLayouts/slideLayout458.xml"/><Relationship Id="rId2" Type="http://schemas.openxmlformats.org/officeDocument/2006/relationships/slideLayout" Target="../slideLayouts/slideLayout459.xml"/><Relationship Id="rId3" Type="http://schemas.openxmlformats.org/officeDocument/2006/relationships/slideLayout" Target="../slideLayouts/slideLayout460.xml"/><Relationship Id="rId4" Type="http://schemas.openxmlformats.org/officeDocument/2006/relationships/slideLayout" Target="../slideLayouts/slideLayout461.xml"/><Relationship Id="rId5" Type="http://schemas.openxmlformats.org/officeDocument/2006/relationships/slideLayout" Target="../slideLayouts/slideLayout462.xml"/><Relationship Id="rId6" Type="http://schemas.openxmlformats.org/officeDocument/2006/relationships/slideLayout" Target="../slideLayouts/slideLayout463.xml"/><Relationship Id="rId7" Type="http://schemas.openxmlformats.org/officeDocument/2006/relationships/slideLayout" Target="../slideLayouts/slideLayout464.xml"/><Relationship Id="rId8" Type="http://schemas.openxmlformats.org/officeDocument/2006/relationships/slideLayout" Target="../slideLayouts/slideLayout465.xml"/><Relationship Id="rId9" Type="http://schemas.openxmlformats.org/officeDocument/2006/relationships/slideLayout" Target="../slideLayouts/slideLayout466.xml"/><Relationship Id="rId10" Type="http://schemas.openxmlformats.org/officeDocument/2006/relationships/slideLayout" Target="../slideLayouts/slideLayout467.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9.xml"/><Relationship Id="rId12" Type="http://schemas.openxmlformats.org/officeDocument/2006/relationships/theme" Target="../theme/theme44.xml"/><Relationship Id="rId13" Type="http://schemas.openxmlformats.org/officeDocument/2006/relationships/image" Target="../media/image1.png"/><Relationship Id="rId1" Type="http://schemas.openxmlformats.org/officeDocument/2006/relationships/slideLayout" Target="../slideLayouts/slideLayout469.xml"/><Relationship Id="rId2" Type="http://schemas.openxmlformats.org/officeDocument/2006/relationships/slideLayout" Target="../slideLayouts/slideLayout470.xml"/><Relationship Id="rId3" Type="http://schemas.openxmlformats.org/officeDocument/2006/relationships/slideLayout" Target="../slideLayouts/slideLayout471.xml"/><Relationship Id="rId4" Type="http://schemas.openxmlformats.org/officeDocument/2006/relationships/slideLayout" Target="../slideLayouts/slideLayout472.xml"/><Relationship Id="rId5" Type="http://schemas.openxmlformats.org/officeDocument/2006/relationships/slideLayout" Target="../slideLayouts/slideLayout473.xml"/><Relationship Id="rId6" Type="http://schemas.openxmlformats.org/officeDocument/2006/relationships/slideLayout" Target="../slideLayouts/slideLayout474.xml"/><Relationship Id="rId7" Type="http://schemas.openxmlformats.org/officeDocument/2006/relationships/slideLayout" Target="../slideLayouts/slideLayout475.xml"/><Relationship Id="rId8" Type="http://schemas.openxmlformats.org/officeDocument/2006/relationships/slideLayout" Target="../slideLayouts/slideLayout476.xml"/><Relationship Id="rId9" Type="http://schemas.openxmlformats.org/officeDocument/2006/relationships/slideLayout" Target="../slideLayouts/slideLayout477.xml"/><Relationship Id="rId10" Type="http://schemas.openxmlformats.org/officeDocument/2006/relationships/slideLayout" Target="../slideLayouts/slideLayout478.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90.xml"/><Relationship Id="rId12" Type="http://schemas.openxmlformats.org/officeDocument/2006/relationships/theme" Target="../theme/theme45.xml"/><Relationship Id="rId1" Type="http://schemas.openxmlformats.org/officeDocument/2006/relationships/slideLayout" Target="../slideLayouts/slideLayout480.xml"/><Relationship Id="rId2" Type="http://schemas.openxmlformats.org/officeDocument/2006/relationships/slideLayout" Target="../slideLayouts/slideLayout481.xml"/><Relationship Id="rId3" Type="http://schemas.openxmlformats.org/officeDocument/2006/relationships/slideLayout" Target="../slideLayouts/slideLayout482.xml"/><Relationship Id="rId4" Type="http://schemas.openxmlformats.org/officeDocument/2006/relationships/slideLayout" Target="../slideLayouts/slideLayout483.xml"/><Relationship Id="rId5" Type="http://schemas.openxmlformats.org/officeDocument/2006/relationships/slideLayout" Target="../slideLayouts/slideLayout484.xml"/><Relationship Id="rId6" Type="http://schemas.openxmlformats.org/officeDocument/2006/relationships/slideLayout" Target="../slideLayouts/slideLayout485.xml"/><Relationship Id="rId7" Type="http://schemas.openxmlformats.org/officeDocument/2006/relationships/slideLayout" Target="../slideLayouts/slideLayout486.xml"/><Relationship Id="rId8" Type="http://schemas.openxmlformats.org/officeDocument/2006/relationships/slideLayout" Target="../slideLayouts/slideLayout487.xml"/><Relationship Id="rId9" Type="http://schemas.openxmlformats.org/officeDocument/2006/relationships/slideLayout" Target="../slideLayouts/slideLayout488.xml"/><Relationship Id="rId10" Type="http://schemas.openxmlformats.org/officeDocument/2006/relationships/slideLayout" Target="../slideLayouts/slideLayout489.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01.xml"/><Relationship Id="rId12" Type="http://schemas.openxmlformats.org/officeDocument/2006/relationships/theme" Target="../theme/theme46.xml"/><Relationship Id="rId13" Type="http://schemas.openxmlformats.org/officeDocument/2006/relationships/image" Target="../media/image1.png"/><Relationship Id="rId1" Type="http://schemas.openxmlformats.org/officeDocument/2006/relationships/slideLayout" Target="../slideLayouts/slideLayout491.xml"/><Relationship Id="rId2" Type="http://schemas.openxmlformats.org/officeDocument/2006/relationships/slideLayout" Target="../slideLayouts/slideLayout492.xml"/><Relationship Id="rId3" Type="http://schemas.openxmlformats.org/officeDocument/2006/relationships/slideLayout" Target="../slideLayouts/slideLayout493.xml"/><Relationship Id="rId4" Type="http://schemas.openxmlformats.org/officeDocument/2006/relationships/slideLayout" Target="../slideLayouts/slideLayout494.xml"/><Relationship Id="rId5" Type="http://schemas.openxmlformats.org/officeDocument/2006/relationships/slideLayout" Target="../slideLayouts/slideLayout495.xml"/><Relationship Id="rId6" Type="http://schemas.openxmlformats.org/officeDocument/2006/relationships/slideLayout" Target="../slideLayouts/slideLayout496.xml"/><Relationship Id="rId7" Type="http://schemas.openxmlformats.org/officeDocument/2006/relationships/slideLayout" Target="../slideLayouts/slideLayout497.xml"/><Relationship Id="rId8" Type="http://schemas.openxmlformats.org/officeDocument/2006/relationships/slideLayout" Target="../slideLayouts/slideLayout498.xml"/><Relationship Id="rId9" Type="http://schemas.openxmlformats.org/officeDocument/2006/relationships/slideLayout" Target="../slideLayouts/slideLayout499.xml"/><Relationship Id="rId10" Type="http://schemas.openxmlformats.org/officeDocument/2006/relationships/slideLayout" Target="../slideLayouts/slideLayout500.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12.xml"/><Relationship Id="rId12" Type="http://schemas.openxmlformats.org/officeDocument/2006/relationships/theme" Target="../theme/theme47.xml"/><Relationship Id="rId13" Type="http://schemas.openxmlformats.org/officeDocument/2006/relationships/image" Target="../media/image1.png"/><Relationship Id="rId1" Type="http://schemas.openxmlformats.org/officeDocument/2006/relationships/slideLayout" Target="../slideLayouts/slideLayout502.xml"/><Relationship Id="rId2" Type="http://schemas.openxmlformats.org/officeDocument/2006/relationships/slideLayout" Target="../slideLayouts/slideLayout503.xml"/><Relationship Id="rId3" Type="http://schemas.openxmlformats.org/officeDocument/2006/relationships/slideLayout" Target="../slideLayouts/slideLayout504.xml"/><Relationship Id="rId4" Type="http://schemas.openxmlformats.org/officeDocument/2006/relationships/slideLayout" Target="../slideLayouts/slideLayout505.xml"/><Relationship Id="rId5" Type="http://schemas.openxmlformats.org/officeDocument/2006/relationships/slideLayout" Target="../slideLayouts/slideLayout506.xml"/><Relationship Id="rId6" Type="http://schemas.openxmlformats.org/officeDocument/2006/relationships/slideLayout" Target="../slideLayouts/slideLayout507.xml"/><Relationship Id="rId7" Type="http://schemas.openxmlformats.org/officeDocument/2006/relationships/slideLayout" Target="../slideLayouts/slideLayout508.xml"/><Relationship Id="rId8" Type="http://schemas.openxmlformats.org/officeDocument/2006/relationships/slideLayout" Target="../slideLayouts/slideLayout509.xml"/><Relationship Id="rId9" Type="http://schemas.openxmlformats.org/officeDocument/2006/relationships/slideLayout" Target="../slideLayouts/slideLayout510.xml"/><Relationship Id="rId10" Type="http://schemas.openxmlformats.org/officeDocument/2006/relationships/slideLayout" Target="../slideLayouts/slideLayout511.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23.xml"/><Relationship Id="rId12" Type="http://schemas.openxmlformats.org/officeDocument/2006/relationships/theme" Target="../theme/theme48.xml"/><Relationship Id="rId13" Type="http://schemas.openxmlformats.org/officeDocument/2006/relationships/image" Target="../media/image1.png"/><Relationship Id="rId1" Type="http://schemas.openxmlformats.org/officeDocument/2006/relationships/slideLayout" Target="../slideLayouts/slideLayout513.xml"/><Relationship Id="rId2" Type="http://schemas.openxmlformats.org/officeDocument/2006/relationships/slideLayout" Target="../slideLayouts/slideLayout514.xml"/><Relationship Id="rId3" Type="http://schemas.openxmlformats.org/officeDocument/2006/relationships/slideLayout" Target="../slideLayouts/slideLayout515.xml"/><Relationship Id="rId4" Type="http://schemas.openxmlformats.org/officeDocument/2006/relationships/slideLayout" Target="../slideLayouts/slideLayout516.xml"/><Relationship Id="rId5" Type="http://schemas.openxmlformats.org/officeDocument/2006/relationships/slideLayout" Target="../slideLayouts/slideLayout517.xml"/><Relationship Id="rId6" Type="http://schemas.openxmlformats.org/officeDocument/2006/relationships/slideLayout" Target="../slideLayouts/slideLayout518.xml"/><Relationship Id="rId7" Type="http://schemas.openxmlformats.org/officeDocument/2006/relationships/slideLayout" Target="../slideLayouts/slideLayout519.xml"/><Relationship Id="rId8" Type="http://schemas.openxmlformats.org/officeDocument/2006/relationships/slideLayout" Target="../slideLayouts/slideLayout520.xml"/><Relationship Id="rId9" Type="http://schemas.openxmlformats.org/officeDocument/2006/relationships/slideLayout" Target="../slideLayouts/slideLayout521.xml"/><Relationship Id="rId10" Type="http://schemas.openxmlformats.org/officeDocument/2006/relationships/slideLayout" Target="../slideLayouts/slideLayout522.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theme" Target="../theme/theme49.xml"/><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5.xml"/><Relationship Id="rId12" Type="http://schemas.openxmlformats.org/officeDocument/2006/relationships/theme" Target="../theme/theme5.xml"/><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slideLayout" Target="../slideLayouts/slideLayout39.xml"/><Relationship Id="rId6" Type="http://schemas.openxmlformats.org/officeDocument/2006/relationships/slideLayout" Target="../slideLayouts/slideLayout40.xml"/><Relationship Id="rId7" Type="http://schemas.openxmlformats.org/officeDocument/2006/relationships/slideLayout" Target="../slideLayouts/slideLayout41.xml"/><Relationship Id="rId8" Type="http://schemas.openxmlformats.org/officeDocument/2006/relationships/slideLayout" Target="../slideLayouts/slideLayout42.xml"/><Relationship Id="rId9" Type="http://schemas.openxmlformats.org/officeDocument/2006/relationships/slideLayout" Target="../slideLayouts/slideLayout43.xml"/><Relationship Id="rId10" Type="http://schemas.openxmlformats.org/officeDocument/2006/relationships/slideLayout" Target="../slideLayouts/slideLayout44.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45.xml"/><Relationship Id="rId12" Type="http://schemas.openxmlformats.org/officeDocument/2006/relationships/theme" Target="../theme/theme50.xml"/><Relationship Id="rId13" Type="http://schemas.openxmlformats.org/officeDocument/2006/relationships/image" Target="../media/image1.png"/><Relationship Id="rId1" Type="http://schemas.openxmlformats.org/officeDocument/2006/relationships/slideLayout" Target="../slideLayouts/slideLayout535.xml"/><Relationship Id="rId2" Type="http://schemas.openxmlformats.org/officeDocument/2006/relationships/slideLayout" Target="../slideLayouts/slideLayout536.xml"/><Relationship Id="rId3" Type="http://schemas.openxmlformats.org/officeDocument/2006/relationships/slideLayout" Target="../slideLayouts/slideLayout537.xml"/><Relationship Id="rId4" Type="http://schemas.openxmlformats.org/officeDocument/2006/relationships/slideLayout" Target="../slideLayouts/slideLayout538.xml"/><Relationship Id="rId5" Type="http://schemas.openxmlformats.org/officeDocument/2006/relationships/slideLayout" Target="../slideLayouts/slideLayout539.xml"/><Relationship Id="rId6" Type="http://schemas.openxmlformats.org/officeDocument/2006/relationships/slideLayout" Target="../slideLayouts/slideLayout540.xml"/><Relationship Id="rId7" Type="http://schemas.openxmlformats.org/officeDocument/2006/relationships/slideLayout" Target="../slideLayouts/slideLayout541.xml"/><Relationship Id="rId8" Type="http://schemas.openxmlformats.org/officeDocument/2006/relationships/slideLayout" Target="../slideLayouts/slideLayout542.xml"/><Relationship Id="rId9" Type="http://schemas.openxmlformats.org/officeDocument/2006/relationships/slideLayout" Target="../slideLayouts/slideLayout543.xml"/><Relationship Id="rId10" Type="http://schemas.openxmlformats.org/officeDocument/2006/relationships/slideLayout" Target="../slideLayouts/slideLayout544.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6.xml"/><Relationship Id="rId12" Type="http://schemas.openxmlformats.org/officeDocument/2006/relationships/theme" Target="../theme/theme51.xml"/><Relationship Id="rId13" Type="http://schemas.openxmlformats.org/officeDocument/2006/relationships/image" Target="../media/image1.png"/><Relationship Id="rId1" Type="http://schemas.openxmlformats.org/officeDocument/2006/relationships/slideLayout" Target="../slideLayouts/slideLayout546.xml"/><Relationship Id="rId2" Type="http://schemas.openxmlformats.org/officeDocument/2006/relationships/slideLayout" Target="../slideLayouts/slideLayout547.xml"/><Relationship Id="rId3" Type="http://schemas.openxmlformats.org/officeDocument/2006/relationships/slideLayout" Target="../slideLayouts/slideLayout548.xml"/><Relationship Id="rId4" Type="http://schemas.openxmlformats.org/officeDocument/2006/relationships/slideLayout" Target="../slideLayouts/slideLayout549.xml"/><Relationship Id="rId5" Type="http://schemas.openxmlformats.org/officeDocument/2006/relationships/slideLayout" Target="../slideLayouts/slideLayout550.xml"/><Relationship Id="rId6" Type="http://schemas.openxmlformats.org/officeDocument/2006/relationships/slideLayout" Target="../slideLayouts/slideLayout551.xml"/><Relationship Id="rId7" Type="http://schemas.openxmlformats.org/officeDocument/2006/relationships/slideLayout" Target="../slideLayouts/slideLayout552.xml"/><Relationship Id="rId8" Type="http://schemas.openxmlformats.org/officeDocument/2006/relationships/slideLayout" Target="../slideLayouts/slideLayout553.xml"/><Relationship Id="rId9" Type="http://schemas.openxmlformats.org/officeDocument/2006/relationships/slideLayout" Target="../slideLayouts/slideLayout554.xml"/><Relationship Id="rId10" Type="http://schemas.openxmlformats.org/officeDocument/2006/relationships/slideLayout" Target="../slideLayouts/slideLayout555.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7.xml"/><Relationship Id="rId12" Type="http://schemas.openxmlformats.org/officeDocument/2006/relationships/theme" Target="../theme/theme52.xml"/><Relationship Id="rId1" Type="http://schemas.openxmlformats.org/officeDocument/2006/relationships/slideLayout" Target="../slideLayouts/slideLayout557.xml"/><Relationship Id="rId2" Type="http://schemas.openxmlformats.org/officeDocument/2006/relationships/slideLayout" Target="../slideLayouts/slideLayout558.xml"/><Relationship Id="rId3" Type="http://schemas.openxmlformats.org/officeDocument/2006/relationships/slideLayout" Target="../slideLayouts/slideLayout559.xml"/><Relationship Id="rId4" Type="http://schemas.openxmlformats.org/officeDocument/2006/relationships/slideLayout" Target="../slideLayouts/slideLayout560.xml"/><Relationship Id="rId5" Type="http://schemas.openxmlformats.org/officeDocument/2006/relationships/slideLayout" Target="../slideLayouts/slideLayout561.xml"/><Relationship Id="rId6" Type="http://schemas.openxmlformats.org/officeDocument/2006/relationships/slideLayout" Target="../slideLayouts/slideLayout562.xml"/><Relationship Id="rId7" Type="http://schemas.openxmlformats.org/officeDocument/2006/relationships/slideLayout" Target="../slideLayouts/slideLayout563.xml"/><Relationship Id="rId8" Type="http://schemas.openxmlformats.org/officeDocument/2006/relationships/slideLayout" Target="../slideLayouts/slideLayout564.xml"/><Relationship Id="rId9" Type="http://schemas.openxmlformats.org/officeDocument/2006/relationships/slideLayout" Target="../slideLayouts/slideLayout565.xml"/><Relationship Id="rId10" Type="http://schemas.openxmlformats.org/officeDocument/2006/relationships/slideLayout" Target="../slideLayouts/slideLayout566.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78.xml"/><Relationship Id="rId12" Type="http://schemas.openxmlformats.org/officeDocument/2006/relationships/theme" Target="../theme/theme53.xml"/><Relationship Id="rId13" Type="http://schemas.openxmlformats.org/officeDocument/2006/relationships/image" Target="../media/image1.png"/><Relationship Id="rId1" Type="http://schemas.openxmlformats.org/officeDocument/2006/relationships/slideLayout" Target="../slideLayouts/slideLayout568.xml"/><Relationship Id="rId2" Type="http://schemas.openxmlformats.org/officeDocument/2006/relationships/slideLayout" Target="../slideLayouts/slideLayout569.xml"/><Relationship Id="rId3" Type="http://schemas.openxmlformats.org/officeDocument/2006/relationships/slideLayout" Target="../slideLayouts/slideLayout570.xml"/><Relationship Id="rId4" Type="http://schemas.openxmlformats.org/officeDocument/2006/relationships/slideLayout" Target="../slideLayouts/slideLayout571.xml"/><Relationship Id="rId5" Type="http://schemas.openxmlformats.org/officeDocument/2006/relationships/slideLayout" Target="../slideLayouts/slideLayout572.xml"/><Relationship Id="rId6" Type="http://schemas.openxmlformats.org/officeDocument/2006/relationships/slideLayout" Target="../slideLayouts/slideLayout573.xml"/><Relationship Id="rId7" Type="http://schemas.openxmlformats.org/officeDocument/2006/relationships/slideLayout" Target="../slideLayouts/slideLayout574.xml"/><Relationship Id="rId8" Type="http://schemas.openxmlformats.org/officeDocument/2006/relationships/slideLayout" Target="../slideLayouts/slideLayout575.xml"/><Relationship Id="rId9" Type="http://schemas.openxmlformats.org/officeDocument/2006/relationships/slideLayout" Target="../slideLayouts/slideLayout576.xml"/><Relationship Id="rId10"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89.xml"/><Relationship Id="rId12" Type="http://schemas.openxmlformats.org/officeDocument/2006/relationships/theme" Target="../theme/theme54.xml"/><Relationship Id="rId13" Type="http://schemas.openxmlformats.org/officeDocument/2006/relationships/image" Target="../media/image1.png"/><Relationship Id="rId1" Type="http://schemas.openxmlformats.org/officeDocument/2006/relationships/slideLayout" Target="../slideLayouts/slideLayout579.xml"/><Relationship Id="rId2" Type="http://schemas.openxmlformats.org/officeDocument/2006/relationships/slideLayout" Target="../slideLayouts/slideLayout580.xml"/><Relationship Id="rId3" Type="http://schemas.openxmlformats.org/officeDocument/2006/relationships/slideLayout" Target="../slideLayouts/slideLayout581.xml"/><Relationship Id="rId4" Type="http://schemas.openxmlformats.org/officeDocument/2006/relationships/slideLayout" Target="../slideLayouts/slideLayout582.xml"/><Relationship Id="rId5" Type="http://schemas.openxmlformats.org/officeDocument/2006/relationships/slideLayout" Target="../slideLayouts/slideLayout583.xml"/><Relationship Id="rId6" Type="http://schemas.openxmlformats.org/officeDocument/2006/relationships/slideLayout" Target="../slideLayouts/slideLayout584.xml"/><Relationship Id="rId7" Type="http://schemas.openxmlformats.org/officeDocument/2006/relationships/slideLayout" Target="../slideLayouts/slideLayout585.xml"/><Relationship Id="rId8" Type="http://schemas.openxmlformats.org/officeDocument/2006/relationships/slideLayout" Target="../slideLayouts/slideLayout586.xml"/><Relationship Id="rId9" Type="http://schemas.openxmlformats.org/officeDocument/2006/relationships/slideLayout" Target="../slideLayouts/slideLayout587.xml"/><Relationship Id="rId10" Type="http://schemas.openxmlformats.org/officeDocument/2006/relationships/slideLayout" Target="../slideLayouts/slideLayout588.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600.xml"/><Relationship Id="rId12" Type="http://schemas.openxmlformats.org/officeDocument/2006/relationships/theme" Target="../theme/theme55.xml"/><Relationship Id="rId1" Type="http://schemas.openxmlformats.org/officeDocument/2006/relationships/slideLayout" Target="../slideLayouts/slideLayout590.xml"/><Relationship Id="rId2" Type="http://schemas.openxmlformats.org/officeDocument/2006/relationships/slideLayout" Target="../slideLayouts/slideLayout591.xml"/><Relationship Id="rId3" Type="http://schemas.openxmlformats.org/officeDocument/2006/relationships/slideLayout" Target="../slideLayouts/slideLayout592.xml"/><Relationship Id="rId4" Type="http://schemas.openxmlformats.org/officeDocument/2006/relationships/slideLayout" Target="../slideLayouts/slideLayout593.xml"/><Relationship Id="rId5" Type="http://schemas.openxmlformats.org/officeDocument/2006/relationships/slideLayout" Target="../slideLayouts/slideLayout594.xml"/><Relationship Id="rId6" Type="http://schemas.openxmlformats.org/officeDocument/2006/relationships/slideLayout" Target="../slideLayouts/slideLayout595.xml"/><Relationship Id="rId7" Type="http://schemas.openxmlformats.org/officeDocument/2006/relationships/slideLayout" Target="../slideLayouts/slideLayout596.xml"/><Relationship Id="rId8" Type="http://schemas.openxmlformats.org/officeDocument/2006/relationships/slideLayout" Target="../slideLayouts/slideLayout597.xml"/><Relationship Id="rId9" Type="http://schemas.openxmlformats.org/officeDocument/2006/relationships/slideLayout" Target="../slideLayouts/slideLayout598.xml"/><Relationship Id="rId10" Type="http://schemas.openxmlformats.org/officeDocument/2006/relationships/slideLayout" Target="../slideLayouts/slideLayout599.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1.xml"/><Relationship Id="rId12" Type="http://schemas.openxmlformats.org/officeDocument/2006/relationships/theme" Target="../theme/theme56.xml"/><Relationship Id="rId13" Type="http://schemas.openxmlformats.org/officeDocument/2006/relationships/image" Target="../media/image1.png"/><Relationship Id="rId1" Type="http://schemas.openxmlformats.org/officeDocument/2006/relationships/slideLayout" Target="../slideLayouts/slideLayout601.xml"/><Relationship Id="rId2" Type="http://schemas.openxmlformats.org/officeDocument/2006/relationships/slideLayout" Target="../slideLayouts/slideLayout602.xml"/><Relationship Id="rId3" Type="http://schemas.openxmlformats.org/officeDocument/2006/relationships/slideLayout" Target="../slideLayouts/slideLayout603.xml"/><Relationship Id="rId4" Type="http://schemas.openxmlformats.org/officeDocument/2006/relationships/slideLayout" Target="../slideLayouts/slideLayout604.xml"/><Relationship Id="rId5" Type="http://schemas.openxmlformats.org/officeDocument/2006/relationships/slideLayout" Target="../slideLayouts/slideLayout605.xml"/><Relationship Id="rId6" Type="http://schemas.openxmlformats.org/officeDocument/2006/relationships/slideLayout" Target="../slideLayouts/slideLayout606.xml"/><Relationship Id="rId7" Type="http://schemas.openxmlformats.org/officeDocument/2006/relationships/slideLayout" Target="../slideLayouts/slideLayout607.xml"/><Relationship Id="rId8" Type="http://schemas.openxmlformats.org/officeDocument/2006/relationships/slideLayout" Target="../slideLayouts/slideLayout608.xml"/><Relationship Id="rId9" Type="http://schemas.openxmlformats.org/officeDocument/2006/relationships/slideLayout" Target="../slideLayouts/slideLayout609.xml"/><Relationship Id="rId10" Type="http://schemas.openxmlformats.org/officeDocument/2006/relationships/slideLayout" Target="../slideLayouts/slideLayout610.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622.xml"/><Relationship Id="rId12" Type="http://schemas.openxmlformats.org/officeDocument/2006/relationships/theme" Target="../theme/theme57.xml"/><Relationship Id="rId1" Type="http://schemas.openxmlformats.org/officeDocument/2006/relationships/slideLayout" Target="../slideLayouts/slideLayout612.xml"/><Relationship Id="rId2" Type="http://schemas.openxmlformats.org/officeDocument/2006/relationships/slideLayout" Target="../slideLayouts/slideLayout613.xml"/><Relationship Id="rId3" Type="http://schemas.openxmlformats.org/officeDocument/2006/relationships/slideLayout" Target="../slideLayouts/slideLayout614.xml"/><Relationship Id="rId4" Type="http://schemas.openxmlformats.org/officeDocument/2006/relationships/slideLayout" Target="../slideLayouts/slideLayout615.xml"/><Relationship Id="rId5" Type="http://schemas.openxmlformats.org/officeDocument/2006/relationships/slideLayout" Target="../slideLayouts/slideLayout616.xml"/><Relationship Id="rId6" Type="http://schemas.openxmlformats.org/officeDocument/2006/relationships/slideLayout" Target="../slideLayouts/slideLayout617.xml"/><Relationship Id="rId7" Type="http://schemas.openxmlformats.org/officeDocument/2006/relationships/slideLayout" Target="../slideLayouts/slideLayout618.xml"/><Relationship Id="rId8" Type="http://schemas.openxmlformats.org/officeDocument/2006/relationships/slideLayout" Target="../slideLayouts/slideLayout619.xml"/><Relationship Id="rId9" Type="http://schemas.openxmlformats.org/officeDocument/2006/relationships/slideLayout" Target="../slideLayouts/slideLayout620.xml"/><Relationship Id="rId10" Type="http://schemas.openxmlformats.org/officeDocument/2006/relationships/slideLayout" Target="../slideLayouts/slideLayout621.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3.xml"/><Relationship Id="rId12" Type="http://schemas.openxmlformats.org/officeDocument/2006/relationships/theme" Target="../theme/theme58.xml"/><Relationship Id="rId13" Type="http://schemas.openxmlformats.org/officeDocument/2006/relationships/image" Target="../media/image1.png"/><Relationship Id="rId1" Type="http://schemas.openxmlformats.org/officeDocument/2006/relationships/slideLayout" Target="../slideLayouts/slideLayout623.xml"/><Relationship Id="rId2" Type="http://schemas.openxmlformats.org/officeDocument/2006/relationships/slideLayout" Target="../slideLayouts/slideLayout624.xml"/><Relationship Id="rId3" Type="http://schemas.openxmlformats.org/officeDocument/2006/relationships/slideLayout" Target="../slideLayouts/slideLayout625.xml"/><Relationship Id="rId4" Type="http://schemas.openxmlformats.org/officeDocument/2006/relationships/slideLayout" Target="../slideLayouts/slideLayout626.xml"/><Relationship Id="rId5" Type="http://schemas.openxmlformats.org/officeDocument/2006/relationships/slideLayout" Target="../slideLayouts/slideLayout627.xml"/><Relationship Id="rId6" Type="http://schemas.openxmlformats.org/officeDocument/2006/relationships/slideLayout" Target="../slideLayouts/slideLayout628.xml"/><Relationship Id="rId7" Type="http://schemas.openxmlformats.org/officeDocument/2006/relationships/slideLayout" Target="../slideLayouts/slideLayout629.xml"/><Relationship Id="rId8" Type="http://schemas.openxmlformats.org/officeDocument/2006/relationships/slideLayout" Target="../slideLayouts/slideLayout630.xml"/><Relationship Id="rId9" Type="http://schemas.openxmlformats.org/officeDocument/2006/relationships/slideLayout" Target="../slideLayouts/slideLayout631.xml"/><Relationship Id="rId10"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644.xml"/><Relationship Id="rId12" Type="http://schemas.openxmlformats.org/officeDocument/2006/relationships/theme" Target="../theme/theme59.xml"/><Relationship Id="rId1" Type="http://schemas.openxmlformats.org/officeDocument/2006/relationships/slideLayout" Target="../slideLayouts/slideLayout634.xml"/><Relationship Id="rId2" Type="http://schemas.openxmlformats.org/officeDocument/2006/relationships/slideLayout" Target="../slideLayouts/slideLayout635.xml"/><Relationship Id="rId3" Type="http://schemas.openxmlformats.org/officeDocument/2006/relationships/slideLayout" Target="../slideLayouts/slideLayout636.xml"/><Relationship Id="rId4" Type="http://schemas.openxmlformats.org/officeDocument/2006/relationships/slideLayout" Target="../slideLayouts/slideLayout637.xml"/><Relationship Id="rId5" Type="http://schemas.openxmlformats.org/officeDocument/2006/relationships/slideLayout" Target="../slideLayouts/slideLayout638.xml"/><Relationship Id="rId6" Type="http://schemas.openxmlformats.org/officeDocument/2006/relationships/slideLayout" Target="../slideLayouts/slideLayout639.xml"/><Relationship Id="rId7" Type="http://schemas.openxmlformats.org/officeDocument/2006/relationships/slideLayout" Target="../slideLayouts/slideLayout640.xml"/><Relationship Id="rId8" Type="http://schemas.openxmlformats.org/officeDocument/2006/relationships/slideLayout" Target="../slideLayouts/slideLayout641.xml"/><Relationship Id="rId9" Type="http://schemas.openxmlformats.org/officeDocument/2006/relationships/slideLayout" Target="../slideLayouts/slideLayout642.xml"/><Relationship Id="rId10" Type="http://schemas.openxmlformats.org/officeDocument/2006/relationships/slideLayout" Target="../slideLayouts/slideLayout643.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55.xml"/><Relationship Id="rId12" Type="http://schemas.openxmlformats.org/officeDocument/2006/relationships/theme" Target="../theme/theme60.xml"/><Relationship Id="rId1" Type="http://schemas.openxmlformats.org/officeDocument/2006/relationships/slideLayout" Target="../slideLayouts/slideLayout645.xml"/><Relationship Id="rId2" Type="http://schemas.openxmlformats.org/officeDocument/2006/relationships/slideLayout" Target="../slideLayouts/slideLayout646.xml"/><Relationship Id="rId3" Type="http://schemas.openxmlformats.org/officeDocument/2006/relationships/slideLayout" Target="../slideLayouts/slideLayout647.xml"/><Relationship Id="rId4" Type="http://schemas.openxmlformats.org/officeDocument/2006/relationships/slideLayout" Target="../slideLayouts/slideLayout648.xml"/><Relationship Id="rId5" Type="http://schemas.openxmlformats.org/officeDocument/2006/relationships/slideLayout" Target="../slideLayouts/slideLayout649.xml"/><Relationship Id="rId6" Type="http://schemas.openxmlformats.org/officeDocument/2006/relationships/slideLayout" Target="../slideLayouts/slideLayout650.xml"/><Relationship Id="rId7" Type="http://schemas.openxmlformats.org/officeDocument/2006/relationships/slideLayout" Target="../slideLayouts/slideLayout651.xml"/><Relationship Id="rId8" Type="http://schemas.openxmlformats.org/officeDocument/2006/relationships/slideLayout" Target="../slideLayouts/slideLayout652.xml"/><Relationship Id="rId9" Type="http://schemas.openxmlformats.org/officeDocument/2006/relationships/slideLayout" Target="../slideLayouts/slideLayout653.xml"/><Relationship Id="rId10" Type="http://schemas.openxmlformats.org/officeDocument/2006/relationships/slideLayout" Target="../slideLayouts/slideLayout654.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666.xml"/><Relationship Id="rId12" Type="http://schemas.openxmlformats.org/officeDocument/2006/relationships/theme" Target="../theme/theme61.xml"/><Relationship Id="rId1" Type="http://schemas.openxmlformats.org/officeDocument/2006/relationships/slideLayout" Target="../slideLayouts/slideLayout656.xml"/><Relationship Id="rId2" Type="http://schemas.openxmlformats.org/officeDocument/2006/relationships/slideLayout" Target="../slideLayouts/slideLayout657.xml"/><Relationship Id="rId3" Type="http://schemas.openxmlformats.org/officeDocument/2006/relationships/slideLayout" Target="../slideLayouts/slideLayout658.xml"/><Relationship Id="rId4" Type="http://schemas.openxmlformats.org/officeDocument/2006/relationships/slideLayout" Target="../slideLayouts/slideLayout659.xml"/><Relationship Id="rId5" Type="http://schemas.openxmlformats.org/officeDocument/2006/relationships/slideLayout" Target="../slideLayouts/slideLayout660.xml"/><Relationship Id="rId6" Type="http://schemas.openxmlformats.org/officeDocument/2006/relationships/slideLayout" Target="../slideLayouts/slideLayout661.xml"/><Relationship Id="rId7" Type="http://schemas.openxmlformats.org/officeDocument/2006/relationships/slideLayout" Target="../slideLayouts/slideLayout662.xml"/><Relationship Id="rId8" Type="http://schemas.openxmlformats.org/officeDocument/2006/relationships/slideLayout" Target="../slideLayouts/slideLayout663.xml"/><Relationship Id="rId9" Type="http://schemas.openxmlformats.org/officeDocument/2006/relationships/slideLayout" Target="../slideLayouts/slideLayout664.xml"/><Relationship Id="rId10" Type="http://schemas.openxmlformats.org/officeDocument/2006/relationships/slideLayout" Target="../slideLayouts/slideLayout665.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77.xml"/><Relationship Id="rId12" Type="http://schemas.openxmlformats.org/officeDocument/2006/relationships/theme" Target="../theme/theme62.xml"/><Relationship Id="rId1" Type="http://schemas.openxmlformats.org/officeDocument/2006/relationships/slideLayout" Target="../slideLayouts/slideLayout667.xml"/><Relationship Id="rId2" Type="http://schemas.openxmlformats.org/officeDocument/2006/relationships/slideLayout" Target="../slideLayouts/slideLayout668.xml"/><Relationship Id="rId3" Type="http://schemas.openxmlformats.org/officeDocument/2006/relationships/slideLayout" Target="../slideLayouts/slideLayout669.xml"/><Relationship Id="rId4" Type="http://schemas.openxmlformats.org/officeDocument/2006/relationships/slideLayout" Target="../slideLayouts/slideLayout670.xml"/><Relationship Id="rId5" Type="http://schemas.openxmlformats.org/officeDocument/2006/relationships/slideLayout" Target="../slideLayouts/slideLayout671.xml"/><Relationship Id="rId6" Type="http://schemas.openxmlformats.org/officeDocument/2006/relationships/slideLayout" Target="../slideLayouts/slideLayout672.xml"/><Relationship Id="rId7" Type="http://schemas.openxmlformats.org/officeDocument/2006/relationships/slideLayout" Target="../slideLayouts/slideLayout673.xml"/><Relationship Id="rId8" Type="http://schemas.openxmlformats.org/officeDocument/2006/relationships/slideLayout" Target="../slideLayouts/slideLayout674.xml"/><Relationship Id="rId9" Type="http://schemas.openxmlformats.org/officeDocument/2006/relationships/slideLayout" Target="../slideLayouts/slideLayout675.xml"/><Relationship Id="rId10" Type="http://schemas.openxmlformats.org/officeDocument/2006/relationships/slideLayout" Target="../slideLayouts/slideLayout676.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688.xml"/><Relationship Id="rId12" Type="http://schemas.openxmlformats.org/officeDocument/2006/relationships/theme" Target="../theme/theme63.xml"/><Relationship Id="rId1" Type="http://schemas.openxmlformats.org/officeDocument/2006/relationships/slideLayout" Target="../slideLayouts/slideLayout678.xml"/><Relationship Id="rId2" Type="http://schemas.openxmlformats.org/officeDocument/2006/relationships/slideLayout" Target="../slideLayouts/slideLayout679.xml"/><Relationship Id="rId3" Type="http://schemas.openxmlformats.org/officeDocument/2006/relationships/slideLayout" Target="../slideLayouts/slideLayout680.xml"/><Relationship Id="rId4" Type="http://schemas.openxmlformats.org/officeDocument/2006/relationships/slideLayout" Target="../slideLayouts/slideLayout681.xml"/><Relationship Id="rId5" Type="http://schemas.openxmlformats.org/officeDocument/2006/relationships/slideLayout" Target="../slideLayouts/slideLayout682.xml"/><Relationship Id="rId6" Type="http://schemas.openxmlformats.org/officeDocument/2006/relationships/slideLayout" Target="../slideLayouts/slideLayout683.xml"/><Relationship Id="rId7" Type="http://schemas.openxmlformats.org/officeDocument/2006/relationships/slideLayout" Target="../slideLayouts/slideLayout684.xml"/><Relationship Id="rId8" Type="http://schemas.openxmlformats.org/officeDocument/2006/relationships/slideLayout" Target="../slideLayouts/slideLayout685.xml"/><Relationship Id="rId9" Type="http://schemas.openxmlformats.org/officeDocument/2006/relationships/slideLayout" Target="../slideLayouts/slideLayout686.xml"/><Relationship Id="rId10" Type="http://schemas.openxmlformats.org/officeDocument/2006/relationships/slideLayout" Target="../slideLayouts/slideLayout687.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699.xml"/><Relationship Id="rId12" Type="http://schemas.openxmlformats.org/officeDocument/2006/relationships/theme" Target="../theme/theme64.xml"/><Relationship Id="rId13" Type="http://schemas.openxmlformats.org/officeDocument/2006/relationships/image" Target="../media/image1.png"/><Relationship Id="rId1" Type="http://schemas.openxmlformats.org/officeDocument/2006/relationships/slideLayout" Target="../slideLayouts/slideLayout689.xml"/><Relationship Id="rId2" Type="http://schemas.openxmlformats.org/officeDocument/2006/relationships/slideLayout" Target="../slideLayouts/slideLayout690.xml"/><Relationship Id="rId3" Type="http://schemas.openxmlformats.org/officeDocument/2006/relationships/slideLayout" Target="../slideLayouts/slideLayout691.xml"/><Relationship Id="rId4" Type="http://schemas.openxmlformats.org/officeDocument/2006/relationships/slideLayout" Target="../slideLayouts/slideLayout692.xml"/><Relationship Id="rId5" Type="http://schemas.openxmlformats.org/officeDocument/2006/relationships/slideLayout" Target="../slideLayouts/slideLayout693.xml"/><Relationship Id="rId6" Type="http://schemas.openxmlformats.org/officeDocument/2006/relationships/slideLayout" Target="../slideLayouts/slideLayout694.xml"/><Relationship Id="rId7" Type="http://schemas.openxmlformats.org/officeDocument/2006/relationships/slideLayout" Target="../slideLayouts/slideLayout695.xml"/><Relationship Id="rId8" Type="http://schemas.openxmlformats.org/officeDocument/2006/relationships/slideLayout" Target="../slideLayouts/slideLayout696.xml"/><Relationship Id="rId9" Type="http://schemas.openxmlformats.org/officeDocument/2006/relationships/slideLayout" Target="../slideLayouts/slideLayout697.xml"/><Relationship Id="rId10" Type="http://schemas.openxmlformats.org/officeDocument/2006/relationships/slideLayout" Target="../slideLayouts/slideLayout698.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10.xml"/><Relationship Id="rId12" Type="http://schemas.openxmlformats.org/officeDocument/2006/relationships/slideLayout" Target="../slideLayouts/slideLayout711.xml"/><Relationship Id="rId13" Type="http://schemas.openxmlformats.org/officeDocument/2006/relationships/theme" Target="../theme/theme65.xml"/><Relationship Id="rId14" Type="http://schemas.openxmlformats.org/officeDocument/2006/relationships/image" Target="../media/image1.png"/><Relationship Id="rId1" Type="http://schemas.openxmlformats.org/officeDocument/2006/relationships/slideLayout" Target="../slideLayouts/slideLayout700.xml"/><Relationship Id="rId2" Type="http://schemas.openxmlformats.org/officeDocument/2006/relationships/slideLayout" Target="../slideLayouts/slideLayout701.xml"/><Relationship Id="rId3" Type="http://schemas.openxmlformats.org/officeDocument/2006/relationships/slideLayout" Target="../slideLayouts/slideLayout702.xml"/><Relationship Id="rId4" Type="http://schemas.openxmlformats.org/officeDocument/2006/relationships/slideLayout" Target="../slideLayouts/slideLayout703.xml"/><Relationship Id="rId5" Type="http://schemas.openxmlformats.org/officeDocument/2006/relationships/slideLayout" Target="../slideLayouts/slideLayout704.xml"/><Relationship Id="rId6" Type="http://schemas.openxmlformats.org/officeDocument/2006/relationships/slideLayout" Target="../slideLayouts/slideLayout705.xml"/><Relationship Id="rId7" Type="http://schemas.openxmlformats.org/officeDocument/2006/relationships/slideLayout" Target="../slideLayouts/slideLayout706.xml"/><Relationship Id="rId8" Type="http://schemas.openxmlformats.org/officeDocument/2006/relationships/slideLayout" Target="../slideLayouts/slideLayout707.xml"/><Relationship Id="rId9" Type="http://schemas.openxmlformats.org/officeDocument/2006/relationships/slideLayout" Target="../slideLayouts/slideLayout708.xml"/><Relationship Id="rId10" Type="http://schemas.openxmlformats.org/officeDocument/2006/relationships/slideLayout" Target="../slideLayouts/slideLayout709.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22.xml"/><Relationship Id="rId12" Type="http://schemas.openxmlformats.org/officeDocument/2006/relationships/theme" Target="../theme/theme66.xml"/><Relationship Id="rId13" Type="http://schemas.openxmlformats.org/officeDocument/2006/relationships/image" Target="../media/image1.png"/><Relationship Id="rId1" Type="http://schemas.openxmlformats.org/officeDocument/2006/relationships/slideLayout" Target="../slideLayouts/slideLayout712.xml"/><Relationship Id="rId2" Type="http://schemas.openxmlformats.org/officeDocument/2006/relationships/slideLayout" Target="../slideLayouts/slideLayout713.xml"/><Relationship Id="rId3" Type="http://schemas.openxmlformats.org/officeDocument/2006/relationships/slideLayout" Target="../slideLayouts/slideLayout714.xml"/><Relationship Id="rId4" Type="http://schemas.openxmlformats.org/officeDocument/2006/relationships/slideLayout" Target="../slideLayouts/slideLayout715.xml"/><Relationship Id="rId5" Type="http://schemas.openxmlformats.org/officeDocument/2006/relationships/slideLayout" Target="../slideLayouts/slideLayout716.xml"/><Relationship Id="rId6" Type="http://schemas.openxmlformats.org/officeDocument/2006/relationships/slideLayout" Target="../slideLayouts/slideLayout717.xml"/><Relationship Id="rId7" Type="http://schemas.openxmlformats.org/officeDocument/2006/relationships/slideLayout" Target="../slideLayouts/slideLayout718.xml"/><Relationship Id="rId8" Type="http://schemas.openxmlformats.org/officeDocument/2006/relationships/slideLayout" Target="../slideLayouts/slideLayout719.xml"/><Relationship Id="rId9" Type="http://schemas.openxmlformats.org/officeDocument/2006/relationships/slideLayout" Target="../slideLayouts/slideLayout720.xml"/><Relationship Id="rId10" Type="http://schemas.openxmlformats.org/officeDocument/2006/relationships/slideLayout" Target="../slideLayouts/slideLayout721.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33.xml"/><Relationship Id="rId12" Type="http://schemas.openxmlformats.org/officeDocument/2006/relationships/theme" Target="../theme/theme67.xml"/><Relationship Id="rId1" Type="http://schemas.openxmlformats.org/officeDocument/2006/relationships/slideLayout" Target="../slideLayouts/slideLayout723.xml"/><Relationship Id="rId2" Type="http://schemas.openxmlformats.org/officeDocument/2006/relationships/slideLayout" Target="../slideLayouts/slideLayout724.xml"/><Relationship Id="rId3" Type="http://schemas.openxmlformats.org/officeDocument/2006/relationships/slideLayout" Target="../slideLayouts/slideLayout725.xml"/><Relationship Id="rId4" Type="http://schemas.openxmlformats.org/officeDocument/2006/relationships/slideLayout" Target="../slideLayouts/slideLayout726.xml"/><Relationship Id="rId5" Type="http://schemas.openxmlformats.org/officeDocument/2006/relationships/slideLayout" Target="../slideLayouts/slideLayout727.xml"/><Relationship Id="rId6" Type="http://schemas.openxmlformats.org/officeDocument/2006/relationships/slideLayout" Target="../slideLayouts/slideLayout728.xml"/><Relationship Id="rId7" Type="http://schemas.openxmlformats.org/officeDocument/2006/relationships/slideLayout" Target="../slideLayouts/slideLayout729.xml"/><Relationship Id="rId8" Type="http://schemas.openxmlformats.org/officeDocument/2006/relationships/slideLayout" Target="../slideLayouts/slideLayout730.xml"/><Relationship Id="rId9" Type="http://schemas.openxmlformats.org/officeDocument/2006/relationships/slideLayout" Target="../slideLayouts/slideLayout731.xml"/><Relationship Id="rId10" Type="http://schemas.openxmlformats.org/officeDocument/2006/relationships/slideLayout" Target="../slideLayouts/slideLayout732.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44.xml"/><Relationship Id="rId12" Type="http://schemas.openxmlformats.org/officeDocument/2006/relationships/theme" Target="../theme/theme68.xml"/><Relationship Id="rId1" Type="http://schemas.openxmlformats.org/officeDocument/2006/relationships/slideLayout" Target="../slideLayouts/slideLayout734.xml"/><Relationship Id="rId2" Type="http://schemas.openxmlformats.org/officeDocument/2006/relationships/slideLayout" Target="../slideLayouts/slideLayout735.xml"/><Relationship Id="rId3" Type="http://schemas.openxmlformats.org/officeDocument/2006/relationships/slideLayout" Target="../slideLayouts/slideLayout736.xml"/><Relationship Id="rId4" Type="http://schemas.openxmlformats.org/officeDocument/2006/relationships/slideLayout" Target="../slideLayouts/slideLayout737.xml"/><Relationship Id="rId5" Type="http://schemas.openxmlformats.org/officeDocument/2006/relationships/slideLayout" Target="../slideLayouts/slideLayout738.xml"/><Relationship Id="rId6" Type="http://schemas.openxmlformats.org/officeDocument/2006/relationships/slideLayout" Target="../slideLayouts/slideLayout739.xml"/><Relationship Id="rId7" Type="http://schemas.openxmlformats.org/officeDocument/2006/relationships/slideLayout" Target="../slideLayouts/slideLayout740.xml"/><Relationship Id="rId8" Type="http://schemas.openxmlformats.org/officeDocument/2006/relationships/slideLayout" Target="../slideLayouts/slideLayout741.xml"/><Relationship Id="rId9" Type="http://schemas.openxmlformats.org/officeDocument/2006/relationships/slideLayout" Target="../slideLayouts/slideLayout742.xml"/><Relationship Id="rId10" Type="http://schemas.openxmlformats.org/officeDocument/2006/relationships/slideLayout" Target="../slideLayouts/slideLayout743.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755.xml"/><Relationship Id="rId12" Type="http://schemas.openxmlformats.org/officeDocument/2006/relationships/theme" Target="../theme/theme69.xml"/><Relationship Id="rId13" Type="http://schemas.openxmlformats.org/officeDocument/2006/relationships/image" Target="../media/image1.png"/><Relationship Id="rId1" Type="http://schemas.openxmlformats.org/officeDocument/2006/relationships/slideLayout" Target="../slideLayouts/slideLayout745.xml"/><Relationship Id="rId2" Type="http://schemas.openxmlformats.org/officeDocument/2006/relationships/slideLayout" Target="../slideLayouts/slideLayout746.xml"/><Relationship Id="rId3" Type="http://schemas.openxmlformats.org/officeDocument/2006/relationships/slideLayout" Target="../slideLayouts/slideLayout747.xml"/><Relationship Id="rId4" Type="http://schemas.openxmlformats.org/officeDocument/2006/relationships/slideLayout" Target="../slideLayouts/slideLayout748.xml"/><Relationship Id="rId5" Type="http://schemas.openxmlformats.org/officeDocument/2006/relationships/slideLayout" Target="../slideLayouts/slideLayout749.xml"/><Relationship Id="rId6" Type="http://schemas.openxmlformats.org/officeDocument/2006/relationships/slideLayout" Target="../slideLayouts/slideLayout750.xml"/><Relationship Id="rId7" Type="http://schemas.openxmlformats.org/officeDocument/2006/relationships/slideLayout" Target="../slideLayouts/slideLayout751.xml"/><Relationship Id="rId8" Type="http://schemas.openxmlformats.org/officeDocument/2006/relationships/slideLayout" Target="../slideLayouts/slideLayout752.xml"/><Relationship Id="rId9" Type="http://schemas.openxmlformats.org/officeDocument/2006/relationships/slideLayout" Target="../slideLayouts/slideLayout753.xml"/><Relationship Id="rId10" Type="http://schemas.openxmlformats.org/officeDocument/2006/relationships/slideLayout" Target="../slideLayouts/slideLayout754.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7.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4" Type="http://schemas.openxmlformats.org/officeDocument/2006/relationships/slideLayout" Target="../slideLayouts/slideLayout60.xml"/><Relationship Id="rId5" Type="http://schemas.openxmlformats.org/officeDocument/2006/relationships/slideLayout" Target="../slideLayouts/slideLayout61.xml"/><Relationship Id="rId6" Type="http://schemas.openxmlformats.org/officeDocument/2006/relationships/slideLayout" Target="../slideLayouts/slideLayout62.xml"/><Relationship Id="rId7" Type="http://schemas.openxmlformats.org/officeDocument/2006/relationships/slideLayout" Target="../slideLayouts/slideLayout63.xml"/><Relationship Id="rId8" Type="http://schemas.openxmlformats.org/officeDocument/2006/relationships/slideLayout" Target="../slideLayouts/slideLayout64.xml"/><Relationship Id="rId9" Type="http://schemas.openxmlformats.org/officeDocument/2006/relationships/slideLayout" Target="../slideLayouts/slideLayout65.xml"/><Relationship Id="rId10" Type="http://schemas.openxmlformats.org/officeDocument/2006/relationships/slideLayout" Target="../slideLayouts/slideLayout66.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66.xml"/><Relationship Id="rId12" Type="http://schemas.openxmlformats.org/officeDocument/2006/relationships/theme" Target="../theme/theme70.xml"/><Relationship Id="rId13" Type="http://schemas.openxmlformats.org/officeDocument/2006/relationships/image" Target="../media/image1.png"/><Relationship Id="rId1" Type="http://schemas.openxmlformats.org/officeDocument/2006/relationships/slideLayout" Target="../slideLayouts/slideLayout756.xml"/><Relationship Id="rId2" Type="http://schemas.openxmlformats.org/officeDocument/2006/relationships/slideLayout" Target="../slideLayouts/slideLayout757.xml"/><Relationship Id="rId3" Type="http://schemas.openxmlformats.org/officeDocument/2006/relationships/slideLayout" Target="../slideLayouts/slideLayout758.xml"/><Relationship Id="rId4" Type="http://schemas.openxmlformats.org/officeDocument/2006/relationships/slideLayout" Target="../slideLayouts/slideLayout759.xml"/><Relationship Id="rId5" Type="http://schemas.openxmlformats.org/officeDocument/2006/relationships/slideLayout" Target="../slideLayouts/slideLayout760.xml"/><Relationship Id="rId6" Type="http://schemas.openxmlformats.org/officeDocument/2006/relationships/slideLayout" Target="../slideLayouts/slideLayout761.xml"/><Relationship Id="rId7" Type="http://schemas.openxmlformats.org/officeDocument/2006/relationships/slideLayout" Target="../slideLayouts/slideLayout762.xml"/><Relationship Id="rId8" Type="http://schemas.openxmlformats.org/officeDocument/2006/relationships/slideLayout" Target="../slideLayouts/slideLayout763.xml"/><Relationship Id="rId9" Type="http://schemas.openxmlformats.org/officeDocument/2006/relationships/slideLayout" Target="../slideLayouts/slideLayout764.xml"/><Relationship Id="rId10" Type="http://schemas.openxmlformats.org/officeDocument/2006/relationships/slideLayout" Target="../slideLayouts/slideLayout765.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77.xml"/><Relationship Id="rId12" Type="http://schemas.openxmlformats.org/officeDocument/2006/relationships/theme" Target="../theme/theme71.xml"/><Relationship Id="rId13" Type="http://schemas.openxmlformats.org/officeDocument/2006/relationships/image" Target="../media/image1.png"/><Relationship Id="rId1" Type="http://schemas.openxmlformats.org/officeDocument/2006/relationships/slideLayout" Target="../slideLayouts/slideLayout767.xml"/><Relationship Id="rId2" Type="http://schemas.openxmlformats.org/officeDocument/2006/relationships/slideLayout" Target="../slideLayouts/slideLayout768.xml"/><Relationship Id="rId3" Type="http://schemas.openxmlformats.org/officeDocument/2006/relationships/slideLayout" Target="../slideLayouts/slideLayout769.xml"/><Relationship Id="rId4" Type="http://schemas.openxmlformats.org/officeDocument/2006/relationships/slideLayout" Target="../slideLayouts/slideLayout770.xml"/><Relationship Id="rId5" Type="http://schemas.openxmlformats.org/officeDocument/2006/relationships/slideLayout" Target="../slideLayouts/slideLayout771.xml"/><Relationship Id="rId6" Type="http://schemas.openxmlformats.org/officeDocument/2006/relationships/slideLayout" Target="../slideLayouts/slideLayout772.xml"/><Relationship Id="rId7" Type="http://schemas.openxmlformats.org/officeDocument/2006/relationships/slideLayout" Target="../slideLayouts/slideLayout773.xml"/><Relationship Id="rId8" Type="http://schemas.openxmlformats.org/officeDocument/2006/relationships/slideLayout" Target="../slideLayouts/slideLayout774.xml"/><Relationship Id="rId9" Type="http://schemas.openxmlformats.org/officeDocument/2006/relationships/slideLayout" Target="../slideLayouts/slideLayout775.xml"/><Relationship Id="rId10" Type="http://schemas.openxmlformats.org/officeDocument/2006/relationships/slideLayout" Target="../slideLayouts/slideLayout776.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88.xml"/><Relationship Id="rId12" Type="http://schemas.openxmlformats.org/officeDocument/2006/relationships/theme" Target="../theme/theme72.xml"/><Relationship Id="rId13" Type="http://schemas.openxmlformats.org/officeDocument/2006/relationships/image" Target="../media/image1.png"/><Relationship Id="rId1" Type="http://schemas.openxmlformats.org/officeDocument/2006/relationships/slideLayout" Target="../slideLayouts/slideLayout778.xml"/><Relationship Id="rId2" Type="http://schemas.openxmlformats.org/officeDocument/2006/relationships/slideLayout" Target="../slideLayouts/slideLayout779.xml"/><Relationship Id="rId3" Type="http://schemas.openxmlformats.org/officeDocument/2006/relationships/slideLayout" Target="../slideLayouts/slideLayout780.xml"/><Relationship Id="rId4" Type="http://schemas.openxmlformats.org/officeDocument/2006/relationships/slideLayout" Target="../slideLayouts/slideLayout781.xml"/><Relationship Id="rId5" Type="http://schemas.openxmlformats.org/officeDocument/2006/relationships/slideLayout" Target="../slideLayouts/slideLayout782.xml"/><Relationship Id="rId6" Type="http://schemas.openxmlformats.org/officeDocument/2006/relationships/slideLayout" Target="../slideLayouts/slideLayout783.xml"/><Relationship Id="rId7" Type="http://schemas.openxmlformats.org/officeDocument/2006/relationships/slideLayout" Target="../slideLayouts/slideLayout784.xml"/><Relationship Id="rId8" Type="http://schemas.openxmlformats.org/officeDocument/2006/relationships/slideLayout" Target="../slideLayouts/slideLayout785.xml"/><Relationship Id="rId9" Type="http://schemas.openxmlformats.org/officeDocument/2006/relationships/slideLayout" Target="../slideLayouts/slideLayout786.xml"/><Relationship Id="rId10" Type="http://schemas.openxmlformats.org/officeDocument/2006/relationships/slideLayout" Target="../slideLayouts/slideLayout787.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799.xml"/><Relationship Id="rId12" Type="http://schemas.openxmlformats.org/officeDocument/2006/relationships/theme" Target="../theme/theme73.xml"/><Relationship Id="rId13" Type="http://schemas.openxmlformats.org/officeDocument/2006/relationships/image" Target="../media/image1.png"/><Relationship Id="rId1" Type="http://schemas.openxmlformats.org/officeDocument/2006/relationships/slideLayout" Target="../slideLayouts/slideLayout789.xml"/><Relationship Id="rId2" Type="http://schemas.openxmlformats.org/officeDocument/2006/relationships/slideLayout" Target="../slideLayouts/slideLayout790.xml"/><Relationship Id="rId3" Type="http://schemas.openxmlformats.org/officeDocument/2006/relationships/slideLayout" Target="../slideLayouts/slideLayout791.xml"/><Relationship Id="rId4" Type="http://schemas.openxmlformats.org/officeDocument/2006/relationships/slideLayout" Target="../slideLayouts/slideLayout792.xml"/><Relationship Id="rId5" Type="http://schemas.openxmlformats.org/officeDocument/2006/relationships/slideLayout" Target="../slideLayouts/slideLayout793.xml"/><Relationship Id="rId6" Type="http://schemas.openxmlformats.org/officeDocument/2006/relationships/slideLayout" Target="../slideLayouts/slideLayout794.xml"/><Relationship Id="rId7" Type="http://schemas.openxmlformats.org/officeDocument/2006/relationships/slideLayout" Target="../slideLayouts/slideLayout795.xml"/><Relationship Id="rId8" Type="http://schemas.openxmlformats.org/officeDocument/2006/relationships/slideLayout" Target="../slideLayouts/slideLayout796.xml"/><Relationship Id="rId9" Type="http://schemas.openxmlformats.org/officeDocument/2006/relationships/slideLayout" Target="../slideLayouts/slideLayout797.xml"/><Relationship Id="rId10" Type="http://schemas.openxmlformats.org/officeDocument/2006/relationships/slideLayout" Target="../slideLayouts/slideLayout798.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10.xml"/><Relationship Id="rId12" Type="http://schemas.openxmlformats.org/officeDocument/2006/relationships/theme" Target="../theme/theme74.xml"/><Relationship Id="rId13" Type="http://schemas.openxmlformats.org/officeDocument/2006/relationships/image" Target="../media/image1.png"/><Relationship Id="rId1" Type="http://schemas.openxmlformats.org/officeDocument/2006/relationships/slideLayout" Target="../slideLayouts/slideLayout800.xml"/><Relationship Id="rId2" Type="http://schemas.openxmlformats.org/officeDocument/2006/relationships/slideLayout" Target="../slideLayouts/slideLayout801.xml"/><Relationship Id="rId3" Type="http://schemas.openxmlformats.org/officeDocument/2006/relationships/slideLayout" Target="../slideLayouts/slideLayout802.xml"/><Relationship Id="rId4" Type="http://schemas.openxmlformats.org/officeDocument/2006/relationships/slideLayout" Target="../slideLayouts/slideLayout803.xml"/><Relationship Id="rId5" Type="http://schemas.openxmlformats.org/officeDocument/2006/relationships/slideLayout" Target="../slideLayouts/slideLayout804.xml"/><Relationship Id="rId6" Type="http://schemas.openxmlformats.org/officeDocument/2006/relationships/slideLayout" Target="../slideLayouts/slideLayout805.xml"/><Relationship Id="rId7" Type="http://schemas.openxmlformats.org/officeDocument/2006/relationships/slideLayout" Target="../slideLayouts/slideLayout806.xml"/><Relationship Id="rId8" Type="http://schemas.openxmlformats.org/officeDocument/2006/relationships/slideLayout" Target="../slideLayouts/slideLayout807.xml"/><Relationship Id="rId9" Type="http://schemas.openxmlformats.org/officeDocument/2006/relationships/slideLayout" Target="../slideLayouts/slideLayout808.xml"/><Relationship Id="rId10" Type="http://schemas.openxmlformats.org/officeDocument/2006/relationships/slideLayout" Target="../slideLayouts/slideLayout809.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21.xml"/><Relationship Id="rId12" Type="http://schemas.openxmlformats.org/officeDocument/2006/relationships/theme" Target="../theme/theme75.xml"/><Relationship Id="rId13" Type="http://schemas.openxmlformats.org/officeDocument/2006/relationships/image" Target="../media/image1.png"/><Relationship Id="rId1" Type="http://schemas.openxmlformats.org/officeDocument/2006/relationships/slideLayout" Target="../slideLayouts/slideLayout811.xml"/><Relationship Id="rId2" Type="http://schemas.openxmlformats.org/officeDocument/2006/relationships/slideLayout" Target="../slideLayouts/slideLayout812.xml"/><Relationship Id="rId3" Type="http://schemas.openxmlformats.org/officeDocument/2006/relationships/slideLayout" Target="../slideLayouts/slideLayout813.xml"/><Relationship Id="rId4" Type="http://schemas.openxmlformats.org/officeDocument/2006/relationships/slideLayout" Target="../slideLayouts/slideLayout814.xml"/><Relationship Id="rId5" Type="http://schemas.openxmlformats.org/officeDocument/2006/relationships/slideLayout" Target="../slideLayouts/slideLayout815.xml"/><Relationship Id="rId6" Type="http://schemas.openxmlformats.org/officeDocument/2006/relationships/slideLayout" Target="../slideLayouts/slideLayout816.xml"/><Relationship Id="rId7" Type="http://schemas.openxmlformats.org/officeDocument/2006/relationships/slideLayout" Target="../slideLayouts/slideLayout817.xml"/><Relationship Id="rId8" Type="http://schemas.openxmlformats.org/officeDocument/2006/relationships/slideLayout" Target="../slideLayouts/slideLayout818.xml"/><Relationship Id="rId9" Type="http://schemas.openxmlformats.org/officeDocument/2006/relationships/slideLayout" Target="../slideLayouts/slideLayout819.xml"/><Relationship Id="rId10" Type="http://schemas.openxmlformats.org/officeDocument/2006/relationships/slideLayout" Target="../slideLayouts/slideLayout820.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832.xml"/><Relationship Id="rId12" Type="http://schemas.openxmlformats.org/officeDocument/2006/relationships/theme" Target="../theme/theme76.xml"/><Relationship Id="rId13" Type="http://schemas.openxmlformats.org/officeDocument/2006/relationships/image" Target="../media/image1.png"/><Relationship Id="rId1" Type="http://schemas.openxmlformats.org/officeDocument/2006/relationships/slideLayout" Target="../slideLayouts/slideLayout822.xml"/><Relationship Id="rId2" Type="http://schemas.openxmlformats.org/officeDocument/2006/relationships/slideLayout" Target="../slideLayouts/slideLayout823.xml"/><Relationship Id="rId3" Type="http://schemas.openxmlformats.org/officeDocument/2006/relationships/slideLayout" Target="../slideLayouts/slideLayout824.xml"/><Relationship Id="rId4" Type="http://schemas.openxmlformats.org/officeDocument/2006/relationships/slideLayout" Target="../slideLayouts/slideLayout825.xml"/><Relationship Id="rId5" Type="http://schemas.openxmlformats.org/officeDocument/2006/relationships/slideLayout" Target="../slideLayouts/slideLayout826.xml"/><Relationship Id="rId6" Type="http://schemas.openxmlformats.org/officeDocument/2006/relationships/slideLayout" Target="../slideLayouts/slideLayout827.xml"/><Relationship Id="rId7" Type="http://schemas.openxmlformats.org/officeDocument/2006/relationships/slideLayout" Target="../slideLayouts/slideLayout828.xml"/><Relationship Id="rId8" Type="http://schemas.openxmlformats.org/officeDocument/2006/relationships/slideLayout" Target="../slideLayouts/slideLayout829.xml"/><Relationship Id="rId9" Type="http://schemas.openxmlformats.org/officeDocument/2006/relationships/slideLayout" Target="../slideLayouts/slideLayout830.xml"/><Relationship Id="rId10" Type="http://schemas.openxmlformats.org/officeDocument/2006/relationships/slideLayout" Target="../slideLayouts/slideLayout831.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843.xml"/><Relationship Id="rId12" Type="http://schemas.openxmlformats.org/officeDocument/2006/relationships/theme" Target="../theme/theme77.xml"/><Relationship Id="rId13" Type="http://schemas.openxmlformats.org/officeDocument/2006/relationships/image" Target="../media/image1.png"/><Relationship Id="rId1" Type="http://schemas.openxmlformats.org/officeDocument/2006/relationships/slideLayout" Target="../slideLayouts/slideLayout833.xml"/><Relationship Id="rId2" Type="http://schemas.openxmlformats.org/officeDocument/2006/relationships/slideLayout" Target="../slideLayouts/slideLayout834.xml"/><Relationship Id="rId3" Type="http://schemas.openxmlformats.org/officeDocument/2006/relationships/slideLayout" Target="../slideLayouts/slideLayout835.xml"/><Relationship Id="rId4" Type="http://schemas.openxmlformats.org/officeDocument/2006/relationships/slideLayout" Target="../slideLayouts/slideLayout836.xml"/><Relationship Id="rId5" Type="http://schemas.openxmlformats.org/officeDocument/2006/relationships/slideLayout" Target="../slideLayouts/slideLayout837.xml"/><Relationship Id="rId6" Type="http://schemas.openxmlformats.org/officeDocument/2006/relationships/slideLayout" Target="../slideLayouts/slideLayout838.xml"/><Relationship Id="rId7" Type="http://schemas.openxmlformats.org/officeDocument/2006/relationships/slideLayout" Target="../slideLayouts/slideLayout839.xml"/><Relationship Id="rId8" Type="http://schemas.openxmlformats.org/officeDocument/2006/relationships/slideLayout" Target="../slideLayouts/slideLayout840.xml"/><Relationship Id="rId9" Type="http://schemas.openxmlformats.org/officeDocument/2006/relationships/slideLayout" Target="../slideLayouts/slideLayout841.xml"/><Relationship Id="rId10" Type="http://schemas.openxmlformats.org/officeDocument/2006/relationships/slideLayout" Target="../slideLayouts/slideLayout842.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854.xml"/><Relationship Id="rId12" Type="http://schemas.openxmlformats.org/officeDocument/2006/relationships/theme" Target="../theme/theme78.xml"/><Relationship Id="rId13" Type="http://schemas.openxmlformats.org/officeDocument/2006/relationships/image" Target="../media/image1.png"/><Relationship Id="rId1" Type="http://schemas.openxmlformats.org/officeDocument/2006/relationships/slideLayout" Target="../slideLayouts/slideLayout844.xml"/><Relationship Id="rId2" Type="http://schemas.openxmlformats.org/officeDocument/2006/relationships/slideLayout" Target="../slideLayouts/slideLayout845.xml"/><Relationship Id="rId3" Type="http://schemas.openxmlformats.org/officeDocument/2006/relationships/slideLayout" Target="../slideLayouts/slideLayout846.xml"/><Relationship Id="rId4" Type="http://schemas.openxmlformats.org/officeDocument/2006/relationships/slideLayout" Target="../slideLayouts/slideLayout847.xml"/><Relationship Id="rId5" Type="http://schemas.openxmlformats.org/officeDocument/2006/relationships/slideLayout" Target="../slideLayouts/slideLayout848.xml"/><Relationship Id="rId6" Type="http://schemas.openxmlformats.org/officeDocument/2006/relationships/slideLayout" Target="../slideLayouts/slideLayout849.xml"/><Relationship Id="rId7" Type="http://schemas.openxmlformats.org/officeDocument/2006/relationships/slideLayout" Target="../slideLayouts/slideLayout850.xml"/><Relationship Id="rId8" Type="http://schemas.openxmlformats.org/officeDocument/2006/relationships/slideLayout" Target="../slideLayouts/slideLayout851.xml"/><Relationship Id="rId9" Type="http://schemas.openxmlformats.org/officeDocument/2006/relationships/slideLayout" Target="../slideLayouts/slideLayout852.xml"/><Relationship Id="rId10" Type="http://schemas.openxmlformats.org/officeDocument/2006/relationships/slideLayout" Target="../slideLayouts/slideLayout853.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865.xml"/><Relationship Id="rId12" Type="http://schemas.openxmlformats.org/officeDocument/2006/relationships/theme" Target="../theme/theme79.xml"/><Relationship Id="rId13" Type="http://schemas.openxmlformats.org/officeDocument/2006/relationships/image" Target="../media/image1.png"/><Relationship Id="rId1" Type="http://schemas.openxmlformats.org/officeDocument/2006/relationships/slideLayout" Target="../slideLayouts/slideLayout855.xml"/><Relationship Id="rId2" Type="http://schemas.openxmlformats.org/officeDocument/2006/relationships/slideLayout" Target="../slideLayouts/slideLayout856.xml"/><Relationship Id="rId3" Type="http://schemas.openxmlformats.org/officeDocument/2006/relationships/slideLayout" Target="../slideLayouts/slideLayout857.xml"/><Relationship Id="rId4" Type="http://schemas.openxmlformats.org/officeDocument/2006/relationships/slideLayout" Target="../slideLayouts/slideLayout858.xml"/><Relationship Id="rId5" Type="http://schemas.openxmlformats.org/officeDocument/2006/relationships/slideLayout" Target="../slideLayouts/slideLayout859.xml"/><Relationship Id="rId6" Type="http://schemas.openxmlformats.org/officeDocument/2006/relationships/slideLayout" Target="../slideLayouts/slideLayout860.xml"/><Relationship Id="rId7" Type="http://schemas.openxmlformats.org/officeDocument/2006/relationships/slideLayout" Target="../slideLayouts/slideLayout861.xml"/><Relationship Id="rId8" Type="http://schemas.openxmlformats.org/officeDocument/2006/relationships/slideLayout" Target="../slideLayouts/slideLayout862.xml"/><Relationship Id="rId9" Type="http://schemas.openxmlformats.org/officeDocument/2006/relationships/slideLayout" Target="../slideLayouts/slideLayout863.xml"/><Relationship Id="rId10" Type="http://schemas.openxmlformats.org/officeDocument/2006/relationships/slideLayout" Target="../slideLayouts/slideLayout864.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8.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9" Type="http://schemas.openxmlformats.org/officeDocument/2006/relationships/slideLayout" Target="../slideLayouts/slideLayout76.xml"/><Relationship Id="rId10" Type="http://schemas.openxmlformats.org/officeDocument/2006/relationships/slideLayout" Target="../slideLayouts/slideLayout77.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876.xml"/><Relationship Id="rId12" Type="http://schemas.openxmlformats.org/officeDocument/2006/relationships/theme" Target="../theme/theme80.xml"/><Relationship Id="rId13" Type="http://schemas.openxmlformats.org/officeDocument/2006/relationships/image" Target="../media/image1.png"/><Relationship Id="rId1" Type="http://schemas.openxmlformats.org/officeDocument/2006/relationships/slideLayout" Target="../slideLayouts/slideLayout866.xml"/><Relationship Id="rId2" Type="http://schemas.openxmlformats.org/officeDocument/2006/relationships/slideLayout" Target="../slideLayouts/slideLayout867.xml"/><Relationship Id="rId3" Type="http://schemas.openxmlformats.org/officeDocument/2006/relationships/slideLayout" Target="../slideLayouts/slideLayout868.xml"/><Relationship Id="rId4" Type="http://schemas.openxmlformats.org/officeDocument/2006/relationships/slideLayout" Target="../slideLayouts/slideLayout869.xml"/><Relationship Id="rId5" Type="http://schemas.openxmlformats.org/officeDocument/2006/relationships/slideLayout" Target="../slideLayouts/slideLayout870.xml"/><Relationship Id="rId6" Type="http://schemas.openxmlformats.org/officeDocument/2006/relationships/slideLayout" Target="../slideLayouts/slideLayout871.xml"/><Relationship Id="rId7" Type="http://schemas.openxmlformats.org/officeDocument/2006/relationships/slideLayout" Target="../slideLayouts/slideLayout872.xml"/><Relationship Id="rId8" Type="http://schemas.openxmlformats.org/officeDocument/2006/relationships/slideLayout" Target="../slideLayouts/slideLayout873.xml"/><Relationship Id="rId9" Type="http://schemas.openxmlformats.org/officeDocument/2006/relationships/slideLayout" Target="../slideLayouts/slideLayout874.xml"/><Relationship Id="rId10" Type="http://schemas.openxmlformats.org/officeDocument/2006/relationships/slideLayout" Target="../slideLayouts/slideLayout875.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887.xml"/><Relationship Id="rId12" Type="http://schemas.openxmlformats.org/officeDocument/2006/relationships/theme" Target="../theme/theme81.xml"/><Relationship Id="rId13" Type="http://schemas.openxmlformats.org/officeDocument/2006/relationships/image" Target="../media/image1.png"/><Relationship Id="rId1" Type="http://schemas.openxmlformats.org/officeDocument/2006/relationships/slideLayout" Target="../slideLayouts/slideLayout877.xml"/><Relationship Id="rId2" Type="http://schemas.openxmlformats.org/officeDocument/2006/relationships/slideLayout" Target="../slideLayouts/slideLayout878.xml"/><Relationship Id="rId3" Type="http://schemas.openxmlformats.org/officeDocument/2006/relationships/slideLayout" Target="../slideLayouts/slideLayout879.xml"/><Relationship Id="rId4" Type="http://schemas.openxmlformats.org/officeDocument/2006/relationships/slideLayout" Target="../slideLayouts/slideLayout880.xml"/><Relationship Id="rId5" Type="http://schemas.openxmlformats.org/officeDocument/2006/relationships/slideLayout" Target="../slideLayouts/slideLayout881.xml"/><Relationship Id="rId6" Type="http://schemas.openxmlformats.org/officeDocument/2006/relationships/slideLayout" Target="../slideLayouts/slideLayout882.xml"/><Relationship Id="rId7" Type="http://schemas.openxmlformats.org/officeDocument/2006/relationships/slideLayout" Target="../slideLayouts/slideLayout883.xml"/><Relationship Id="rId8" Type="http://schemas.openxmlformats.org/officeDocument/2006/relationships/slideLayout" Target="../slideLayouts/slideLayout884.xml"/><Relationship Id="rId9" Type="http://schemas.openxmlformats.org/officeDocument/2006/relationships/slideLayout" Target="../slideLayouts/slideLayout885.xml"/><Relationship Id="rId10" Type="http://schemas.openxmlformats.org/officeDocument/2006/relationships/slideLayout" Target="../slideLayouts/slideLayout886.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898.xml"/><Relationship Id="rId12" Type="http://schemas.openxmlformats.org/officeDocument/2006/relationships/theme" Target="../theme/theme82.xml"/><Relationship Id="rId13" Type="http://schemas.openxmlformats.org/officeDocument/2006/relationships/image" Target="../media/image1.png"/><Relationship Id="rId1" Type="http://schemas.openxmlformats.org/officeDocument/2006/relationships/slideLayout" Target="../slideLayouts/slideLayout888.xml"/><Relationship Id="rId2" Type="http://schemas.openxmlformats.org/officeDocument/2006/relationships/slideLayout" Target="../slideLayouts/slideLayout889.xml"/><Relationship Id="rId3" Type="http://schemas.openxmlformats.org/officeDocument/2006/relationships/slideLayout" Target="../slideLayouts/slideLayout890.xml"/><Relationship Id="rId4" Type="http://schemas.openxmlformats.org/officeDocument/2006/relationships/slideLayout" Target="../slideLayouts/slideLayout891.xml"/><Relationship Id="rId5" Type="http://schemas.openxmlformats.org/officeDocument/2006/relationships/slideLayout" Target="../slideLayouts/slideLayout892.xml"/><Relationship Id="rId6" Type="http://schemas.openxmlformats.org/officeDocument/2006/relationships/slideLayout" Target="../slideLayouts/slideLayout893.xml"/><Relationship Id="rId7" Type="http://schemas.openxmlformats.org/officeDocument/2006/relationships/slideLayout" Target="../slideLayouts/slideLayout894.xml"/><Relationship Id="rId8" Type="http://schemas.openxmlformats.org/officeDocument/2006/relationships/slideLayout" Target="../slideLayouts/slideLayout895.xml"/><Relationship Id="rId9" Type="http://schemas.openxmlformats.org/officeDocument/2006/relationships/slideLayout" Target="../slideLayouts/slideLayout896.xml"/><Relationship Id="rId10" Type="http://schemas.openxmlformats.org/officeDocument/2006/relationships/slideLayout" Target="../slideLayouts/slideLayout897.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09.xml"/><Relationship Id="rId12" Type="http://schemas.openxmlformats.org/officeDocument/2006/relationships/theme" Target="../theme/theme83.xml"/><Relationship Id="rId13" Type="http://schemas.openxmlformats.org/officeDocument/2006/relationships/image" Target="../media/image1.png"/><Relationship Id="rId1" Type="http://schemas.openxmlformats.org/officeDocument/2006/relationships/slideLayout" Target="../slideLayouts/slideLayout899.xml"/><Relationship Id="rId2" Type="http://schemas.openxmlformats.org/officeDocument/2006/relationships/slideLayout" Target="../slideLayouts/slideLayout900.xml"/><Relationship Id="rId3" Type="http://schemas.openxmlformats.org/officeDocument/2006/relationships/slideLayout" Target="../slideLayouts/slideLayout901.xml"/><Relationship Id="rId4" Type="http://schemas.openxmlformats.org/officeDocument/2006/relationships/slideLayout" Target="../slideLayouts/slideLayout902.xml"/><Relationship Id="rId5" Type="http://schemas.openxmlformats.org/officeDocument/2006/relationships/slideLayout" Target="../slideLayouts/slideLayout903.xml"/><Relationship Id="rId6" Type="http://schemas.openxmlformats.org/officeDocument/2006/relationships/slideLayout" Target="../slideLayouts/slideLayout904.xml"/><Relationship Id="rId7" Type="http://schemas.openxmlformats.org/officeDocument/2006/relationships/slideLayout" Target="../slideLayouts/slideLayout905.xml"/><Relationship Id="rId8" Type="http://schemas.openxmlformats.org/officeDocument/2006/relationships/slideLayout" Target="../slideLayouts/slideLayout906.xml"/><Relationship Id="rId9" Type="http://schemas.openxmlformats.org/officeDocument/2006/relationships/slideLayout" Target="../slideLayouts/slideLayout907.xml"/><Relationship Id="rId10" Type="http://schemas.openxmlformats.org/officeDocument/2006/relationships/slideLayout" Target="../slideLayouts/slideLayout908.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920.xml"/><Relationship Id="rId12" Type="http://schemas.openxmlformats.org/officeDocument/2006/relationships/theme" Target="../theme/theme84.xml"/><Relationship Id="rId13" Type="http://schemas.openxmlformats.org/officeDocument/2006/relationships/image" Target="../media/image1.png"/><Relationship Id="rId1" Type="http://schemas.openxmlformats.org/officeDocument/2006/relationships/slideLayout" Target="../slideLayouts/slideLayout910.xml"/><Relationship Id="rId2" Type="http://schemas.openxmlformats.org/officeDocument/2006/relationships/slideLayout" Target="../slideLayouts/slideLayout911.xml"/><Relationship Id="rId3" Type="http://schemas.openxmlformats.org/officeDocument/2006/relationships/slideLayout" Target="../slideLayouts/slideLayout912.xml"/><Relationship Id="rId4" Type="http://schemas.openxmlformats.org/officeDocument/2006/relationships/slideLayout" Target="../slideLayouts/slideLayout913.xml"/><Relationship Id="rId5" Type="http://schemas.openxmlformats.org/officeDocument/2006/relationships/slideLayout" Target="../slideLayouts/slideLayout914.xml"/><Relationship Id="rId6" Type="http://schemas.openxmlformats.org/officeDocument/2006/relationships/slideLayout" Target="../slideLayouts/slideLayout915.xml"/><Relationship Id="rId7" Type="http://schemas.openxmlformats.org/officeDocument/2006/relationships/slideLayout" Target="../slideLayouts/slideLayout916.xml"/><Relationship Id="rId8" Type="http://schemas.openxmlformats.org/officeDocument/2006/relationships/slideLayout" Target="../slideLayouts/slideLayout917.xml"/><Relationship Id="rId9" Type="http://schemas.openxmlformats.org/officeDocument/2006/relationships/slideLayout" Target="../slideLayouts/slideLayout918.xml"/><Relationship Id="rId10" Type="http://schemas.openxmlformats.org/officeDocument/2006/relationships/slideLayout" Target="../slideLayouts/slideLayout919.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931.xml"/><Relationship Id="rId12" Type="http://schemas.openxmlformats.org/officeDocument/2006/relationships/theme" Target="../theme/theme85.xml"/><Relationship Id="rId13" Type="http://schemas.openxmlformats.org/officeDocument/2006/relationships/image" Target="../media/image1.png"/><Relationship Id="rId1" Type="http://schemas.openxmlformats.org/officeDocument/2006/relationships/slideLayout" Target="../slideLayouts/slideLayout921.xml"/><Relationship Id="rId2" Type="http://schemas.openxmlformats.org/officeDocument/2006/relationships/slideLayout" Target="../slideLayouts/slideLayout922.xml"/><Relationship Id="rId3" Type="http://schemas.openxmlformats.org/officeDocument/2006/relationships/slideLayout" Target="../slideLayouts/slideLayout923.xml"/><Relationship Id="rId4" Type="http://schemas.openxmlformats.org/officeDocument/2006/relationships/slideLayout" Target="../slideLayouts/slideLayout924.xml"/><Relationship Id="rId5" Type="http://schemas.openxmlformats.org/officeDocument/2006/relationships/slideLayout" Target="../slideLayouts/slideLayout925.xml"/><Relationship Id="rId6" Type="http://schemas.openxmlformats.org/officeDocument/2006/relationships/slideLayout" Target="../slideLayouts/slideLayout926.xml"/><Relationship Id="rId7" Type="http://schemas.openxmlformats.org/officeDocument/2006/relationships/slideLayout" Target="../slideLayouts/slideLayout927.xml"/><Relationship Id="rId8" Type="http://schemas.openxmlformats.org/officeDocument/2006/relationships/slideLayout" Target="../slideLayouts/slideLayout928.xml"/><Relationship Id="rId9" Type="http://schemas.openxmlformats.org/officeDocument/2006/relationships/slideLayout" Target="../slideLayouts/slideLayout929.xml"/><Relationship Id="rId10" Type="http://schemas.openxmlformats.org/officeDocument/2006/relationships/slideLayout" Target="../slideLayouts/slideLayout930.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942.xml"/><Relationship Id="rId12" Type="http://schemas.openxmlformats.org/officeDocument/2006/relationships/theme" Target="../theme/theme86.xml"/><Relationship Id="rId13" Type="http://schemas.openxmlformats.org/officeDocument/2006/relationships/image" Target="../media/image1.png"/><Relationship Id="rId1" Type="http://schemas.openxmlformats.org/officeDocument/2006/relationships/slideLayout" Target="../slideLayouts/slideLayout932.xml"/><Relationship Id="rId2" Type="http://schemas.openxmlformats.org/officeDocument/2006/relationships/slideLayout" Target="../slideLayouts/slideLayout933.xml"/><Relationship Id="rId3" Type="http://schemas.openxmlformats.org/officeDocument/2006/relationships/slideLayout" Target="../slideLayouts/slideLayout934.xml"/><Relationship Id="rId4" Type="http://schemas.openxmlformats.org/officeDocument/2006/relationships/slideLayout" Target="../slideLayouts/slideLayout935.xml"/><Relationship Id="rId5" Type="http://schemas.openxmlformats.org/officeDocument/2006/relationships/slideLayout" Target="../slideLayouts/slideLayout936.xml"/><Relationship Id="rId6" Type="http://schemas.openxmlformats.org/officeDocument/2006/relationships/slideLayout" Target="../slideLayouts/slideLayout937.xml"/><Relationship Id="rId7" Type="http://schemas.openxmlformats.org/officeDocument/2006/relationships/slideLayout" Target="../slideLayouts/slideLayout938.xml"/><Relationship Id="rId8" Type="http://schemas.openxmlformats.org/officeDocument/2006/relationships/slideLayout" Target="../slideLayouts/slideLayout939.xml"/><Relationship Id="rId9" Type="http://schemas.openxmlformats.org/officeDocument/2006/relationships/slideLayout" Target="../slideLayouts/slideLayout940.xml"/><Relationship Id="rId10" Type="http://schemas.openxmlformats.org/officeDocument/2006/relationships/slideLayout" Target="../slideLayouts/slideLayout941.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953.xml"/><Relationship Id="rId12" Type="http://schemas.openxmlformats.org/officeDocument/2006/relationships/theme" Target="../theme/theme87.xml"/><Relationship Id="rId1" Type="http://schemas.openxmlformats.org/officeDocument/2006/relationships/slideLayout" Target="../slideLayouts/slideLayout943.xml"/><Relationship Id="rId2" Type="http://schemas.openxmlformats.org/officeDocument/2006/relationships/slideLayout" Target="../slideLayouts/slideLayout944.xml"/><Relationship Id="rId3" Type="http://schemas.openxmlformats.org/officeDocument/2006/relationships/slideLayout" Target="../slideLayouts/slideLayout945.xml"/><Relationship Id="rId4" Type="http://schemas.openxmlformats.org/officeDocument/2006/relationships/slideLayout" Target="../slideLayouts/slideLayout946.xml"/><Relationship Id="rId5" Type="http://schemas.openxmlformats.org/officeDocument/2006/relationships/slideLayout" Target="../slideLayouts/slideLayout947.xml"/><Relationship Id="rId6" Type="http://schemas.openxmlformats.org/officeDocument/2006/relationships/slideLayout" Target="../slideLayouts/slideLayout948.xml"/><Relationship Id="rId7" Type="http://schemas.openxmlformats.org/officeDocument/2006/relationships/slideLayout" Target="../slideLayouts/slideLayout949.xml"/><Relationship Id="rId8" Type="http://schemas.openxmlformats.org/officeDocument/2006/relationships/slideLayout" Target="../slideLayouts/slideLayout950.xml"/><Relationship Id="rId9" Type="http://schemas.openxmlformats.org/officeDocument/2006/relationships/slideLayout" Target="../slideLayouts/slideLayout951.xml"/><Relationship Id="rId10" Type="http://schemas.openxmlformats.org/officeDocument/2006/relationships/slideLayout" Target="../slideLayouts/slideLayout952.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964.xml"/><Relationship Id="rId12" Type="http://schemas.openxmlformats.org/officeDocument/2006/relationships/theme" Target="../theme/theme88.xml"/><Relationship Id="rId13" Type="http://schemas.openxmlformats.org/officeDocument/2006/relationships/image" Target="../media/image1.png"/><Relationship Id="rId1" Type="http://schemas.openxmlformats.org/officeDocument/2006/relationships/slideLayout" Target="../slideLayouts/slideLayout954.xml"/><Relationship Id="rId2" Type="http://schemas.openxmlformats.org/officeDocument/2006/relationships/slideLayout" Target="../slideLayouts/slideLayout955.xml"/><Relationship Id="rId3" Type="http://schemas.openxmlformats.org/officeDocument/2006/relationships/slideLayout" Target="../slideLayouts/slideLayout956.xml"/><Relationship Id="rId4" Type="http://schemas.openxmlformats.org/officeDocument/2006/relationships/slideLayout" Target="../slideLayouts/slideLayout957.xml"/><Relationship Id="rId5" Type="http://schemas.openxmlformats.org/officeDocument/2006/relationships/slideLayout" Target="../slideLayouts/slideLayout958.xml"/><Relationship Id="rId6" Type="http://schemas.openxmlformats.org/officeDocument/2006/relationships/slideLayout" Target="../slideLayouts/slideLayout959.xml"/><Relationship Id="rId7" Type="http://schemas.openxmlformats.org/officeDocument/2006/relationships/slideLayout" Target="../slideLayouts/slideLayout960.xml"/><Relationship Id="rId8" Type="http://schemas.openxmlformats.org/officeDocument/2006/relationships/slideLayout" Target="../slideLayouts/slideLayout961.xml"/><Relationship Id="rId9" Type="http://schemas.openxmlformats.org/officeDocument/2006/relationships/slideLayout" Target="../slideLayouts/slideLayout962.xml"/><Relationship Id="rId10" Type="http://schemas.openxmlformats.org/officeDocument/2006/relationships/slideLayout" Target="../slideLayouts/slideLayout963.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975.xml"/><Relationship Id="rId12" Type="http://schemas.openxmlformats.org/officeDocument/2006/relationships/theme" Target="../theme/theme89.xml"/><Relationship Id="rId13" Type="http://schemas.openxmlformats.org/officeDocument/2006/relationships/image" Target="../media/image1.png"/><Relationship Id="rId1" Type="http://schemas.openxmlformats.org/officeDocument/2006/relationships/slideLayout" Target="../slideLayouts/slideLayout965.xml"/><Relationship Id="rId2" Type="http://schemas.openxmlformats.org/officeDocument/2006/relationships/slideLayout" Target="../slideLayouts/slideLayout966.xml"/><Relationship Id="rId3" Type="http://schemas.openxmlformats.org/officeDocument/2006/relationships/slideLayout" Target="../slideLayouts/slideLayout967.xml"/><Relationship Id="rId4" Type="http://schemas.openxmlformats.org/officeDocument/2006/relationships/slideLayout" Target="../slideLayouts/slideLayout968.xml"/><Relationship Id="rId5" Type="http://schemas.openxmlformats.org/officeDocument/2006/relationships/slideLayout" Target="../slideLayouts/slideLayout969.xml"/><Relationship Id="rId6" Type="http://schemas.openxmlformats.org/officeDocument/2006/relationships/slideLayout" Target="../slideLayouts/slideLayout970.xml"/><Relationship Id="rId7" Type="http://schemas.openxmlformats.org/officeDocument/2006/relationships/slideLayout" Target="../slideLayouts/slideLayout971.xml"/><Relationship Id="rId8" Type="http://schemas.openxmlformats.org/officeDocument/2006/relationships/slideLayout" Target="../slideLayouts/slideLayout972.xml"/><Relationship Id="rId9" Type="http://schemas.openxmlformats.org/officeDocument/2006/relationships/slideLayout" Target="../slideLayouts/slideLayout973.xml"/><Relationship Id="rId10" Type="http://schemas.openxmlformats.org/officeDocument/2006/relationships/slideLayout" Target="../slideLayouts/slideLayout974.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9.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9" Type="http://schemas.openxmlformats.org/officeDocument/2006/relationships/slideLayout" Target="../slideLayouts/slideLayout87.xml"/><Relationship Id="rId10" Type="http://schemas.openxmlformats.org/officeDocument/2006/relationships/slideLayout" Target="../slideLayouts/slideLayout88.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986.xml"/><Relationship Id="rId12" Type="http://schemas.openxmlformats.org/officeDocument/2006/relationships/theme" Target="../theme/theme90.xml"/><Relationship Id="rId13" Type="http://schemas.openxmlformats.org/officeDocument/2006/relationships/image" Target="../media/image1.png"/><Relationship Id="rId1" Type="http://schemas.openxmlformats.org/officeDocument/2006/relationships/slideLayout" Target="../slideLayouts/slideLayout976.xml"/><Relationship Id="rId2" Type="http://schemas.openxmlformats.org/officeDocument/2006/relationships/slideLayout" Target="../slideLayouts/slideLayout977.xml"/><Relationship Id="rId3" Type="http://schemas.openxmlformats.org/officeDocument/2006/relationships/slideLayout" Target="../slideLayouts/slideLayout978.xml"/><Relationship Id="rId4" Type="http://schemas.openxmlformats.org/officeDocument/2006/relationships/slideLayout" Target="../slideLayouts/slideLayout979.xml"/><Relationship Id="rId5" Type="http://schemas.openxmlformats.org/officeDocument/2006/relationships/slideLayout" Target="../slideLayouts/slideLayout980.xml"/><Relationship Id="rId6" Type="http://schemas.openxmlformats.org/officeDocument/2006/relationships/slideLayout" Target="../slideLayouts/slideLayout981.xml"/><Relationship Id="rId7" Type="http://schemas.openxmlformats.org/officeDocument/2006/relationships/slideLayout" Target="../slideLayouts/slideLayout982.xml"/><Relationship Id="rId8" Type="http://schemas.openxmlformats.org/officeDocument/2006/relationships/slideLayout" Target="../slideLayouts/slideLayout983.xml"/><Relationship Id="rId9" Type="http://schemas.openxmlformats.org/officeDocument/2006/relationships/slideLayout" Target="../slideLayouts/slideLayout984.xml"/><Relationship Id="rId10" Type="http://schemas.openxmlformats.org/officeDocument/2006/relationships/slideLayout" Target="../slideLayouts/slideLayout985.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997.xml"/><Relationship Id="rId12" Type="http://schemas.openxmlformats.org/officeDocument/2006/relationships/theme" Target="../theme/theme91.xml"/><Relationship Id="rId13" Type="http://schemas.openxmlformats.org/officeDocument/2006/relationships/image" Target="../media/image1.png"/><Relationship Id="rId1" Type="http://schemas.openxmlformats.org/officeDocument/2006/relationships/slideLayout" Target="../slideLayouts/slideLayout987.xml"/><Relationship Id="rId2" Type="http://schemas.openxmlformats.org/officeDocument/2006/relationships/slideLayout" Target="../slideLayouts/slideLayout988.xml"/><Relationship Id="rId3" Type="http://schemas.openxmlformats.org/officeDocument/2006/relationships/slideLayout" Target="../slideLayouts/slideLayout989.xml"/><Relationship Id="rId4" Type="http://schemas.openxmlformats.org/officeDocument/2006/relationships/slideLayout" Target="../slideLayouts/slideLayout990.xml"/><Relationship Id="rId5" Type="http://schemas.openxmlformats.org/officeDocument/2006/relationships/slideLayout" Target="../slideLayouts/slideLayout991.xml"/><Relationship Id="rId6" Type="http://schemas.openxmlformats.org/officeDocument/2006/relationships/slideLayout" Target="../slideLayouts/slideLayout992.xml"/><Relationship Id="rId7" Type="http://schemas.openxmlformats.org/officeDocument/2006/relationships/slideLayout" Target="../slideLayouts/slideLayout993.xml"/><Relationship Id="rId8" Type="http://schemas.openxmlformats.org/officeDocument/2006/relationships/slideLayout" Target="../slideLayouts/slideLayout994.xml"/><Relationship Id="rId9" Type="http://schemas.openxmlformats.org/officeDocument/2006/relationships/slideLayout" Target="../slideLayouts/slideLayout995.xml"/><Relationship Id="rId10" Type="http://schemas.openxmlformats.org/officeDocument/2006/relationships/slideLayout" Target="../slideLayouts/slideLayout996.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008.xml"/><Relationship Id="rId12" Type="http://schemas.openxmlformats.org/officeDocument/2006/relationships/theme" Target="../theme/theme92.xml"/><Relationship Id="rId13" Type="http://schemas.openxmlformats.org/officeDocument/2006/relationships/image" Target="../media/image1.png"/><Relationship Id="rId1" Type="http://schemas.openxmlformats.org/officeDocument/2006/relationships/slideLayout" Target="../slideLayouts/slideLayout998.xml"/><Relationship Id="rId2" Type="http://schemas.openxmlformats.org/officeDocument/2006/relationships/slideLayout" Target="../slideLayouts/slideLayout999.xml"/><Relationship Id="rId3" Type="http://schemas.openxmlformats.org/officeDocument/2006/relationships/slideLayout" Target="../slideLayouts/slideLayout1000.xml"/><Relationship Id="rId4" Type="http://schemas.openxmlformats.org/officeDocument/2006/relationships/slideLayout" Target="../slideLayouts/slideLayout1001.xml"/><Relationship Id="rId5" Type="http://schemas.openxmlformats.org/officeDocument/2006/relationships/slideLayout" Target="../slideLayouts/slideLayout1002.xml"/><Relationship Id="rId6" Type="http://schemas.openxmlformats.org/officeDocument/2006/relationships/slideLayout" Target="../slideLayouts/slideLayout1003.xml"/><Relationship Id="rId7" Type="http://schemas.openxmlformats.org/officeDocument/2006/relationships/slideLayout" Target="../slideLayouts/slideLayout1004.xml"/><Relationship Id="rId8" Type="http://schemas.openxmlformats.org/officeDocument/2006/relationships/slideLayout" Target="../slideLayouts/slideLayout1005.xml"/><Relationship Id="rId9" Type="http://schemas.openxmlformats.org/officeDocument/2006/relationships/slideLayout" Target="../slideLayouts/slideLayout1006.xml"/><Relationship Id="rId10" Type="http://schemas.openxmlformats.org/officeDocument/2006/relationships/slideLayout" Target="../slideLayouts/slideLayout1007.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019.xml"/><Relationship Id="rId12" Type="http://schemas.openxmlformats.org/officeDocument/2006/relationships/theme" Target="../theme/theme93.xml"/><Relationship Id="rId1" Type="http://schemas.openxmlformats.org/officeDocument/2006/relationships/slideLayout" Target="../slideLayouts/slideLayout1009.xml"/><Relationship Id="rId2" Type="http://schemas.openxmlformats.org/officeDocument/2006/relationships/slideLayout" Target="../slideLayouts/slideLayout1010.xml"/><Relationship Id="rId3" Type="http://schemas.openxmlformats.org/officeDocument/2006/relationships/slideLayout" Target="../slideLayouts/slideLayout1011.xml"/><Relationship Id="rId4" Type="http://schemas.openxmlformats.org/officeDocument/2006/relationships/slideLayout" Target="../slideLayouts/slideLayout1012.xml"/><Relationship Id="rId5" Type="http://schemas.openxmlformats.org/officeDocument/2006/relationships/slideLayout" Target="../slideLayouts/slideLayout1013.xml"/><Relationship Id="rId6" Type="http://schemas.openxmlformats.org/officeDocument/2006/relationships/slideLayout" Target="../slideLayouts/slideLayout1014.xml"/><Relationship Id="rId7" Type="http://schemas.openxmlformats.org/officeDocument/2006/relationships/slideLayout" Target="../slideLayouts/slideLayout1015.xml"/><Relationship Id="rId8" Type="http://schemas.openxmlformats.org/officeDocument/2006/relationships/slideLayout" Target="../slideLayouts/slideLayout1016.xml"/><Relationship Id="rId9" Type="http://schemas.openxmlformats.org/officeDocument/2006/relationships/slideLayout" Target="../slideLayouts/slideLayout1017.xml"/><Relationship Id="rId10" Type="http://schemas.openxmlformats.org/officeDocument/2006/relationships/slideLayout" Target="../slideLayouts/slideLayout1018.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030.xml"/><Relationship Id="rId12" Type="http://schemas.openxmlformats.org/officeDocument/2006/relationships/theme" Target="../theme/theme94.xml"/><Relationship Id="rId13" Type="http://schemas.openxmlformats.org/officeDocument/2006/relationships/image" Target="../media/image1.png"/><Relationship Id="rId1" Type="http://schemas.openxmlformats.org/officeDocument/2006/relationships/slideLayout" Target="../slideLayouts/slideLayout1020.xml"/><Relationship Id="rId2" Type="http://schemas.openxmlformats.org/officeDocument/2006/relationships/slideLayout" Target="../slideLayouts/slideLayout1021.xml"/><Relationship Id="rId3" Type="http://schemas.openxmlformats.org/officeDocument/2006/relationships/slideLayout" Target="../slideLayouts/slideLayout1022.xml"/><Relationship Id="rId4" Type="http://schemas.openxmlformats.org/officeDocument/2006/relationships/slideLayout" Target="../slideLayouts/slideLayout1023.xml"/><Relationship Id="rId5" Type="http://schemas.openxmlformats.org/officeDocument/2006/relationships/slideLayout" Target="../slideLayouts/slideLayout1024.xml"/><Relationship Id="rId6" Type="http://schemas.openxmlformats.org/officeDocument/2006/relationships/slideLayout" Target="../slideLayouts/slideLayout1025.xml"/><Relationship Id="rId7" Type="http://schemas.openxmlformats.org/officeDocument/2006/relationships/slideLayout" Target="../slideLayouts/slideLayout1026.xml"/><Relationship Id="rId8" Type="http://schemas.openxmlformats.org/officeDocument/2006/relationships/slideLayout" Target="../slideLayouts/slideLayout1027.xml"/><Relationship Id="rId9" Type="http://schemas.openxmlformats.org/officeDocument/2006/relationships/slideLayout" Target="../slideLayouts/slideLayout1028.xml"/><Relationship Id="rId10" Type="http://schemas.openxmlformats.org/officeDocument/2006/relationships/slideLayout" Target="../slideLayouts/slideLayout1029.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041.xml"/><Relationship Id="rId12" Type="http://schemas.openxmlformats.org/officeDocument/2006/relationships/theme" Target="../theme/theme95.xml"/><Relationship Id="rId13" Type="http://schemas.openxmlformats.org/officeDocument/2006/relationships/image" Target="../media/image1.png"/><Relationship Id="rId1" Type="http://schemas.openxmlformats.org/officeDocument/2006/relationships/slideLayout" Target="../slideLayouts/slideLayout1031.xml"/><Relationship Id="rId2" Type="http://schemas.openxmlformats.org/officeDocument/2006/relationships/slideLayout" Target="../slideLayouts/slideLayout1032.xml"/><Relationship Id="rId3" Type="http://schemas.openxmlformats.org/officeDocument/2006/relationships/slideLayout" Target="../slideLayouts/slideLayout1033.xml"/><Relationship Id="rId4" Type="http://schemas.openxmlformats.org/officeDocument/2006/relationships/slideLayout" Target="../slideLayouts/slideLayout1034.xml"/><Relationship Id="rId5" Type="http://schemas.openxmlformats.org/officeDocument/2006/relationships/slideLayout" Target="../slideLayouts/slideLayout1035.xml"/><Relationship Id="rId6" Type="http://schemas.openxmlformats.org/officeDocument/2006/relationships/slideLayout" Target="../slideLayouts/slideLayout1036.xml"/><Relationship Id="rId7" Type="http://schemas.openxmlformats.org/officeDocument/2006/relationships/slideLayout" Target="../slideLayouts/slideLayout1037.xml"/><Relationship Id="rId8" Type="http://schemas.openxmlformats.org/officeDocument/2006/relationships/slideLayout" Target="../slideLayouts/slideLayout1038.xml"/><Relationship Id="rId9" Type="http://schemas.openxmlformats.org/officeDocument/2006/relationships/slideLayout" Target="../slideLayouts/slideLayout1039.xml"/><Relationship Id="rId10" Type="http://schemas.openxmlformats.org/officeDocument/2006/relationships/slideLayout" Target="../slideLayouts/slideLayout1040.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052.xml"/><Relationship Id="rId12" Type="http://schemas.openxmlformats.org/officeDocument/2006/relationships/theme" Target="../theme/theme96.xml"/><Relationship Id="rId13" Type="http://schemas.openxmlformats.org/officeDocument/2006/relationships/image" Target="../media/image1.png"/><Relationship Id="rId1" Type="http://schemas.openxmlformats.org/officeDocument/2006/relationships/slideLayout" Target="../slideLayouts/slideLayout1042.xml"/><Relationship Id="rId2" Type="http://schemas.openxmlformats.org/officeDocument/2006/relationships/slideLayout" Target="../slideLayouts/slideLayout1043.xml"/><Relationship Id="rId3" Type="http://schemas.openxmlformats.org/officeDocument/2006/relationships/slideLayout" Target="../slideLayouts/slideLayout1044.xml"/><Relationship Id="rId4" Type="http://schemas.openxmlformats.org/officeDocument/2006/relationships/slideLayout" Target="../slideLayouts/slideLayout1045.xml"/><Relationship Id="rId5" Type="http://schemas.openxmlformats.org/officeDocument/2006/relationships/slideLayout" Target="../slideLayouts/slideLayout1046.xml"/><Relationship Id="rId6" Type="http://schemas.openxmlformats.org/officeDocument/2006/relationships/slideLayout" Target="../slideLayouts/slideLayout1047.xml"/><Relationship Id="rId7" Type="http://schemas.openxmlformats.org/officeDocument/2006/relationships/slideLayout" Target="../slideLayouts/slideLayout1048.xml"/><Relationship Id="rId8" Type="http://schemas.openxmlformats.org/officeDocument/2006/relationships/slideLayout" Target="../slideLayouts/slideLayout1049.xml"/><Relationship Id="rId9" Type="http://schemas.openxmlformats.org/officeDocument/2006/relationships/slideLayout" Target="../slideLayouts/slideLayout1050.xml"/><Relationship Id="rId10" Type="http://schemas.openxmlformats.org/officeDocument/2006/relationships/slideLayout" Target="../slideLayouts/slideLayout1051.xml"/></Relationships>
</file>

<file path=ppt/slideMasters/_rels/slideMaster97.xml.rels><?xml version="1.0" encoding="UTF-8" standalone="yes"?>
<Relationships xmlns="http://schemas.openxmlformats.org/package/2006/relationships"><Relationship Id="rId11" Type="http://schemas.openxmlformats.org/officeDocument/2006/relationships/slideLayout" Target="../slideLayouts/slideLayout1063.xml"/><Relationship Id="rId12" Type="http://schemas.openxmlformats.org/officeDocument/2006/relationships/slideLayout" Target="../slideLayouts/slideLayout1064.xml"/><Relationship Id="rId13" Type="http://schemas.openxmlformats.org/officeDocument/2006/relationships/theme" Target="../theme/theme97.xml"/><Relationship Id="rId1" Type="http://schemas.openxmlformats.org/officeDocument/2006/relationships/slideLayout" Target="../slideLayouts/slideLayout1053.xml"/><Relationship Id="rId2" Type="http://schemas.openxmlformats.org/officeDocument/2006/relationships/slideLayout" Target="../slideLayouts/slideLayout1054.xml"/><Relationship Id="rId3" Type="http://schemas.openxmlformats.org/officeDocument/2006/relationships/slideLayout" Target="../slideLayouts/slideLayout1055.xml"/><Relationship Id="rId4" Type="http://schemas.openxmlformats.org/officeDocument/2006/relationships/slideLayout" Target="../slideLayouts/slideLayout1056.xml"/><Relationship Id="rId5" Type="http://schemas.openxmlformats.org/officeDocument/2006/relationships/slideLayout" Target="../slideLayouts/slideLayout1057.xml"/><Relationship Id="rId6" Type="http://schemas.openxmlformats.org/officeDocument/2006/relationships/slideLayout" Target="../slideLayouts/slideLayout1058.xml"/><Relationship Id="rId7" Type="http://schemas.openxmlformats.org/officeDocument/2006/relationships/slideLayout" Target="../slideLayouts/slideLayout1059.xml"/><Relationship Id="rId8" Type="http://schemas.openxmlformats.org/officeDocument/2006/relationships/slideLayout" Target="../slideLayouts/slideLayout1060.xml"/><Relationship Id="rId9" Type="http://schemas.openxmlformats.org/officeDocument/2006/relationships/slideLayout" Target="../slideLayouts/slideLayout1061.xml"/><Relationship Id="rId10" Type="http://schemas.openxmlformats.org/officeDocument/2006/relationships/slideLayout" Target="../slideLayouts/slideLayout1062.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075.xml"/><Relationship Id="rId12" Type="http://schemas.openxmlformats.org/officeDocument/2006/relationships/slideLayout" Target="../slideLayouts/slideLayout1076.xml"/><Relationship Id="rId13" Type="http://schemas.openxmlformats.org/officeDocument/2006/relationships/theme" Target="../theme/theme98.xml"/><Relationship Id="rId1" Type="http://schemas.openxmlformats.org/officeDocument/2006/relationships/slideLayout" Target="../slideLayouts/slideLayout1065.xml"/><Relationship Id="rId2" Type="http://schemas.openxmlformats.org/officeDocument/2006/relationships/slideLayout" Target="../slideLayouts/slideLayout1066.xml"/><Relationship Id="rId3" Type="http://schemas.openxmlformats.org/officeDocument/2006/relationships/slideLayout" Target="../slideLayouts/slideLayout1067.xml"/><Relationship Id="rId4" Type="http://schemas.openxmlformats.org/officeDocument/2006/relationships/slideLayout" Target="../slideLayouts/slideLayout1068.xml"/><Relationship Id="rId5" Type="http://schemas.openxmlformats.org/officeDocument/2006/relationships/slideLayout" Target="../slideLayouts/slideLayout1069.xml"/><Relationship Id="rId6" Type="http://schemas.openxmlformats.org/officeDocument/2006/relationships/slideLayout" Target="../slideLayouts/slideLayout1070.xml"/><Relationship Id="rId7" Type="http://schemas.openxmlformats.org/officeDocument/2006/relationships/slideLayout" Target="../slideLayouts/slideLayout1071.xml"/><Relationship Id="rId8" Type="http://schemas.openxmlformats.org/officeDocument/2006/relationships/slideLayout" Target="../slideLayouts/slideLayout1072.xml"/><Relationship Id="rId9" Type="http://schemas.openxmlformats.org/officeDocument/2006/relationships/slideLayout" Target="../slideLayouts/slideLayout1073.xml"/><Relationship Id="rId10" Type="http://schemas.openxmlformats.org/officeDocument/2006/relationships/slideLayout" Target="../slideLayouts/slideLayout1074.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087.xml"/><Relationship Id="rId12" Type="http://schemas.openxmlformats.org/officeDocument/2006/relationships/theme" Target="../theme/theme99.xml"/><Relationship Id="rId13" Type="http://schemas.openxmlformats.org/officeDocument/2006/relationships/image" Target="../media/image1.png"/><Relationship Id="rId1" Type="http://schemas.openxmlformats.org/officeDocument/2006/relationships/slideLayout" Target="../slideLayouts/slideLayout1077.xml"/><Relationship Id="rId2" Type="http://schemas.openxmlformats.org/officeDocument/2006/relationships/slideLayout" Target="../slideLayouts/slideLayout1078.xml"/><Relationship Id="rId3" Type="http://schemas.openxmlformats.org/officeDocument/2006/relationships/slideLayout" Target="../slideLayouts/slideLayout1079.xml"/><Relationship Id="rId4" Type="http://schemas.openxmlformats.org/officeDocument/2006/relationships/slideLayout" Target="../slideLayouts/slideLayout1080.xml"/><Relationship Id="rId5" Type="http://schemas.openxmlformats.org/officeDocument/2006/relationships/slideLayout" Target="../slideLayouts/slideLayout1081.xml"/><Relationship Id="rId6" Type="http://schemas.openxmlformats.org/officeDocument/2006/relationships/slideLayout" Target="../slideLayouts/slideLayout1082.xml"/><Relationship Id="rId7" Type="http://schemas.openxmlformats.org/officeDocument/2006/relationships/slideLayout" Target="../slideLayouts/slideLayout1083.xml"/><Relationship Id="rId8" Type="http://schemas.openxmlformats.org/officeDocument/2006/relationships/slideLayout" Target="../slideLayouts/slideLayout1084.xml"/><Relationship Id="rId9" Type="http://schemas.openxmlformats.org/officeDocument/2006/relationships/slideLayout" Target="../slideLayouts/slideLayout1085.xml"/><Relationship Id="rId10" Type="http://schemas.openxmlformats.org/officeDocument/2006/relationships/slideLayout" Target="../slideLayouts/slideLayout108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cstate="email">
            <a:extLst>
              <a:ext uri="{28A0092B-C50C-407E-A947-70E740481C1C}">
                <a14:useLocalDpi xmlns:a14="http://schemas.microsoft.com/office/drawing/2010/main"/>
              </a:ext>
            </a:extLst>
          </a:blip>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cstate="email">
            <a:extLst>
              <a:ext uri="{28A0092B-C50C-407E-A947-70E740481C1C}">
                <a14:useLocalDpi xmlns:a14="http://schemas.microsoft.com/office/drawing/2010/main"/>
              </a:ext>
            </a:extLst>
          </a:blip>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8" cstate="email">
            <a:lum bright="-8000"/>
            <a:extLst>
              <a:ext uri="{28A0092B-C50C-407E-A947-70E740481C1C}">
                <a14:useLocalDpi xmlns:a14="http://schemas.microsoft.com/office/drawing/2010/main"/>
              </a:ext>
            </a:extLst>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9" cstate="email">
            <a:extLst>
              <a:ext uri="{28A0092B-C50C-407E-A947-70E740481C1C}">
                <a14:useLocalDpi xmlns:a14="http://schemas.microsoft.com/office/drawing/2010/main"/>
              </a:ext>
            </a:extLst>
          </a:blip>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49226075"/>
      </p:ext>
    </p:extLst>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5" cstate="email">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 id="2147486726"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3875186"/>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08291376"/>
      </p:ext>
    </p:extLst>
  </p:cSld>
  <p:clrMap bg1="lt1" tx1="dk1" bg2="lt2" tx2="dk2" accent1="accent1" accent2="accent2" accent3="accent3" accent4="accent4" accent5="accent5" accent6="accent6" hlink="hlink" folHlink="folHlink"/>
  <p:sldLayoutIdLst>
    <p:sldLayoutId id="2147485752" r:id="rId1"/>
    <p:sldLayoutId id="2147485753" r:id="rId2"/>
    <p:sldLayoutId id="2147485754" r:id="rId3"/>
    <p:sldLayoutId id="2147485755" r:id="rId4"/>
    <p:sldLayoutId id="2147485756" r:id="rId5"/>
    <p:sldLayoutId id="2147485757" r:id="rId6"/>
    <p:sldLayoutId id="2147485758" r:id="rId7"/>
    <p:sldLayoutId id="2147485759" r:id="rId8"/>
    <p:sldLayoutId id="2147485760" r:id="rId9"/>
    <p:sldLayoutId id="2147485761" r:id="rId10"/>
    <p:sldLayoutId id="21474857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041712"/>
      </p:ext>
    </p:extLst>
  </p:cSld>
  <p:clrMap bg1="lt1" tx1="dk1" bg2="lt2" tx2="dk2" accent1="accent1" accent2="accent2" accent3="accent3" accent4="accent4" accent5="accent5" accent6="accent6" hlink="hlink" folHlink="folHlink"/>
  <p:sldLayoutIdLst>
    <p:sldLayoutId id="2147485764" r:id="rId1"/>
    <p:sldLayoutId id="2147485765" r:id="rId2"/>
    <p:sldLayoutId id="2147485766" r:id="rId3"/>
    <p:sldLayoutId id="2147485767" r:id="rId4"/>
    <p:sldLayoutId id="2147485768" r:id="rId5"/>
    <p:sldLayoutId id="2147485769" r:id="rId6"/>
    <p:sldLayoutId id="2147485770" r:id="rId7"/>
    <p:sldLayoutId id="2147485771" r:id="rId8"/>
    <p:sldLayoutId id="2147485772" r:id="rId9"/>
    <p:sldLayoutId id="2147485773" r:id="rId10"/>
    <p:sldLayoutId id="21474857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37900968"/>
      </p:ext>
    </p:extLst>
  </p:cSld>
  <p:clrMap bg1="lt1" tx1="dk1" bg2="lt2" tx2="dk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02678425"/>
      </p:ext>
    </p:extLst>
  </p:cSld>
  <p:clrMap bg1="lt1" tx1="dk1" bg2="lt2" tx2="dk2" accent1="accent1" accent2="accent2" accent3="accent3" accent4="accent4" accent5="accent5" accent6="accent6" hlink="hlink" folHlink="folHlink"/>
  <p:sldLayoutIdLst>
    <p:sldLayoutId id="2147485812" r:id="rId1"/>
    <p:sldLayoutId id="2147485813" r:id="rId2"/>
    <p:sldLayoutId id="2147485814" r:id="rId3"/>
    <p:sldLayoutId id="2147485815" r:id="rId4"/>
    <p:sldLayoutId id="2147485816" r:id="rId5"/>
    <p:sldLayoutId id="2147485817" r:id="rId6"/>
    <p:sldLayoutId id="2147485818" r:id="rId7"/>
    <p:sldLayoutId id="2147485819" r:id="rId8"/>
    <p:sldLayoutId id="2147485820" r:id="rId9"/>
    <p:sldLayoutId id="2147485821" r:id="rId10"/>
    <p:sldLayoutId id="2147485822" r:id="rId11"/>
    <p:sldLayoutId id="214748582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68388885"/>
      </p:ext>
    </p:extLst>
  </p:cSld>
  <p:clrMap bg1="lt1" tx1="dk1" bg2="lt2" tx2="dk2" accent1="accent1" accent2="accent2" accent3="accent3" accent4="accent4" accent5="accent5" accent6="accent6" hlink="hlink" folHlink="folHlink"/>
  <p:sldLayoutIdLst>
    <p:sldLayoutId id="2147485923" r:id="rId1"/>
    <p:sldLayoutId id="2147485924" r:id="rId2"/>
    <p:sldLayoutId id="2147485925" r:id="rId3"/>
    <p:sldLayoutId id="2147485926" r:id="rId4"/>
    <p:sldLayoutId id="2147485927" r:id="rId5"/>
    <p:sldLayoutId id="2147485928" r:id="rId6"/>
    <p:sldLayoutId id="2147485929" r:id="rId7"/>
    <p:sldLayoutId id="2147485930" r:id="rId8"/>
    <p:sldLayoutId id="2147485931" r:id="rId9"/>
    <p:sldLayoutId id="2147485932" r:id="rId10"/>
    <p:sldLayoutId id="21474859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0083490"/>
      </p:ext>
    </p:extLst>
  </p:cSld>
  <p:clrMap bg1="lt1" tx1="dk1" bg2="lt2" tx2="dk2" accent1="accent1" accent2="accent2" accent3="accent3" accent4="accent4" accent5="accent5" accent6="accent6" hlink="hlink" folHlink="folHlink"/>
  <p:sldLayoutIdLst>
    <p:sldLayoutId id="2147485935" r:id="rId1"/>
    <p:sldLayoutId id="2147485936" r:id="rId2"/>
    <p:sldLayoutId id="2147485937" r:id="rId3"/>
    <p:sldLayoutId id="2147485938" r:id="rId4"/>
    <p:sldLayoutId id="2147485939" r:id="rId5"/>
    <p:sldLayoutId id="2147485940" r:id="rId6"/>
    <p:sldLayoutId id="2147485941" r:id="rId7"/>
    <p:sldLayoutId id="2147485942" r:id="rId8"/>
    <p:sldLayoutId id="2147485943" r:id="rId9"/>
    <p:sldLayoutId id="2147485944" r:id="rId10"/>
    <p:sldLayoutId id="214748594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64823309"/>
      </p:ext>
    </p:extLst>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78357576"/>
      </p:ext>
    </p:extLst>
  </p:cSld>
  <p:clrMap bg1="lt1" tx1="dk1" bg2="lt2" tx2="dk2" accent1="accent1" accent2="accent2" accent3="accent3" accent4="accent4" accent5="accent5" accent6="accent6" hlink="hlink" folHlink="folHlink"/>
  <p:sldLayoutIdLst>
    <p:sldLayoutId id="2147485971" r:id="rId1"/>
    <p:sldLayoutId id="2147485972" r:id="rId2"/>
    <p:sldLayoutId id="2147485973" r:id="rId3"/>
    <p:sldLayoutId id="2147485974" r:id="rId4"/>
    <p:sldLayoutId id="2147485975" r:id="rId5"/>
    <p:sldLayoutId id="2147485976" r:id="rId6"/>
    <p:sldLayoutId id="2147485977" r:id="rId7"/>
    <p:sldLayoutId id="2147485978" r:id="rId8"/>
    <p:sldLayoutId id="2147485979" r:id="rId9"/>
    <p:sldLayoutId id="2147485980" r:id="rId10"/>
    <p:sldLayoutId id="21474859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29782013"/>
      </p:ext>
    </p:extLst>
  </p:cSld>
  <p:clrMap bg1="lt1" tx1="dk1" bg2="lt2" tx2="dk2" accent1="accent1" accent2="accent2" accent3="accent3" accent4="accent4" accent5="accent5" accent6="accent6" hlink="hlink" folHlink="folHlink"/>
  <p:sldLayoutIdLst>
    <p:sldLayoutId id="2147485995" r:id="rId1"/>
    <p:sldLayoutId id="2147485996" r:id="rId2"/>
    <p:sldLayoutId id="2147485997" r:id="rId3"/>
    <p:sldLayoutId id="2147485998" r:id="rId4"/>
    <p:sldLayoutId id="2147485999" r:id="rId5"/>
    <p:sldLayoutId id="2147486000" r:id="rId6"/>
    <p:sldLayoutId id="2147486001" r:id="rId7"/>
    <p:sldLayoutId id="2147486002" r:id="rId8"/>
    <p:sldLayoutId id="2147486003" r:id="rId9"/>
    <p:sldLayoutId id="2147486004" r:id="rId10"/>
    <p:sldLayoutId id="21474860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34525455"/>
      </p:ext>
    </p:extLst>
  </p:cSld>
  <p:clrMap bg1="lt1" tx1="dk1" bg2="lt2" tx2="dk2" accent1="accent1" accent2="accent2" accent3="accent3" accent4="accent4" accent5="accent5" accent6="accent6" hlink="hlink" folHlink="folHlink"/>
  <p:sldLayoutIdLst>
    <p:sldLayoutId id="2147486020" r:id="rId1"/>
    <p:sldLayoutId id="2147486021" r:id="rId2"/>
    <p:sldLayoutId id="2147486022" r:id="rId3"/>
    <p:sldLayoutId id="2147486023" r:id="rId4"/>
    <p:sldLayoutId id="2147486024" r:id="rId5"/>
    <p:sldLayoutId id="2147486025" r:id="rId6"/>
    <p:sldLayoutId id="2147486026" r:id="rId7"/>
    <p:sldLayoutId id="2147486027" r:id="rId8"/>
    <p:sldLayoutId id="2147486028" r:id="rId9"/>
    <p:sldLayoutId id="2147486029" r:id="rId10"/>
    <p:sldLayoutId id="21474860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4092243"/>
      </p:ext>
    </p:extLst>
  </p:cSld>
  <p:clrMap bg1="lt1" tx1="dk1" bg2="lt2" tx2="dk2" accent1="accent1" accent2="accent2" accent3="accent3" accent4="accent4" accent5="accent5" accent6="accent6" hlink="hlink" folHlink="folHlink"/>
  <p:sldLayoutIdLst>
    <p:sldLayoutId id="2147486032" r:id="rId1"/>
    <p:sldLayoutId id="2147486033" r:id="rId2"/>
    <p:sldLayoutId id="2147486034" r:id="rId3"/>
    <p:sldLayoutId id="2147486035" r:id="rId4"/>
    <p:sldLayoutId id="2147486036" r:id="rId5"/>
    <p:sldLayoutId id="2147486037" r:id="rId6"/>
    <p:sldLayoutId id="2147486038" r:id="rId7"/>
    <p:sldLayoutId id="2147486039" r:id="rId8"/>
    <p:sldLayoutId id="2147486040" r:id="rId9"/>
    <p:sldLayoutId id="2147486041" r:id="rId10"/>
    <p:sldLayoutId id="21474860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4276422070"/>
      </p:ext>
    </p:extLst>
  </p:cSld>
  <p:clrMap bg1="lt1" tx1="dk1" bg2="lt2" tx2="dk2" accent1="accent1" accent2="accent2" accent3="accent3" accent4="accent4" accent5="accent5" accent6="accent6" hlink="hlink" folHlink="folHlink"/>
  <p:sldLayoutIdLst>
    <p:sldLayoutId id="2147486056" r:id="rId1"/>
    <p:sldLayoutId id="2147486057" r:id="rId2"/>
    <p:sldLayoutId id="2147486058" r:id="rId3"/>
    <p:sldLayoutId id="2147486059" r:id="rId4"/>
    <p:sldLayoutId id="2147486060" r:id="rId5"/>
    <p:sldLayoutId id="2147486061" r:id="rId6"/>
    <p:sldLayoutId id="2147486062" r:id="rId7"/>
    <p:sldLayoutId id="2147486063" r:id="rId8"/>
    <p:sldLayoutId id="2147486064" r:id="rId9"/>
    <p:sldLayoutId id="2147486065" r:id="rId10"/>
    <p:sldLayoutId id="2147486066" r:id="rId11"/>
    <p:sldLayoutId id="2147486067"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5167569"/>
      </p:ext>
    </p:extLst>
  </p:cSld>
  <p:clrMap bg1="lt1" tx1="dk1" bg2="lt2" tx2="dk2" accent1="accent1" accent2="accent2" accent3="accent3" accent4="accent4" accent5="accent5" accent6="accent6" hlink="hlink" folHlink="folHlink"/>
  <p:sldLayoutIdLst>
    <p:sldLayoutId id="2147486069" r:id="rId1"/>
    <p:sldLayoutId id="2147486070" r:id="rId2"/>
    <p:sldLayoutId id="2147486071" r:id="rId3"/>
    <p:sldLayoutId id="2147486072" r:id="rId4"/>
    <p:sldLayoutId id="2147486073" r:id="rId5"/>
    <p:sldLayoutId id="2147486074" r:id="rId6"/>
    <p:sldLayoutId id="2147486075" r:id="rId7"/>
    <p:sldLayoutId id="2147486076" r:id="rId8"/>
    <p:sldLayoutId id="2147486077" r:id="rId9"/>
    <p:sldLayoutId id="2147486078" r:id="rId10"/>
    <p:sldLayoutId id="21474860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latin typeface="Calibri"/>
              </a:rPr>
              <a:pPr defTabSz="457200"/>
              <a:t>10/11/16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46555601"/>
      </p:ext>
    </p:extLst>
  </p:cSld>
  <p:clrMap bg1="lt1" tx1="dk1" bg2="lt2" tx2="dk2" accent1="accent1" accent2="accent2" accent3="accent3" accent4="accent4" accent5="accent5" accent6="accent6" hlink="hlink" folHlink="folHlink"/>
  <p:sldLayoutIdLst>
    <p:sldLayoutId id="2147486081" r:id="rId1"/>
    <p:sldLayoutId id="2147486082" r:id="rId2"/>
    <p:sldLayoutId id="2147486083" r:id="rId3"/>
    <p:sldLayoutId id="2147486084" r:id="rId4"/>
    <p:sldLayoutId id="2147486085" r:id="rId5"/>
    <p:sldLayoutId id="2147486086" r:id="rId6"/>
    <p:sldLayoutId id="2147486087" r:id="rId7"/>
    <p:sldLayoutId id="2147486088" r:id="rId8"/>
    <p:sldLayoutId id="2147486089" r:id="rId9"/>
    <p:sldLayoutId id="2147486090" r:id="rId10"/>
    <p:sldLayoutId id="2147486091" r:id="rId11"/>
  </p:sldLayoutIdLst>
  <p:timing>
    <p:tnLst>
      <p:par>
        <p:cTn xmlns:p14="http://schemas.microsoft.com/office/powerpoint/2010/mai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0873313"/>
      </p:ext>
    </p:extLst>
  </p:cSld>
  <p:clrMap bg1="lt1" tx1="dk1" bg2="lt2" tx2="dk2" accent1="accent1" accent2="accent2" accent3="accent3" accent4="accent4" accent5="accent5" accent6="accent6" hlink="hlink" folHlink="folHlink"/>
  <p:sldLayoutIdLst>
    <p:sldLayoutId id="2147486105" r:id="rId1"/>
    <p:sldLayoutId id="2147486106" r:id="rId2"/>
    <p:sldLayoutId id="2147486107" r:id="rId3"/>
    <p:sldLayoutId id="2147486108" r:id="rId4"/>
    <p:sldLayoutId id="2147486109" r:id="rId5"/>
    <p:sldLayoutId id="2147486110" r:id="rId6"/>
    <p:sldLayoutId id="2147486111" r:id="rId7"/>
    <p:sldLayoutId id="2147486112" r:id="rId8"/>
    <p:sldLayoutId id="2147486113" r:id="rId9"/>
    <p:sldLayoutId id="2147486114" r:id="rId10"/>
    <p:sldLayoutId id="21474861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20205330"/>
      </p:ext>
    </p:extLst>
  </p:cSld>
  <p:clrMap bg1="lt1" tx1="dk1" bg2="lt2" tx2="dk2" accent1="accent1" accent2="accent2" accent3="accent3" accent4="accent4" accent5="accent5" accent6="accent6" hlink="hlink" folHlink="folHlink"/>
  <p:sldLayoutIdLst>
    <p:sldLayoutId id="2147486117" r:id="rId1"/>
    <p:sldLayoutId id="2147486118" r:id="rId2"/>
    <p:sldLayoutId id="2147486119" r:id="rId3"/>
    <p:sldLayoutId id="2147486120" r:id="rId4"/>
    <p:sldLayoutId id="2147486121" r:id="rId5"/>
    <p:sldLayoutId id="2147486122" r:id="rId6"/>
    <p:sldLayoutId id="2147486123" r:id="rId7"/>
    <p:sldLayoutId id="2147486124" r:id="rId8"/>
    <p:sldLayoutId id="2147486125" r:id="rId9"/>
    <p:sldLayoutId id="2147486126" r:id="rId10"/>
    <p:sldLayoutId id="21474861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44815696"/>
      </p:ext>
    </p:extLst>
  </p:cSld>
  <p:clrMap bg1="lt1" tx1="dk1" bg2="lt2" tx2="dk2" accent1="accent1" accent2="accent2" accent3="accent3" accent4="accent4" accent5="accent5" accent6="accent6" hlink="hlink" folHlink="folHlink"/>
  <p:sldLayoutIdLst>
    <p:sldLayoutId id="2147486129" r:id="rId1"/>
    <p:sldLayoutId id="2147486130" r:id="rId2"/>
    <p:sldLayoutId id="2147486131" r:id="rId3"/>
    <p:sldLayoutId id="2147486132" r:id="rId4"/>
    <p:sldLayoutId id="2147486133" r:id="rId5"/>
    <p:sldLayoutId id="2147486134" r:id="rId6"/>
    <p:sldLayoutId id="2147486135" r:id="rId7"/>
    <p:sldLayoutId id="2147486136" r:id="rId8"/>
    <p:sldLayoutId id="2147486137" r:id="rId9"/>
    <p:sldLayoutId id="2147486138" r:id="rId10"/>
    <p:sldLayoutId id="214748613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204586755"/>
      </p:ext>
    </p:extLst>
  </p:cSld>
  <p:clrMap bg1="lt1" tx1="dk1" bg2="lt2" tx2="dk2" accent1="accent1" accent2="accent2" accent3="accent3" accent4="accent4" accent5="accent5" accent6="accent6" hlink="hlink" folHlink="folHlink"/>
  <p:sldLayoutIdLst>
    <p:sldLayoutId id="2147486141" r:id="rId1"/>
    <p:sldLayoutId id="2147486142" r:id="rId2"/>
    <p:sldLayoutId id="2147486143" r:id="rId3"/>
    <p:sldLayoutId id="2147486144" r:id="rId4"/>
    <p:sldLayoutId id="2147486145" r:id="rId5"/>
    <p:sldLayoutId id="2147486146" r:id="rId6"/>
    <p:sldLayoutId id="2147486147" r:id="rId7"/>
    <p:sldLayoutId id="2147486148" r:id="rId8"/>
    <p:sldLayoutId id="2147486149" r:id="rId9"/>
    <p:sldLayoutId id="2147486150" r:id="rId10"/>
    <p:sldLayoutId id="21474861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2000510"/>
      </p:ext>
    </p:extLst>
  </p:cSld>
  <p:clrMap bg1="lt1" tx1="dk1" bg2="lt2" tx2="dk2" accent1="accent1" accent2="accent2" accent3="accent3" accent4="accent4" accent5="accent5" accent6="accent6" hlink="hlink" folHlink="folHlink"/>
  <p:sldLayoutIdLst>
    <p:sldLayoutId id="2147486165" r:id="rId1"/>
    <p:sldLayoutId id="2147486166" r:id="rId2"/>
    <p:sldLayoutId id="2147486167" r:id="rId3"/>
    <p:sldLayoutId id="2147486168" r:id="rId4"/>
    <p:sldLayoutId id="2147486169" r:id="rId5"/>
    <p:sldLayoutId id="2147486170" r:id="rId6"/>
    <p:sldLayoutId id="2147486171" r:id="rId7"/>
    <p:sldLayoutId id="2147486172" r:id="rId8"/>
    <p:sldLayoutId id="2147486173" r:id="rId9"/>
    <p:sldLayoutId id="2147486174" r:id="rId10"/>
    <p:sldLayoutId id="21474861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09822312"/>
      </p:ext>
    </p:extLst>
  </p:cSld>
  <p:clrMap bg1="lt1" tx1="dk1" bg2="lt2" tx2="dk2" accent1="accent1" accent2="accent2" accent3="accent3" accent4="accent4" accent5="accent5" accent6="accent6" hlink="hlink" folHlink="folHlink"/>
  <p:sldLayoutIdLst>
    <p:sldLayoutId id="2147486198" r:id="rId1"/>
    <p:sldLayoutId id="2147486199" r:id="rId2"/>
    <p:sldLayoutId id="2147486200" r:id="rId3"/>
    <p:sldLayoutId id="2147486201" r:id="rId4"/>
    <p:sldLayoutId id="2147486202" r:id="rId5"/>
    <p:sldLayoutId id="2147486203" r:id="rId6"/>
    <p:sldLayoutId id="2147486204" r:id="rId7"/>
    <p:sldLayoutId id="2147486205" r:id="rId8"/>
    <p:sldLayoutId id="2147486206" r:id="rId9"/>
    <p:sldLayoutId id="2147486207" r:id="rId10"/>
    <p:sldLayoutId id="21474862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865077665"/>
      </p:ext>
    </p:extLst>
  </p:cSld>
  <p:clrMap bg1="lt1" tx1="dk1" bg2="lt2" tx2="dk2" accent1="accent1" accent2="accent2" accent3="accent3" accent4="accent4" accent5="accent5" accent6="accent6" hlink="hlink" folHlink="folHlink"/>
  <p:sldLayoutIdLst>
    <p:sldLayoutId id="2147486259" r:id="rId1"/>
    <p:sldLayoutId id="2147486260" r:id="rId2"/>
    <p:sldLayoutId id="2147486261" r:id="rId3"/>
    <p:sldLayoutId id="2147486262" r:id="rId4"/>
    <p:sldLayoutId id="2147486263" r:id="rId5"/>
    <p:sldLayoutId id="2147486264" r:id="rId6"/>
    <p:sldLayoutId id="2147486265" r:id="rId7"/>
    <p:sldLayoutId id="2147486266" r:id="rId8"/>
    <p:sldLayoutId id="2147486267" r:id="rId9"/>
    <p:sldLayoutId id="2147486268" r:id="rId10"/>
    <p:sldLayoutId id="21474862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04893852"/>
      </p:ext>
    </p:extLst>
  </p:cSld>
  <p:clrMap bg1="lt1" tx1="dk1" bg2="lt2" tx2="dk2" accent1="accent1" accent2="accent2" accent3="accent3" accent4="accent4" accent5="accent5" accent6="accent6" hlink="hlink" folHlink="folHlink"/>
  <p:sldLayoutIdLst>
    <p:sldLayoutId id="2147486292" r:id="rId1"/>
    <p:sldLayoutId id="2147486293" r:id="rId2"/>
    <p:sldLayoutId id="2147486294" r:id="rId3"/>
    <p:sldLayoutId id="2147486295" r:id="rId4"/>
    <p:sldLayoutId id="2147486296" r:id="rId5"/>
    <p:sldLayoutId id="2147486297" r:id="rId6"/>
    <p:sldLayoutId id="2147486298" r:id="rId7"/>
    <p:sldLayoutId id="2147486299" r:id="rId8"/>
    <p:sldLayoutId id="2147486300" r:id="rId9"/>
    <p:sldLayoutId id="2147486301" r:id="rId10"/>
    <p:sldLayoutId id="21474863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58464299"/>
      </p:ext>
    </p:extLst>
  </p:cSld>
  <p:clrMap bg1="lt1" tx1="dk1" bg2="lt2" tx2="dk2" accent1="accent1" accent2="accent2" accent3="accent3" accent4="accent4" accent5="accent5" accent6="accent6" hlink="hlink" folHlink="folHlink"/>
  <p:sldLayoutIdLst>
    <p:sldLayoutId id="2147486304" r:id="rId1"/>
    <p:sldLayoutId id="2147486305" r:id="rId2"/>
    <p:sldLayoutId id="2147486306" r:id="rId3"/>
    <p:sldLayoutId id="2147486307" r:id="rId4"/>
    <p:sldLayoutId id="2147486308" r:id="rId5"/>
    <p:sldLayoutId id="2147486309" r:id="rId6"/>
    <p:sldLayoutId id="2147486310" r:id="rId7"/>
    <p:sldLayoutId id="2147486311" r:id="rId8"/>
    <p:sldLayoutId id="2147486312" r:id="rId9"/>
    <p:sldLayoutId id="2147486313" r:id="rId10"/>
    <p:sldLayoutId id="21474863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2842135"/>
      </p:ext>
    </p:extLst>
  </p:cSld>
  <p:clrMap bg1="lt1" tx1="dk1" bg2="lt2" tx2="dk2" accent1="accent1" accent2="accent2" accent3="accent3" accent4="accent4" accent5="accent5" accent6="accent6" hlink="hlink" folHlink="folHlink"/>
  <p:sldLayoutIdLst>
    <p:sldLayoutId id="2147486316" r:id="rId1"/>
    <p:sldLayoutId id="2147486317" r:id="rId2"/>
    <p:sldLayoutId id="2147486318" r:id="rId3"/>
    <p:sldLayoutId id="2147486319" r:id="rId4"/>
    <p:sldLayoutId id="2147486320" r:id="rId5"/>
    <p:sldLayoutId id="2147486321" r:id="rId6"/>
    <p:sldLayoutId id="2147486322" r:id="rId7"/>
    <p:sldLayoutId id="2147486323" r:id="rId8"/>
    <p:sldLayoutId id="2147486324" r:id="rId9"/>
    <p:sldLayoutId id="2147486325" r:id="rId10"/>
    <p:sldLayoutId id="21474863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5230927"/>
      </p:ext>
    </p:extLst>
  </p:cSld>
  <p:clrMap bg1="lt1" tx1="dk1" bg2="lt2" tx2="dk2" accent1="accent1" accent2="accent2" accent3="accent3" accent4="accent4" accent5="accent5" accent6="accent6" hlink="hlink" folHlink="folHlink"/>
  <p:sldLayoutIdLst>
    <p:sldLayoutId id="2147486328" r:id="rId1"/>
    <p:sldLayoutId id="2147486329" r:id="rId2"/>
    <p:sldLayoutId id="2147486330" r:id="rId3"/>
    <p:sldLayoutId id="2147486331" r:id="rId4"/>
    <p:sldLayoutId id="2147486332" r:id="rId5"/>
    <p:sldLayoutId id="2147486333" r:id="rId6"/>
    <p:sldLayoutId id="2147486334" r:id="rId7"/>
    <p:sldLayoutId id="2147486335" r:id="rId8"/>
    <p:sldLayoutId id="2147486336" r:id="rId9"/>
    <p:sldLayoutId id="2147486337" r:id="rId10"/>
    <p:sldLayoutId id="21474863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68113352"/>
      </p:ext>
    </p:extLst>
  </p:cSld>
  <p:clrMap bg1="lt1" tx1="dk1" bg2="lt2" tx2="dk2" accent1="accent1" accent2="accent2" accent3="accent3" accent4="accent4" accent5="accent5" accent6="accent6" hlink="hlink" folHlink="folHlink"/>
  <p:sldLayoutIdLst>
    <p:sldLayoutId id="2147486340" r:id="rId1"/>
    <p:sldLayoutId id="2147486341" r:id="rId2"/>
    <p:sldLayoutId id="2147486342" r:id="rId3"/>
    <p:sldLayoutId id="2147486343" r:id="rId4"/>
    <p:sldLayoutId id="2147486344" r:id="rId5"/>
    <p:sldLayoutId id="2147486345" r:id="rId6"/>
    <p:sldLayoutId id="2147486346" r:id="rId7"/>
    <p:sldLayoutId id="2147486347" r:id="rId8"/>
    <p:sldLayoutId id="2147486348" r:id="rId9"/>
    <p:sldLayoutId id="2147486349" r:id="rId10"/>
    <p:sldLayoutId id="21474863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48237237"/>
      </p:ext>
    </p:extLst>
  </p:cSld>
  <p:clrMap bg1="lt1" tx1="dk1" bg2="lt2" tx2="dk2" accent1="accent1" accent2="accent2" accent3="accent3" accent4="accent4" accent5="accent5" accent6="accent6" hlink="hlink" folHlink="folHlink"/>
  <p:sldLayoutIdLst>
    <p:sldLayoutId id="2147486352" r:id="rId1"/>
    <p:sldLayoutId id="2147486353" r:id="rId2"/>
    <p:sldLayoutId id="2147486354" r:id="rId3"/>
    <p:sldLayoutId id="2147486355" r:id="rId4"/>
    <p:sldLayoutId id="2147486356" r:id="rId5"/>
    <p:sldLayoutId id="2147486357" r:id="rId6"/>
    <p:sldLayoutId id="2147486358" r:id="rId7"/>
    <p:sldLayoutId id="2147486359" r:id="rId8"/>
    <p:sldLayoutId id="2147486360" r:id="rId9"/>
    <p:sldLayoutId id="2147486361" r:id="rId10"/>
    <p:sldLayoutId id="2147486362" r:id="rId11"/>
    <p:sldLayoutId id="214748636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1482572510"/>
      </p:ext>
    </p:extLst>
  </p:cSld>
  <p:clrMap bg1="lt1" tx1="dk1" bg2="lt2" tx2="dk2" accent1="accent1" accent2="accent2" accent3="accent3" accent4="accent4" accent5="accent5" accent6="accent6" hlink="hlink" folHlink="folHlink"/>
  <p:sldLayoutIdLst>
    <p:sldLayoutId id="2147486365" r:id="rId1"/>
    <p:sldLayoutId id="2147486366" r:id="rId2"/>
    <p:sldLayoutId id="2147486367" r:id="rId3"/>
    <p:sldLayoutId id="2147486368" r:id="rId4"/>
    <p:sldLayoutId id="2147486369" r:id="rId5"/>
    <p:sldLayoutId id="2147486370" r:id="rId6"/>
    <p:sldLayoutId id="2147486371" r:id="rId7"/>
    <p:sldLayoutId id="2147486372" r:id="rId8"/>
    <p:sldLayoutId id="2147486373" r:id="rId9"/>
    <p:sldLayoutId id="2147486374" r:id="rId10"/>
    <p:sldLayoutId id="214748637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62985870"/>
      </p:ext>
    </p:extLst>
  </p:cSld>
  <p:clrMap bg1="lt1" tx1="dk1" bg2="lt2" tx2="dk2" accent1="accent1" accent2="accent2" accent3="accent3" accent4="accent4" accent5="accent5" accent6="accent6" hlink="hlink" folHlink="folHlink"/>
  <p:sldLayoutIdLst>
    <p:sldLayoutId id="2147486377" r:id="rId1"/>
    <p:sldLayoutId id="2147486378" r:id="rId2"/>
    <p:sldLayoutId id="2147486379" r:id="rId3"/>
    <p:sldLayoutId id="2147486380" r:id="rId4"/>
    <p:sldLayoutId id="2147486381" r:id="rId5"/>
    <p:sldLayoutId id="2147486382" r:id="rId6"/>
    <p:sldLayoutId id="2147486383" r:id="rId7"/>
    <p:sldLayoutId id="2147486384" r:id="rId8"/>
    <p:sldLayoutId id="2147486385" r:id="rId9"/>
    <p:sldLayoutId id="2147486386" r:id="rId10"/>
    <p:sldLayoutId id="214748638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7980697"/>
      </p:ext>
    </p:extLst>
  </p:cSld>
  <p:clrMap bg1="lt1" tx1="dk1" bg2="lt2" tx2="dk2" accent1="accent1" accent2="accent2" accent3="accent3" accent4="accent4" accent5="accent5" accent6="accent6" hlink="hlink" folHlink="folHlink"/>
  <p:sldLayoutIdLst>
    <p:sldLayoutId id="2147486389" r:id="rId1"/>
    <p:sldLayoutId id="2147486390" r:id="rId2"/>
    <p:sldLayoutId id="2147486391" r:id="rId3"/>
    <p:sldLayoutId id="2147486392" r:id="rId4"/>
    <p:sldLayoutId id="2147486393" r:id="rId5"/>
    <p:sldLayoutId id="2147486394" r:id="rId6"/>
    <p:sldLayoutId id="2147486395" r:id="rId7"/>
    <p:sldLayoutId id="2147486396" r:id="rId8"/>
    <p:sldLayoutId id="2147486397" r:id="rId9"/>
    <p:sldLayoutId id="2147486398" r:id="rId10"/>
    <p:sldLayoutId id="214748639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20937335"/>
      </p:ext>
    </p:extLst>
  </p:cSld>
  <p:clrMap bg1="lt1" tx1="dk1" bg2="lt2" tx2="dk2" accent1="accent1" accent2="accent2" accent3="accent3" accent4="accent4" accent5="accent5" accent6="accent6" hlink="hlink" folHlink="folHlink"/>
  <p:sldLayoutIdLst>
    <p:sldLayoutId id="2147486401" r:id="rId1"/>
    <p:sldLayoutId id="2147486402" r:id="rId2"/>
    <p:sldLayoutId id="2147486403" r:id="rId3"/>
    <p:sldLayoutId id="2147486404" r:id="rId4"/>
    <p:sldLayoutId id="2147486405" r:id="rId5"/>
    <p:sldLayoutId id="2147486406" r:id="rId6"/>
    <p:sldLayoutId id="2147486407" r:id="rId7"/>
    <p:sldLayoutId id="2147486408" r:id="rId8"/>
    <p:sldLayoutId id="2147486409" r:id="rId9"/>
    <p:sldLayoutId id="2147486410" r:id="rId10"/>
    <p:sldLayoutId id="214748641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98471662"/>
      </p:ext>
    </p:extLst>
  </p:cSld>
  <p:clrMap bg1="lt1" tx1="dk1" bg2="lt2" tx2="dk2" accent1="accent1" accent2="accent2" accent3="accent3" accent4="accent4" accent5="accent5" accent6="accent6" hlink="hlink" folHlink="folHlink"/>
  <p:sldLayoutIdLst>
    <p:sldLayoutId id="2147486413" r:id="rId1"/>
    <p:sldLayoutId id="2147486414" r:id="rId2"/>
    <p:sldLayoutId id="2147486415" r:id="rId3"/>
    <p:sldLayoutId id="2147486416" r:id="rId4"/>
    <p:sldLayoutId id="2147486417" r:id="rId5"/>
    <p:sldLayoutId id="2147486418" r:id="rId6"/>
    <p:sldLayoutId id="2147486419" r:id="rId7"/>
    <p:sldLayoutId id="2147486420" r:id="rId8"/>
    <p:sldLayoutId id="2147486421" r:id="rId9"/>
    <p:sldLayoutId id="2147486422" r:id="rId10"/>
    <p:sldLayoutId id="21474864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90143041"/>
      </p:ext>
    </p:extLst>
  </p:cSld>
  <p:clrMap bg1="lt1" tx1="dk1" bg2="lt2" tx2="dk2" accent1="accent1" accent2="accent2" accent3="accent3" accent4="accent4" accent5="accent5" accent6="accent6" hlink="hlink" folHlink="folHlink"/>
  <p:sldLayoutIdLst>
    <p:sldLayoutId id="2147486425" r:id="rId1"/>
    <p:sldLayoutId id="2147486426" r:id="rId2"/>
    <p:sldLayoutId id="2147486427" r:id="rId3"/>
    <p:sldLayoutId id="2147486428" r:id="rId4"/>
    <p:sldLayoutId id="2147486429" r:id="rId5"/>
    <p:sldLayoutId id="2147486430" r:id="rId6"/>
    <p:sldLayoutId id="2147486431" r:id="rId7"/>
    <p:sldLayoutId id="2147486432" r:id="rId8"/>
    <p:sldLayoutId id="2147486433" r:id="rId9"/>
    <p:sldLayoutId id="2147486434" r:id="rId10"/>
    <p:sldLayoutId id="21474864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54989711"/>
      </p:ext>
    </p:extLst>
  </p:cSld>
  <p:clrMap bg1="lt1" tx1="dk1" bg2="lt2" tx2="dk2" accent1="accent1" accent2="accent2" accent3="accent3" accent4="accent4" accent5="accent5" accent6="accent6" hlink="hlink" folHlink="folHlink"/>
  <p:sldLayoutIdLst>
    <p:sldLayoutId id="2147486437" r:id="rId1"/>
    <p:sldLayoutId id="2147486438" r:id="rId2"/>
    <p:sldLayoutId id="2147486439" r:id="rId3"/>
    <p:sldLayoutId id="2147486440" r:id="rId4"/>
    <p:sldLayoutId id="2147486441" r:id="rId5"/>
    <p:sldLayoutId id="2147486442" r:id="rId6"/>
    <p:sldLayoutId id="2147486443" r:id="rId7"/>
    <p:sldLayoutId id="2147486444" r:id="rId8"/>
    <p:sldLayoutId id="2147486445" r:id="rId9"/>
    <p:sldLayoutId id="2147486446" r:id="rId10"/>
    <p:sldLayoutId id="2147486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93447397"/>
      </p:ext>
    </p:extLst>
  </p:cSld>
  <p:clrMap bg1="lt1" tx1="dk1" bg2="lt2" tx2="dk2" accent1="accent1" accent2="accent2" accent3="accent3" accent4="accent4" accent5="accent5" accent6="accent6" hlink="hlink" folHlink="folHlink"/>
  <p:sldLayoutIdLst>
    <p:sldLayoutId id="2147486449" r:id="rId1"/>
    <p:sldLayoutId id="2147486450" r:id="rId2"/>
    <p:sldLayoutId id="2147486451" r:id="rId3"/>
    <p:sldLayoutId id="2147486452" r:id="rId4"/>
    <p:sldLayoutId id="2147486453" r:id="rId5"/>
    <p:sldLayoutId id="2147486454" r:id="rId6"/>
    <p:sldLayoutId id="2147486455" r:id="rId7"/>
    <p:sldLayoutId id="2147486456" r:id="rId8"/>
    <p:sldLayoutId id="2147486457" r:id="rId9"/>
    <p:sldLayoutId id="2147486458" r:id="rId10"/>
    <p:sldLayoutId id="21474864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86301089"/>
      </p:ext>
    </p:extLst>
  </p:cSld>
  <p:clrMap bg1="lt1" tx1="dk1" bg2="lt2" tx2="dk2" accent1="accent1" accent2="accent2" accent3="accent3" accent4="accent4" accent5="accent5" accent6="accent6" hlink="hlink" folHlink="folHlink"/>
  <p:sldLayoutIdLst>
    <p:sldLayoutId id="2147486461" r:id="rId1"/>
    <p:sldLayoutId id="2147486462" r:id="rId2"/>
    <p:sldLayoutId id="2147486463" r:id="rId3"/>
    <p:sldLayoutId id="2147486464" r:id="rId4"/>
    <p:sldLayoutId id="2147486465" r:id="rId5"/>
    <p:sldLayoutId id="2147486466" r:id="rId6"/>
    <p:sldLayoutId id="2147486467" r:id="rId7"/>
    <p:sldLayoutId id="2147486468" r:id="rId8"/>
    <p:sldLayoutId id="2147486469" r:id="rId9"/>
    <p:sldLayoutId id="2147486470" r:id="rId10"/>
    <p:sldLayoutId id="2147486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377926446"/>
      </p:ext>
    </p:extLst>
  </p:cSld>
  <p:clrMap bg1="lt1" tx1="dk1" bg2="lt2" tx2="dk2" accent1="accent1" accent2="accent2" accent3="accent3" accent4="accent4" accent5="accent5" accent6="accent6" hlink="hlink" folHlink="folHlink"/>
  <p:sldLayoutIdLst>
    <p:sldLayoutId id="2147486473" r:id="rId1"/>
    <p:sldLayoutId id="2147486474" r:id="rId2"/>
    <p:sldLayoutId id="2147486475" r:id="rId3"/>
    <p:sldLayoutId id="2147486476" r:id="rId4"/>
    <p:sldLayoutId id="2147486477" r:id="rId5"/>
    <p:sldLayoutId id="2147486478" r:id="rId6"/>
    <p:sldLayoutId id="2147486479"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1113318526"/>
      </p:ext>
    </p:extLst>
  </p:cSld>
  <p:clrMap bg1="lt1" tx1="dk1" bg2="lt2" tx2="dk2" accent1="accent1" accent2="accent2" accent3="accent3" accent4="accent4" accent5="accent5" accent6="accent6" hlink="hlink" folHlink="folHlink"/>
  <p:sldLayoutIdLst>
    <p:sldLayoutId id="2147486481" r:id="rId1"/>
    <p:sldLayoutId id="2147486482" r:id="rId2"/>
    <p:sldLayoutId id="2147486483" r:id="rId3"/>
    <p:sldLayoutId id="2147486484" r:id="rId4"/>
    <p:sldLayoutId id="2147486485" r:id="rId5"/>
    <p:sldLayoutId id="2147486486" r:id="rId6"/>
    <p:sldLayoutId id="2147486487"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4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제목 개체 틀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ko-KR" altLang="en-US" dirty="0" smtClean="0"/>
              <a:t>마스터 제목 스타일 편집</a:t>
            </a:r>
            <a:endParaRPr lang="ko-KR" altLang="en-US" dirty="0"/>
          </a:p>
        </p:txBody>
      </p:sp>
      <p:sp>
        <p:nvSpPr>
          <p:cNvPr id="3" name="텍스트 개체 틀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ko-KR" altLang="en-US" dirty="0" smtClean="0"/>
              <a:t>마스터 텍스트 스타일을 편집합니다</a:t>
            </a:r>
          </a:p>
          <a:p>
            <a:pPr lvl="1"/>
            <a:r>
              <a:rPr lang="ko-KR" altLang="en-US" dirty="0" smtClean="0"/>
              <a:t>둘째 수준</a:t>
            </a:r>
          </a:p>
          <a:p>
            <a:pPr lvl="2"/>
            <a:r>
              <a:rPr lang="ko-KR" altLang="en-US" dirty="0" smtClean="0"/>
              <a:t>셋째 수준</a:t>
            </a:r>
          </a:p>
          <a:p>
            <a:pPr lvl="3"/>
            <a:r>
              <a:rPr lang="ko-KR" altLang="en-US" dirty="0" smtClean="0"/>
              <a:t>넷째 수준</a:t>
            </a:r>
          </a:p>
          <a:p>
            <a:pPr lvl="4"/>
            <a:r>
              <a:rPr lang="ko-KR" altLang="en-US" dirty="0" smtClean="0"/>
              <a:t>다섯째 수준</a:t>
            </a:r>
            <a:endParaRPr lang="ko-KR" altLang="en-US" dirty="0"/>
          </a:p>
        </p:txBody>
      </p:sp>
      <p:sp>
        <p:nvSpPr>
          <p:cNvPr id="4" name="날짜 개체 틀 3"/>
          <p:cNvSpPr>
            <a:spLocks noGrp="1"/>
          </p:cNvSpPr>
          <p:nvPr>
            <p:ph type="dt" sz="half" idx="2"/>
          </p:nvPr>
        </p:nvSpPr>
        <p:spPr>
          <a:xfrm>
            <a:off x="457200" y="6453336"/>
            <a:ext cx="2133600" cy="268139"/>
          </a:xfrm>
          <a:prstGeom prst="rect">
            <a:avLst/>
          </a:prstGeom>
        </p:spPr>
        <p:txBody>
          <a:bodyPr vert="horz" lIns="91440" tIns="45720" rIns="91440" bIns="45720" rtlCol="0" anchor="ctr"/>
          <a:lstStyle>
            <a:lvl1pPr algn="l">
              <a:defRPr sz="1200">
                <a:solidFill>
                  <a:schemeClr val="tx1">
                    <a:tint val="75000"/>
                  </a:schemeClr>
                </a:solidFill>
              </a:defRPr>
            </a:lvl1pPr>
          </a:lstStyle>
          <a:p>
            <a:pPr latinLnBrk="1"/>
            <a:fld id="{FB30EDBD-1C2D-4C1E-B459-B60219FAB484}" type="datetimeFigureOut">
              <a:rPr lang="ko-KR" altLang="en-US" smtClean="0">
                <a:solidFill>
                  <a:prstClr val="black">
                    <a:tint val="75000"/>
                  </a:prstClr>
                </a:solidFill>
                <a:latin typeface="Calibri"/>
                <a:ea typeface="나눔고딕"/>
              </a:rPr>
              <a:pPr latinLnBrk="1"/>
              <a:t>10/11/16</a:t>
            </a:fld>
            <a:endParaRPr lang="ko-KR" altLang="en-US">
              <a:solidFill>
                <a:prstClr val="black">
                  <a:tint val="75000"/>
                </a:prstClr>
              </a:solidFill>
              <a:latin typeface="Calibri"/>
              <a:ea typeface="나눔고딕"/>
            </a:endParaRPr>
          </a:p>
        </p:txBody>
      </p:sp>
      <p:sp>
        <p:nvSpPr>
          <p:cNvPr id="5" name="바닥글 개체 틀 4"/>
          <p:cNvSpPr>
            <a:spLocks noGrp="1"/>
          </p:cNvSpPr>
          <p:nvPr>
            <p:ph type="ftr" sz="quarter" idx="3"/>
          </p:nvPr>
        </p:nvSpPr>
        <p:spPr>
          <a:xfrm>
            <a:off x="3124200" y="6453336"/>
            <a:ext cx="2895600" cy="268139"/>
          </a:xfrm>
          <a:prstGeom prst="rect">
            <a:avLst/>
          </a:prstGeom>
        </p:spPr>
        <p:txBody>
          <a:bodyPr vert="horz" lIns="91440" tIns="45720" rIns="91440" bIns="45720" rtlCol="0" anchor="ctr"/>
          <a:lstStyle>
            <a:lvl1pPr algn="ctr">
              <a:defRPr sz="1200">
                <a:solidFill>
                  <a:schemeClr val="tx1">
                    <a:tint val="75000"/>
                  </a:schemeClr>
                </a:solidFill>
              </a:defRPr>
            </a:lvl1pPr>
          </a:lstStyle>
          <a:p>
            <a:pPr latinLnBrk="1"/>
            <a:endParaRPr lang="ko-KR" altLang="en-US">
              <a:solidFill>
                <a:prstClr val="black">
                  <a:tint val="75000"/>
                </a:prstClr>
              </a:solidFill>
              <a:latin typeface="Calibri"/>
              <a:ea typeface="나눔고딕"/>
            </a:endParaRPr>
          </a:p>
        </p:txBody>
      </p:sp>
      <p:sp>
        <p:nvSpPr>
          <p:cNvPr id="6" name="슬라이드 번호 개체 틀 5"/>
          <p:cNvSpPr>
            <a:spLocks noGrp="1"/>
          </p:cNvSpPr>
          <p:nvPr>
            <p:ph type="sldNum" sz="quarter" idx="4"/>
          </p:nvPr>
        </p:nvSpPr>
        <p:spPr>
          <a:xfrm>
            <a:off x="6553200" y="6453336"/>
            <a:ext cx="2133600" cy="268139"/>
          </a:xfrm>
          <a:prstGeom prst="rect">
            <a:avLst/>
          </a:prstGeom>
        </p:spPr>
        <p:txBody>
          <a:bodyPr vert="horz" lIns="91440" tIns="45720" rIns="91440" bIns="45720" rtlCol="0" anchor="ctr"/>
          <a:lstStyle>
            <a:lvl1pPr algn="r">
              <a:defRPr sz="1200">
                <a:solidFill>
                  <a:schemeClr val="tx1">
                    <a:tint val="75000"/>
                  </a:schemeClr>
                </a:solidFill>
              </a:defRPr>
            </a:lvl1pPr>
          </a:lstStyle>
          <a:p>
            <a:pPr latinLnBrk="1"/>
            <a:fld id="{4BEDD84E-25D4-4983-8AA1-2863C96F08D9}" type="slidenum">
              <a:rPr lang="ko-KR" altLang="en-US" smtClean="0">
                <a:solidFill>
                  <a:prstClr val="black">
                    <a:tint val="75000"/>
                  </a:prstClr>
                </a:solidFill>
                <a:latin typeface="Calibri"/>
                <a:ea typeface="나눔고딕"/>
              </a:rPr>
              <a:pPr latinLnBrk="1"/>
              <a:t>‹#›</a:t>
            </a:fld>
            <a:endParaRPr lang="ko-KR" altLang="en-US">
              <a:solidFill>
                <a:prstClr val="black">
                  <a:tint val="75000"/>
                </a:prstClr>
              </a:solidFill>
              <a:latin typeface="Calibri"/>
              <a:ea typeface="나눔고딕"/>
            </a:endParaRPr>
          </a:p>
        </p:txBody>
      </p:sp>
    </p:spTree>
    <p:extLst>
      <p:ext uri="{BB962C8B-B14F-4D97-AF65-F5344CB8AC3E}">
        <p14:creationId xmlns:p14="http://schemas.microsoft.com/office/powerpoint/2010/main" val="4091547978"/>
      </p:ext>
    </p:extLst>
  </p:cSld>
  <p:clrMap bg1="lt1" tx1="dk1" bg2="lt2" tx2="dk2" accent1="accent1" accent2="accent2" accent3="accent3" accent4="accent4" accent5="accent5" accent6="accent6" hlink="hlink" folHlink="folHlink"/>
  <p:sldLayoutIdLst>
    <p:sldLayoutId id="2147486489" r:id="rId1"/>
    <p:sldLayoutId id="2147486490" r:id="rId2"/>
    <p:sldLayoutId id="2147486491" r:id="rId3"/>
    <p:sldLayoutId id="2147486492" r:id="rId4"/>
    <p:sldLayoutId id="2147486493" r:id="rId5"/>
    <p:sldLayoutId id="2147486494" r:id="rId6"/>
    <p:sldLayoutId id="2147486495" r:id="rId7"/>
  </p:sldLayoutIdLst>
  <p:timing>
    <p:tnLst>
      <p:par>
        <p:cTn xmlns:p14="http://schemas.microsoft.com/office/powerpoint/2010/main" id="1" dur="indefinite" restart="never" nodeType="tmRoot"/>
      </p:par>
    </p:tnLst>
  </p:timing>
  <p:txStyles>
    <p:titleStyle>
      <a:lvl1pPr algn="ctr" defTabSz="914400" rtl="0" eaLnBrk="1" latinLnBrk="1"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p:otherStyle>
  </p:txStyles>
</p:sldMaster>
</file>

<file path=ppt/slideMasters/slideMaster1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30578636"/>
      </p:ext>
    </p:extLst>
  </p:cSld>
  <p:clrMap bg1="lt1" tx1="dk1" bg2="lt2" tx2="dk2" accent1="accent1" accent2="accent2" accent3="accent3" accent4="accent4" accent5="accent5" accent6="accent6" hlink="hlink" folHlink="folHlink"/>
  <p:sldLayoutIdLst>
    <p:sldLayoutId id="2147486497" r:id="rId1"/>
    <p:sldLayoutId id="2147486498" r:id="rId2"/>
    <p:sldLayoutId id="2147486499" r:id="rId3"/>
    <p:sldLayoutId id="2147486500" r:id="rId4"/>
    <p:sldLayoutId id="2147486501" r:id="rId5"/>
    <p:sldLayoutId id="2147486502" r:id="rId6"/>
    <p:sldLayoutId id="2147486503" r:id="rId7"/>
    <p:sldLayoutId id="2147486504" r:id="rId8"/>
    <p:sldLayoutId id="2147486505" r:id="rId9"/>
    <p:sldLayoutId id="2147486506" r:id="rId10"/>
    <p:sldLayoutId id="2147486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02874875"/>
      </p:ext>
    </p:extLst>
  </p:cSld>
  <p:clrMap bg1="lt1" tx1="dk1" bg2="lt2" tx2="dk2" accent1="accent1" accent2="accent2" accent3="accent3" accent4="accent4" accent5="accent5" accent6="accent6" hlink="hlink" folHlink="folHlink"/>
  <p:sldLayoutIdLst>
    <p:sldLayoutId id="2147486545" r:id="rId1"/>
    <p:sldLayoutId id="2147486546" r:id="rId2"/>
    <p:sldLayoutId id="2147486547" r:id="rId3"/>
    <p:sldLayoutId id="2147486548" r:id="rId4"/>
    <p:sldLayoutId id="2147486549" r:id="rId5"/>
    <p:sldLayoutId id="2147486550" r:id="rId6"/>
    <p:sldLayoutId id="2147486551" r:id="rId7"/>
    <p:sldLayoutId id="2147486552" r:id="rId8"/>
    <p:sldLayoutId id="2147486553" r:id="rId9"/>
    <p:sldLayoutId id="2147486554" r:id="rId10"/>
    <p:sldLayoutId id="214748655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790899056"/>
      </p:ext>
    </p:extLst>
  </p:cSld>
  <p:clrMap bg1="lt1" tx1="dk1" bg2="lt2" tx2="dk2" accent1="accent1" accent2="accent2" accent3="accent3" accent4="accent4" accent5="accent5" accent6="accent6" hlink="hlink" folHlink="folHlink"/>
  <p:sldLayoutIdLst>
    <p:sldLayoutId id="2147486557" r:id="rId1"/>
    <p:sldLayoutId id="2147486558" r:id="rId2"/>
    <p:sldLayoutId id="2147486559" r:id="rId3"/>
    <p:sldLayoutId id="2147486560" r:id="rId4"/>
    <p:sldLayoutId id="2147486561" r:id="rId5"/>
    <p:sldLayoutId id="2147486562" r:id="rId6"/>
    <p:sldLayoutId id="2147486563" r:id="rId7"/>
    <p:sldLayoutId id="2147486564" r:id="rId8"/>
    <p:sldLayoutId id="2147486565" r:id="rId9"/>
    <p:sldLayoutId id="2147486566" r:id="rId10"/>
    <p:sldLayoutId id="2147486567" r:id="rId11"/>
    <p:sldLayoutId id="2147486568" r:id="rId12"/>
    <p:sldLayoutId id="2147486569"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61640004"/>
      </p:ext>
    </p:extLst>
  </p:cSld>
  <p:clrMap bg1="lt1" tx1="dk1" bg2="lt2" tx2="dk2" accent1="accent1" accent2="accent2" accent3="accent3" accent4="accent4" accent5="accent5" accent6="accent6" hlink="hlink" folHlink="folHlink"/>
  <p:sldLayoutIdLst>
    <p:sldLayoutId id="2147486571" r:id="rId1"/>
    <p:sldLayoutId id="2147486572" r:id="rId2"/>
    <p:sldLayoutId id="2147486573" r:id="rId3"/>
    <p:sldLayoutId id="2147486574" r:id="rId4"/>
    <p:sldLayoutId id="2147486575" r:id="rId5"/>
    <p:sldLayoutId id="2147486576" r:id="rId6"/>
    <p:sldLayoutId id="2147486577" r:id="rId7"/>
    <p:sldLayoutId id="2147486578" r:id="rId8"/>
    <p:sldLayoutId id="2147486579" r:id="rId9"/>
    <p:sldLayoutId id="2147486580" r:id="rId10"/>
    <p:sldLayoutId id="21474865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01671638"/>
      </p:ext>
    </p:extLst>
  </p:cSld>
  <p:clrMap bg1="lt1" tx1="dk1" bg2="lt2" tx2="dk2" accent1="accent1" accent2="accent2" accent3="accent3" accent4="accent4" accent5="accent5" accent6="accent6" hlink="hlink" folHlink="folHlink"/>
  <p:sldLayoutIdLst>
    <p:sldLayoutId id="2147486583" r:id="rId1"/>
    <p:sldLayoutId id="2147486584" r:id="rId2"/>
    <p:sldLayoutId id="2147486585" r:id="rId3"/>
    <p:sldLayoutId id="2147486586" r:id="rId4"/>
    <p:sldLayoutId id="2147486587" r:id="rId5"/>
    <p:sldLayoutId id="2147486588" r:id="rId6"/>
    <p:sldLayoutId id="2147486589" r:id="rId7"/>
    <p:sldLayoutId id="2147486590" r:id="rId8"/>
    <p:sldLayoutId id="2147486591" r:id="rId9"/>
    <p:sldLayoutId id="2147486592" r:id="rId10"/>
    <p:sldLayoutId id="214748659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218258153"/>
      </p:ext>
    </p:extLst>
  </p:cSld>
  <p:clrMap bg1="lt1" tx1="dk1" bg2="lt2" tx2="dk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170170"/>
      </p:ext>
    </p:extLst>
  </p:cSld>
  <p:clrMap bg1="lt1" tx1="dk1" bg2="lt2" tx2="dk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62C72F09-E23C-A646-8AD0-A73867D7467F}" type="datetimeFigureOut">
              <a:rPr lang="en-US" smtClean="0">
                <a:solidFill>
                  <a:prstClr val="black">
                    <a:tint val="75000"/>
                  </a:prstClr>
                </a:solidFill>
                <a:latin typeface="Calibri"/>
              </a:rPr>
              <a:pPr defTabSz="457200"/>
              <a:t>10/11/16</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457200"/>
            <a:fld id="{867D2909-D907-8142-8B43-F10FF8A746DE}"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21109937"/>
      </p:ext>
    </p:extLst>
  </p:cSld>
  <p:clrMap bg1="lt1" tx1="dk1" bg2="lt2" tx2="dk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 id="2147486629"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351791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8854702"/>
      </p:ext>
    </p:extLst>
  </p:cSld>
  <p:clrMap bg1="lt1" tx1="dk1" bg2="lt2" tx2="dk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7258801"/>
      </p:ext>
    </p:extLst>
  </p:cSld>
  <p:clrMap bg1="lt1" tx1="dk1" bg2="lt2" tx2="dk2" accent1="accent1" accent2="accent2" accent3="accent3" accent4="accent4" accent5="accent5" accent6="accent6" hlink="hlink" folHlink="folHlink"/>
  <p:sldLayoutIdLst>
    <p:sldLayoutId id="2147486643" r:id="rId1"/>
    <p:sldLayoutId id="2147486644" r:id="rId2"/>
    <p:sldLayoutId id="2147486645" r:id="rId3"/>
    <p:sldLayoutId id="2147486646" r:id="rId4"/>
    <p:sldLayoutId id="2147486647" r:id="rId5"/>
    <p:sldLayoutId id="2147486648" r:id="rId6"/>
    <p:sldLayoutId id="2147486649" r:id="rId7"/>
    <p:sldLayoutId id="2147486650" r:id="rId8"/>
    <p:sldLayoutId id="2147486651" r:id="rId9"/>
    <p:sldLayoutId id="2147486652" r:id="rId10"/>
    <p:sldLayoutId id="214748665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93137702"/>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19810" name="Title Placeholder 1"/>
          <p:cNvSpPr>
            <a:spLocks noGrp="1"/>
          </p:cNvSpPr>
          <p:nvPr>
            <p:ph type="title"/>
          </p:nvPr>
        </p:nvSpPr>
        <p:spPr bwMode="auto">
          <a:xfrm>
            <a:off x="228600" y="152400"/>
            <a:ext cx="86868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9811" name="Text Placeholder 2"/>
          <p:cNvSpPr>
            <a:spLocks noGrp="1"/>
          </p:cNvSpPr>
          <p:nvPr>
            <p:ph type="body" idx="1"/>
          </p:nvPr>
        </p:nvSpPr>
        <p:spPr bwMode="auto">
          <a:xfrm>
            <a:off x="228600" y="1219200"/>
            <a:ext cx="8686800" cy="550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5" name="Footer Placeholder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fontAlgn="auto">
              <a:spcBef>
                <a:spcPts val="0"/>
              </a:spcBef>
              <a:spcAft>
                <a:spcPts val="0"/>
              </a:spcAft>
              <a:defRPr sz="1200" smtClean="0">
                <a:solidFill>
                  <a:prstClr val="black">
                    <a:tint val="75000"/>
                  </a:prstClr>
                </a:solidFill>
                <a:latin typeface="Calibri"/>
                <a:ea typeface="+mn-ea"/>
                <a:cs typeface="+mn-cs"/>
              </a:defRPr>
            </a:lvl1pPr>
          </a:lstStyle>
          <a:p>
            <a:pPr>
              <a:defRPr/>
            </a:pPr>
            <a:fld id="{04427566-1EA6-5D4B-A5C7-FD3E6A54EA41}" type="slidenum">
              <a:rPr lang="en-US"/>
              <a:pPr>
                <a:defRPr/>
              </a:pPr>
              <a:t>‹#›</a:t>
            </a:fld>
            <a:endParaRPr lang="en-US"/>
          </a:p>
        </p:txBody>
      </p:sp>
    </p:spTree>
    <p:extLst>
      <p:ext uri="{BB962C8B-B14F-4D97-AF65-F5344CB8AC3E}">
        <p14:creationId xmlns:p14="http://schemas.microsoft.com/office/powerpoint/2010/main" val="607049256"/>
      </p:ext>
    </p:extLst>
  </p:cSld>
  <p:clrMap bg1="lt1" tx1="dk1" bg2="lt2" tx2="dk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Lst>
  <p:timing>
    <p:tnLst>
      <p:par>
        <p:cTn xmlns:p14="http://schemas.microsoft.com/office/powerpoint/2010/main" id="1" dur="indefinite" restart="never" nodeType="tmRoot"/>
      </p:par>
    </p:tnLst>
  </p:timing>
  <p:hf hdr="0" ftr="0" dt="0"/>
  <p:txStyles>
    <p:titleStyle>
      <a:lvl1pPr algn="l" rtl="0" fontAlgn="base">
        <a:lnSpc>
          <a:spcPct val="90000"/>
        </a:lnSpc>
        <a:spcBef>
          <a:spcPct val="0"/>
        </a:spcBef>
        <a:spcAft>
          <a:spcPct val="0"/>
        </a:spcAft>
        <a:defRPr sz="4400" kern="1200">
          <a:solidFill>
            <a:schemeClr val="tx1"/>
          </a:solidFill>
          <a:latin typeface="+mj-lt"/>
          <a:ea typeface="ＭＳ Ｐゴシック" charset="0"/>
          <a:cs typeface="ＭＳ Ｐゴシック" charset="0"/>
        </a:defRPr>
      </a:lvl1pPr>
      <a:lvl2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2pPr>
      <a:lvl3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3pPr>
      <a:lvl4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4pPr>
      <a:lvl5pPr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5pPr>
      <a:lvl6pPr marL="4572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6pPr>
      <a:lvl7pPr marL="9144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7pPr>
      <a:lvl8pPr marL="13716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8pPr>
      <a:lvl9pPr marL="1828800" algn="l" rtl="0" fontAlgn="base">
        <a:lnSpc>
          <a:spcPct val="90000"/>
        </a:lnSpc>
        <a:spcBef>
          <a:spcPct val="0"/>
        </a:spcBef>
        <a:spcAft>
          <a:spcPct val="0"/>
        </a:spcAft>
        <a:defRPr sz="4400">
          <a:solidFill>
            <a:schemeClr val="tx1"/>
          </a:solidFill>
          <a:latin typeface="Calibri Light" charset="0"/>
          <a:ea typeface="ＭＳ Ｐゴシック" charset="0"/>
          <a:cs typeface="ＭＳ Ｐゴシック" charset="0"/>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ＭＳ Ｐゴシック" charset="0"/>
          <a:cs typeface="ＭＳ Ｐゴシック" charset="0"/>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ＭＳ Ｐゴシック" charset="0"/>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ＭＳ Ｐゴシック" charset="0"/>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ＭＳ Ｐゴシック"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6858029"/>
      </p:ext>
    </p:extLst>
  </p:cSld>
  <p:clrMap bg1="lt1" tx1="dk1" bg2="lt2" tx2="dk2" accent1="accent1" accent2="accent2" accent3="accent3" accent4="accent4" accent5="accent5" accent6="accent6" hlink="hlink" folHlink="folHlink"/>
  <p:sldLayoutIdLst>
    <p:sldLayoutId id="2147486679" r:id="rId1"/>
    <p:sldLayoutId id="2147486680" r:id="rId2"/>
    <p:sldLayoutId id="2147486681" r:id="rId3"/>
    <p:sldLayoutId id="2147486682" r:id="rId4"/>
    <p:sldLayoutId id="2147486683" r:id="rId5"/>
    <p:sldLayoutId id="2147486684" r:id="rId6"/>
    <p:sldLayoutId id="2147486685" r:id="rId7"/>
    <p:sldLayoutId id="2147486686" r:id="rId8"/>
    <p:sldLayoutId id="2147486687" r:id="rId9"/>
    <p:sldLayoutId id="2147486688" r:id="rId10"/>
    <p:sldLayoutId id="2147486689"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4130303638"/>
      </p:ext>
    </p:extLst>
  </p:cSld>
  <p:clrMap bg1="lt1" tx1="dk1" bg2="lt2" tx2="dk2" accent1="accent1" accent2="accent2" accent3="accent3" accent4="accent4" accent5="accent5" accent6="accent6" hlink="hlink" folHlink="folHlink"/>
  <p:sldLayoutIdLst>
    <p:sldLayoutId id="2147486691" r:id="rId1"/>
    <p:sldLayoutId id="2147486692" r:id="rId2"/>
    <p:sldLayoutId id="2147486693" r:id="rId3"/>
    <p:sldLayoutId id="2147486694" r:id="rId4"/>
    <p:sldLayoutId id="2147486695" r:id="rId5"/>
    <p:sldLayoutId id="2147486696" r:id="rId6"/>
    <p:sldLayoutId id="2147486697" r:id="rId7"/>
    <p:sldLayoutId id="2147486698" r:id="rId8"/>
    <p:sldLayoutId id="2147486699" r:id="rId9"/>
    <p:sldLayoutId id="2147486700" r:id="rId10"/>
    <p:sldLayoutId id="2147486701"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5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06468908"/>
      </p:ext>
    </p:extLst>
  </p:cSld>
  <p:clrMap bg1="lt1" tx1="dk1" bg2="lt2" tx2="dk2" accent1="accent1" accent2="accent2" accent3="accent3" accent4="accent4" accent5="accent5" accent6="accent6" hlink="hlink" folHlink="folHlink"/>
  <p:sldLayoutIdLst>
    <p:sldLayoutId id="2147486703" r:id="rId1"/>
    <p:sldLayoutId id="2147486704" r:id="rId2"/>
    <p:sldLayoutId id="2147486705" r:id="rId3"/>
    <p:sldLayoutId id="2147486706" r:id="rId4"/>
    <p:sldLayoutId id="2147486707" r:id="rId5"/>
    <p:sldLayoutId id="2147486708" r:id="rId6"/>
    <p:sldLayoutId id="2147486709" r:id="rId7"/>
    <p:sldLayoutId id="2147486710" r:id="rId8"/>
    <p:sldLayoutId id="2147486711" r:id="rId9"/>
    <p:sldLayoutId id="2147486712" r:id="rId10"/>
    <p:sldLayoutId id="2147486713"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5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85182037"/>
      </p:ext>
    </p:extLst>
  </p:cSld>
  <p:clrMap bg1="lt1" tx1="dk1" bg2="lt2" tx2="dk2" accent1="accent1" accent2="accent2" accent3="accent3" accent4="accent4" accent5="accent5" accent6="accent6" hlink="hlink" folHlink="folHlink"/>
  <p:sldLayoutIdLst>
    <p:sldLayoutId id="2147486715" r:id="rId1"/>
    <p:sldLayoutId id="2147486716" r:id="rId2"/>
    <p:sldLayoutId id="2147486717" r:id="rId3"/>
    <p:sldLayoutId id="2147486718" r:id="rId4"/>
    <p:sldLayoutId id="2147486719" r:id="rId5"/>
    <p:sldLayoutId id="2147486720" r:id="rId6"/>
    <p:sldLayoutId id="2147486721" r:id="rId7"/>
    <p:sldLayoutId id="2147486722" r:id="rId8"/>
    <p:sldLayoutId id="2147486723" r:id="rId9"/>
    <p:sldLayoutId id="2147486724" r:id="rId10"/>
    <p:sldLayoutId id="2147486725"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1041312"/>
      </p:ext>
    </p:extLst>
  </p:cSld>
  <p:clrMap bg1="lt1" tx1="dk1" bg2="lt2" tx2="dk2" accent1="accent1" accent2="accent2" accent3="accent3" accent4="accent4" accent5="accent5" accent6="accent6" hlink="hlink" folHlink="folHlink"/>
  <p:sldLayoutIdLst>
    <p:sldLayoutId id="2147486728" r:id="rId1"/>
    <p:sldLayoutId id="2147486729" r:id="rId2"/>
    <p:sldLayoutId id="2147486730" r:id="rId3"/>
    <p:sldLayoutId id="2147486731" r:id="rId4"/>
    <p:sldLayoutId id="2147486732" r:id="rId5"/>
    <p:sldLayoutId id="2147486733" r:id="rId6"/>
    <p:sldLayoutId id="2147486734" r:id="rId7"/>
    <p:sldLayoutId id="2147486735" r:id="rId8"/>
    <p:sldLayoutId id="2147486736" r:id="rId9"/>
    <p:sldLayoutId id="2147486737" r:id="rId10"/>
    <p:sldLayoutId id="2147486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latin typeface="Calibri"/>
              </a:rPr>
              <a:pPr algn="ctr"/>
              <a:t>‹#›</a:t>
            </a:fld>
            <a:endParaRPr lang="en-US" sz="2000">
              <a:solidFill>
                <a:prstClr val="black"/>
              </a:solidFill>
              <a:latin typeface="Calibri"/>
            </a:endParaRPr>
          </a:p>
        </p:txBody>
      </p:sp>
    </p:spTree>
    <p:extLst>
      <p:ext uri="{BB962C8B-B14F-4D97-AF65-F5344CB8AC3E}">
        <p14:creationId xmlns:p14="http://schemas.microsoft.com/office/powerpoint/2010/main" val="800130263"/>
      </p:ext>
    </p:extLst>
  </p:cSld>
  <p:clrMap bg1="lt1" tx1="dk1" bg2="lt2" tx2="dk2" accent1="accent1" accent2="accent2" accent3="accent3" accent4="accent4" accent5="accent5" accent6="accent6" hlink="hlink" folHlink="folHlink"/>
  <p:sldLayoutIdLst>
    <p:sldLayoutId id="2147486740" r:id="rId1"/>
    <p:sldLayoutId id="2147486741" r:id="rId2"/>
    <p:sldLayoutId id="2147486742" r:id="rId3"/>
    <p:sldLayoutId id="2147486743" r:id="rId4"/>
    <p:sldLayoutId id="2147486744" r:id="rId5"/>
    <p:sldLayoutId id="2147486745" r:id="rId6"/>
    <p:sldLayoutId id="2147486746" r:id="rId7"/>
    <p:sldLayoutId id="2147486747" r:id="rId8"/>
    <p:sldLayoutId id="2147486748" r:id="rId9"/>
    <p:sldLayoutId id="2147486749" r:id="rId10"/>
    <p:sldLayoutId id="2147486750"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95245154"/>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3920077"/>
      </p:ext>
    </p:extLst>
  </p:cSld>
  <p:clrMap bg1="lt1" tx1="dk1" bg2="lt2" tx2="dk2" accent1="accent1" accent2="accent2" accent3="accent3" accent4="accent4" accent5="accent5" accent6="accent6" hlink="hlink" folHlink="folHlink"/>
  <p:sldLayoutIdLst>
    <p:sldLayoutId id="2147486752" r:id="rId1"/>
    <p:sldLayoutId id="2147486753" r:id="rId2"/>
    <p:sldLayoutId id="2147486754" r:id="rId3"/>
    <p:sldLayoutId id="2147486755" r:id="rId4"/>
    <p:sldLayoutId id="2147486756" r:id="rId5"/>
    <p:sldLayoutId id="2147486757"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61378575"/>
      </p:ext>
    </p:extLst>
  </p:cSld>
  <p:clrMap bg1="lt1" tx1="dk1" bg2="lt2" tx2="dk2" accent1="accent1" accent2="accent2" accent3="accent3" accent4="accent4" accent5="accent5" accent6="accent6" hlink="hlink" folHlink="folHlink"/>
  <p:sldLayoutIdLst>
    <p:sldLayoutId id="2147486759" r:id="rId1"/>
    <p:sldLayoutId id="2147486760" r:id="rId2"/>
    <p:sldLayoutId id="2147486761" r:id="rId3"/>
    <p:sldLayoutId id="2147486762" r:id="rId4"/>
    <p:sldLayoutId id="2147486763" r:id="rId5"/>
    <p:sldLayoutId id="2147486764"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2283563"/>
      </p:ext>
    </p:extLst>
  </p:cSld>
  <p:clrMap bg1="lt1" tx1="dk1" bg2="lt2" tx2="dk2" accent1="accent1" accent2="accent2" accent3="accent3" accent4="accent4" accent5="accent5" accent6="accent6" hlink="hlink" folHlink="folHlink"/>
  <p:sldLayoutIdLst>
    <p:sldLayoutId id="2147486766" r:id="rId1"/>
    <p:sldLayoutId id="2147486767" r:id="rId2"/>
    <p:sldLayoutId id="2147486768" r:id="rId3"/>
    <p:sldLayoutId id="2147486769" r:id="rId4"/>
    <p:sldLayoutId id="2147486770" r:id="rId5"/>
    <p:sldLayoutId id="2147486771"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93568167"/>
      </p:ext>
    </p:extLst>
  </p:cSld>
  <p:clrMap bg1="lt1" tx1="dk1" bg2="lt2" tx2="dk2" accent1="accent1" accent2="accent2" accent3="accent3" accent4="accent4" accent5="accent5" accent6="accent6" hlink="hlink" folHlink="folHlink"/>
  <p:sldLayoutIdLst>
    <p:sldLayoutId id="2147486773" r:id="rId1"/>
    <p:sldLayoutId id="2147486774" r:id="rId2"/>
    <p:sldLayoutId id="2147486775" r:id="rId3"/>
    <p:sldLayoutId id="2147486776" r:id="rId4"/>
    <p:sldLayoutId id="2147486777" r:id="rId5"/>
    <p:sldLayoutId id="2147486778" r:id="rId6"/>
    <p:sldLayoutId id="2147486779" r:id="rId7"/>
    <p:sldLayoutId id="2147486780" r:id="rId8"/>
    <p:sldLayoutId id="2147486781" r:id="rId9"/>
    <p:sldLayoutId id="2147486782" r:id="rId10"/>
    <p:sldLayoutId id="21474867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ltLang="zh-CHS" dirty="0" smtClean="0"/>
              <a:t>Hello</a:t>
            </a:r>
            <a:endParaRPr lang="zh-CHS" altLang="en-US" dirty="0"/>
          </a:p>
        </p:txBody>
      </p:sp>
      <p:sp>
        <p:nvSpPr>
          <p:cNvPr id="3" name="文本占位符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ltLang="zh-CHS" dirty="0" smtClean="0"/>
              <a:t>1st</a:t>
            </a:r>
            <a:endParaRPr lang="zh-CHS" altLang="en-US" dirty="0" smtClean="0"/>
          </a:p>
          <a:p>
            <a:pPr lvl="1"/>
            <a:r>
              <a:rPr lang="en-US" altLang="zh-CHS" dirty="0" smtClean="0"/>
              <a:t>2cd</a:t>
            </a:r>
            <a:endParaRPr lang="zh-CHS" altLang="en-US" dirty="0" smtClean="0"/>
          </a:p>
          <a:p>
            <a:pPr lvl="2"/>
            <a:r>
              <a:rPr lang="en-US" altLang="zh-CHS" dirty="0" smtClean="0"/>
              <a:t>3rd</a:t>
            </a:r>
            <a:endParaRPr lang="zh-CHS" altLang="en-US" dirty="0" smtClean="0"/>
          </a:p>
          <a:p>
            <a:pPr lvl="3"/>
            <a:r>
              <a:rPr lang="en-US" altLang="zh-CHS" dirty="0" smtClean="0"/>
              <a:t>4th</a:t>
            </a:r>
            <a:endParaRPr lang="zh-CHS" altLang="en-US" dirty="0" smtClean="0"/>
          </a:p>
          <a:p>
            <a:pPr lvl="4"/>
            <a:r>
              <a:rPr lang="en-US" altLang="zh-CHS" dirty="0" smtClean="0"/>
              <a:t>5th</a:t>
            </a:r>
            <a:endParaRPr lang="zh-CHS" altLang="en-US" dirty="0"/>
          </a:p>
        </p:txBody>
      </p:sp>
      <p:sp>
        <p:nvSpPr>
          <p:cNvPr id="4" name="日期占位符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latin typeface="Calibri Light" panose="020F0302020204030204" pitchFamily="34" charset="0"/>
              </a:defRPr>
            </a:lvl1pPr>
          </a:lstStyle>
          <a:p>
            <a:fld id="{0CE9249F-DAB0-446C-8845-3AED4B5D733F}" type="datetime1">
              <a:rPr lang="zh-CHS" altLang="en-US" smtClean="0">
                <a:solidFill>
                  <a:prstClr val="black">
                    <a:tint val="75000"/>
                  </a:prstClr>
                </a:solidFill>
                <a:ea typeface="Calibri"/>
                <a:cs typeface="ＭＳ Ｐゴシック" charset="0"/>
              </a:rPr>
              <a:pPr/>
              <a:t>10/11/16</a:t>
            </a:fld>
            <a:endParaRPr lang="zh-CHS" altLang="en-US" dirty="0">
              <a:solidFill>
                <a:prstClr val="black">
                  <a:tint val="75000"/>
                </a:prstClr>
              </a:solidFill>
              <a:ea typeface="Calibri"/>
              <a:cs typeface="ＭＳ Ｐゴシック" charset="0"/>
            </a:endParaRPr>
          </a:p>
        </p:txBody>
      </p:sp>
      <p:sp>
        <p:nvSpPr>
          <p:cNvPr id="5" name="页脚占位符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latin typeface="Calibri Light" panose="020F0302020204030204" pitchFamily="34" charset="0"/>
              </a:defRPr>
            </a:lvl1pPr>
          </a:lstStyle>
          <a:p>
            <a:endParaRPr lang="zh-CHS" altLang="en-US" dirty="0">
              <a:solidFill>
                <a:prstClr val="black">
                  <a:tint val="75000"/>
                </a:prstClr>
              </a:solidFill>
              <a:ea typeface="Calibri"/>
              <a:cs typeface="ＭＳ Ｐゴシック" charset="0"/>
            </a:endParaRPr>
          </a:p>
        </p:txBody>
      </p:sp>
      <p:sp>
        <p:nvSpPr>
          <p:cNvPr id="6" name="灯片编号占位符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400">
                <a:solidFill>
                  <a:schemeClr val="tx1">
                    <a:tint val="75000"/>
                  </a:schemeClr>
                </a:solidFill>
                <a:latin typeface="+mn-lt"/>
              </a:defRPr>
            </a:lvl1pPr>
          </a:lstStyle>
          <a:p>
            <a:fld id="{0C913308-F349-4B6D-A68A-DD1791B4A57B}" type="slidenum">
              <a:rPr lang="zh-CHS" altLang="en-US" smtClean="0">
                <a:solidFill>
                  <a:prstClr val="black">
                    <a:tint val="75000"/>
                  </a:prstClr>
                </a:solidFill>
                <a:latin typeface="Calibri"/>
                <a:ea typeface="Calibri"/>
                <a:cs typeface="ＭＳ Ｐゴシック" charset="0"/>
              </a:rPr>
              <a:pPr/>
              <a:t>‹#›</a:t>
            </a:fld>
            <a:endParaRPr lang="zh-CHS" altLang="en-US" dirty="0">
              <a:solidFill>
                <a:prstClr val="black">
                  <a:tint val="75000"/>
                </a:prstClr>
              </a:solidFill>
              <a:latin typeface="Calibri"/>
              <a:ea typeface="Calibri"/>
              <a:cs typeface="ＭＳ Ｐゴシック" charset="0"/>
            </a:endParaRPr>
          </a:p>
        </p:txBody>
      </p:sp>
    </p:spTree>
    <p:extLst>
      <p:ext uri="{BB962C8B-B14F-4D97-AF65-F5344CB8AC3E}">
        <p14:creationId xmlns:p14="http://schemas.microsoft.com/office/powerpoint/2010/main" val="2053302303"/>
      </p:ext>
    </p:extLst>
  </p:cSld>
  <p:clrMap bg1="lt1" tx1="dk1" bg2="lt2" tx2="dk2" accent1="accent1" accent2="accent2" accent3="accent3" accent4="accent4" accent5="accent5" accent6="accent6" hlink="hlink" folHlink="folHlink"/>
  <p:sldLayoutIdLst>
    <p:sldLayoutId id="2147486785" r:id="rId1"/>
    <p:sldLayoutId id="2147486786" r:id="rId2"/>
    <p:sldLayoutId id="2147486787" r:id="rId3"/>
    <p:sldLayoutId id="2147486788" r:id="rId4"/>
    <p:sldLayoutId id="2147486789" r:id="rId5"/>
    <p:sldLayoutId id="2147486790" r:id="rId6"/>
    <p:sldLayoutId id="2147486791" r:id="rId7"/>
    <p:sldLayoutId id="2147486792" r:id="rId8"/>
    <p:sldLayoutId id="2147486793" r:id="rId9"/>
    <p:sldLayoutId id="2147486794" r:id="rId10"/>
    <p:sldLayoutId id="2147486795" r:id="rId11"/>
  </p:sldLayoutIdLst>
  <p:timing>
    <p:tnLst>
      <p:par>
        <p:cTn xmlns:p14="http://schemas.microsoft.com/office/powerpoint/2010/mai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H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88735312"/>
      </p:ext>
    </p:extLst>
  </p:cSld>
  <p:clrMap bg1="lt1" tx1="dk1" bg2="lt2" tx2="dk2" accent1="accent1" accent2="accent2" accent3="accent3" accent4="accent4" accent5="accent5" accent6="accent6" hlink="hlink" folHlink="folHlink"/>
  <p:sldLayoutIdLst>
    <p:sldLayoutId id="2147486797" r:id="rId1"/>
    <p:sldLayoutId id="2147486798" r:id="rId2"/>
    <p:sldLayoutId id="2147486799" r:id="rId3"/>
    <p:sldLayoutId id="2147486800" r:id="rId4"/>
    <p:sldLayoutId id="2147486801" r:id="rId5"/>
    <p:sldLayoutId id="2147486802"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6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01497058"/>
      </p:ext>
    </p:extLst>
  </p:cSld>
  <p:clrMap bg1="lt1" tx1="dk1" bg2="lt2" tx2="dk2" accent1="accent1" accent2="accent2" accent3="accent3" accent4="accent4" accent5="accent5" accent6="accent6" hlink="hlink" folHlink="folHlink"/>
  <p:sldLayoutIdLst>
    <p:sldLayoutId id="2147486804" r:id="rId1"/>
    <p:sldLayoutId id="2147486805" r:id="rId2"/>
    <p:sldLayoutId id="2147486806" r:id="rId3"/>
    <p:sldLayoutId id="2147486807" r:id="rId4"/>
    <p:sldLayoutId id="2147486808" r:id="rId5"/>
    <p:sldLayoutId id="2147486809" r:id="rId6"/>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46761712"/>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51334023"/>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32045670"/>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6234506"/>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97489780"/>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3695533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25046945"/>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 id="2147484383" r:id="rId5"/>
    <p:sldLayoutId id="2147484384" r:id="rId6"/>
    <p:sldLayoutId id="2147484385" r:id="rId7"/>
    <p:sldLayoutId id="2147484386" r:id="rId8"/>
    <p:sldLayoutId id="2147484387" r:id="rId9"/>
    <p:sldLayoutId id="2147484388" r:id="rId10"/>
    <p:sldLayoutId id="21474843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97112098"/>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49183452"/>
      </p:ext>
    </p:extLst>
  </p:cSld>
  <p:clrMap bg1="lt1" tx1="dk1" bg2="lt2" tx2="dk2" accent1="accent1" accent2="accent2" accent3="accent3" accent4="accent4" accent5="accent5" accent6="accent6" hlink="hlink" folHlink="folHlink"/>
  <p:sldLayoutIdLst>
    <p:sldLayoutId id="2147484415" r:id="rId1"/>
    <p:sldLayoutId id="2147484416" r:id="rId2"/>
    <p:sldLayoutId id="2147484417" r:id="rId3"/>
    <p:sldLayoutId id="2147484418" r:id="rId4"/>
    <p:sldLayoutId id="2147484419" r:id="rId5"/>
    <p:sldLayoutId id="2147484420" r:id="rId6"/>
    <p:sldLayoutId id="2147484421" r:id="rId7"/>
    <p:sldLayoutId id="2147484422" r:id="rId8"/>
    <p:sldLayoutId id="2147484423" r:id="rId9"/>
    <p:sldLayoutId id="2147484424" r:id="rId10"/>
    <p:sldLayoutId id="214748442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email">
            <a:extLst>
              <a:ext uri="{28A0092B-C50C-407E-A947-70E740481C1C}">
                <a14:useLocalDpi xmlns:a14="http://schemas.microsoft.com/office/drawing/2010/main"/>
              </a:ext>
            </a:extLst>
          </a:blip>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962588909"/>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17073943"/>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5412545"/>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51615603"/>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7065144"/>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941286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898775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email">
            <a:extLst>
              <a:ext uri="{28A0092B-C50C-407E-A947-70E740481C1C}">
                <a14:useLocalDpi xmlns:a14="http://schemas.microsoft.com/office/drawing/2010/main"/>
              </a:ext>
            </a:extLst>
          </a:blip>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21740566"/>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0132044"/>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4926907"/>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6447595"/>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5715227"/>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40334607"/>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cs typeface="+mn-cs"/>
              </a:defRPr>
            </a:lvl1pPr>
          </a:lstStyle>
          <a:p>
            <a:pPr defTabSz="457200">
              <a:defRPr/>
            </a:pPr>
            <a:fld id="{2CE593E5-F38D-FD40-A93F-456A3E799E50}" type="datetime1">
              <a:rPr lang="en-US">
                <a:solidFill>
                  <a:prstClr val="black">
                    <a:tint val="75000"/>
                  </a:prstClr>
                </a:solidFill>
                <a:latin typeface="Calibri"/>
              </a:rPr>
              <a:pPr defTabSz="457200">
                <a:defRPr/>
              </a:pPr>
              <a:t>10/11/16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2000" smtClean="0">
                <a:solidFill>
                  <a:schemeClr val="tx1">
                    <a:tint val="75000"/>
                  </a:schemeClr>
                </a:solidFill>
                <a:latin typeface="+mn-lt"/>
                <a:ea typeface="+mn-ea"/>
                <a:cs typeface="+mn-cs"/>
              </a:defRPr>
            </a:lvl1pPr>
          </a:lstStyle>
          <a:p>
            <a:pPr defTabSz="457200">
              <a:defRPr/>
            </a:pPr>
            <a:fld id="{8A7AAB5F-675F-1E47-950A-8D7D15C05443}" type="slidenum">
              <a:rPr lang="en-US">
                <a:solidFill>
                  <a:prstClr val="black">
                    <a:tint val="75000"/>
                  </a:prstClr>
                </a:solidFill>
                <a:latin typeface="Calibri"/>
              </a:rPr>
              <a:pPr defTabSz="457200">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761285354"/>
      </p:ext>
    </p:extLst>
  </p:cSld>
  <p:clrMap bg1="lt1" tx1="dk1" bg2="lt2" tx2="dk2" accent1="accent1" accent2="accent2" accent3="accent3" accent4="accent4" accent5="accent5" accent6="accent6" hlink="hlink" folHlink="folHlink"/>
  <p:sldLayoutIdLst>
    <p:sldLayoutId id="2147484693" r:id="rId1"/>
    <p:sldLayoutId id="2147484694" r:id="rId2"/>
    <p:sldLayoutId id="2147484695" r:id="rId3"/>
    <p:sldLayoutId id="2147484696" r:id="rId4"/>
    <p:sldLayoutId id="2147484697" r:id="rId5"/>
    <p:sldLayoutId id="2147484698" r:id="rId6"/>
    <p:sldLayoutId id="2147484699" r:id="rId7"/>
    <p:sldLayoutId id="2147484700" r:id="rId8"/>
    <p:sldLayoutId id="2147484701" r:id="rId9"/>
    <p:sldLayoutId id="2147484702" r:id="rId10"/>
    <p:sldLayoutId id="2147484703" r:id="rId11"/>
  </p:sldLayoutIdLst>
  <p:hf hdr="0" ftr="0" dt="0"/>
  <p:txStyles>
    <p:titleStyle>
      <a:lvl1pPr algn="ctr" defTabSz="457200" rtl="0" fontAlgn="base">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49752885"/>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5331482"/>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12391744"/>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37459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0855212"/>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493323852"/>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74619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40346725"/>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5212134"/>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30054992"/>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2980527977"/>
      </p:ext>
    </p:extLst>
  </p:cSld>
  <p:clrMap bg1="lt1" tx1="dk1" bg2="lt2" tx2="dk2" accent1="accent1" accent2="accent2" accent3="accent3" accent4="accent4" accent5="accent5" accent6="accent6" hlink="hlink" folHlink="folHlink"/>
  <p:sldLayoutIdLst>
    <p:sldLayoutId id="2147484922" r:id="rId1"/>
    <p:sldLayoutId id="2147484923" r:id="rId2"/>
    <p:sldLayoutId id="2147484924" r:id="rId3"/>
    <p:sldLayoutId id="2147484925" r:id="rId4"/>
    <p:sldLayoutId id="2147484926" r:id="rId5"/>
    <p:sldLayoutId id="2147484927" r:id="rId6"/>
    <p:sldLayoutId id="2147484928" r:id="rId7"/>
    <p:sldLayoutId id="2147484929" r:id="rId8"/>
    <p:sldLayoutId id="2147484930" r:id="rId9"/>
    <p:sldLayoutId id="2147484931" r:id="rId10"/>
    <p:sldLayoutId id="21474849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35885576"/>
      </p:ext>
    </p:extLst>
  </p:cSld>
  <p:clrMap bg1="lt1" tx1="dk1" bg2="lt2" tx2="dk2" accent1="accent1" accent2="accent2" accent3="accent3" accent4="accent4" accent5="accent5" accent6="accent6" hlink="hlink" folHlink="folHlink"/>
  <p:sldLayoutIdLst>
    <p:sldLayoutId id="2147484934" r:id="rId1"/>
    <p:sldLayoutId id="2147484935" r:id="rId2"/>
    <p:sldLayoutId id="2147484936" r:id="rId3"/>
    <p:sldLayoutId id="2147484937" r:id="rId4"/>
    <p:sldLayoutId id="2147484938" r:id="rId5"/>
    <p:sldLayoutId id="2147484939" r:id="rId6"/>
    <p:sldLayoutId id="2147484940" r:id="rId7"/>
    <p:sldLayoutId id="2147484941" r:id="rId8"/>
    <p:sldLayoutId id="2147484942" r:id="rId9"/>
    <p:sldLayoutId id="2147484943" r:id="rId10"/>
    <p:sldLayoutId id="214748494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434500816"/>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24032010"/>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cstate="email">
            <a:extLst>
              <a:ext uri="{28A0092B-C50C-407E-A947-70E740481C1C}">
                <a14:useLocalDpi xmlns:a14="http://schemas.microsoft.com/office/drawing/2010/main"/>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0629613"/>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latin typeface="Calibri"/>
              </a:rPr>
              <a:pPr/>
              <a:t>10/11/16</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51048351"/>
      </p:ext>
    </p:extLst>
  </p:cSld>
  <p:clrMap bg1="lt1" tx1="dk1" bg2="lt2" tx2="dk2" accent1="accent1" accent2="accent2" accent3="accent3" accent4="accent4" accent5="accent5" accent6="accent6" hlink="hlink" folHlink="folHlink"/>
  <p:sldLayoutIdLst>
    <p:sldLayoutId id="2147485034" r:id="rId1"/>
    <p:sldLayoutId id="2147485035" r:id="rId2"/>
    <p:sldLayoutId id="2147485036" r:id="rId3"/>
    <p:sldLayoutId id="2147485037" r:id="rId4"/>
    <p:sldLayoutId id="2147485038" r:id="rId5"/>
    <p:sldLayoutId id="2147485039" r:id="rId6"/>
    <p:sldLayoutId id="2147485040" r:id="rId7"/>
    <p:sldLayoutId id="2147485041" r:id="rId8"/>
    <p:sldLayoutId id="2147485042" r:id="rId9"/>
    <p:sldLayoutId id="2147485043" r:id="rId10"/>
    <p:sldLayoutId id="2147485044"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406701950"/>
      </p:ext>
    </p:extLst>
  </p:cSld>
  <p:clrMap bg1="lt1" tx1="dk1" bg2="lt2" tx2="dk2" accent1="accent1" accent2="accent2" accent3="accent3" accent4="accent4" accent5="accent5" accent6="accent6" hlink="hlink" folHlink="folHlink"/>
  <p:sldLayoutIdLst>
    <p:sldLayoutId id="2147485046" r:id="rId1"/>
    <p:sldLayoutId id="2147485047" r:id="rId2"/>
    <p:sldLayoutId id="2147485048" r:id="rId3"/>
    <p:sldLayoutId id="2147485049" r:id="rId4"/>
    <p:sldLayoutId id="2147485050" r:id="rId5"/>
    <p:sldLayoutId id="2147485051" r:id="rId6"/>
    <p:sldLayoutId id="2147485052" r:id="rId7"/>
    <p:sldLayoutId id="2147485053" r:id="rId8"/>
    <p:sldLayoutId id="2147485054" r:id="rId9"/>
    <p:sldLayoutId id="2147485055" r:id="rId10"/>
    <p:sldLayoutId id="2147485056" r:id="rId11"/>
  </p:sldLayoutIdLst>
  <p:transition xmlns:p14="http://schemas.microsoft.com/office/powerpoint/2010/mai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6661772"/>
      </p:ext>
    </p:extLst>
  </p:cSld>
  <p:clrMap bg1="lt1" tx1="dk1" bg2="lt2" tx2="dk2" accent1="accent1" accent2="accent2" accent3="accent3" accent4="accent4" accent5="accent5" accent6="accent6" hlink="hlink" folHlink="folHlink"/>
  <p:sldLayoutIdLst>
    <p:sldLayoutId id="2147485070" r:id="rId1"/>
    <p:sldLayoutId id="2147485071" r:id="rId2"/>
    <p:sldLayoutId id="2147485072" r:id="rId3"/>
    <p:sldLayoutId id="2147485073" r:id="rId4"/>
    <p:sldLayoutId id="2147485074" r:id="rId5"/>
    <p:sldLayoutId id="2147485075" r:id="rId6"/>
    <p:sldLayoutId id="2147485076" r:id="rId7"/>
    <p:sldLayoutId id="2147485077" r:id="rId8"/>
    <p:sldLayoutId id="2147485078" r:id="rId9"/>
    <p:sldLayoutId id="2147485079" r:id="rId10"/>
    <p:sldLayoutId id="214748508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57451953"/>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8377649"/>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0040291"/>
      </p:ext>
    </p:extLst>
  </p:cSld>
  <p:clrMap bg1="lt1" tx1="dk1" bg2="lt2" tx2="dk2" accent1="accent1" accent2="accent2" accent3="accent3" accent4="accent4" accent5="accent5" accent6="accent6" hlink="hlink" folHlink="folHlink"/>
  <p:sldLayoutIdLst>
    <p:sldLayoutId id="2147485132" r:id="rId1"/>
    <p:sldLayoutId id="2147485133" r:id="rId2"/>
    <p:sldLayoutId id="2147485134" r:id="rId3"/>
    <p:sldLayoutId id="2147485135" r:id="rId4"/>
    <p:sldLayoutId id="2147485136" r:id="rId5"/>
    <p:sldLayoutId id="2147485137" r:id="rId6"/>
    <p:sldLayoutId id="2147485138" r:id="rId7"/>
    <p:sldLayoutId id="2147485139" r:id="rId8"/>
    <p:sldLayoutId id="2147485140" r:id="rId9"/>
    <p:sldLayoutId id="2147485141" r:id="rId10"/>
    <p:sldLayoutId id="21474851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51891132"/>
      </p:ext>
    </p:extLst>
  </p:cSld>
  <p:clrMap bg1="lt1" tx1="dk1" bg2="lt2" tx2="dk2" accent1="accent1" accent2="accent2" accent3="accent3" accent4="accent4" accent5="accent5" accent6="accent6" hlink="hlink" folHlink="folHlink"/>
  <p:sldLayoutIdLst>
    <p:sldLayoutId id="2147485144" r:id="rId1"/>
    <p:sldLayoutId id="2147485145" r:id="rId2"/>
    <p:sldLayoutId id="2147485146" r:id="rId3"/>
    <p:sldLayoutId id="2147485147" r:id="rId4"/>
    <p:sldLayoutId id="2147485148" r:id="rId5"/>
    <p:sldLayoutId id="2147485149" r:id="rId6"/>
    <p:sldLayoutId id="2147485150" r:id="rId7"/>
    <p:sldLayoutId id="2147485151" r:id="rId8"/>
    <p:sldLayoutId id="2147485152" r:id="rId9"/>
    <p:sldLayoutId id="2147485153" r:id="rId10"/>
    <p:sldLayoutId id="214748515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921217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45286211"/>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96499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3612786"/>
      </p:ext>
    </p:extLst>
  </p:cSld>
  <p:clrMap bg1="lt1" tx1="dk1" bg2="lt2" tx2="dk2" accent1="accent1" accent2="accent2" accent3="accent3" accent4="accent4" accent5="accent5" accent6="accent6" hlink="hlink" folHlink="folHlink"/>
  <p:sldLayoutIdLst>
    <p:sldLayoutId id="2147485192" r:id="rId1"/>
    <p:sldLayoutId id="2147485193" r:id="rId2"/>
    <p:sldLayoutId id="2147485194" r:id="rId3"/>
    <p:sldLayoutId id="2147485195" r:id="rId4"/>
    <p:sldLayoutId id="2147485196" r:id="rId5"/>
    <p:sldLayoutId id="2147485197" r:id="rId6"/>
    <p:sldLayoutId id="2147485198" r:id="rId7"/>
    <p:sldLayoutId id="2147485199" r:id="rId8"/>
    <p:sldLayoutId id="2147485200" r:id="rId9"/>
    <p:sldLayoutId id="2147485201" r:id="rId10"/>
    <p:sldLayoutId id="21474852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55807897"/>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7" r:id="rId4"/>
    <p:sldLayoutId id="2147485208" r:id="rId5"/>
    <p:sldLayoutId id="2147485209" r:id="rId6"/>
    <p:sldLayoutId id="2147485210" r:id="rId7"/>
    <p:sldLayoutId id="2147485211" r:id="rId8"/>
    <p:sldLayoutId id="2147485212" r:id="rId9"/>
    <p:sldLayoutId id="2147485213" r:id="rId10"/>
    <p:sldLayoutId id="2147485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8101904"/>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8407108"/>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49458987"/>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1900694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80149173"/>
      </p:ext>
    </p:extLst>
  </p:cSld>
  <p:clrMap bg1="lt1" tx1="dk1" bg2="lt2" tx2="dk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16768479"/>
      </p:ext>
    </p:extLst>
  </p:cSld>
  <p:clrMap bg1="lt1" tx1="dk1" bg2="lt2" tx2="dk2" accent1="accent1" accent2="accent2" accent3="accent3" accent4="accent4" accent5="accent5" accent6="accent6" hlink="hlink" folHlink="folHlink"/>
  <p:sldLayoutIdLst>
    <p:sldLayoutId id="2147485336" r:id="rId1"/>
    <p:sldLayoutId id="2147485337" r:id="rId2"/>
    <p:sldLayoutId id="2147485338" r:id="rId3"/>
    <p:sldLayoutId id="2147485339" r:id="rId4"/>
    <p:sldLayoutId id="2147485340" r:id="rId5"/>
    <p:sldLayoutId id="2147485341" r:id="rId6"/>
    <p:sldLayoutId id="2147485342" r:id="rId7"/>
    <p:sldLayoutId id="2147485343" r:id="rId8"/>
    <p:sldLayoutId id="2147485344" r:id="rId9"/>
    <p:sldLayoutId id="2147485345" r:id="rId10"/>
    <p:sldLayoutId id="214748534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30896232"/>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6703761"/>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1058628"/>
      </p:ext>
    </p:extLst>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24879343"/>
      </p:ext>
    </p:extLst>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44650870"/>
      </p:ext>
    </p:extLst>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8885127"/>
      </p:ext>
    </p:extLst>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817349"/>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970170"/>
      </p:ext>
    </p:extLst>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095861"/>
      </p:ext>
    </p:extLst>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10/11/16</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206383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onur.mutlu@inf.ethz.ch" TargetMode="External"/><Relationship Id="rId4" Type="http://schemas.openxmlformats.org/officeDocument/2006/relationships/hyperlink" Target="http://users.ece.cmu.edu/~omutlu/" TargetMode="External"/><Relationship Id="rId5" Type="http://schemas.openxmlformats.org/officeDocument/2006/relationships/image" Target="../media/image1.png"/><Relationship Id="rId6" Type="http://schemas.openxmlformats.org/officeDocument/2006/relationships/image" Target="../media/image9.jpeg"/><Relationship Id="rId7" Type="http://schemas.openxmlformats.org/officeDocument/2006/relationships/image" Target="../media/image10.wmf"/><Relationship Id="rId8" Type="http://schemas.openxmlformats.org/officeDocument/2006/relationships/image" Target="../media/image11.pn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8.png"/><Relationship Id="rId3" Type="http://schemas.openxmlformats.org/officeDocument/2006/relationships/image" Target="../media/image59.png"/></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8.png"/><Relationship Id="rId3" Type="http://schemas.openxmlformats.org/officeDocument/2006/relationships/image" Target="../media/image59.png"/></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0.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1.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62.png"/></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110.xml.rels><?xml version="1.0" encoding="UTF-8" standalone="yes"?>
<Relationships xmlns="http://schemas.openxmlformats.org/package/2006/relationships"><Relationship Id="rId3" Type="http://schemas.openxmlformats.org/officeDocument/2006/relationships/chart" Target="../charts/chart9.xml"/><Relationship Id="rId4" Type="http://schemas.openxmlformats.org/officeDocument/2006/relationships/chart" Target="../charts/chart10.xml"/><Relationship Id="rId5" Type="http://schemas.openxmlformats.org/officeDocument/2006/relationships/chart" Target="../charts/chart11.xml"/><Relationship Id="rId1" Type="http://schemas.openxmlformats.org/officeDocument/2006/relationships/slideLayout" Target="../slideLayouts/slideLayout481.xml"/><Relationship Id="rId2" Type="http://schemas.openxmlformats.org/officeDocument/2006/relationships/notesSlide" Target="../notesSlides/notesSlide18.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9.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12.xml"/><Relationship Id="rId3" Type="http://schemas.openxmlformats.org/officeDocument/2006/relationships/chart" Target="../charts/chart1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3" Type="http://schemas.openxmlformats.org/officeDocument/2006/relationships/image" Target="../media/image64.jpeg"/><Relationship Id="rId4" Type="http://schemas.openxmlformats.org/officeDocument/2006/relationships/image" Target="../media/image65.png"/><Relationship Id="rId5" Type="http://schemas.openxmlformats.org/officeDocument/2006/relationships/image" Target="../media/image66.png"/><Relationship Id="rId1" Type="http://schemas.openxmlformats.org/officeDocument/2006/relationships/slideLayout" Target="../slideLayouts/slideLayout2.xml"/><Relationship Id="rId2" Type="http://schemas.openxmlformats.org/officeDocument/2006/relationships/image" Target="../media/image63.jpe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7.jpeg"/><Relationship Id="rId3" Type="http://schemas.openxmlformats.org/officeDocument/2006/relationships/image" Target="../media/image66.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25.xml"/><Relationship Id="rId2" Type="http://schemas.openxmlformats.org/officeDocument/2006/relationships/notesSlide" Target="../notesSlides/notesSlide20.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525.xml"/><Relationship Id="rId2" Type="http://schemas.openxmlformats.org/officeDocument/2006/relationships/notesSlide" Target="../notesSlides/notesSlide21.xml"/><Relationship Id="rId3" Type="http://schemas.openxmlformats.org/officeDocument/2006/relationships/image" Target="../media/image68.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 Id="rId3" Type="http://schemas.openxmlformats.org/officeDocument/2006/relationships/image" Target="../media/image69.em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656.xml"/><Relationship Id="rId2" Type="http://schemas.openxmlformats.org/officeDocument/2006/relationships/image" Target="../media/image17.png"/></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 Id="rId3" Type="http://schemas.openxmlformats.org/officeDocument/2006/relationships/image" Target="../media/image70.emf"/></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3" Type="http://schemas.openxmlformats.org/officeDocument/2006/relationships/image" Target="../media/image71.png"/><Relationship Id="rId4" Type="http://schemas.microsoft.com/office/2007/relationships/hdphoto" Target="../media/hdphoto15.wdp"/><Relationship Id="rId5" Type="http://schemas.openxmlformats.org/officeDocument/2006/relationships/image" Target="../media/image72.png"/><Relationship Id="rId6" Type="http://schemas.openxmlformats.org/officeDocument/2006/relationships/image" Target="../media/image73.png"/><Relationship Id="rId7" Type="http://schemas.microsoft.com/office/2007/relationships/hdphoto" Target="../media/hdphoto16.wdp"/><Relationship Id="rId1" Type="http://schemas.openxmlformats.org/officeDocument/2006/relationships/slideLayout" Target="../slideLayouts/slideLayout1623.xml"/><Relationship Id="rId2" Type="http://schemas.openxmlformats.org/officeDocument/2006/relationships/notesSlide" Target="../notesSlides/notesSlide2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25.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26.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623.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4.pn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667.xml"/><Relationship Id="rId2" Type="http://schemas.openxmlformats.org/officeDocument/2006/relationships/notesSlide" Target="../notesSlides/notesSlide2.xml"/><Relationship Id="rId3" Type="http://schemas.openxmlformats.org/officeDocument/2006/relationships/hyperlink" Target="http://users.ece.cmu.edu/~omutlu/pub/dram-row-hammer_isca14.pdf" TargetMode="Externa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6.xml.rels><?xml version="1.0" encoding="UTF-8" standalone="yes"?>
<Relationships xmlns="http://schemas.openxmlformats.org/package/2006/relationships"><Relationship Id="rId3" Type="http://schemas.openxmlformats.org/officeDocument/2006/relationships/hyperlink" Target="https://github.com/CMU-SAFARI/ramulator" TargetMode="External"/><Relationship Id="rId4" Type="http://schemas.openxmlformats.org/officeDocument/2006/relationships/hyperlink" Target="https://github.com/CMU-SAFARI/memsim" TargetMode="External"/><Relationship Id="rId5" Type="http://schemas.openxmlformats.org/officeDocument/2006/relationships/hyperlink" Target="https://github.com/CMU-SAFARI/NOCulator" TargetMode="External"/><Relationship Id="rId6" Type="http://schemas.openxmlformats.org/officeDocument/2006/relationships/hyperlink" Target="http://www.ece.cmu.edu/~safari/tools/memerr/index.html" TargetMode="External"/><Relationship Id="rId7" Type="http://schemas.openxmlformats.org/officeDocument/2006/relationships/hyperlink" Target="https://github.com/CMU-SAFARI/" TargetMode="External"/><Relationship Id="rId8" Type="http://schemas.openxmlformats.org/officeDocument/2006/relationships/hyperlink" Target="http://www.ece.cmu.edu/~safari/tools.html" TargetMode="External"/><Relationship Id="rId1" Type="http://schemas.openxmlformats.org/officeDocument/2006/relationships/slideLayout" Target="../slideLayouts/slideLayout13.xml"/><Relationship Id="rId2" Type="http://schemas.openxmlformats.org/officeDocument/2006/relationships/hyperlink" Target="https://github.com/CMU-SAFARI/rowhammer" TargetMode="External"/></Relationships>
</file>

<file path=ppt/slides/_rels/slide137.xml.rels><?xml version="1.0" encoding="UTF-8" standalone="yes"?>
<Relationships xmlns="http://schemas.openxmlformats.org/package/2006/relationships"><Relationship Id="rId3" Type="http://schemas.openxmlformats.org/officeDocument/2006/relationships/hyperlink" Target="http://scholar.google.com/citations?user=7XyGUGkAAAAJ&amp;hl=en" TargetMode="External"/><Relationship Id="rId4" Type="http://schemas.openxmlformats.org/officeDocument/2006/relationships/hyperlink" Target="http://users.ece.cmu.edu/~omutlu/pub/memory-systems-research_superfri14.pdf" TargetMode="External"/><Relationship Id="rId5" Type="http://schemas.openxmlformats.org/officeDocument/2006/relationships/hyperlink" Target="http://superfri.org/superfri" TargetMode="External"/><Relationship Id="rId1" Type="http://schemas.openxmlformats.org/officeDocument/2006/relationships/slideLayout" Target="../slideLayouts/slideLayout13.xml"/><Relationship Id="rId2" Type="http://schemas.openxmlformats.org/officeDocument/2006/relationships/hyperlink" Target="http://users.ece.cmu.edu/~omutlu/projects.htm" TargetMode="External"/></Relationships>
</file>

<file path=ppt/slides/_rels/slide138.xml.rels><?xml version="1.0" encoding="UTF-8" standalone="yes"?>
<Relationships xmlns="http://schemas.openxmlformats.org/package/2006/relationships"><Relationship Id="rId11" Type="http://schemas.openxmlformats.org/officeDocument/2006/relationships/hyperlink" Target="https://www.youtube.com/playlist?list=PL5PHm2jkkXmgVhh8CHAu9N76TShJqfYDt" TargetMode="External"/><Relationship Id="rId12" Type="http://schemas.openxmlformats.org/officeDocument/2006/relationships/hyperlink" Target="http://www.ece.cmu.edu/~ece740/f15/doku.php" TargetMode="External"/><Relationship Id="rId13" Type="http://schemas.openxmlformats.org/officeDocument/2006/relationships/hyperlink" Target="http://www.ece.cmu.edu/~ece742/f12/doku.php?id=lectures" TargetMode="External"/><Relationship Id="rId14" Type="http://schemas.openxmlformats.org/officeDocument/2006/relationships/hyperlink" Target="https://www.youtube.com/playlist?feature=edit_ok&amp;list=PLSEZzvupP7hNjq3Tuv2hiE5VvR-WRYoW4" TargetMode="External"/><Relationship Id="rId15" Type="http://schemas.openxmlformats.org/officeDocument/2006/relationships/hyperlink" Target="http://users.ece.cmu.edu/~omutlu/acaces2013-memory.html" TargetMode="External"/><Relationship Id="rId16" Type="http://schemas.openxmlformats.org/officeDocument/2006/relationships/hyperlink" Target="https://www.youtube.com/watch?v=ZLCy3pG7Rc0" TargetMode="External"/><Relationship Id="rId1" Type="http://schemas.openxmlformats.org/officeDocument/2006/relationships/slideLayout" Target="../slideLayouts/slideLayout13.xml"/><Relationship Id="rId2" Type="http://schemas.openxmlformats.org/officeDocument/2006/relationships/hyperlink" Target="https://www.youtube.com/playlist?list=PL5PHm2jkkXmidJOd59REog9jDnPDTG6IJ" TargetMode="External"/><Relationship Id="rId3" Type="http://schemas.openxmlformats.org/officeDocument/2006/relationships/hyperlink" Target="https://www.youtube.com/watch?v=BJ87rZCGWU0&amp;list=PL5PHm2jkkXmidJOd59REog9jDnPDTG6IJ" TargetMode="External"/><Relationship Id="rId4" Type="http://schemas.openxmlformats.org/officeDocument/2006/relationships/hyperlink" Target="https://www.youtube.com/watch?v=hxzvtWEN7G4&amp;list=PL5PHm2jkkXmgFdD9x7RsjQC4a8KQjmUkQ" TargetMode="External"/><Relationship Id="rId5" Type="http://schemas.openxmlformats.org/officeDocument/2006/relationships/hyperlink" Target="https://www.youtube.com/watch?v=zLP_X4wyHbY&amp;list=PL5PHm2jkkXmi5CxxI7b3JCL1TWybTDtKq" TargetMode="External"/><Relationship Id="rId6" Type="http://schemas.openxmlformats.org/officeDocument/2006/relationships/hyperlink" Target="http://www.ece.cmu.edu/~ece447/s13/doku.php?id=schedule" TargetMode="External"/><Relationship Id="rId7" Type="http://schemas.openxmlformats.org/officeDocument/2006/relationships/hyperlink" Target="http://www.ece.cmu.edu/~ece447/s14/doku.php?id=schedule" TargetMode="External"/><Relationship Id="rId8" Type="http://schemas.openxmlformats.org/officeDocument/2006/relationships/hyperlink" Target="http://www.ece.cmu.edu/~ece447/s15/doku.php?id=schedule" TargetMode="External"/><Relationship Id="rId9" Type="http://schemas.openxmlformats.org/officeDocument/2006/relationships/hyperlink" Target="http://www.ece.cmu.edu/~ece740/f13/doku.php?id=schedule" TargetMode="External"/><Relationship Id="rId10" Type="http://schemas.openxmlformats.org/officeDocument/2006/relationships/hyperlink" Target="https://www.youtube.com/playlist?list=PL5PHm2jkkXmgDN1PLwOY_tGtUlynnyV6D" TargetMode="Externa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hyperlink" Target="mailto:onur.mutlu@inf.ethz.ch" TargetMode="External"/><Relationship Id="rId3" Type="http://schemas.openxmlformats.org/officeDocument/2006/relationships/hyperlink" Target="http://users.ece.cmu.edu/~omutlu/" TargetMode="External"/></Relationships>
</file>

<file path=ppt/slides/_rels/slide14.xml.rels><?xml version="1.0" encoding="UTF-8" standalone="yes"?>
<Relationships xmlns="http://schemas.openxmlformats.org/package/2006/relationships"><Relationship Id="rId11" Type="http://schemas.microsoft.com/office/2007/relationships/hdphoto" Target="../media/hdphoto8.wdp"/><Relationship Id="rId12" Type="http://schemas.microsoft.com/office/2007/relationships/hdphoto" Target="../media/hdphoto9.wdp"/><Relationship Id="rId13" Type="http://schemas.microsoft.com/office/2007/relationships/hdphoto" Target="../media/hdphoto10.wdp"/><Relationship Id="rId14" Type="http://schemas.microsoft.com/office/2007/relationships/hdphoto" Target="../media/hdphoto11.wdp"/><Relationship Id="rId15" Type="http://schemas.microsoft.com/office/2007/relationships/hdphoto" Target="../media/hdphoto12.wdp"/><Relationship Id="rId16" Type="http://schemas.openxmlformats.org/officeDocument/2006/relationships/hyperlink" Target="http://users.ece.cmu.edu/~omutlu/pub/dram-row-hammer_isca14.pdf" TargetMode="External"/><Relationship Id="rId1" Type="http://schemas.openxmlformats.org/officeDocument/2006/relationships/slideLayout" Target="../slideLayouts/slideLayout1678.xml"/><Relationship Id="rId2" Type="http://schemas.openxmlformats.org/officeDocument/2006/relationships/notesSlide" Target="../notesSlides/notesSlide3.xml"/><Relationship Id="rId3" Type="http://schemas.openxmlformats.org/officeDocument/2006/relationships/image" Target="../media/image18.png"/><Relationship Id="rId4" Type="http://schemas.microsoft.com/office/2007/relationships/hdphoto" Target="../media/hdphoto1.wdp"/><Relationship Id="rId5" Type="http://schemas.microsoft.com/office/2007/relationships/hdphoto" Target="../media/hdphoto2.wdp"/><Relationship Id="rId6" Type="http://schemas.microsoft.com/office/2007/relationships/hdphoto" Target="../media/hdphoto3.wdp"/><Relationship Id="rId7" Type="http://schemas.microsoft.com/office/2007/relationships/hdphoto" Target="../media/hdphoto4.wdp"/><Relationship Id="rId8" Type="http://schemas.microsoft.com/office/2007/relationships/hdphoto" Target="../media/hdphoto5.wdp"/><Relationship Id="rId9" Type="http://schemas.microsoft.com/office/2007/relationships/hdphoto" Target="../media/hdphoto6.wdp"/><Relationship Id="rId10" Type="http://schemas.microsoft.com/office/2007/relationships/hdphoto" Target="../media/hdphoto7.wdp"/></Relationships>
</file>

<file path=ppt/slides/_rels/slide140.xml.rels><?xml version="1.0" encoding="UTF-8" standalone="yes"?>
<Relationships xmlns="http://schemas.openxmlformats.org/package/2006/relationships"><Relationship Id="rId3" Type="http://schemas.openxmlformats.org/officeDocument/2006/relationships/hyperlink" Target="mailto:onur.mutlu@inf.ethz.ch" TargetMode="External"/><Relationship Id="rId4" Type="http://schemas.openxmlformats.org/officeDocument/2006/relationships/hyperlink" Target="http://users.ece.cmu.edu/~omutlu/" TargetMode="External"/><Relationship Id="rId5" Type="http://schemas.openxmlformats.org/officeDocument/2006/relationships/image" Target="../media/image1.png"/><Relationship Id="rId6" Type="http://schemas.openxmlformats.org/officeDocument/2006/relationships/image" Target="../media/image9.jpeg"/><Relationship Id="rId7" Type="http://schemas.openxmlformats.org/officeDocument/2006/relationships/image" Target="../media/image10.wmf"/><Relationship Id="rId8" Type="http://schemas.openxmlformats.org/officeDocument/2006/relationships/image" Target="../media/image11.png"/><Relationship Id="rId1" Type="http://schemas.openxmlformats.org/officeDocument/2006/relationships/slideLayout" Target="../slideLayouts/slideLayout12.xml"/><Relationship Id="rId2" Type="http://schemas.openxmlformats.org/officeDocument/2006/relationships/notesSlide" Target="../notesSlides/notesSlide27.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51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565.xml"/></Relationships>
</file>

<file path=ppt/slides/_rels/slide143.xml.rels><?xml version="1.0" encoding="UTF-8" standalone="yes"?>
<Relationships xmlns="http://schemas.openxmlformats.org/package/2006/relationships"><Relationship Id="rId3" Type="http://schemas.openxmlformats.org/officeDocument/2006/relationships/hyperlink" Target="http://www.flashmemorysummit.com/" TargetMode="External"/><Relationship Id="rId4" Type="http://schemas.openxmlformats.org/officeDocument/2006/relationships/hyperlink" Target="http://users.ece.cmu.edu/~omutlu/pub/flash-memory-errors_mutlu_fms14-talk.ppt" TargetMode="External"/><Relationship Id="rId1" Type="http://schemas.openxmlformats.org/officeDocument/2006/relationships/slideLayout" Target="../slideLayouts/slideLayout13.xml"/><Relationship Id="rId2" Type="http://schemas.openxmlformats.org/officeDocument/2006/relationships/hyperlink" Target="http://users.ece.cmu.edu/~omutlu/pub/flash-memory-errors_mutlu_fms14-talk.pdf" TargetMode="Externa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5.png"/></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76.png"/></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77.png"/></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78.png"/></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79.png"/><Relationship Id="rId3" Type="http://schemas.openxmlformats.org/officeDocument/2006/relationships/image" Target="../media/image80.png"/></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4" Type="http://schemas.microsoft.com/office/2007/relationships/hdphoto" Target="../media/hdphoto13.wdp"/><Relationship Id="rId5" Type="http://schemas.openxmlformats.org/officeDocument/2006/relationships/image" Target="../media/image20.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4.xml"/></Relationships>
</file>

<file path=ppt/slides/_rels/slide150.xml.rels><?xml version="1.0" encoding="UTF-8" standalone="yes"?>
<Relationships xmlns="http://schemas.openxmlformats.org/package/2006/relationships"><Relationship Id="rId3" Type="http://schemas.openxmlformats.org/officeDocument/2006/relationships/hyperlink" Target="http://www.computer.org/web/cal" TargetMode="External"/><Relationship Id="rId4" Type="http://schemas.openxmlformats.org/officeDocument/2006/relationships/hyperlink" Target="https://github.com/CMU-SAFARI/ramulator" TargetMode="External"/><Relationship Id="rId1" Type="http://schemas.openxmlformats.org/officeDocument/2006/relationships/slideLayout" Target="../slideLayouts/slideLayout171.xml"/><Relationship Id="rId2" Type="http://schemas.openxmlformats.org/officeDocument/2006/relationships/hyperlink" Target="http://users.ece.cmu.edu/~omutlu/pub/ramulator_dram_simulator-ieee-cal15.pdf" TargetMode="Externa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52.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2.xml"/><Relationship Id="rId2" Type="http://schemas.openxmlformats.org/officeDocument/2006/relationships/image" Target="../media/image23.png"/></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5.jpe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3" Type="http://schemas.openxmlformats.org/officeDocument/2006/relationships/image" Target="../media/image71.png"/><Relationship Id="rId4" Type="http://schemas.microsoft.com/office/2007/relationships/hdphoto" Target="../media/hdphoto15.wdp"/><Relationship Id="rId5" Type="http://schemas.openxmlformats.org/officeDocument/2006/relationships/image" Target="../media/image72.png"/><Relationship Id="rId6" Type="http://schemas.openxmlformats.org/officeDocument/2006/relationships/image" Target="../media/image73.png"/><Relationship Id="rId7" Type="http://schemas.microsoft.com/office/2007/relationships/hdphoto" Target="../media/hdphoto16.wdp"/><Relationship Id="rId1" Type="http://schemas.openxmlformats.org/officeDocument/2006/relationships/slideLayout" Target="../slideLayouts/slideLayout1623.xml"/><Relationship Id="rId2" Type="http://schemas.openxmlformats.org/officeDocument/2006/relationships/notesSlide" Target="../notesSlides/notesSlide28.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29.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1623.xml"/><Relationship Id="rId2" Type="http://schemas.openxmlformats.org/officeDocument/2006/relationships/notesSlide" Target="../notesSlides/notesSlide30.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623.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6.xml.rels><?xml version="1.0" encoding="UTF-8" standalone="yes"?>
<Relationships xmlns="http://schemas.openxmlformats.org/package/2006/relationships"><Relationship Id="rId3" Type="http://schemas.openxmlformats.org/officeDocument/2006/relationships/image" Target="../media/image20.jpeg"/><Relationship Id="rId4" Type="http://schemas.openxmlformats.org/officeDocument/2006/relationships/image" Target="../media/image19.png"/><Relationship Id="rId5" Type="http://schemas.microsoft.com/office/2007/relationships/hdphoto" Target="../media/hdphoto14.wdp"/><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5.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634.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634.xml"/><Relationship Id="rId2" Type="http://schemas.openxmlformats.org/officeDocument/2006/relationships/image" Target="../media/image81.emf"/></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634.xml"/><Relationship Id="rId2" Type="http://schemas.openxmlformats.org/officeDocument/2006/relationships/image" Target="../media/image82.emf"/></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645.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644.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72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31.xml"/><Relationship Id="rId3" Type="http://schemas.openxmlformats.org/officeDocument/2006/relationships/chart" Target="../charts/chart14.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722.xml"/></Relationships>
</file>

<file path=ppt/slides/_rels/slide17.xml.rels><?xml version="1.0" encoding="UTF-8" standalone="yes"?>
<Relationships xmlns="http://schemas.openxmlformats.org/package/2006/relationships"><Relationship Id="rId3" Type="http://schemas.openxmlformats.org/officeDocument/2006/relationships/image" Target="../media/image19.png"/><Relationship Id="rId4" Type="http://schemas.microsoft.com/office/2007/relationships/hdphoto" Target="../media/hdphoto14.wdp"/><Relationship Id="rId5" Type="http://schemas.openxmlformats.org/officeDocument/2006/relationships/image" Target="../media/image20.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6.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72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744.xml"/></Relationships>
</file>

<file path=ppt/slides/_rels/slide172.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2.xml"/><Relationship Id="rId2" Type="http://schemas.openxmlformats.org/officeDocument/2006/relationships/image" Target="../media/image23.png"/></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5.jpeg"/></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1750.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756.xml"/><Relationship Id="rId2" Type="http://schemas.openxmlformats.org/officeDocument/2006/relationships/image" Target="../media/image83.png"/><Relationship Id="rId3" Type="http://schemas.openxmlformats.org/officeDocument/2006/relationships/image" Target="../media/image84.png"/></Relationships>
</file>

<file path=ppt/slides/_rels/slide176.xml.rels><?xml version="1.0" encoding="UTF-8" standalone="yes"?>
<Relationships xmlns="http://schemas.openxmlformats.org/package/2006/relationships"><Relationship Id="rId3" Type="http://schemas.openxmlformats.org/officeDocument/2006/relationships/chart" Target="../charts/chart16.xml"/><Relationship Id="rId4" Type="http://schemas.openxmlformats.org/officeDocument/2006/relationships/chart" Target="../charts/chart17.xml"/><Relationship Id="rId1" Type="http://schemas.openxmlformats.org/officeDocument/2006/relationships/slideLayout" Target="../slideLayouts/slideLayout1756.xml"/><Relationship Id="rId2" Type="http://schemas.openxmlformats.org/officeDocument/2006/relationships/chart" Target="../charts/chart15.xml"/></Relationships>
</file>

<file path=ppt/slides/_rels/slide177.xml.rels><?xml version="1.0" encoding="UTF-8" standalone="yes"?>
<Relationships xmlns="http://schemas.openxmlformats.org/package/2006/relationships"><Relationship Id="rId3" Type="http://schemas.openxmlformats.org/officeDocument/2006/relationships/chart" Target="../charts/chart18.xml"/><Relationship Id="rId4" Type="http://schemas.openxmlformats.org/officeDocument/2006/relationships/chart" Target="../charts/chart19.xml"/><Relationship Id="rId5" Type="http://schemas.openxmlformats.org/officeDocument/2006/relationships/chart" Target="../charts/chart20.xml"/><Relationship Id="rId6" Type="http://schemas.openxmlformats.org/officeDocument/2006/relationships/chart" Target="../charts/chart21.xml"/><Relationship Id="rId1" Type="http://schemas.openxmlformats.org/officeDocument/2006/relationships/slideLayout" Target="../slideLayouts/slideLayout1756.xml"/><Relationship Id="rId2" Type="http://schemas.openxmlformats.org/officeDocument/2006/relationships/notesSlide" Target="../notesSlides/notesSlide32.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notesSlide" Target="../notesSlides/notesSlide33.xml"/></Relationships>
</file>

<file path=ppt/slides/_rels/slide18.xml.rels><?xml version="1.0" encoding="UTF-8" standalone="yes"?>
<Relationships xmlns="http://schemas.openxmlformats.org/package/2006/relationships"><Relationship Id="rId3" Type="http://schemas.openxmlformats.org/officeDocument/2006/relationships/image" Target="../media/image19.png"/><Relationship Id="rId4" Type="http://schemas.microsoft.com/office/2007/relationships/hdphoto" Target="../media/hdphoto14.wdp"/><Relationship Id="rId5" Type="http://schemas.openxmlformats.org/officeDocument/2006/relationships/image" Target="../media/image20.jpeg"/><Relationship Id="rId6" Type="http://schemas.openxmlformats.org/officeDocument/2006/relationships/hyperlink" Target="https://github.com/CMU-SAFARI/rowhammer" TargetMode="External"/><Relationship Id="rId1" Type="http://schemas.openxmlformats.org/officeDocument/2006/relationships/slideLayout" Target="../slideLayouts/slideLayout1689.xml"/><Relationship Id="rId2" Type="http://schemas.openxmlformats.org/officeDocument/2006/relationships/notesSlide" Target="../notesSlides/notesSlide7.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784.xml"/><Relationship Id="rId2" Type="http://schemas.openxmlformats.org/officeDocument/2006/relationships/notesSlide" Target="../notesSlides/notesSlide3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784.xml"/><Relationship Id="rId2" Type="http://schemas.openxmlformats.org/officeDocument/2006/relationships/notesSlide" Target="../notesSlides/notesSlide35.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3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37.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38.xml"/></Relationships>
</file>

<file path=ppt/slides/_rels/slide185.xml.rels><?xml version="1.0" encoding="UTF-8" standalone="yes"?>
<Relationships xmlns="http://schemas.openxmlformats.org/package/2006/relationships"><Relationship Id="rId3" Type="http://schemas.openxmlformats.org/officeDocument/2006/relationships/chart" Target="../charts/chart22.xml"/><Relationship Id="rId4" Type="http://schemas.openxmlformats.org/officeDocument/2006/relationships/chart" Target="../charts/chart23.xml"/><Relationship Id="rId1" Type="http://schemas.openxmlformats.org/officeDocument/2006/relationships/slideLayout" Target="../slideLayouts/slideLayout1790.xml"/><Relationship Id="rId2" Type="http://schemas.openxmlformats.org/officeDocument/2006/relationships/notesSlide" Target="../notesSlides/notesSlide39.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0.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1.xml"/><Relationship Id="rId3" Type="http://schemas.openxmlformats.org/officeDocument/2006/relationships/image" Target="../media/image85.png"/></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2.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00.xml"/><Relationship Id="rId2" Type="http://schemas.openxmlformats.org/officeDocument/2006/relationships/notesSlide" Target="../notesSlides/notesSlide8.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4.xml"/><Relationship Id="rId3" Type="http://schemas.openxmlformats.org/officeDocument/2006/relationships/chart" Target="../charts/chart24.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5.xml"/><Relationship Id="rId3" Type="http://schemas.openxmlformats.org/officeDocument/2006/relationships/chart" Target="../charts/chart25.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1790.xml"/><Relationship Id="rId2" Type="http://schemas.openxmlformats.org/officeDocument/2006/relationships/notesSlide" Target="../notesSlides/notesSlide46.xml"/><Relationship Id="rId3" Type="http://schemas.openxmlformats.org/officeDocument/2006/relationships/chart" Target="../charts/chart26.xml"/></Relationships>
</file>

<file path=ppt/slides/_rels/slide193.xml.rels><?xml version="1.0" encoding="UTF-8" standalone="yes"?>
<Relationships xmlns="http://schemas.openxmlformats.org/package/2006/relationships"><Relationship Id="rId3" Type="http://schemas.openxmlformats.org/officeDocument/2006/relationships/hyperlink" Target="http://hpca22.site.ac.upc.edu/" TargetMode="External"/><Relationship Id="rId4" Type="http://schemas.openxmlformats.org/officeDocument/2006/relationships/hyperlink" Target="https://users.ece.cmu.edu/~omutlu/pub/chargecache_low-latency-dram_hhassan_hpca16-talk.pptx" TargetMode="External"/><Relationship Id="rId5" Type="http://schemas.openxmlformats.org/officeDocument/2006/relationships/hyperlink" Target="https://users.ece.cmu.edu/~omutlu/pub/chargecache_low-latency-dram_hhassan_hpca16-talk.pdf" TargetMode="External"/><Relationship Id="rId6" Type="http://schemas.openxmlformats.org/officeDocument/2006/relationships/hyperlink" Target="https://github.com/CMU-SAFARI/ramulator" TargetMode="External"/><Relationship Id="rId1" Type="http://schemas.openxmlformats.org/officeDocument/2006/relationships/slideLayout" Target="../slideLayouts/slideLayout171.xml"/><Relationship Id="rId2" Type="http://schemas.openxmlformats.org/officeDocument/2006/relationships/hyperlink" Target="https://users.ece.cmu.edu/~omutlu/pub/chargecache_low-latency-dram_hpca16.pdf" TargetMode="Externa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70.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47.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48.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49.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0.xml"/><Relationship Id="rId3" Type="http://schemas.openxmlformats.org/officeDocument/2006/relationships/chart" Target="../charts/chart27.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1.xml"/></Relationships>
</file>

<file path=ppt/slides/_rels/slide2.xml.rels><?xml version="1.0" encoding="UTF-8" standalone="yes"?>
<Relationships xmlns="http://schemas.openxmlformats.org/package/2006/relationships"><Relationship Id="rId3" Type="http://schemas.openxmlformats.org/officeDocument/2006/relationships/image" Target="../media/image13.jpeg"/><Relationship Id="rId4" Type="http://schemas.openxmlformats.org/officeDocument/2006/relationships/image" Target="../media/image14.png"/><Relationship Id="rId1" Type="http://schemas.openxmlformats.org/officeDocument/2006/relationships/slideLayout" Target="../slideLayouts/slideLayout171.xml"/><Relationship Id="rId2" Type="http://schemas.openxmlformats.org/officeDocument/2006/relationships/image" Target="../media/image12.jpeg"/></Relationships>
</file>

<file path=ppt/slides/_rels/slide20.xml.rels><?xml version="1.0" encoding="UTF-8" standalone="yes"?>
<Relationships xmlns="http://schemas.openxmlformats.org/package/2006/relationships"><Relationship Id="rId3" Type="http://schemas.openxmlformats.org/officeDocument/2006/relationships/image" Target="../media/image21.jpeg"/><Relationship Id="rId4" Type="http://schemas.openxmlformats.org/officeDocument/2006/relationships/image" Target="../media/image22.jpeg"/><Relationship Id="rId1" Type="http://schemas.openxmlformats.org/officeDocument/2006/relationships/slideLayout" Target="../slideLayouts/slideLayout1711.xml"/><Relationship Id="rId2" Type="http://schemas.openxmlformats.org/officeDocument/2006/relationships/notesSlide" Target="../notesSlides/notesSlide9.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2.xml"/></Relationships>
</file>

<file path=ppt/slides/_rels/slide201.xml.rels><?xml version="1.0" encoding="UTF-8" standalone="yes"?>
<Relationships xmlns="http://schemas.openxmlformats.org/package/2006/relationships"><Relationship Id="rId3" Type="http://schemas.openxmlformats.org/officeDocument/2006/relationships/chart" Target="../charts/chart28.xml"/><Relationship Id="rId4" Type="http://schemas.openxmlformats.org/officeDocument/2006/relationships/chart" Target="../charts/chart29.xml"/><Relationship Id="rId1" Type="http://schemas.openxmlformats.org/officeDocument/2006/relationships/slideLayout" Target="../slideLayouts/slideLayout1733.xml"/><Relationship Id="rId2" Type="http://schemas.openxmlformats.org/officeDocument/2006/relationships/notesSlide" Target="../notesSlides/notesSlide53.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4.xml"/><Relationship Id="rId3" Type="http://schemas.openxmlformats.org/officeDocument/2006/relationships/chart" Target="../charts/chart30.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733.xml"/><Relationship Id="rId2" Type="http://schemas.openxmlformats.org/officeDocument/2006/relationships/notesSlide" Target="../notesSlides/notesSlide55.xml"/></Relationships>
</file>

<file path=ppt/slides/_rels/slide204.xml.rels><?xml version="1.0" encoding="UTF-8" standalone="yes"?>
<Relationships xmlns="http://schemas.openxmlformats.org/package/2006/relationships"><Relationship Id="rId3" Type="http://schemas.openxmlformats.org/officeDocument/2006/relationships/chart" Target="../charts/chart31.xml"/><Relationship Id="rId4" Type="http://schemas.openxmlformats.org/officeDocument/2006/relationships/chart" Target="../charts/chart32.xml"/><Relationship Id="rId1" Type="http://schemas.openxmlformats.org/officeDocument/2006/relationships/slideLayout" Target="../slideLayouts/slideLayout1733.xml"/><Relationship Id="rId2" Type="http://schemas.openxmlformats.org/officeDocument/2006/relationships/notesSlide" Target="../notesSlides/notesSlide56.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57.xml"/><Relationship Id="rId3" Type="http://schemas.openxmlformats.org/officeDocument/2006/relationships/image" Target="../media/image1.png"/></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58.xml"/><Relationship Id="rId3" Type="http://schemas.openxmlformats.org/officeDocument/2006/relationships/image" Target="../media/image1.png"/></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59.xml"/><Relationship Id="rId3" Type="http://schemas.openxmlformats.org/officeDocument/2006/relationships/image" Target="../media/image1.png"/></Relationships>
</file>

<file path=ppt/slides/_rels/slide209.xml.rels><?xml version="1.0" encoding="UTF-8" standalone="yes"?>
<Relationships xmlns="http://schemas.openxmlformats.org/package/2006/relationships"><Relationship Id="rId3" Type="http://schemas.openxmlformats.org/officeDocument/2006/relationships/image" Target="../media/image86.png"/><Relationship Id="rId4" Type="http://schemas.openxmlformats.org/officeDocument/2006/relationships/image" Target="../media/image1.png"/><Relationship Id="rId1" Type="http://schemas.openxmlformats.org/officeDocument/2006/relationships/slideLayout" Target="../slideLayouts/slideLayout1773.xml"/><Relationship Id="rId2" Type="http://schemas.openxmlformats.org/officeDocument/2006/relationships/notesSlide" Target="../notesSlides/notesSlide60.xml"/></Relationships>
</file>

<file path=ppt/slides/_rels/slide21.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656.xml"/><Relationship Id="rId2" Type="http://schemas.openxmlformats.org/officeDocument/2006/relationships/image" Target="../media/image23.png"/></Relationships>
</file>

<file path=ppt/slides/_rels/slide210.xml.rels><?xml version="1.0" encoding="UTF-8" standalone="yes"?>
<Relationships xmlns="http://schemas.openxmlformats.org/package/2006/relationships"><Relationship Id="rId3" Type="http://schemas.openxmlformats.org/officeDocument/2006/relationships/chart" Target="../charts/chart33.xml"/><Relationship Id="rId4" Type="http://schemas.openxmlformats.org/officeDocument/2006/relationships/image" Target="../media/image86.png"/><Relationship Id="rId5" Type="http://schemas.openxmlformats.org/officeDocument/2006/relationships/image" Target="../media/image1.png"/><Relationship Id="rId1" Type="http://schemas.openxmlformats.org/officeDocument/2006/relationships/slideLayout" Target="../slideLayouts/slideLayout1773.xml"/><Relationship Id="rId2" Type="http://schemas.openxmlformats.org/officeDocument/2006/relationships/notesSlide" Target="../notesSlides/notesSlide61.xml"/></Relationships>
</file>

<file path=ppt/slides/_rels/slide211.xml.rels><?xml version="1.0" encoding="UTF-8" standalone="yes"?>
<Relationships xmlns="http://schemas.openxmlformats.org/package/2006/relationships"><Relationship Id="rId3" Type="http://schemas.openxmlformats.org/officeDocument/2006/relationships/chart" Target="../charts/chart34.xml"/><Relationship Id="rId4" Type="http://schemas.openxmlformats.org/officeDocument/2006/relationships/image" Target="../media/image86.png"/><Relationship Id="rId5" Type="http://schemas.openxmlformats.org/officeDocument/2006/relationships/image" Target="../media/image1.png"/><Relationship Id="rId1" Type="http://schemas.openxmlformats.org/officeDocument/2006/relationships/slideLayout" Target="../slideLayouts/slideLayout1773.xml"/><Relationship Id="rId2" Type="http://schemas.openxmlformats.org/officeDocument/2006/relationships/notesSlide" Target="../notesSlides/notesSlide6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63.xml"/><Relationship Id="rId3" Type="http://schemas.openxmlformats.org/officeDocument/2006/relationships/image" Target="../media/image1.png"/></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773.xml"/><Relationship Id="rId2" Type="http://schemas.openxmlformats.org/officeDocument/2006/relationships/notesSlide" Target="../notesSlides/notesSlide64.xml"/><Relationship Id="rId3" Type="http://schemas.openxmlformats.org/officeDocument/2006/relationships/image" Target="../media/image1.png"/></Relationships>
</file>

<file path=ppt/slides/_rels/slide214.xml.rels><?xml version="1.0" encoding="UTF-8" standalone="yes"?>
<Relationships xmlns="http://schemas.openxmlformats.org/package/2006/relationships"><Relationship Id="rId3" Type="http://schemas.openxmlformats.org/officeDocument/2006/relationships/hyperlink" Target="http://www.cercs.gatech.edu/vee15/" TargetMode="External"/><Relationship Id="rId4" Type="http://schemas.openxmlformats.org/officeDocument/2006/relationships/hyperlink" Target="http://users.ece.cmu.edu/~omutlu/pub/architecture-aware-distributed-resource-management_vee15-talk.pptx" TargetMode="External"/><Relationship Id="rId5" Type="http://schemas.openxmlformats.org/officeDocument/2006/relationships/hyperlink" Target="http://users.ece.cmu.edu/~omutlu/pub/architecture-aware-distributed-resource-management_vee15-talk.pdf" TargetMode="External"/><Relationship Id="rId6" Type="http://schemas.openxmlformats.org/officeDocument/2006/relationships/image" Target="../media/image87.png"/><Relationship Id="rId1" Type="http://schemas.openxmlformats.org/officeDocument/2006/relationships/slideLayout" Target="../slideLayouts/slideLayout1566.xml"/><Relationship Id="rId2" Type="http://schemas.openxmlformats.org/officeDocument/2006/relationships/hyperlink" Target="http://users.ece.cmu.edu/~omutlu/pub/architecture-aware-distributed-resource-management_vee15.pdf" TargetMode="Externa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565.xml"/></Relationships>
</file>

<file path=ppt/slides/_rels/slide216.xml.rels><?xml version="1.0" encoding="UTF-8" standalone="yes"?>
<Relationships xmlns="http://schemas.openxmlformats.org/package/2006/relationships"><Relationship Id="rId3" Type="http://schemas.openxmlformats.org/officeDocument/2006/relationships/image" Target="../media/image88.jpeg"/><Relationship Id="rId4" Type="http://schemas.microsoft.com/office/2007/relationships/hdphoto" Target="../media/hdphoto17.wdp"/><Relationship Id="rId5" Type="http://schemas.openxmlformats.org/officeDocument/2006/relationships/image" Target="../media/image89.jpeg"/><Relationship Id="rId6" Type="http://schemas.openxmlformats.org/officeDocument/2006/relationships/image" Target="../media/image90.png"/><Relationship Id="rId7" Type="http://schemas.openxmlformats.org/officeDocument/2006/relationships/image" Target="../media/image91.png"/><Relationship Id="rId8" Type="http://schemas.openxmlformats.org/officeDocument/2006/relationships/image" Target="../media/image13.jpeg"/><Relationship Id="rId9" Type="http://schemas.openxmlformats.org/officeDocument/2006/relationships/image" Target="../media/image14.png"/><Relationship Id="rId10" Type="http://schemas.openxmlformats.org/officeDocument/2006/relationships/image" Target="../media/image66.png"/><Relationship Id="rId1" Type="http://schemas.openxmlformats.org/officeDocument/2006/relationships/slideLayout" Target="../slideLayouts/slideLayout1570.xml"/><Relationship Id="rId2" Type="http://schemas.openxmlformats.org/officeDocument/2006/relationships/notesSlide" Target="../notesSlides/notesSlide6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56.xml"/><Relationship Id="rId2" Type="http://schemas.openxmlformats.org/officeDocument/2006/relationships/image" Target="../media/image25.jpeg"/></Relationships>
</file>

<file path=ppt/slides/_rels/slide23.xml.rels><?xml version="1.0" encoding="UTF-8" standalone="yes"?>
<Relationships xmlns="http://schemas.openxmlformats.org/package/2006/relationships"><Relationship Id="rId3" Type="http://schemas.openxmlformats.org/officeDocument/2006/relationships/image" Target="../media/image27.png"/><Relationship Id="rId4" Type="http://schemas.openxmlformats.org/officeDocument/2006/relationships/image" Target="../media/image28.png"/><Relationship Id="rId5" Type="http://schemas.openxmlformats.org/officeDocument/2006/relationships/hyperlink" Target="http://googleprojectzero.blogspot.com/2015/03/exploiting-dram-rowhammer-bug-to-gain.html" TargetMode="External"/><Relationship Id="rId6" Type="http://schemas.openxmlformats.org/officeDocument/2006/relationships/hyperlink" Target="http://users.ece.cmu.edu/~omutlu/pub/dram-row-hammer_isca14.pdf" TargetMode="External"/><Relationship Id="rId1" Type="http://schemas.openxmlformats.org/officeDocument/2006/relationships/slideLayout" Target="../slideLayouts/slideLayout1054.xml"/><Relationship Id="rId2" Type="http://schemas.openxmlformats.org/officeDocument/2006/relationships/image" Target="../media/image26.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054.xml"/><Relationship Id="rId2" Type="http://schemas.openxmlformats.org/officeDocument/2006/relationships/hyperlink" Target="http://users.ece.cmu.edu/~omutlu/pub/dram-row-hammer_isca14.pdf" TargetMode="External"/><Relationship Id="rId3" Type="http://schemas.openxmlformats.org/officeDocument/2006/relationships/hyperlink" Target="http://googleprojectzero.blogspot.com/2015/03/exploiting-dram-rowhammer-bug-to-gain.html"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29.png"/><Relationship Id="rId4" Type="http://schemas.openxmlformats.org/officeDocument/2006/relationships/image" Target="../media/image30.png"/><Relationship Id="rId5" Type="http://schemas.openxmlformats.org/officeDocument/2006/relationships/image" Target="../media/image31.png"/><Relationship Id="rId1" Type="http://schemas.openxmlformats.org/officeDocument/2006/relationships/slideLayout" Target="../slideLayouts/slideLayout1054.xml"/><Relationship Id="rId2" Type="http://schemas.openxmlformats.org/officeDocument/2006/relationships/notesSlide" Target="../notesSlides/notesSlide1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54.xml"/><Relationship Id="rId2" Type="http://schemas.openxmlformats.org/officeDocument/2006/relationships/hyperlink" Target="https://support.apple.com/en-gb/HT204934" TargetMode="External"/><Relationship Id="rId3" Type="http://schemas.openxmlformats.org/officeDocument/2006/relationships/image" Target="../media/image32.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05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054.xml"/></Relationships>
</file>

<file path=ppt/slides/_rels/slide29.xml.rels><?xml version="1.0" encoding="UTF-8" standalone="yes"?>
<Relationships xmlns="http://schemas.openxmlformats.org/package/2006/relationships"><Relationship Id="rId3" Type="http://schemas.openxmlformats.org/officeDocument/2006/relationships/hyperlink" Target="http://2015.dsn.org/" TargetMode="External"/><Relationship Id="rId4" Type="http://schemas.openxmlformats.org/officeDocument/2006/relationships/hyperlink" Target="http://users.ece.cmu.edu/~omutlu/pub/memory-errors-at-facebook_dsn15-talk.pptx" TargetMode="External"/><Relationship Id="rId5" Type="http://schemas.openxmlformats.org/officeDocument/2006/relationships/hyperlink" Target="http://users.ece.cmu.edu/~omutlu/pub/memory-errors-at-facebook_dsn15-talk.pdf" TargetMode="External"/><Relationship Id="rId6" Type="http://schemas.openxmlformats.org/officeDocument/2006/relationships/hyperlink" Target="https://www.ece.cmu.edu/~safari/tools/memerr/index.html" TargetMode="External"/><Relationship Id="rId7" Type="http://schemas.openxmlformats.org/officeDocument/2006/relationships/image" Target="../media/image33.png"/><Relationship Id="rId1" Type="http://schemas.openxmlformats.org/officeDocument/2006/relationships/slideLayout" Target="../slideLayouts/slideLayout1100.xml"/><Relationship Id="rId2" Type="http://schemas.openxmlformats.org/officeDocument/2006/relationships/hyperlink" Target="http://users.ece.cmu.edu/~omutlu/pub/memory-errors-at-facebook_dsn15.pdf"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15.png"/><Relationship Id="rId3" Type="http://schemas.openxmlformats.org/officeDocument/2006/relationships/image" Target="../media/image12.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111.xml"/><Relationship Id="rId2" Type="http://schemas.openxmlformats.org/officeDocument/2006/relationships/image" Target="../media/image34.png"/></Relationships>
</file>

<file path=ppt/slides/_rels/slide31.xml.rels><?xml version="1.0" encoding="UTF-8" standalone="yes"?>
<Relationships xmlns="http://schemas.openxmlformats.org/package/2006/relationships"><Relationship Id="rId3" Type="http://schemas.openxmlformats.org/officeDocument/2006/relationships/hyperlink" Target="http://www.sigmetrics.org/sigmetrics2015/" TargetMode="External"/><Relationship Id="rId4" Type="http://schemas.openxmlformats.org/officeDocument/2006/relationships/hyperlink" Target="http://users.ece.cmu.edu/~omutlu/pub/flash-memory-failures-in-the-field-at-facebook_sigmetrics15-talk.pptx" TargetMode="External"/><Relationship Id="rId5" Type="http://schemas.openxmlformats.org/officeDocument/2006/relationships/hyperlink" Target="http://users.ece.cmu.edu/~omutlu/pub/flash-memory-failures-in-the-field-at-facebook_sigmetrics15-talk.pdf" TargetMode="External"/><Relationship Id="rId6" Type="http://schemas.openxmlformats.org/officeDocument/2006/relationships/hyperlink" Target="http://www.zdnet.com/article/facebooks-ssd-experience/" TargetMode="External"/><Relationship Id="rId7" Type="http://schemas.openxmlformats.org/officeDocument/2006/relationships/image" Target="../media/image35.png"/><Relationship Id="rId1" Type="http://schemas.openxmlformats.org/officeDocument/2006/relationships/slideLayout" Target="../slideLayouts/slideLayout1100.xml"/><Relationship Id="rId2" Type="http://schemas.openxmlformats.org/officeDocument/2006/relationships/hyperlink" Target="http://users.ece.cmu.edu/~omutlu/pub/flash-memory-failures-in-the-field-at-facebook_sigmetrics15.pdf"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6.png"/><Relationship Id="rId3" Type="http://schemas.openxmlformats.org/officeDocument/2006/relationships/image" Target="../media/image37.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05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image" Target="../media/image38.jpeg"/><Relationship Id="rId1" Type="http://schemas.openxmlformats.org/officeDocument/2006/relationships/slideLayout" Target="../slideLayouts/slideLayout1071.xml"/><Relationship Id="rId2" Type="http://schemas.openxmlformats.org/officeDocument/2006/relationships/notesSlide" Target="../notesSlides/notesSlide1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30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40.png"/><Relationship Id="rId4" Type="http://schemas.openxmlformats.org/officeDocument/2006/relationships/image" Target="../media/image41.png"/><Relationship Id="rId5" Type="http://schemas.openxmlformats.org/officeDocument/2006/relationships/image" Target="../media/image42.png"/><Relationship Id="rId1" Type="http://schemas.openxmlformats.org/officeDocument/2006/relationships/slideLayout" Target="../slideLayouts/slideLayout2.xml"/><Relationship Id="rId2" Type="http://schemas.openxmlformats.org/officeDocument/2006/relationships/image" Target="../media/image39.png"/></Relationships>
</file>

<file path=ppt/slides/_rels/slide51.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users.ece.cmu.edu/~omutlu/pub/pim-enabled-instructons-for-low-overhead-pim_isca15.pdf" TargetMode="External"/><Relationship Id="rId5" Type="http://schemas.openxmlformats.org/officeDocument/2006/relationships/hyperlink" Target="http://users.ece.cmu.edu/~omutlu/pub/tesseract-pim-architecture-for-graph-processing_isca15.pdf" TargetMode="External"/><Relationship Id="rId1" Type="http://schemas.openxmlformats.org/officeDocument/2006/relationships/slideLayout" Target="../slideLayouts/slideLayout2.xml"/><Relationship Id="rId2" Type="http://schemas.openxmlformats.org/officeDocument/2006/relationships/hyperlink" Target="http://users.ece.cmu.edu/~omutlu/pub/rowclone_micro13.pdf"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3.png"/></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35.xml"/><Relationship Id="rId2" Type="http://schemas.openxmlformats.org/officeDocument/2006/relationships/notesSlide" Target="../notesSlides/notesSlide1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35.xml"/><Relationship Id="rId2" Type="http://schemas.openxmlformats.org/officeDocument/2006/relationships/notesSlide" Target="../notesSlides/notesSlide15.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3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chart" Target="../charts/char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chart" Target="../charts/chart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chart" Target="../charts/char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2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3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35.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78.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07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078.xml"/><Relationship Id="rId2" Type="http://schemas.openxmlformats.org/officeDocument/2006/relationships/image" Target="../media/image44.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71.xml.rels><?xml version="1.0" encoding="UTF-8" standalone="yes"?>
<Relationships xmlns="http://schemas.openxmlformats.org/package/2006/relationships"><Relationship Id="rId3" Type="http://schemas.openxmlformats.org/officeDocument/2006/relationships/hyperlink" Target="http://users.ece.cmu.edu/~omutlu/pub/in-DRAM-bulk-AND-OR-ieee_cal15.pdf" TargetMode="External"/><Relationship Id="rId4" Type="http://schemas.openxmlformats.org/officeDocument/2006/relationships/hyperlink" Target="http://users.ece.cmu.edu/~omutlu/pub/pim-enabled-instructons-for-low-overhead-pim_isca15.pdf" TargetMode="External"/><Relationship Id="rId5" Type="http://schemas.openxmlformats.org/officeDocument/2006/relationships/hyperlink" Target="http://users.ece.cmu.edu/~omutlu/pub/tesseract-pim-architecture-for-graph-processing_isca15.pdf" TargetMode="External"/><Relationship Id="rId1" Type="http://schemas.openxmlformats.org/officeDocument/2006/relationships/slideLayout" Target="../slideLayouts/slideLayout1601.xml"/><Relationship Id="rId2" Type="http://schemas.openxmlformats.org/officeDocument/2006/relationships/hyperlink" Target="http://users.ece.cmu.edu/~omutlu/pub/rowclone_micro13.pdf" TargetMode="Externa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60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5.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5.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5.png"/></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16.png"/></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6.xml"/><Relationship Id="rId3" Type="http://schemas.openxmlformats.org/officeDocument/2006/relationships/chart" Target="../charts/char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46.png"/></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47.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48.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246.xml"/><Relationship Id="rId2" Type="http://schemas.openxmlformats.org/officeDocument/2006/relationships/image" Target="../media/image49.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0.png"/><Relationship Id="rId3" Type="http://schemas.openxmlformats.org/officeDocument/2006/relationships/image" Target="../media/image5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90.xml.rels><?xml version="1.0" encoding="UTF-8" standalone="yes"?>
<Relationships xmlns="http://schemas.openxmlformats.org/package/2006/relationships"><Relationship Id="rId3" Type="http://schemas.openxmlformats.org/officeDocument/2006/relationships/image" Target="../media/image24.png"/><Relationship Id="rId4" Type="http://schemas.openxmlformats.org/officeDocument/2006/relationships/hyperlink" Target="http://users.ece.cmu.edu/~omutlu/pub/dram-retention-time-characterization_isca13.pdf" TargetMode="External"/><Relationship Id="rId5" Type="http://schemas.openxmlformats.org/officeDocument/2006/relationships/hyperlink" Target="http://users.ece.cmu.edu/~omutlu/pub/error-mitigation-for-intermittent-dram-failures_sigmetrics14.pdf" TargetMode="External"/><Relationship Id="rId6" Type="http://schemas.openxmlformats.org/officeDocument/2006/relationships/hyperlink" Target="http://users.ece.cmu.edu/~omutlu/pub/dram-row-hammer_isca14.pdf" TargetMode="External"/><Relationship Id="rId7" Type="http://schemas.openxmlformats.org/officeDocument/2006/relationships/hyperlink" Target="http://users.ece.cmu.edu/~omutlu/pub/adaptive-latency-dram_hpca15.pdf" TargetMode="External"/><Relationship Id="rId8" Type="http://schemas.openxmlformats.org/officeDocument/2006/relationships/hyperlink" Target="http://users.ece.cmu.edu/~omutlu/pub/avatar-dram-refresh_dsn15.pdf" TargetMode="External"/><Relationship Id="rId1" Type="http://schemas.openxmlformats.org/officeDocument/2006/relationships/slideLayout" Target="../slideLayouts/slideLayout1555.xml"/><Relationship Id="rId2" Type="http://schemas.openxmlformats.org/officeDocument/2006/relationships/image" Target="../media/image23.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258.xml"/><Relationship Id="rId2" Type="http://schemas.openxmlformats.org/officeDocument/2006/relationships/image" Target="../media/image25.jpe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258.xml"/><Relationship Id="rId2" Type="http://schemas.openxmlformats.org/officeDocument/2006/relationships/image" Target="../media/image52.png"/><Relationship Id="rId3" Type="http://schemas.openxmlformats.org/officeDocument/2006/relationships/image" Target="../media/image53.png"/></Relationships>
</file>

<file path=ppt/slides/_rels/slide93.xml.rels><?xml version="1.0" encoding="UTF-8" standalone="yes"?>
<Relationships xmlns="http://schemas.openxmlformats.org/package/2006/relationships"><Relationship Id="rId3" Type="http://schemas.openxmlformats.org/officeDocument/2006/relationships/image" Target="../media/image54.png"/><Relationship Id="rId4" Type="http://schemas.openxmlformats.org/officeDocument/2006/relationships/image" Target="../media/image55.png"/><Relationship Id="rId1" Type="http://schemas.openxmlformats.org/officeDocument/2006/relationships/slideLayout" Target="../slideLayouts/slideLayout1269.xml"/><Relationship Id="rId2" Type="http://schemas.openxmlformats.org/officeDocument/2006/relationships/notesSlide" Target="../notesSlides/notesSlide16.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47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479.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479.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59.xml"/><Relationship Id="rId2" Type="http://schemas.openxmlformats.org/officeDocument/2006/relationships/notesSlide" Target="../notesSlides/notesSlide17.xml"/><Relationship Id="rId3" Type="http://schemas.openxmlformats.org/officeDocument/2006/relationships/image" Target="../media/image56.png"/></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5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onur.mutlu@inf.ethz.ch</a:t>
            </a:r>
            <a:r>
              <a:rPr lang="en-US" sz="2200" dirty="0" smtClean="0"/>
              <a:t> </a:t>
            </a:r>
            <a:endParaRPr lang="en-US" sz="2200" dirty="0"/>
          </a:p>
          <a:p>
            <a:r>
              <a:rPr lang="en-US" sz="2200" dirty="0" smtClean="0">
                <a:hlinkClick r:id="rId4"/>
              </a:rPr>
              <a:t>http</a:t>
            </a:r>
            <a:r>
              <a:rPr lang="en-US" sz="2200" dirty="0">
                <a:hlinkClick r:id="rId4"/>
              </a:rPr>
              <a:t>://users.ece.cmu.edu/~omutlu</a:t>
            </a:r>
            <a:r>
              <a:rPr lang="en-US" sz="2200" dirty="0" smtClean="0">
                <a:hlinkClick r:id="rId4"/>
              </a:rPr>
              <a:t>/</a:t>
            </a:r>
            <a:endParaRPr lang="en-US" sz="2200" dirty="0" smtClean="0"/>
          </a:p>
          <a:p>
            <a:r>
              <a:rPr lang="en-US" sz="2200" dirty="0" smtClean="0"/>
              <a:t>October 6, 2016</a:t>
            </a:r>
          </a:p>
          <a:p>
            <a:r>
              <a:rPr lang="en-US" sz="2200" dirty="0" smtClean="0"/>
              <a:t>RSP 2016 Keynote (Pittsburgh)</a:t>
            </a:r>
          </a:p>
          <a:p>
            <a:endParaRPr lang="en-US" sz="2200" dirty="0" smtClean="0"/>
          </a:p>
          <a:p>
            <a:pPr algn="l"/>
            <a:endParaRPr lang="en-US" sz="2200" dirty="0"/>
          </a:p>
        </p:txBody>
      </p:sp>
      <p:pic>
        <p:nvPicPr>
          <p:cNvPr id="7" name="Picture 6" descr="safari.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pic>
        <p:nvPicPr>
          <p:cNvPr id="8" name="Picture 7" descr="Burgundy_CMU_JPG_Logo.jp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020008" y="5727018"/>
            <a:ext cx="3008376" cy="1086358"/>
          </a:xfrm>
          <a:prstGeom prst="rect">
            <a:avLst/>
          </a:prstGeom>
        </p:spPr>
      </p:pic>
      <p:pic>
        <p:nvPicPr>
          <p:cNvPr id="11" name="Picture 18" descr="logo"/>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395536" y="1515616"/>
            <a:ext cx="8382000" cy="2201416"/>
          </a:xfrm>
        </p:spPr>
        <p:txBody>
          <a:bodyPr>
            <a:normAutofit/>
          </a:bodyPr>
          <a:lstStyle/>
          <a:p>
            <a:pPr algn="ctr"/>
            <a:r>
              <a:rPr lang="en-US" sz="4400" dirty="0" smtClean="0"/>
              <a:t>Rethinking Memory System Design</a:t>
            </a:r>
            <a:r>
              <a:rPr lang="en-US" sz="4400" dirty="0"/>
              <a:t/>
            </a:r>
            <a:br>
              <a:rPr lang="en-US" sz="4400" dirty="0"/>
            </a:br>
            <a:r>
              <a:rPr lang="en-US" sz="3800" dirty="0" smtClean="0">
                <a:solidFill>
                  <a:srgbClr val="FF0000"/>
                </a:solidFill>
              </a:rPr>
              <a:t>Business as Usual in the Next Decade?</a:t>
            </a:r>
            <a:endParaRPr lang="en-US" sz="3800" dirty="0">
              <a:solidFill>
                <a:srgbClr val="FF0000"/>
              </a:solidFill>
            </a:endParaRPr>
          </a:p>
        </p:txBody>
      </p:sp>
      <p:pic>
        <p:nvPicPr>
          <p:cNvPr id="10" name="Picture 2" descr="ETH Zurich short logo, black"/>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l="6982" t="19970" r="7940" b="18111"/>
          <a:stretch/>
        </p:blipFill>
        <p:spPr bwMode="auto">
          <a:xfrm>
            <a:off x="1979712" y="5805264"/>
            <a:ext cx="2750535" cy="7837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39604026"/>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a:t>
            </a:r>
            <a:r>
              <a:rPr lang="en-US" dirty="0" smtClean="0">
                <a:solidFill>
                  <a:srgbClr val="FF0000"/>
                </a:solidFill>
                <a:latin typeface="Tahoma" charset="0"/>
                <a:ea typeface="ＭＳ Ｐゴシック" charset="0"/>
              </a:rPr>
              <a:t>X nm </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capacity</a:t>
            </a:r>
            <a:r>
              <a:rPr lang="en-US" dirty="0">
                <a:solidFill>
                  <a:srgbClr val="FF0000"/>
                </a:solidFill>
                <a:latin typeface="Tahoma" charset="0"/>
                <a:ea typeface="ＭＳ Ｐゴシック" charset="0"/>
              </a:rPr>
              <a:t> </a:t>
            </a:r>
            <a:r>
              <a:rPr lang="en-US" dirty="0" smtClean="0">
                <a:solidFill>
                  <a:srgbClr val="FF0000"/>
                </a:solidFill>
                <a:latin typeface="Tahoma" charset="0"/>
                <a:ea typeface="ＭＳ Ｐゴシック" charset="0"/>
              </a:rPr>
              <a:t>(density), </a:t>
            </a:r>
            <a:r>
              <a:rPr lang="en-US" dirty="0">
                <a:solidFill>
                  <a:srgbClr val="FF0000"/>
                </a:solidFill>
                <a:latin typeface="Tahoma" charset="0"/>
                <a:ea typeface="ＭＳ Ｐゴシック" charset="0"/>
              </a:rPr>
              <a:t>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10</a:t>
            </a:fld>
            <a:endParaRPr lang="en-US" sz="1600" dirty="0">
              <a:solidFill>
                <a:srgbClr val="000000"/>
              </a:solidFill>
              <a:latin typeface="Garamond" charset="0"/>
            </a:endParaRPr>
          </a:p>
        </p:txBody>
      </p:sp>
    </p:spTree>
    <p:extLst>
      <p:ext uri="{BB962C8B-B14F-4D97-AF65-F5344CB8AC3E}">
        <p14:creationId xmlns:p14="http://schemas.microsoft.com/office/powerpoint/2010/main" val="17686281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p:txBody>
          <a:bodyPr/>
          <a:lstStyle/>
          <a:p>
            <a:r>
              <a:rPr lang="en-US" dirty="0" smtClean="0">
                <a:latin typeface="Garamond" charset="0"/>
                <a:ea typeface="ＭＳ Ｐゴシック" charset="0"/>
                <a:cs typeface="ＭＳ Ｐゴシック" charset="0"/>
              </a:rPr>
              <a:t>Promising Resistive </a:t>
            </a:r>
            <a:r>
              <a:rPr lang="en-US" dirty="0">
                <a:latin typeface="Garamond" charset="0"/>
                <a:ea typeface="ＭＳ Ｐゴシック" charset="0"/>
                <a:cs typeface="ＭＳ Ｐゴシック" charset="0"/>
              </a:rPr>
              <a:t>Memory Technologies</a:t>
            </a:r>
          </a:p>
        </p:txBody>
      </p:sp>
      <p:sp>
        <p:nvSpPr>
          <p:cNvPr id="40963" name="Content Placeholder 2"/>
          <p:cNvSpPr>
            <a:spLocks noGrp="1"/>
          </p:cNvSpPr>
          <p:nvPr>
            <p:ph idx="1"/>
          </p:nvPr>
        </p:nvSpPr>
        <p:spPr>
          <a:xfrm>
            <a:off x="228600" y="1054100"/>
            <a:ext cx="8610600" cy="5194300"/>
          </a:xfrm>
        </p:spPr>
        <p:txBody>
          <a:bodyPr/>
          <a:lstStyle/>
          <a:p>
            <a:r>
              <a:rPr lang="en-US" dirty="0">
                <a:latin typeface="Tahoma" charset="0"/>
                <a:ea typeface="ＭＳ Ｐゴシック" charset="0"/>
                <a:cs typeface="ＭＳ Ｐゴシック" charset="0"/>
              </a:rPr>
              <a:t>PCM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material phase</a:t>
            </a:r>
          </a:p>
          <a:p>
            <a:pPr lvl="1"/>
            <a:r>
              <a:rPr lang="en-US" dirty="0">
                <a:latin typeface="Tahoma" charset="0"/>
                <a:ea typeface="ＭＳ Ｐゴシック" charset="0"/>
              </a:rPr>
              <a:t>Resistance determined by phase</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STT-MRAM</a:t>
            </a: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magnet polarity</a:t>
            </a:r>
          </a:p>
          <a:p>
            <a:pPr lvl="1"/>
            <a:r>
              <a:rPr lang="en-US" dirty="0">
                <a:latin typeface="Tahoma" charset="0"/>
                <a:ea typeface="ＭＳ Ｐゴシック" charset="0"/>
              </a:rPr>
              <a:t>Resistance determined by polarity</a:t>
            </a:r>
          </a:p>
          <a:p>
            <a:pPr lvl="1"/>
            <a:endParaRPr lang="en-US" dirty="0">
              <a:latin typeface="Tahoma" charset="0"/>
              <a:ea typeface="ＭＳ Ｐゴシック" charset="0"/>
            </a:endParaRPr>
          </a:p>
          <a:p>
            <a:r>
              <a:rPr lang="en-US" dirty="0" err="1" smtClean="0">
                <a:latin typeface="Tahoma" charset="0"/>
                <a:ea typeface="ＭＳ Ｐゴシック" charset="0"/>
                <a:cs typeface="ＭＳ Ｐゴシック" charset="0"/>
              </a:rPr>
              <a:t>Memristors</a:t>
            </a:r>
            <a:r>
              <a:rPr lang="en-US" dirty="0" smtClean="0">
                <a:latin typeface="Tahoma" charset="0"/>
                <a:ea typeface="ＭＳ Ｐゴシック" charset="0"/>
                <a:cs typeface="ＭＳ Ｐゴシック" charset="0"/>
              </a:rPr>
              <a:t>/RRAM/</a:t>
            </a:r>
            <a:r>
              <a:rPr lang="en-US" dirty="0" err="1" smtClean="0">
                <a:latin typeface="Tahoma" charset="0"/>
                <a:ea typeface="ＭＳ Ｐゴシック" charset="0"/>
                <a:cs typeface="ＭＳ Ｐゴシック" charset="0"/>
              </a:rPr>
              <a:t>ReRAM</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Inject current to change </a:t>
            </a:r>
            <a:r>
              <a:rPr lang="en-US" dirty="0">
                <a:solidFill>
                  <a:srgbClr val="0000FF"/>
                </a:solidFill>
                <a:latin typeface="Tahoma" charset="0"/>
                <a:ea typeface="ＭＳ Ｐゴシック" charset="0"/>
              </a:rPr>
              <a:t>atomic structure</a:t>
            </a:r>
          </a:p>
          <a:p>
            <a:pPr lvl="1"/>
            <a:r>
              <a:rPr lang="en-US" dirty="0">
                <a:latin typeface="Tahoma" charset="0"/>
                <a:ea typeface="ＭＳ Ｐゴシック" charset="0"/>
              </a:rPr>
              <a:t>Resistance determined by atom distance</a:t>
            </a:r>
          </a:p>
        </p:txBody>
      </p:sp>
      <p:sp>
        <p:nvSpPr>
          <p:cNvPr id="4096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5B08210-6288-EF4C-90B9-40B9843F95A3}" type="slidenum">
              <a:rPr lang="en-US" sz="1600">
                <a:solidFill>
                  <a:srgbClr val="000000"/>
                </a:solidFill>
                <a:latin typeface="Garamond" charset="0"/>
              </a:rPr>
              <a:pPr eaLnBrk="1" hangingPunct="1"/>
              <a:t>100</a:t>
            </a:fld>
            <a:endParaRPr lang="en-US" sz="1600">
              <a:solidFill>
                <a:srgbClr val="000000"/>
              </a:solidFill>
              <a:latin typeface="Garamond" charset="0"/>
            </a:endParaRPr>
          </a:p>
        </p:txBody>
      </p:sp>
      <p:sp>
        <p:nvSpPr>
          <p:cNvPr id="5" name="Rectangle 4"/>
          <p:cNvSpPr/>
          <p:nvPr/>
        </p:nvSpPr>
        <p:spPr>
          <a:xfrm>
            <a:off x="228600" y="1066800"/>
            <a:ext cx="6096000" cy="1295400"/>
          </a:xfrm>
          <a:prstGeom prst="rect">
            <a:avLst/>
          </a:prstGeom>
          <a:no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2678884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96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096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96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0963">
                                            <p:txEl>
                                              <p:pRg st="10" end="1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Phase Change Memory: 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a:t>
            </a:r>
            <a:r>
              <a:rPr lang="en-US" dirty="0" smtClean="0">
                <a:solidFill>
                  <a:srgbClr val="008000"/>
                </a:solidFill>
                <a:latin typeface="Tahoma" charset="0"/>
                <a:ea typeface="ＭＳ Ｐゴシック" charset="0"/>
              </a:rPr>
              <a:t>scaling (capacity and cost)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latencies: ~4-15x DRAM (especially write)</a:t>
            </a:r>
          </a:p>
          <a:p>
            <a:pPr lvl="1" eaLnBrk="1" hangingPunct="1"/>
            <a:r>
              <a:rPr lang="en-US" dirty="0">
                <a:solidFill>
                  <a:srgbClr val="FF0000"/>
                </a:solidFill>
                <a:latin typeface="Tahoma" charset="0"/>
                <a:ea typeface="ＭＳ Ｐゴシック" charset="0"/>
              </a:rPr>
              <a:t>Higher active energy: ~2-50x DRAM (especially write)</a:t>
            </a:r>
          </a:p>
          <a:p>
            <a:pPr lvl="1" eaLnBrk="1" hangingPunct="1"/>
            <a:r>
              <a:rPr lang="en-US" dirty="0">
                <a:solidFill>
                  <a:srgbClr val="FF0000"/>
                </a:solidFill>
                <a:latin typeface="Tahoma" charset="0"/>
                <a:ea typeface="ＭＳ Ｐゴシック" charset="0"/>
              </a:rPr>
              <a:t>Lower endurance (a cell dies after ~10</a:t>
            </a:r>
            <a:r>
              <a:rPr lang="en-US" baseline="30000" dirty="0">
                <a:solidFill>
                  <a:srgbClr val="FF0000"/>
                </a:solidFill>
                <a:latin typeface="Tahoma" charset="0"/>
                <a:ea typeface="ＭＳ Ｐゴシック" charset="0"/>
              </a:rPr>
              <a:t>8</a:t>
            </a:r>
            <a:r>
              <a:rPr lang="en-US" dirty="0">
                <a:solidFill>
                  <a:srgbClr val="FF0000"/>
                </a:solidFill>
                <a:latin typeface="Tahoma" charset="0"/>
                <a:ea typeface="ＭＳ Ｐゴシック" charset="0"/>
              </a:rPr>
              <a:t> writes</a:t>
            </a:r>
            <a:r>
              <a:rPr lang="en-US" dirty="0" smtClean="0">
                <a:solidFill>
                  <a:srgbClr val="FF0000"/>
                </a:solidFill>
                <a:latin typeface="Tahoma" charset="0"/>
                <a:ea typeface="ＭＳ Ｐゴシック" charset="0"/>
              </a:rPr>
              <a:t>)</a:t>
            </a:r>
          </a:p>
          <a:p>
            <a:pPr lvl="1" eaLnBrk="1" hangingPunct="1"/>
            <a:r>
              <a:rPr lang="en-US" dirty="0" smtClean="0">
                <a:solidFill>
                  <a:srgbClr val="FF0000"/>
                </a:solidFill>
                <a:latin typeface="Tahoma" charset="0"/>
                <a:ea typeface="ＭＳ Ｐゴシック" charset="0"/>
              </a:rPr>
              <a:t>Reliability issues (resistance drift)</a:t>
            </a:r>
            <a:endParaRPr lang="en-US" dirty="0">
              <a:solidFill>
                <a:srgbClr val="FF0000"/>
              </a:solidFill>
              <a:latin typeface="Tahoma" charset="0"/>
              <a:ea typeface="ＭＳ Ｐゴシック" charset="0"/>
            </a:endParaRPr>
          </a:p>
          <a:p>
            <a:pPr lvl="1" eaLnBrk="1" hangingPunct="1"/>
            <a:endParaRPr lang="en-US" sz="20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Challenges in enabling PCM as DRAM replacement/helper:</a:t>
            </a:r>
          </a:p>
          <a:p>
            <a:pPr lvl="1" eaLnBrk="1" hangingPunct="1"/>
            <a:r>
              <a:rPr lang="en-US" dirty="0">
                <a:solidFill>
                  <a:srgbClr val="0000FF"/>
                </a:solidFill>
                <a:latin typeface="Tahoma" charset="0"/>
                <a:ea typeface="ＭＳ Ｐゴシック" charset="0"/>
              </a:rPr>
              <a:t>Mitigate PCM shortcomings</a:t>
            </a:r>
          </a:p>
          <a:p>
            <a:pPr lvl="1" eaLnBrk="1" hangingPunct="1"/>
            <a:r>
              <a:rPr lang="en-US" dirty="0">
                <a:solidFill>
                  <a:srgbClr val="0000FF"/>
                </a:solidFill>
                <a:latin typeface="Tahoma" charset="0"/>
                <a:ea typeface="ＭＳ Ｐゴシック" charset="0"/>
              </a:rPr>
              <a:t>Find the right way to place PCM in the </a:t>
            </a:r>
            <a:r>
              <a:rPr lang="en-US" dirty="0" smtClean="0">
                <a:solidFill>
                  <a:srgbClr val="0000FF"/>
                </a:solidFill>
                <a:latin typeface="Tahoma" charset="0"/>
                <a:ea typeface="ＭＳ Ｐゴシック" charset="0"/>
              </a:rPr>
              <a:t>system</a:t>
            </a:r>
            <a:endParaRPr lang="en-US" dirty="0">
              <a:solidFill>
                <a:srgbClr val="0000FF"/>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2FE82CC-7BA9-6841-9A5F-3367483BAFFF}" type="slidenum">
              <a:rPr lang="en-US" sz="1600">
                <a:solidFill>
                  <a:srgbClr val="000000"/>
                </a:solidFill>
                <a:latin typeface="Garamond" charset="0"/>
              </a:rPr>
              <a:pPr eaLnBrk="1" hangingPunct="1"/>
              <a:t>101</a:t>
            </a:fld>
            <a:endParaRPr lang="en-US" sz="1600">
              <a:solidFill>
                <a:srgbClr val="000000"/>
              </a:solidFill>
              <a:latin typeface="Garamond" charset="0"/>
            </a:endParaRPr>
          </a:p>
        </p:txBody>
      </p:sp>
    </p:spTree>
    <p:extLst>
      <p:ext uri="{BB962C8B-B14F-4D97-AF65-F5344CB8AC3E}">
        <p14:creationId xmlns:p14="http://schemas.microsoft.com/office/powerpoint/2010/main" val="42778253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699">
                                            <p:txEl>
                                              <p:pRg st="12" end="1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699">
                                            <p:txEl>
                                              <p:pRg st="13" end="13"/>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699">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a:t>
            </a:r>
            <a:endParaRPr lang="en-US" dirty="0">
              <a:latin typeface="Garamond" charset="0"/>
              <a:ea typeface="ＭＳ Ｐゴシック" charset="0"/>
              <a:cs typeface="ＭＳ Ｐゴシック" charset="0"/>
            </a:endParaRPr>
          </a:p>
        </p:txBody>
      </p:sp>
      <p:sp>
        <p:nvSpPr>
          <p:cNvPr id="52227"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endParaRPr lang="en-US" sz="1100" dirty="0" smtClean="0">
              <a:solidFill>
                <a:srgbClr val="0000FF"/>
              </a:solidFill>
              <a:latin typeface="Tahoma" charset="0"/>
              <a:ea typeface="ＭＳ Ｐゴシック" charset="0"/>
              <a:cs typeface="ＭＳ Ｐゴシック" charset="0"/>
            </a:endParaRPr>
          </a:p>
          <a:p>
            <a:pPr eaLnBrk="1" hangingPunct="1"/>
            <a:endParaRPr lang="en-US" sz="1100" dirty="0">
              <a:solidFill>
                <a:srgbClr val="0000FF"/>
              </a:solidFill>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Hybrid PCM+DRAM </a:t>
            </a:r>
            <a:r>
              <a:rPr lang="en-US" sz="2000" dirty="0">
                <a:solidFill>
                  <a:srgbClr val="008000"/>
                </a:solidFill>
                <a:latin typeface="Tahoma" charset="0"/>
                <a:ea typeface="ＭＳ Ｐゴシック" charset="0"/>
                <a:cs typeface="ＭＳ Ｐゴシック" charset="0"/>
              </a:rPr>
              <a:t>[</a:t>
            </a:r>
            <a:r>
              <a:rPr lang="en-US" sz="2000" dirty="0" err="1">
                <a:solidFill>
                  <a:srgbClr val="008000"/>
                </a:solidFill>
                <a:latin typeface="Tahoma" charset="0"/>
                <a:ea typeface="ＭＳ Ｐゴシック" charset="0"/>
                <a:cs typeface="ＭＳ Ｐゴシック" charset="0"/>
              </a:rPr>
              <a:t>Qureshi</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err="1">
                <a:solidFill>
                  <a:srgbClr val="008000"/>
                </a:solidFill>
                <a:latin typeface="Tahoma" charset="0"/>
                <a:ea typeface="ＭＳ Ｐゴシック" charset="0"/>
                <a:cs typeface="ＭＳ Ｐゴシック" charset="0"/>
              </a:rPr>
              <a:t>Dhiman</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DAC’09]</a:t>
            </a:r>
            <a:r>
              <a:rPr lang="en-US" dirty="0" smtClean="0">
                <a:solidFill>
                  <a:srgbClr val="0000FF"/>
                </a:solidFill>
                <a:latin typeface="Tahoma" charset="0"/>
                <a:ea typeface="ＭＳ Ｐゴシック" charset="0"/>
                <a:cs typeface="ＭＳ Ｐゴシック" charset="0"/>
              </a:rPr>
              <a:t>: </a:t>
            </a:r>
          </a:p>
          <a:p>
            <a:pPr lvl="1" eaLnBrk="1" hangingPunct="1"/>
            <a:r>
              <a:rPr lang="en-US" dirty="0" smtClean="0">
                <a:latin typeface="Tahoma" charset="0"/>
                <a:ea typeface="ＭＳ Ｐゴシック" charset="0"/>
              </a:rPr>
              <a:t>How to partition/migrate data between PCM and DRAM</a:t>
            </a:r>
          </a:p>
        </p:txBody>
      </p:sp>
      <p:sp>
        <p:nvSpPr>
          <p:cNvPr id="522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B3EF163-E7CF-734F-8A38-A2627986A4B3}" type="slidenum">
              <a:rPr lang="en-US" sz="1600">
                <a:solidFill>
                  <a:srgbClr val="000000"/>
                </a:solidFill>
                <a:latin typeface="Garamond" charset="0"/>
              </a:rPr>
              <a:pPr eaLnBrk="1" hangingPunct="1"/>
              <a:t>102</a:t>
            </a:fld>
            <a:endParaRPr lang="en-US" sz="1600">
              <a:solidFill>
                <a:srgbClr val="000000"/>
              </a:solidFill>
              <a:latin typeface="Garamond" charset="0"/>
            </a:endParaRPr>
          </a:p>
        </p:txBody>
      </p:sp>
      <p:pic>
        <p:nvPicPr>
          <p:cNvPr id="52229" name="Picture 4" descr="pcm-dram.tif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0"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6850"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1" name="Rectangle 5"/>
          <p:cNvSpPr>
            <a:spLocks noChangeArrowheads="1"/>
          </p:cNvSpPr>
          <p:nvPr/>
        </p:nvSpPr>
        <p:spPr bwMode="auto">
          <a:xfrm>
            <a:off x="3200400" y="270892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40061938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9" end="9"/>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2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P spid="52231"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(II)</a:t>
            </a:r>
            <a:endParaRPr lang="en-US" dirty="0">
              <a:latin typeface="Garamond" charset="0"/>
              <a:ea typeface="ＭＳ Ｐゴシック" charset="0"/>
              <a:cs typeface="ＭＳ Ｐゴシック" charset="0"/>
            </a:endParaRPr>
          </a:p>
        </p:txBody>
      </p:sp>
      <p:sp>
        <p:nvSpPr>
          <p:cNvPr id="54275"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Pure PCM main memory </a:t>
            </a:r>
            <a:r>
              <a:rPr lang="en-US" sz="2000" dirty="0">
                <a:solidFill>
                  <a:srgbClr val="008000"/>
                </a:solidFill>
                <a:latin typeface="Tahoma" charset="0"/>
                <a:ea typeface="ＭＳ Ｐゴシック" charset="0"/>
                <a:cs typeface="ＭＳ Ｐゴシック" charset="0"/>
              </a:rPr>
              <a:t>[Lee et al.,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Top Picks’10</a:t>
            </a:r>
            <a:r>
              <a:rPr lang="en-US" sz="2000" dirty="0">
                <a:solidFill>
                  <a:srgbClr val="008000"/>
                </a:solidFill>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a:t>
            </a:r>
          </a:p>
          <a:p>
            <a:pPr lvl="1" eaLnBrk="1" hangingPunct="1"/>
            <a:r>
              <a:rPr lang="en-US" dirty="0">
                <a:latin typeface="Tahoma" charset="0"/>
                <a:ea typeface="ＭＳ Ｐゴシック" charset="0"/>
              </a:rPr>
              <a:t>How to redesign entire hierarchy (and cores) to overcome PCM </a:t>
            </a:r>
            <a:r>
              <a:rPr lang="en-US" dirty="0" smtClean="0">
                <a:latin typeface="Tahoma" charset="0"/>
                <a:ea typeface="ＭＳ Ｐゴシック" charset="0"/>
              </a:rPr>
              <a:t>shortcomings</a:t>
            </a:r>
            <a:endParaRPr lang="en-US" dirty="0">
              <a:latin typeface="Tahoma" charset="0"/>
              <a:ea typeface="ＭＳ Ｐゴシック" charset="0"/>
            </a:endParaRPr>
          </a:p>
        </p:txBody>
      </p:sp>
      <p:sp>
        <p:nvSpPr>
          <p:cNvPr id="542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E9D8C9EB-AE2A-C24C-B938-98D1CB46FF5A}" type="slidenum">
              <a:rPr lang="en-US" sz="1600">
                <a:solidFill>
                  <a:srgbClr val="000000"/>
                </a:solidFill>
                <a:latin typeface="Garamond" charset="0"/>
              </a:rPr>
              <a:pPr eaLnBrk="1" hangingPunct="1"/>
              <a:t>103</a:t>
            </a:fld>
            <a:endParaRPr lang="en-US" sz="1600">
              <a:solidFill>
                <a:srgbClr val="000000"/>
              </a:solidFill>
              <a:latin typeface="Garamond" charset="0"/>
            </a:endParaRPr>
          </a:p>
        </p:txBody>
      </p:sp>
      <p:pic>
        <p:nvPicPr>
          <p:cNvPr id="54277" name="Picture 4" descr="pcm-dram.tiff"/>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8" name="Picture 6"/>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2471"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9" name="Rectangle 5"/>
          <p:cNvSpPr>
            <a:spLocks noChangeArrowheads="1"/>
          </p:cNvSpPr>
          <p:nvPr/>
        </p:nvSpPr>
        <p:spPr bwMode="auto">
          <a:xfrm>
            <a:off x="6096000" y="274320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2052973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An Initial Study: Replace DRAM with PCM</a:t>
            </a:r>
            <a:endParaRPr lang="en-US" dirty="0">
              <a:latin typeface="Garamond" charset="0"/>
              <a:ea typeface="ＭＳ Ｐゴシック" charset="0"/>
              <a:cs typeface="ＭＳ Ｐゴシック" charset="0"/>
            </a:endParaRPr>
          </a:p>
        </p:txBody>
      </p:sp>
      <p:sp>
        <p:nvSpPr>
          <p:cNvPr id="45059" name="Content Placeholder 2"/>
          <p:cNvSpPr>
            <a:spLocks noGrp="1"/>
          </p:cNvSpPr>
          <p:nvPr>
            <p:ph idx="1"/>
          </p:nvPr>
        </p:nvSpPr>
        <p:spPr>
          <a:xfrm>
            <a:off x="228600" y="996950"/>
            <a:ext cx="8807896" cy="5194300"/>
          </a:xfrm>
        </p:spPr>
        <p:txBody>
          <a:bodyPr/>
          <a:lstStyle/>
          <a:p>
            <a:r>
              <a:rPr lang="en-US" dirty="0" smtClean="0">
                <a:latin typeface="Tahoma" charset="0"/>
                <a:ea typeface="ＭＳ Ｐゴシック" charset="0"/>
                <a:cs typeface="ＭＳ Ｐゴシック" charset="0"/>
              </a:rPr>
              <a:t>Lee, </a:t>
            </a:r>
            <a:r>
              <a:rPr lang="en-US" dirty="0" err="1" smtClean="0">
                <a:latin typeface="Tahoma" charset="0"/>
                <a:ea typeface="ＭＳ Ｐゴシック" charset="0"/>
                <a:cs typeface="ＭＳ Ｐゴシック" charset="0"/>
              </a:rPr>
              <a:t>Ipek</a:t>
            </a:r>
            <a:r>
              <a:rPr lang="en-US" dirty="0" smtClean="0">
                <a:latin typeface="Tahoma" charset="0"/>
                <a:ea typeface="ＭＳ Ｐゴシック" charset="0"/>
                <a:cs typeface="ＭＳ Ｐゴシック" charset="0"/>
              </a:rPr>
              <a:t>, Mutlu, Burger, </a:t>
            </a:r>
            <a:r>
              <a:rPr lang="ja-JP" altLang="en-US" dirty="0" smtClean="0">
                <a:latin typeface="Tahoma" charset="0"/>
                <a:ea typeface="ＭＳ Ｐゴシック" charset="0"/>
                <a:cs typeface="ＭＳ Ｐゴシック" charset="0"/>
              </a:rPr>
              <a:t>“</a:t>
            </a:r>
            <a:r>
              <a:rPr lang="en-US" dirty="0" smtClean="0">
                <a:solidFill>
                  <a:srgbClr val="0000FF"/>
                </a:solidFill>
                <a:latin typeface="Tahoma" charset="0"/>
                <a:ea typeface="ＭＳ Ｐゴシック" charset="0"/>
                <a:cs typeface="ＭＳ Ｐゴシック" charset="0"/>
              </a:rPr>
              <a:t>Architecting Phase Change Memory as a Scalable DRAM Alternative</a:t>
            </a:r>
            <a:r>
              <a:rPr lang="en-US" dirty="0" smtClean="0">
                <a:latin typeface="Tahoma" charset="0"/>
                <a:ea typeface="ＭＳ Ｐゴシック" charset="0"/>
                <a:cs typeface="ＭＳ Ｐゴシック" charset="0"/>
              </a:rPr>
              <a:t>,</a:t>
            </a:r>
            <a:r>
              <a:rPr lang="ja-JP" altLang="en-US" dirty="0" smtClean="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 ISCA 2009.</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Surveyed prototypes from 2003-</a:t>
            </a:r>
            <a:r>
              <a:rPr lang="en-US" dirty="0" smtClean="0">
                <a:latin typeface="Tahoma" charset="0"/>
                <a:ea typeface="ＭＳ Ｐゴシック" charset="0"/>
                <a:cs typeface="ＭＳ Ｐゴシック" charset="0"/>
              </a:rPr>
              <a:t>2008 (e.g. </a:t>
            </a:r>
            <a:r>
              <a:rPr lang="en-US" dirty="0">
                <a:latin typeface="Tahoma" charset="0"/>
                <a:ea typeface="ＭＳ Ｐゴシック" charset="0"/>
                <a:cs typeface="ＭＳ Ｐゴシック" charset="0"/>
              </a:rPr>
              <a:t>IEDM, VLSI, ISSCC)</a:t>
            </a:r>
          </a:p>
          <a:p>
            <a:pPr lvl="1"/>
            <a:r>
              <a:rPr lang="en-US" dirty="0">
                <a:latin typeface="Tahoma" charset="0"/>
                <a:ea typeface="ＭＳ Ｐゴシック" charset="0"/>
                <a:cs typeface="ＭＳ Ｐゴシック" charset="0"/>
              </a:rPr>
              <a:t>Derived </a:t>
            </a:r>
            <a:r>
              <a:rPr lang="en-US" dirty="0" smtClean="0">
                <a:latin typeface="Tahoma" charset="0"/>
                <a:ea typeface="ＭＳ Ｐゴシック" charset="0"/>
                <a:cs typeface="ＭＳ Ｐゴシック" charset="0"/>
              </a:rPr>
              <a:t>“average” PCM </a:t>
            </a:r>
            <a:r>
              <a:rPr lang="en-US" dirty="0">
                <a:latin typeface="Tahoma" charset="0"/>
                <a:ea typeface="ＭＳ Ｐゴシック" charset="0"/>
                <a:cs typeface="ＭＳ Ｐゴシック" charset="0"/>
              </a:rPr>
              <a:t>parameters for F=</a:t>
            </a:r>
            <a:r>
              <a:rPr lang="en-US" dirty="0" smtClean="0">
                <a:latin typeface="Tahoma" charset="0"/>
                <a:ea typeface="ＭＳ Ｐゴシック" charset="0"/>
                <a:cs typeface="ＭＳ Ｐゴシック" charset="0"/>
              </a:rPr>
              <a:t>90nm</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450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082A579-E316-044F-805A-ED8A38B34982}" type="slidenum">
              <a:rPr lang="en-US" sz="1600">
                <a:solidFill>
                  <a:srgbClr val="000000"/>
                </a:solidFill>
                <a:latin typeface="Garamond" charset="0"/>
              </a:rPr>
              <a:pPr eaLnBrk="1" hangingPunct="1"/>
              <a:t>104</a:t>
            </a:fld>
            <a:endParaRPr lang="en-US" sz="1600">
              <a:solidFill>
                <a:srgbClr val="000000"/>
              </a:solidFill>
              <a:latin typeface="Garamond" charset="0"/>
            </a:endParaRPr>
          </a:p>
        </p:txBody>
      </p:sp>
      <p:pic>
        <p:nvPicPr>
          <p:cNvPr id="5" name="Picture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381000" y="3284984"/>
            <a:ext cx="8401050" cy="307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611560" y="5301208"/>
            <a:ext cx="216024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 name="Rectangle 6"/>
          <p:cNvSpPr/>
          <p:nvPr/>
        </p:nvSpPr>
        <p:spPr>
          <a:xfrm>
            <a:off x="4876800" y="4199384"/>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 name="Rectangle 7"/>
          <p:cNvSpPr/>
          <p:nvPr/>
        </p:nvSpPr>
        <p:spPr>
          <a:xfrm>
            <a:off x="4876800" y="5775772"/>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2341434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228600" y="152400"/>
            <a:ext cx="8915400" cy="1066800"/>
          </a:xfrm>
        </p:spPr>
        <p:txBody>
          <a:bodyPr/>
          <a:lstStyle/>
          <a:p>
            <a:r>
              <a:rPr lang="en-US" sz="3500">
                <a:solidFill>
                  <a:srgbClr val="006633"/>
                </a:solidFill>
                <a:latin typeface="Garamond" charset="0"/>
                <a:ea typeface="ＭＳ Ｐゴシック" charset="0"/>
                <a:cs typeface="ＭＳ Ｐゴシック" charset="0"/>
              </a:rPr>
              <a:t>Results: Naïve Replacement of DRAM with PCM</a:t>
            </a:r>
            <a:endParaRPr lang="en-US">
              <a:latin typeface="Garamond" charset="0"/>
              <a:ea typeface="ＭＳ Ｐゴシック" charset="0"/>
              <a:cs typeface="ＭＳ Ｐゴシック" charset="0"/>
            </a:endParaRPr>
          </a:p>
        </p:txBody>
      </p:sp>
      <p:sp>
        <p:nvSpPr>
          <p:cNvPr id="55299" name="Content Placeholder 2"/>
          <p:cNvSpPr>
            <a:spLocks noGrp="1"/>
          </p:cNvSpPr>
          <p:nvPr>
            <p:ph idx="1"/>
          </p:nvPr>
        </p:nvSpPr>
        <p:spPr>
          <a:xfrm>
            <a:off x="228600" y="996950"/>
            <a:ext cx="8915400" cy="5194300"/>
          </a:xfrm>
        </p:spPr>
        <p:txBody>
          <a:bodyPr/>
          <a:lstStyle/>
          <a:p>
            <a:r>
              <a:rPr lang="en-US" sz="2200" dirty="0">
                <a:latin typeface="Tahoma" charset="0"/>
                <a:ea typeface="ＭＳ Ｐゴシック" charset="0"/>
                <a:cs typeface="ＭＳ Ｐゴシック" charset="0"/>
              </a:rPr>
              <a:t>Replace DRAM with PCM in a 4-core, 4MB L2 system</a:t>
            </a:r>
          </a:p>
          <a:p>
            <a:r>
              <a:rPr lang="en-US" sz="2200" dirty="0">
                <a:latin typeface="Tahoma" charset="0"/>
                <a:ea typeface="ＭＳ Ｐゴシック" charset="0"/>
                <a:cs typeface="ＭＳ Ｐゴシック" charset="0"/>
              </a:rPr>
              <a:t>PCM organized the same as DRAM: row buffers, banks, peripherals</a:t>
            </a:r>
          </a:p>
          <a:p>
            <a:r>
              <a:rPr lang="en-US" sz="2200" dirty="0">
                <a:solidFill>
                  <a:srgbClr val="FF0000"/>
                </a:solidFill>
                <a:latin typeface="Tahoma" charset="0"/>
                <a:ea typeface="ＭＳ Ｐゴシック" charset="0"/>
                <a:cs typeface="ＭＳ Ｐゴシック" charset="0"/>
              </a:rPr>
              <a:t>1.6x delay, 2.2x energy, 500-hour average lifetime</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r>
              <a:rPr lang="en-US" sz="2200" dirty="0">
                <a:latin typeface="Tahoma" charset="0"/>
                <a:ea typeface="ＭＳ Ｐゴシック" charset="0"/>
                <a:cs typeface="ＭＳ Ｐゴシック" charset="0"/>
              </a:rPr>
              <a:t>Lee, </a:t>
            </a:r>
            <a:r>
              <a:rPr lang="en-US" sz="2200" dirty="0" err="1">
                <a:latin typeface="Tahoma" charset="0"/>
                <a:ea typeface="ＭＳ Ｐゴシック" charset="0"/>
                <a:cs typeface="ＭＳ Ｐゴシック" charset="0"/>
              </a:rPr>
              <a:t>Ipek</a:t>
            </a:r>
            <a:r>
              <a:rPr lang="en-US" sz="2200" dirty="0">
                <a:latin typeface="Tahoma" charset="0"/>
                <a:ea typeface="ＭＳ Ｐゴシック" charset="0"/>
                <a:cs typeface="ＭＳ Ｐゴシック" charset="0"/>
              </a:rPr>
              <a:t>, Mutlu, Burger, </a:t>
            </a:r>
            <a:r>
              <a:rPr lang="ja-JP" altLang="en-US" sz="2200" dirty="0">
                <a:latin typeface="Tahoma" charset="0"/>
                <a:ea typeface="ＭＳ Ｐゴシック" charset="0"/>
                <a:cs typeface="ＭＳ Ｐゴシック" charset="0"/>
              </a:rPr>
              <a:t>“</a:t>
            </a:r>
            <a:r>
              <a:rPr lang="en-US" sz="2200" dirty="0">
                <a:solidFill>
                  <a:srgbClr val="0000FF"/>
                </a:solidFill>
                <a:latin typeface="Tahoma" charset="0"/>
                <a:ea typeface="ＭＳ Ｐゴシック" charset="0"/>
                <a:cs typeface="ＭＳ Ｐゴシック" charset="0"/>
              </a:rPr>
              <a:t>Architecting Phase Change Memory as a Scalable DRAM Alternative</a:t>
            </a:r>
            <a:r>
              <a:rPr lang="en-US" sz="2200" dirty="0">
                <a:latin typeface="Tahoma" charset="0"/>
                <a:ea typeface="ＭＳ Ｐゴシック" charset="0"/>
                <a:cs typeface="ＭＳ Ｐゴシック" charset="0"/>
              </a:rPr>
              <a:t>,</a:t>
            </a:r>
            <a:r>
              <a:rPr lang="ja-JP" altLang="en-US" sz="2200" dirty="0">
                <a:latin typeface="Tahoma" charset="0"/>
                <a:ea typeface="ＭＳ Ｐゴシック" charset="0"/>
                <a:cs typeface="ＭＳ Ｐゴシック" charset="0"/>
              </a:rPr>
              <a:t>”</a:t>
            </a:r>
            <a:r>
              <a:rPr lang="en-US" sz="2200" dirty="0">
                <a:latin typeface="Tahoma" charset="0"/>
                <a:ea typeface="ＭＳ Ｐゴシック" charset="0"/>
                <a:cs typeface="ＭＳ Ｐゴシック" charset="0"/>
              </a:rPr>
              <a:t> ISCA 2009.</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553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05DDA85-8629-3848-BCAD-65B9EC188183}" type="slidenum">
              <a:rPr lang="en-US" sz="1600">
                <a:solidFill>
                  <a:srgbClr val="000000"/>
                </a:solidFill>
                <a:latin typeface="Garamond" charset="0"/>
              </a:rPr>
              <a:pPr eaLnBrk="1" hangingPunct="1"/>
              <a:t>105</a:t>
            </a:fld>
            <a:endParaRPr lang="en-US" sz="1600">
              <a:solidFill>
                <a:srgbClr val="000000"/>
              </a:solidFill>
              <a:latin typeface="Garamond" charset="0"/>
            </a:endParaRPr>
          </a:p>
        </p:txBody>
      </p:sp>
      <p:pic>
        <p:nvPicPr>
          <p:cNvPr id="55301" name="Picture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254000" y="2362200"/>
            <a:ext cx="8280400"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33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Results: Architected PCM as Main Memory </a:t>
            </a:r>
          </a:p>
        </p:txBody>
      </p:sp>
      <p:sp>
        <p:nvSpPr>
          <p:cNvPr id="3" name="Content Placeholder 2"/>
          <p:cNvSpPr>
            <a:spLocks noGrp="1"/>
          </p:cNvSpPr>
          <p:nvPr>
            <p:ph idx="1"/>
          </p:nvPr>
        </p:nvSpPr>
        <p:spPr>
          <a:xfrm>
            <a:off x="228600" y="996950"/>
            <a:ext cx="8915400" cy="5194300"/>
          </a:xfrm>
        </p:spPr>
        <p:txBody>
          <a:bodyPr/>
          <a:lstStyle/>
          <a:p>
            <a:r>
              <a:rPr lang="en-US" sz="2200" dirty="0">
                <a:solidFill>
                  <a:srgbClr val="FF0000"/>
                </a:solidFill>
                <a:latin typeface="Tahoma" charset="0"/>
                <a:ea typeface="ＭＳ Ｐゴシック" charset="0"/>
                <a:cs typeface="ＭＳ Ｐゴシック" charset="0"/>
              </a:rPr>
              <a:t>1.2x delay, 1.0x energy, 5.6-year average lifetime</a:t>
            </a:r>
          </a:p>
          <a:p>
            <a:r>
              <a:rPr lang="en-US" sz="2200" dirty="0">
                <a:latin typeface="Tahoma" charset="0"/>
                <a:ea typeface="ＭＳ Ｐゴシック" charset="0"/>
                <a:cs typeface="ＭＳ Ｐゴシック" charset="0"/>
              </a:rPr>
              <a:t>Scaling improves energy, endurance, density</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sz="2100" dirty="0">
                <a:latin typeface="Tahoma" charset="0"/>
                <a:ea typeface="ＭＳ Ｐゴシック" charset="0"/>
                <a:cs typeface="ＭＳ Ｐゴシック" charset="0"/>
              </a:rPr>
              <a:t>Caveat 1: Worst-case lifetime is much shorter (no guarantees)</a:t>
            </a:r>
          </a:p>
          <a:p>
            <a:r>
              <a:rPr lang="en-US" sz="2100" dirty="0">
                <a:latin typeface="Tahoma" charset="0"/>
                <a:ea typeface="ＭＳ Ｐゴシック" charset="0"/>
                <a:cs typeface="ＭＳ Ｐゴシック" charset="0"/>
              </a:rPr>
              <a:t>Caveat 2: Intensive applications see large performance and energy </a:t>
            </a:r>
            <a:r>
              <a:rPr lang="en-US" sz="2100" dirty="0" smtClean="0">
                <a:latin typeface="Tahoma" charset="0"/>
                <a:ea typeface="ＭＳ Ｐゴシック" charset="0"/>
                <a:cs typeface="ＭＳ Ｐゴシック" charset="0"/>
              </a:rPr>
              <a:t>hits</a:t>
            </a:r>
          </a:p>
          <a:p>
            <a:r>
              <a:rPr lang="en-US" sz="2100" dirty="0" smtClean="0">
                <a:latin typeface="Tahoma" charset="0"/>
                <a:ea typeface="ＭＳ Ｐゴシック" charset="0"/>
                <a:cs typeface="ＭＳ Ｐゴシック" charset="0"/>
              </a:rPr>
              <a:t>Caveat 3: Optimistic PCM parameters?</a:t>
            </a:r>
            <a:endParaRPr lang="en-US" sz="2100" dirty="0">
              <a:latin typeface="Tahoma" charset="0"/>
              <a:ea typeface="ＭＳ Ｐゴシック" charset="0"/>
              <a:cs typeface="ＭＳ Ｐゴシック" charset="0"/>
            </a:endParaRPr>
          </a:p>
        </p:txBody>
      </p:sp>
      <p:sp>
        <p:nvSpPr>
          <p:cNvPr id="5734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CCB8ED4-A500-C744-ACEF-D399903418A2}" type="slidenum">
              <a:rPr lang="en-US" sz="1600">
                <a:solidFill>
                  <a:srgbClr val="000000"/>
                </a:solidFill>
                <a:latin typeface="Garamond" charset="0"/>
              </a:rPr>
              <a:pPr eaLnBrk="1" hangingPunct="1"/>
              <a:t>106</a:t>
            </a:fld>
            <a:endParaRPr lang="en-US" sz="1600">
              <a:solidFill>
                <a:srgbClr val="000000"/>
              </a:solidFill>
              <a:latin typeface="Garamond" charset="0"/>
            </a:endParaRPr>
          </a:p>
        </p:txBody>
      </p:sp>
      <p:pic>
        <p:nvPicPr>
          <p:cNvPr id="57349" name="Picture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304800" y="1949450"/>
            <a:ext cx="8337550" cy="315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08801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467544" y="2132856"/>
            <a:ext cx="8064896" cy="2088232"/>
          </a:xfrm>
        </p:spPr>
        <p:txBody>
          <a:bodyPr/>
          <a:lstStyle/>
          <a:p>
            <a:pPr marL="0" indent="0" algn="ctr">
              <a:buNone/>
            </a:pPr>
            <a:r>
              <a:rPr lang="en-US" sz="4000" dirty="0" smtClean="0">
                <a:solidFill>
                  <a:srgbClr val="FF0000"/>
                </a:solidFill>
              </a:rPr>
              <a:t>Enabling an Emerging Technology</a:t>
            </a:r>
          </a:p>
          <a:p>
            <a:pPr marL="0" indent="0" algn="ctr">
              <a:buNone/>
            </a:pPr>
            <a:r>
              <a:rPr lang="en-US" sz="4000" dirty="0" smtClean="0">
                <a:solidFill>
                  <a:srgbClr val="FF0000"/>
                </a:solidFill>
              </a:rPr>
              <a:t>to Replace DRAM</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107</a:t>
            </a:fld>
            <a:endParaRPr lang="en-US"/>
          </a:p>
        </p:txBody>
      </p:sp>
    </p:spTree>
    <p:extLst>
      <p:ext uri="{BB962C8B-B14F-4D97-AF65-F5344CB8AC3E}">
        <p14:creationId xmlns:p14="http://schemas.microsoft.com/office/powerpoint/2010/main" val="1165332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A More Viable Approach: Hybrid Memory </a:t>
            </a:r>
            <a:r>
              <a:rPr lang="en-US" sz="3400"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smtClean="0"/>
              <a:t>Yoon+, </a:t>
            </a:r>
            <a:r>
              <a:rPr lang="en-US" sz="1600" dirty="0"/>
              <a:t>“</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latin typeface="Tahoma"/>
              </a:rPr>
              <a:t>Phase Change Memory (or Tech. X)</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Tree>
    <p:extLst>
      <p:ext uri="{BB962C8B-B14F-4D97-AF65-F5344CB8AC3E}">
        <p14:creationId xmlns:p14="http://schemas.microsoft.com/office/powerpoint/2010/main" val="13514163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Data Placement Between DRAM and PCM</a:t>
            </a:r>
            <a:endParaRPr lang="en-US" dirty="0"/>
          </a:p>
        </p:txBody>
      </p:sp>
      <p:sp>
        <p:nvSpPr>
          <p:cNvPr id="3" name="Content Placeholder 2"/>
          <p:cNvSpPr>
            <a:spLocks noGrp="1"/>
          </p:cNvSpPr>
          <p:nvPr>
            <p:ph idx="1"/>
          </p:nvPr>
        </p:nvSpPr>
        <p:spPr/>
        <p:txBody>
          <a:bodyPr/>
          <a:lstStyle/>
          <a:p>
            <a:r>
              <a:rPr lang="en-US" dirty="0" smtClean="0"/>
              <a:t>Idea: Characterize data access patterns and guide data placement in hybrid memory</a:t>
            </a:r>
          </a:p>
          <a:p>
            <a:endParaRPr lang="en-US" dirty="0"/>
          </a:p>
          <a:p>
            <a:r>
              <a:rPr lang="en-US" dirty="0" smtClean="0"/>
              <a:t>Streaming accesses: As fast in PCM as in DRAM</a:t>
            </a:r>
          </a:p>
          <a:p>
            <a:endParaRPr lang="en-US" dirty="0"/>
          </a:p>
          <a:p>
            <a:r>
              <a:rPr lang="en-US" dirty="0" smtClean="0"/>
              <a:t>Random accesses: Much faster in DRAM</a:t>
            </a:r>
          </a:p>
          <a:p>
            <a:endParaRPr lang="en-US" dirty="0"/>
          </a:p>
          <a:p>
            <a:r>
              <a:rPr lang="en-US" dirty="0" smtClean="0"/>
              <a:t>Idea: </a:t>
            </a:r>
            <a:r>
              <a:rPr lang="en-US" dirty="0" smtClean="0">
                <a:solidFill>
                  <a:srgbClr val="FF0000"/>
                </a:solidFill>
              </a:rPr>
              <a:t>Place random access data with some reuse in DRAM; streaming data in PCM</a:t>
            </a:r>
          </a:p>
          <a:p>
            <a:endParaRPr lang="en-US" dirty="0"/>
          </a:p>
          <a:p>
            <a:r>
              <a:rPr lang="en-US" dirty="0"/>
              <a:t>Yoon+, “</a:t>
            </a:r>
            <a:r>
              <a:rPr lang="en-US" dirty="0">
                <a:solidFill>
                  <a:srgbClr val="0000FF"/>
                </a:solidFill>
              </a:rPr>
              <a:t>Row Buffer Locality-Aware Data Placement in Hybrid Memories</a:t>
            </a:r>
            <a:r>
              <a:rPr lang="en-US" dirty="0"/>
              <a:t>,” ICCD 2012 Best Paper Award.</a:t>
            </a:r>
          </a:p>
          <a:p>
            <a:endParaRPr lang="en-US" dirty="0"/>
          </a:p>
        </p:txBody>
      </p:sp>
      <p:sp>
        <p:nvSpPr>
          <p:cNvPr id="4" name="Slide Number Placeholder 3"/>
          <p:cNvSpPr>
            <a:spLocks noGrp="1"/>
          </p:cNvSpPr>
          <p:nvPr>
            <p:ph type="sldNum" sz="quarter" idx="11"/>
          </p:nvPr>
        </p:nvSpPr>
        <p:spPr/>
        <p:txBody>
          <a:bodyPr/>
          <a:lstStyle/>
          <a:p>
            <a:fld id="{481389B1-16D0-EE4E-960B-3BEB333B27E2}" type="slidenum">
              <a:rPr lang="en-US" smtClean="0"/>
              <a:pPr/>
              <a:t>109</a:t>
            </a:fld>
            <a:endParaRPr lang="en-US"/>
          </a:p>
        </p:txBody>
      </p:sp>
    </p:spTree>
    <p:extLst>
      <p:ext uri="{BB962C8B-B14F-4D97-AF65-F5344CB8AC3E}">
        <p14:creationId xmlns:p14="http://schemas.microsoft.com/office/powerpoint/2010/main" val="38573528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00"/>
                </a:solidFill>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11</a:t>
            </a:fld>
            <a:endParaRPr lang="en-US" sz="1600">
              <a:solidFill>
                <a:srgbClr val="000000"/>
              </a:solidFill>
              <a:latin typeface="Garamond" charset="0"/>
            </a:endParaRPr>
          </a:p>
        </p:txBody>
      </p:sp>
    </p:spTree>
    <p:extLst>
      <p:ext uri="{BB962C8B-B14F-4D97-AF65-F5344CB8AC3E}">
        <p14:creationId xmlns:p14="http://schemas.microsoft.com/office/powerpoint/2010/main" val="38302662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7"/>
          <p:cNvGraphicFramePr>
            <a:graphicFrameLocks/>
          </p:cNvGraphicFramePr>
          <p:nvPr>
            <p:extLst>
              <p:ext uri="{D42A27DB-BD31-4B8C-83A1-F6EECF244321}">
                <p14:modId xmlns:p14="http://schemas.microsoft.com/office/powerpoint/2010/main" val="3397909376"/>
              </p:ext>
            </p:extLst>
          </p:nvPr>
        </p:nvGraphicFramePr>
        <p:xfrm>
          <a:off x="902082" y="1417638"/>
          <a:ext cx="7065701" cy="4938711"/>
        </p:xfrm>
        <a:graphic>
          <a:graphicData uri="http://schemas.openxmlformats.org/drawingml/2006/chart">
            <c:chart xmlns:c="http://schemas.openxmlformats.org/drawingml/2006/chart" xmlns:r="http://schemas.openxmlformats.org/officeDocument/2006/relationships" r:id="rId3"/>
          </a:graphicData>
        </a:graphic>
      </p:graphicFrame>
      <p:sp>
        <p:nvSpPr>
          <p:cNvPr id="3" name="Rectangle 2"/>
          <p:cNvSpPr/>
          <p:nvPr/>
        </p:nvSpPr>
        <p:spPr>
          <a:xfrm>
            <a:off x="0" y="1880315"/>
            <a:ext cx="9144000" cy="4468669"/>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defTabSz="457200" fontAlgn="base">
              <a:spcBef>
                <a:spcPct val="0"/>
              </a:spcBef>
              <a:spcAft>
                <a:spcPct val="0"/>
              </a:spcAft>
            </a:pPr>
            <a:endParaRPr lang="en-US">
              <a:solidFill>
                <a:prstClr val="black"/>
              </a:solidFill>
              <a:latin typeface="Calibri"/>
            </a:endParaRPr>
          </a:p>
        </p:txBody>
      </p:sp>
      <p:graphicFrame>
        <p:nvGraphicFramePr>
          <p:cNvPr id="13" name="Chart 12"/>
          <p:cNvGraphicFramePr>
            <a:graphicFrameLocks/>
          </p:cNvGraphicFramePr>
          <p:nvPr>
            <p:extLst>
              <p:ext uri="{D42A27DB-BD31-4B8C-83A1-F6EECF244321}">
                <p14:modId xmlns:p14="http://schemas.microsoft.com/office/powerpoint/2010/main" val="3364538508"/>
              </p:ext>
            </p:extLst>
          </p:nvPr>
        </p:nvGraphicFramePr>
        <p:xfrm>
          <a:off x="902083" y="1999737"/>
          <a:ext cx="3138021" cy="434924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p:cNvGraphicFramePr>
            <a:graphicFrameLocks/>
          </p:cNvGraphicFramePr>
          <p:nvPr>
            <p:extLst>
              <p:ext uri="{D42A27DB-BD31-4B8C-83A1-F6EECF244321}">
                <p14:modId xmlns:p14="http://schemas.microsoft.com/office/powerpoint/2010/main" val="4105744515"/>
              </p:ext>
            </p:extLst>
          </p:nvPr>
        </p:nvGraphicFramePr>
        <p:xfrm>
          <a:off x="4847052" y="1999738"/>
          <a:ext cx="3107242" cy="4356612"/>
        </p:xfrm>
        <a:graphic>
          <a:graphicData uri="http://schemas.openxmlformats.org/drawingml/2006/chart">
            <c:chart xmlns:c="http://schemas.openxmlformats.org/drawingml/2006/chart" xmlns:r="http://schemas.openxmlformats.org/officeDocument/2006/relationships" r:id="rId5"/>
          </a:graphicData>
        </a:graphic>
      </p:graphicFrame>
      <p:sp>
        <p:nvSpPr>
          <p:cNvPr id="2" name="Title 1"/>
          <p:cNvSpPr>
            <a:spLocks noGrp="1"/>
          </p:cNvSpPr>
          <p:nvPr>
            <p:ph type="title"/>
          </p:nvPr>
        </p:nvSpPr>
        <p:spPr>
          <a:xfrm>
            <a:off x="457200" y="274638"/>
            <a:ext cx="8435280" cy="1143000"/>
          </a:xfrm>
        </p:spPr>
        <p:txBody>
          <a:bodyPr/>
          <a:lstStyle/>
          <a:p>
            <a:r>
              <a:rPr lang="en-US" dirty="0" smtClean="0"/>
              <a:t>Hybrid vs. All-PCM/DRAM </a:t>
            </a:r>
            <a:r>
              <a:rPr lang="en-US" sz="3000" dirty="0" smtClean="0"/>
              <a:t>[ICCD’12]</a:t>
            </a:r>
            <a:endParaRPr lang="en-US" sz="3000" dirty="0"/>
          </a:p>
        </p:txBody>
      </p:sp>
      <p:cxnSp>
        <p:nvCxnSpPr>
          <p:cNvPr id="15" name="Straight Arrow Connector 14"/>
          <p:cNvCxnSpPr/>
          <p:nvPr/>
        </p:nvCxnSpPr>
        <p:spPr>
          <a:xfrm flipV="1">
            <a:off x="2466641" y="3562350"/>
            <a:ext cx="0" cy="604839"/>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cxnSp>
        <p:nvCxnSpPr>
          <p:cNvPr id="16" name="Straight Arrow Connector 15"/>
          <p:cNvCxnSpPr/>
          <p:nvPr/>
        </p:nvCxnSpPr>
        <p:spPr>
          <a:xfrm>
            <a:off x="2906923" y="2512219"/>
            <a:ext cx="0" cy="1050131"/>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sp>
        <p:nvSpPr>
          <p:cNvPr id="9" name="TextBox 8"/>
          <p:cNvSpPr txBox="1"/>
          <p:nvPr/>
        </p:nvSpPr>
        <p:spPr>
          <a:xfrm>
            <a:off x="1307244" y="4745954"/>
            <a:ext cx="6632544" cy="830997"/>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2400" b="1" dirty="0" smtClean="0">
                <a:solidFill>
                  <a:srgbClr val="0000FF"/>
                </a:solidFill>
                <a:latin typeface="Calibri"/>
              </a:rPr>
              <a:t>31% better performance than all PCM, </a:t>
            </a:r>
          </a:p>
          <a:p>
            <a:pPr algn="ctr" defTabSz="457200" fontAlgn="base">
              <a:spcBef>
                <a:spcPct val="0"/>
              </a:spcBef>
              <a:spcAft>
                <a:spcPct val="0"/>
              </a:spcAft>
            </a:pPr>
            <a:r>
              <a:rPr lang="en-US" sz="2400" b="1" dirty="0" smtClean="0">
                <a:solidFill>
                  <a:srgbClr val="0000FF"/>
                </a:solidFill>
                <a:latin typeface="Calibri"/>
              </a:rPr>
              <a:t>within 29% of all DRAM performance</a:t>
            </a:r>
            <a:endParaRPr lang="en-US" sz="2400" b="1" dirty="0">
              <a:solidFill>
                <a:srgbClr val="0000FF"/>
              </a:solidFill>
              <a:latin typeface="Calibri"/>
            </a:endParaRPr>
          </a:p>
        </p:txBody>
      </p:sp>
      <p:sp>
        <p:nvSpPr>
          <p:cNvPr id="11" name="TextBox 10"/>
          <p:cNvSpPr txBox="1"/>
          <p:nvPr/>
        </p:nvSpPr>
        <p:spPr>
          <a:xfrm>
            <a:off x="1868805" y="3680103"/>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31%</a:t>
            </a:r>
            <a:endParaRPr lang="en-US" dirty="0">
              <a:solidFill>
                <a:srgbClr val="0000FF"/>
              </a:solidFill>
              <a:latin typeface="Calibri" charset="0"/>
              <a:ea typeface="ＭＳ Ｐゴシック" charset="0"/>
              <a:cs typeface="ＭＳ Ｐゴシック" charset="0"/>
            </a:endParaRPr>
          </a:p>
        </p:txBody>
      </p:sp>
      <p:sp>
        <p:nvSpPr>
          <p:cNvPr id="12" name="TextBox 11"/>
          <p:cNvSpPr txBox="1"/>
          <p:nvPr/>
        </p:nvSpPr>
        <p:spPr>
          <a:xfrm>
            <a:off x="2309087" y="2852618"/>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29%</a:t>
            </a:r>
            <a:endParaRPr lang="en-US" dirty="0">
              <a:solidFill>
                <a:srgbClr val="0000FF"/>
              </a:solidFill>
              <a:latin typeface="Calibri" charset="0"/>
              <a:ea typeface="ＭＳ Ｐゴシック" charset="0"/>
              <a:cs typeface="ＭＳ Ｐゴシック" charset="0"/>
            </a:endParaRPr>
          </a:p>
        </p:txBody>
      </p:sp>
      <p:sp>
        <p:nvSpPr>
          <p:cNvPr id="5" name="Rectangle 4"/>
          <p:cNvSpPr/>
          <p:nvPr/>
        </p:nvSpPr>
        <p:spPr>
          <a:xfrm>
            <a:off x="-36512" y="6474822"/>
            <a:ext cx="9060448" cy="338554"/>
          </a:xfrm>
          <a:prstGeom prst="rect">
            <a:avLst/>
          </a:prstGeom>
        </p:spPr>
        <p:txBody>
          <a:bodyPr wrap="square">
            <a:spAutoFit/>
          </a:bodyPr>
          <a:lstStyle/>
          <a:p>
            <a:r>
              <a:rPr lang="en-US" sz="1600" dirty="0" smtClean="0"/>
              <a:t>Yoon+, </a:t>
            </a:r>
            <a:r>
              <a:rPr lang="en-US" sz="1600" dirty="0"/>
              <a:t>“</a:t>
            </a:r>
            <a:r>
              <a:rPr lang="en-US" sz="1600" dirty="0">
                <a:solidFill>
                  <a:srgbClr val="0000FF"/>
                </a:solidFill>
              </a:rPr>
              <a:t>Row Buffer Locality-Aware Data Placement in Hybrid Memories</a:t>
            </a:r>
            <a:r>
              <a:rPr lang="en-US" sz="1600" dirty="0"/>
              <a:t>,” ICCD 2012 Best Paper Award.</a:t>
            </a:r>
          </a:p>
        </p:txBody>
      </p:sp>
    </p:spTree>
    <p:extLst>
      <p:ext uri="{BB962C8B-B14F-4D97-AF65-F5344CB8AC3E}">
        <p14:creationId xmlns:p14="http://schemas.microsoft.com/office/powerpoint/2010/main" val="26625961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STT-MRAM as Main Memory</a:t>
            </a:r>
            <a:endParaRPr lang="en-US" dirty="0"/>
          </a:p>
        </p:txBody>
      </p:sp>
      <p:sp>
        <p:nvSpPr>
          <p:cNvPr id="3" name="Content Placeholder 2"/>
          <p:cNvSpPr>
            <a:spLocks noGrp="1"/>
          </p:cNvSpPr>
          <p:nvPr>
            <p:ph idx="1"/>
          </p:nvPr>
        </p:nvSpPr>
        <p:spPr>
          <a:xfrm>
            <a:off x="107505" y="1066800"/>
            <a:ext cx="5904656" cy="5386536"/>
          </a:xfrm>
        </p:spPr>
        <p:txBody>
          <a:bodyPr>
            <a:normAutofit fontScale="92500"/>
          </a:bodyPr>
          <a:lstStyle/>
          <a:p>
            <a:r>
              <a:rPr lang="en-US" dirty="0" smtClean="0"/>
              <a:t>Magnetic Tunnel Junction (MTJ) device</a:t>
            </a:r>
          </a:p>
          <a:p>
            <a:pPr lvl="1"/>
            <a:r>
              <a:rPr lang="en-US" dirty="0" smtClean="0"/>
              <a:t>Reference layer: Fixed magnetic orientation</a:t>
            </a:r>
          </a:p>
          <a:p>
            <a:pPr lvl="1"/>
            <a:r>
              <a:rPr lang="en-US" dirty="0" smtClean="0"/>
              <a:t>Free layer: Parallel or anti-parallel</a:t>
            </a:r>
          </a:p>
          <a:p>
            <a:endParaRPr lang="en-US" sz="1700" dirty="0" smtClean="0"/>
          </a:p>
          <a:p>
            <a:r>
              <a:rPr lang="en-US" dirty="0" smtClean="0">
                <a:solidFill>
                  <a:srgbClr val="0000FF"/>
                </a:solidFill>
              </a:rPr>
              <a:t>Magnetic orientation of the free layer determines logical state of device</a:t>
            </a:r>
          </a:p>
          <a:p>
            <a:pPr lvl="1"/>
            <a:r>
              <a:rPr lang="en-US" dirty="0" smtClean="0"/>
              <a:t>High vs. low resistance</a:t>
            </a:r>
          </a:p>
          <a:p>
            <a:endParaRPr lang="en-US" sz="1700" dirty="0" smtClean="0"/>
          </a:p>
          <a:p>
            <a:r>
              <a:rPr lang="en-US" dirty="0" smtClean="0"/>
              <a:t>Write: Push large current through MTJ to change orientation of free layer</a:t>
            </a:r>
          </a:p>
          <a:p>
            <a:r>
              <a:rPr lang="en-US" dirty="0" smtClean="0"/>
              <a:t>Read: Sense current flow</a:t>
            </a:r>
          </a:p>
          <a:p>
            <a:endParaRPr lang="en-US" sz="1700" dirty="0" smtClean="0"/>
          </a:p>
          <a:p>
            <a:endParaRPr lang="en-US" sz="1700" dirty="0" smtClean="0"/>
          </a:p>
          <a:p>
            <a:r>
              <a:rPr lang="en-US" sz="1900" dirty="0" err="1" smtClean="0"/>
              <a:t>Kultursay</a:t>
            </a:r>
            <a:r>
              <a:rPr lang="en-US" sz="1900" dirty="0" smtClean="0"/>
              <a:t> et al., “</a:t>
            </a:r>
            <a:r>
              <a:rPr lang="en-US" sz="1900" dirty="0" smtClean="0">
                <a:solidFill>
                  <a:srgbClr val="0000FF"/>
                </a:solidFill>
              </a:rPr>
              <a:t>Evaluating STT-RAM as an Energy-Efficient Main Memory Alternative</a:t>
            </a:r>
            <a:r>
              <a:rPr lang="en-US" sz="1900" dirty="0" smtClean="0"/>
              <a:t>,” ISPASS 2013.</a:t>
            </a:r>
            <a:endParaRPr lang="en-US" sz="1900" dirty="0"/>
          </a:p>
        </p:txBody>
      </p:sp>
      <p:grpSp>
        <p:nvGrpSpPr>
          <p:cNvPr id="17" name="Group 16"/>
          <p:cNvGrpSpPr/>
          <p:nvPr/>
        </p:nvGrpSpPr>
        <p:grpSpPr>
          <a:xfrm>
            <a:off x="6519594" y="1264605"/>
            <a:ext cx="1841633" cy="2519065"/>
            <a:chOff x="7391400" y="3272135"/>
            <a:chExt cx="2679833" cy="3361730"/>
          </a:xfrm>
        </p:grpSpPr>
        <p:sp>
          <p:nvSpPr>
            <p:cNvPr id="4" name="Rectangle 3"/>
            <p:cNvSpPr/>
            <p:nvPr/>
          </p:nvSpPr>
          <p:spPr>
            <a:xfrm>
              <a:off x="7391400" y="3733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5" name="Rectangle 4"/>
            <p:cNvSpPr/>
            <p:nvPr/>
          </p:nvSpPr>
          <p:spPr>
            <a:xfrm>
              <a:off x="7391400" y="4495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6" name="Rectangle 5"/>
            <p:cNvSpPr/>
            <p:nvPr/>
          </p:nvSpPr>
          <p:spPr>
            <a:xfrm>
              <a:off x="7391400" y="4114800"/>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7" name="Right Arrow 6"/>
            <p:cNvSpPr/>
            <p:nvPr/>
          </p:nvSpPr>
          <p:spPr>
            <a:xfrm>
              <a:off x="9369552" y="3771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8" name="Right Arrow 7"/>
            <p:cNvSpPr/>
            <p:nvPr/>
          </p:nvSpPr>
          <p:spPr>
            <a:xfrm>
              <a:off x="9372600" y="4533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9" name="Rectangle 8"/>
            <p:cNvSpPr/>
            <p:nvPr/>
          </p:nvSpPr>
          <p:spPr>
            <a:xfrm>
              <a:off x="7404233" y="5490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10" name="Rectangle 9"/>
            <p:cNvSpPr/>
            <p:nvPr/>
          </p:nvSpPr>
          <p:spPr>
            <a:xfrm>
              <a:off x="7404233" y="6252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11" name="Rectangle 10"/>
            <p:cNvSpPr/>
            <p:nvPr/>
          </p:nvSpPr>
          <p:spPr>
            <a:xfrm>
              <a:off x="7404233" y="5871865"/>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12" name="Right Arrow 11"/>
            <p:cNvSpPr/>
            <p:nvPr/>
          </p:nvSpPr>
          <p:spPr>
            <a:xfrm>
              <a:off x="9372600" y="5528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3" name="Right Arrow 12"/>
            <p:cNvSpPr/>
            <p:nvPr/>
          </p:nvSpPr>
          <p:spPr>
            <a:xfrm rot="10800000">
              <a:off x="9372600" y="6290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4" name="TextBox 13"/>
            <p:cNvSpPr txBox="1"/>
            <p:nvPr/>
          </p:nvSpPr>
          <p:spPr>
            <a:xfrm>
              <a:off x="8077200" y="3272135"/>
              <a:ext cx="1185611" cy="410733"/>
            </a:xfrm>
            <a:prstGeom prst="rect">
              <a:avLst/>
            </a:prstGeom>
            <a:noFill/>
          </p:spPr>
          <p:txBody>
            <a:bodyPr wrap="none" rtlCol="0">
              <a:spAutoFit/>
            </a:bodyPr>
            <a:lstStyle/>
            <a:p>
              <a:r>
                <a:rPr lang="en-US" sz="1400" smtClean="0">
                  <a:solidFill>
                    <a:srgbClr val="000000"/>
                  </a:solidFill>
                  <a:latin typeface="Tahoma"/>
                </a:rPr>
                <a:t>Logical 0</a:t>
              </a:r>
              <a:endParaRPr lang="en-US" sz="1400">
                <a:solidFill>
                  <a:srgbClr val="000000"/>
                </a:solidFill>
                <a:latin typeface="Tahoma"/>
              </a:endParaRPr>
            </a:p>
          </p:txBody>
        </p:sp>
        <p:sp>
          <p:nvSpPr>
            <p:cNvPr id="15" name="TextBox 14"/>
            <p:cNvSpPr txBox="1"/>
            <p:nvPr/>
          </p:nvSpPr>
          <p:spPr>
            <a:xfrm>
              <a:off x="8080249" y="5033665"/>
              <a:ext cx="1185611" cy="410733"/>
            </a:xfrm>
            <a:prstGeom prst="rect">
              <a:avLst/>
            </a:prstGeom>
            <a:noFill/>
          </p:spPr>
          <p:txBody>
            <a:bodyPr wrap="none" rtlCol="0">
              <a:spAutoFit/>
            </a:bodyPr>
            <a:lstStyle/>
            <a:p>
              <a:r>
                <a:rPr lang="en-US" sz="1400" smtClean="0">
                  <a:solidFill>
                    <a:srgbClr val="000000"/>
                  </a:solidFill>
                  <a:latin typeface="Tahoma"/>
                </a:rPr>
                <a:t>Logical 1</a:t>
              </a:r>
              <a:endParaRPr lang="en-US" sz="1400">
                <a:solidFill>
                  <a:srgbClr val="000000"/>
                </a:solidFill>
                <a:latin typeface="Tahoma"/>
              </a:endParaRPr>
            </a:p>
          </p:txBody>
        </p:sp>
      </p:grpSp>
      <p:grpSp>
        <p:nvGrpSpPr>
          <p:cNvPr id="39" name="Group 38"/>
          <p:cNvGrpSpPr/>
          <p:nvPr/>
        </p:nvGrpSpPr>
        <p:grpSpPr>
          <a:xfrm>
            <a:off x="6066411" y="4334961"/>
            <a:ext cx="2919304" cy="1567247"/>
            <a:chOff x="2667000" y="2117229"/>
            <a:chExt cx="2919304" cy="1567247"/>
          </a:xfrm>
        </p:grpSpPr>
        <p:cxnSp>
          <p:nvCxnSpPr>
            <p:cNvPr id="18" name="Straight Connector 17"/>
            <p:cNvCxnSpPr/>
            <p:nvPr/>
          </p:nvCxnSpPr>
          <p:spPr>
            <a:xfrm>
              <a:off x="2895600" y="2438400"/>
              <a:ext cx="228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418667" y="27445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418667" y="28207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3425470" y="2820796"/>
              <a:ext cx="0" cy="1262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792864" y="2820796"/>
              <a:ext cx="0" cy="1238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3048001" y="2937478"/>
              <a:ext cx="377469" cy="794"/>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07807" y="2438400"/>
              <a:ext cx="0" cy="306196"/>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792864" y="2117229"/>
              <a:ext cx="1034066" cy="338554"/>
            </a:xfrm>
            <a:prstGeom prst="rect">
              <a:avLst/>
            </a:prstGeom>
            <a:noFill/>
          </p:spPr>
          <p:txBody>
            <a:bodyPr wrap="none" rtlCol="0">
              <a:spAutoFit/>
            </a:bodyPr>
            <a:lstStyle/>
            <a:p>
              <a:r>
                <a:rPr lang="en-US" sz="1600" dirty="0" smtClean="0">
                  <a:solidFill>
                    <a:srgbClr val="000000"/>
                  </a:solidFill>
                  <a:latin typeface="Tahoma"/>
                </a:rPr>
                <a:t>Word Line</a:t>
              </a:r>
              <a:endParaRPr lang="en-US" sz="1600" dirty="0">
                <a:solidFill>
                  <a:srgbClr val="000000"/>
                </a:solidFill>
                <a:latin typeface="Tahoma"/>
              </a:endParaRPr>
            </a:p>
          </p:txBody>
        </p:sp>
        <p:sp>
          <p:nvSpPr>
            <p:cNvPr id="26" name="TextBox 25"/>
            <p:cNvSpPr txBox="1"/>
            <p:nvPr/>
          </p:nvSpPr>
          <p:spPr>
            <a:xfrm>
              <a:off x="2667000" y="3345922"/>
              <a:ext cx="801823" cy="338554"/>
            </a:xfrm>
            <a:prstGeom prst="rect">
              <a:avLst/>
            </a:prstGeom>
            <a:noFill/>
          </p:spPr>
          <p:txBody>
            <a:bodyPr wrap="none" rtlCol="0">
              <a:spAutoFit/>
            </a:bodyPr>
            <a:lstStyle/>
            <a:p>
              <a:r>
                <a:rPr lang="en-US" sz="1600" dirty="0" smtClean="0">
                  <a:solidFill>
                    <a:srgbClr val="000000"/>
                  </a:solidFill>
                  <a:latin typeface="Tahoma"/>
                </a:rPr>
                <a:t>Bit Line</a:t>
              </a:r>
              <a:endParaRPr lang="en-US" sz="1600" dirty="0">
                <a:solidFill>
                  <a:srgbClr val="000000"/>
                </a:solidFill>
                <a:latin typeface="Tahoma"/>
              </a:endParaRPr>
            </a:p>
          </p:txBody>
        </p:sp>
        <p:cxnSp>
          <p:nvCxnSpPr>
            <p:cNvPr id="27" name="Straight Connector 26"/>
            <p:cNvCxnSpPr/>
            <p:nvPr/>
          </p:nvCxnSpPr>
          <p:spPr>
            <a:xfrm>
              <a:off x="3792864" y="2938272"/>
              <a:ext cx="546557" cy="0"/>
            </a:xfrm>
            <a:prstGeom prst="line">
              <a:avLst/>
            </a:prstGeom>
            <a:ln w="19050">
              <a:solidFill>
                <a:schemeClr val="tx1"/>
              </a:solidFill>
              <a:headEnd type="none"/>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165306" y="2944622"/>
              <a:ext cx="902876" cy="523220"/>
            </a:xfrm>
            <a:prstGeom prst="rect">
              <a:avLst/>
            </a:prstGeom>
            <a:noFill/>
          </p:spPr>
          <p:txBody>
            <a:bodyPr wrap="none" rtlCol="0">
              <a:spAutoFit/>
            </a:bodyPr>
            <a:lstStyle/>
            <a:p>
              <a:pPr algn="ctr"/>
              <a:r>
                <a:rPr lang="en-US" sz="1400" dirty="0" smtClean="0">
                  <a:solidFill>
                    <a:srgbClr val="000000"/>
                  </a:solidFill>
                  <a:latin typeface="Tahoma"/>
                </a:rPr>
                <a:t>Access</a:t>
              </a:r>
            </a:p>
            <a:p>
              <a:pPr algn="ctr"/>
              <a:r>
                <a:rPr lang="en-US" sz="1400" dirty="0" smtClean="0">
                  <a:solidFill>
                    <a:srgbClr val="000000"/>
                  </a:solidFill>
                  <a:latin typeface="Tahoma"/>
                </a:rPr>
                <a:t>Transistor</a:t>
              </a:r>
              <a:endParaRPr lang="en-US" sz="1400" dirty="0">
                <a:solidFill>
                  <a:srgbClr val="000000"/>
                </a:solidFill>
                <a:latin typeface="Tahoma"/>
              </a:endParaRPr>
            </a:p>
          </p:txBody>
        </p:sp>
        <p:sp>
          <p:nvSpPr>
            <p:cNvPr id="29" name="TextBox 28"/>
            <p:cNvSpPr txBox="1"/>
            <p:nvPr/>
          </p:nvSpPr>
          <p:spPr>
            <a:xfrm>
              <a:off x="4206794" y="2591498"/>
              <a:ext cx="478721" cy="307777"/>
            </a:xfrm>
            <a:prstGeom prst="rect">
              <a:avLst/>
            </a:prstGeom>
            <a:noFill/>
          </p:spPr>
          <p:txBody>
            <a:bodyPr wrap="none" rtlCol="0">
              <a:spAutoFit/>
            </a:bodyPr>
            <a:lstStyle/>
            <a:p>
              <a:pPr algn="ctr"/>
              <a:r>
                <a:rPr lang="en-US" sz="1400" dirty="0" smtClean="0">
                  <a:solidFill>
                    <a:srgbClr val="000000"/>
                  </a:solidFill>
                  <a:latin typeface="Tahoma"/>
                </a:rPr>
                <a:t>MTJ</a:t>
              </a:r>
              <a:endParaRPr lang="en-US" sz="1400" dirty="0">
                <a:solidFill>
                  <a:srgbClr val="000000"/>
                </a:solidFill>
                <a:latin typeface="Tahoma"/>
              </a:endParaRPr>
            </a:p>
          </p:txBody>
        </p:sp>
        <p:grpSp>
          <p:nvGrpSpPr>
            <p:cNvPr id="30" name="Group 29"/>
            <p:cNvGrpSpPr/>
            <p:nvPr/>
          </p:nvGrpSpPr>
          <p:grpSpPr>
            <a:xfrm>
              <a:off x="4336395" y="2823972"/>
              <a:ext cx="225574" cy="228600"/>
              <a:chOff x="844252" y="685800"/>
              <a:chExt cx="225574" cy="228600"/>
            </a:xfrm>
          </p:grpSpPr>
          <p:sp>
            <p:nvSpPr>
              <p:cNvPr id="31" name="Rectangle 30"/>
              <p:cNvSpPr/>
              <p:nvPr/>
            </p:nvSpPr>
            <p:spPr>
              <a:xfrm>
                <a:off x="8442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917426" y="685800"/>
                <a:ext cx="73174" cy="2286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3" name="Rectangle 32"/>
              <p:cNvSpPr/>
              <p:nvPr/>
            </p:nvSpPr>
            <p:spPr>
              <a:xfrm>
                <a:off x="9966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pSp>
        <p:cxnSp>
          <p:nvCxnSpPr>
            <p:cNvPr id="34" name="Straight Connector 33"/>
            <p:cNvCxnSpPr/>
            <p:nvPr/>
          </p:nvCxnSpPr>
          <p:spPr>
            <a:xfrm flipH="1">
              <a:off x="4525382" y="2937478"/>
              <a:ext cx="530170" cy="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3048000" y="2209800"/>
              <a:ext cx="2007552" cy="1181336"/>
              <a:chOff x="3048000" y="2101764"/>
              <a:chExt cx="2286002" cy="2470236"/>
            </a:xfrm>
          </p:grpSpPr>
          <p:cxnSp>
            <p:nvCxnSpPr>
              <p:cNvPr id="36" name="Straight Connector 35"/>
              <p:cNvCxnSpPr/>
              <p:nvPr/>
            </p:nvCxnSpPr>
            <p:spPr>
              <a:xfrm flipH="1">
                <a:off x="3048000" y="2133600"/>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5334000" y="2101764"/>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TextBox 37"/>
            <p:cNvSpPr txBox="1"/>
            <p:nvPr/>
          </p:nvSpPr>
          <p:spPr>
            <a:xfrm>
              <a:off x="4524795" y="3323951"/>
              <a:ext cx="1061509" cy="338554"/>
            </a:xfrm>
            <a:prstGeom prst="rect">
              <a:avLst/>
            </a:prstGeom>
            <a:noFill/>
          </p:spPr>
          <p:txBody>
            <a:bodyPr wrap="none" rtlCol="0">
              <a:spAutoFit/>
            </a:bodyPr>
            <a:lstStyle/>
            <a:p>
              <a:r>
                <a:rPr lang="en-US" sz="1600" dirty="0" smtClean="0">
                  <a:solidFill>
                    <a:srgbClr val="000000"/>
                  </a:solidFill>
                  <a:latin typeface="Tahoma"/>
                </a:rPr>
                <a:t>Sense Line</a:t>
              </a:r>
              <a:endParaRPr lang="en-US" sz="1600" dirty="0">
                <a:solidFill>
                  <a:srgbClr val="000000"/>
                </a:solidFill>
                <a:latin typeface="Tahoma"/>
              </a:endParaRPr>
            </a:p>
          </p:txBody>
        </p:sp>
      </p:grpSp>
    </p:spTree>
    <p:extLst>
      <p:ext uri="{BB962C8B-B14F-4D97-AF65-F5344CB8AC3E}">
        <p14:creationId xmlns:p14="http://schemas.microsoft.com/office/powerpoint/2010/main" val="16235781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dirty="0" smtClean="0">
                <a:latin typeface="Garamond" charset="0"/>
                <a:ea typeface="ＭＳ Ｐゴシック" charset="0"/>
                <a:cs typeface="ＭＳ Ｐゴシック" charset="0"/>
              </a:rPr>
              <a:t>STT-MRAM: </a:t>
            </a:r>
            <a:r>
              <a:rPr lang="en-US" dirty="0">
                <a:latin typeface="Garamond" charset="0"/>
                <a:ea typeface="ＭＳ Ｐゴシック" charset="0"/>
                <a:cs typeface="ＭＳ Ｐゴシック" charset="0"/>
              </a:rPr>
              <a:t>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scaling</a:t>
            </a: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write latency</a:t>
            </a:r>
          </a:p>
          <a:p>
            <a:pPr lvl="1" eaLnBrk="1" hangingPunct="1"/>
            <a:r>
              <a:rPr lang="en-US" dirty="0" smtClean="0">
                <a:solidFill>
                  <a:srgbClr val="FF0000"/>
                </a:solidFill>
                <a:latin typeface="Tahoma" charset="0"/>
                <a:ea typeface="ＭＳ Ｐゴシック" charset="0"/>
              </a:rPr>
              <a:t>Higher write energy</a:t>
            </a:r>
          </a:p>
          <a:p>
            <a:pPr lvl="1" eaLnBrk="1" hangingPunct="1"/>
            <a:r>
              <a:rPr lang="en-US" dirty="0" smtClean="0">
                <a:solidFill>
                  <a:srgbClr val="FF0000"/>
                </a:solidFill>
                <a:latin typeface="Tahoma" charset="0"/>
                <a:ea typeface="ＭＳ Ｐゴシック" charset="0"/>
              </a:rPr>
              <a:t>Reliability?</a:t>
            </a:r>
          </a:p>
          <a:p>
            <a:pPr lvl="1" eaLnBrk="1" hangingPunct="1"/>
            <a:endParaRPr lang="en-US" dirty="0">
              <a:solidFill>
                <a:srgbClr val="FF0000"/>
              </a:solidFill>
              <a:latin typeface="Tahoma" charset="0"/>
              <a:ea typeface="ＭＳ Ｐゴシック" charset="0"/>
            </a:endParaRPr>
          </a:p>
          <a:p>
            <a:pPr eaLnBrk="1" hangingPunct="1"/>
            <a:r>
              <a:rPr lang="en-US" dirty="0" smtClean="0">
                <a:latin typeface="Tahoma" charset="0"/>
                <a:ea typeface="ＭＳ Ｐゴシック" charset="0"/>
              </a:rPr>
              <a:t>Another level of freedom</a:t>
            </a:r>
          </a:p>
          <a:p>
            <a:pPr lvl="1" eaLnBrk="1" hangingPunct="1"/>
            <a:r>
              <a:rPr lang="en-US" dirty="0" smtClean="0">
                <a:solidFill>
                  <a:srgbClr val="FF0000"/>
                </a:solidFill>
                <a:latin typeface="Tahoma" charset="0"/>
                <a:ea typeface="ＭＳ Ｐゴシック" charset="0"/>
              </a:rPr>
              <a:t>Can trade off non-volatility for lower write latency/energy (by reducing the size of the MTJ)</a:t>
            </a:r>
            <a:endParaRPr lang="en-US" dirty="0">
              <a:solidFill>
                <a:srgbClr val="FF0000"/>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B4145D1-8D0C-954A-B9B2-B5A6EDB1613A}" type="slidenum">
              <a:rPr lang="en-US" sz="1600">
                <a:solidFill>
                  <a:srgbClr val="000000"/>
                </a:solidFill>
                <a:latin typeface="Garamond" charset="0"/>
              </a:rPr>
              <a:pPr eaLnBrk="1" hangingPunct="1"/>
              <a:t>112</a:t>
            </a:fld>
            <a:endParaRPr lang="en-US" sz="1600">
              <a:solidFill>
                <a:srgbClr val="000000"/>
              </a:solidFill>
              <a:latin typeface="Garamond" charset="0"/>
            </a:endParaRPr>
          </a:p>
        </p:txBody>
      </p:sp>
    </p:spTree>
    <p:extLst>
      <p:ext uri="{BB962C8B-B14F-4D97-AF65-F5344CB8AC3E}">
        <p14:creationId xmlns:p14="http://schemas.microsoft.com/office/powerpoint/2010/main" val="18963115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Architected STT-MRAM as Main Memory</a:t>
            </a:r>
            <a:endParaRPr lang="en-US" dirty="0"/>
          </a:p>
        </p:txBody>
      </p:sp>
      <p:sp>
        <p:nvSpPr>
          <p:cNvPr id="3" name="Content Placeholder 2"/>
          <p:cNvSpPr>
            <a:spLocks noGrp="1"/>
          </p:cNvSpPr>
          <p:nvPr>
            <p:ph idx="1"/>
          </p:nvPr>
        </p:nvSpPr>
        <p:spPr/>
        <p:txBody>
          <a:bodyPr/>
          <a:lstStyle/>
          <a:p>
            <a:r>
              <a:rPr lang="en-US" dirty="0" smtClean="0"/>
              <a:t>4-core, 4GB main memory, </a:t>
            </a:r>
            <a:r>
              <a:rPr lang="en-US" dirty="0" err="1" smtClean="0"/>
              <a:t>multiprogrammed</a:t>
            </a:r>
            <a:r>
              <a:rPr lang="en-US" dirty="0" smtClean="0"/>
              <a:t> workloads</a:t>
            </a:r>
          </a:p>
          <a:p>
            <a:r>
              <a:rPr lang="en-US" dirty="0" smtClean="0">
                <a:solidFill>
                  <a:srgbClr val="0000FF"/>
                </a:solidFill>
              </a:rPr>
              <a:t>~6% performance loss, ~60% energy savings vs. DRAM</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113</a:t>
            </a:fld>
            <a:endParaRPr lang="en-US" altLang="en-US"/>
          </a:p>
        </p:txBody>
      </p:sp>
      <p:graphicFrame>
        <p:nvGraphicFramePr>
          <p:cNvPr id="5" name="Chart 4"/>
          <p:cNvGraphicFramePr>
            <a:graphicFrameLocks/>
          </p:cNvGraphicFramePr>
          <p:nvPr>
            <p:extLst>
              <p:ext uri="{D42A27DB-BD31-4B8C-83A1-F6EECF244321}">
                <p14:modId xmlns:p14="http://schemas.microsoft.com/office/powerpoint/2010/main" val="2452036719"/>
              </p:ext>
            </p:extLst>
          </p:nvPr>
        </p:nvGraphicFramePr>
        <p:xfrm>
          <a:off x="971600" y="1916832"/>
          <a:ext cx="5328592" cy="20162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a:graphicFrameLocks/>
          </p:cNvGraphicFramePr>
          <p:nvPr>
            <p:extLst>
              <p:ext uri="{D42A27DB-BD31-4B8C-83A1-F6EECF244321}">
                <p14:modId xmlns:p14="http://schemas.microsoft.com/office/powerpoint/2010/main" val="3295648786"/>
              </p:ext>
            </p:extLst>
          </p:nvPr>
        </p:nvGraphicFramePr>
        <p:xfrm>
          <a:off x="899592" y="3861048"/>
          <a:ext cx="5472608" cy="2298192"/>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22598" y="6093296"/>
            <a:ext cx="9129922" cy="338554"/>
          </a:xfrm>
          <a:prstGeom prst="rect">
            <a:avLst/>
          </a:prstGeom>
        </p:spPr>
        <p:txBody>
          <a:bodyPr wrap="square">
            <a:spAutoFit/>
          </a:bodyPr>
          <a:lstStyle/>
          <a:p>
            <a:r>
              <a:rPr lang="en-US" sz="1600" dirty="0" err="1" smtClean="0">
                <a:solidFill>
                  <a:srgbClr val="000000"/>
                </a:solidFill>
                <a:latin typeface="Tahoma"/>
              </a:rPr>
              <a:t>Kultursay</a:t>
            </a:r>
            <a:r>
              <a:rPr lang="en-US" sz="1600" dirty="0" smtClean="0">
                <a:solidFill>
                  <a:srgbClr val="000000"/>
                </a:solidFill>
                <a:latin typeface="Tahoma"/>
              </a:rPr>
              <a:t>+, </a:t>
            </a:r>
            <a:r>
              <a:rPr lang="en-US" sz="1600" dirty="0">
                <a:solidFill>
                  <a:srgbClr val="000000"/>
                </a:solidFill>
                <a:latin typeface="Tahoma"/>
              </a:rPr>
              <a:t>“</a:t>
            </a:r>
            <a:r>
              <a:rPr lang="en-US" sz="1600" dirty="0">
                <a:solidFill>
                  <a:srgbClr val="0000FF"/>
                </a:solidFill>
                <a:latin typeface="Tahoma"/>
              </a:rPr>
              <a:t>Evaluating STT-RAM as an Energy-Efficient Main Memory Alternative</a:t>
            </a:r>
            <a:r>
              <a:rPr lang="en-US" sz="1600" dirty="0">
                <a:solidFill>
                  <a:srgbClr val="000000"/>
                </a:solidFill>
                <a:latin typeface="Tahoma"/>
              </a:rPr>
              <a:t>,” ISPASS </a:t>
            </a:r>
            <a:r>
              <a:rPr lang="en-US" sz="1600" dirty="0" smtClean="0">
                <a:solidFill>
                  <a:srgbClr val="000000"/>
                </a:solidFill>
                <a:latin typeface="Tahoma"/>
              </a:rPr>
              <a:t>2013.</a:t>
            </a:r>
            <a:endParaRPr lang="en-US" sz="1600" dirty="0">
              <a:solidFill>
                <a:srgbClr val="000000"/>
              </a:solidFill>
              <a:latin typeface="Tahoma"/>
            </a:endParaRPr>
          </a:p>
        </p:txBody>
      </p:sp>
    </p:spTree>
    <p:extLst>
      <p:ext uri="{BB962C8B-B14F-4D97-AF65-F5344CB8AC3E}">
        <p14:creationId xmlns:p14="http://schemas.microsoft.com/office/powerpoint/2010/main" val="14124320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Other Opportunities with Emerging Technologies</a:t>
            </a:r>
            <a:endParaRPr lang="en-US" sz="3400" dirty="0"/>
          </a:p>
        </p:txBody>
      </p:sp>
      <p:sp>
        <p:nvSpPr>
          <p:cNvPr id="3" name="Content Placeholder 2"/>
          <p:cNvSpPr>
            <a:spLocks noGrp="1"/>
          </p:cNvSpPr>
          <p:nvPr>
            <p:ph idx="1"/>
          </p:nvPr>
        </p:nvSpPr>
        <p:spPr/>
        <p:txBody>
          <a:bodyPr/>
          <a:lstStyle/>
          <a:p>
            <a:r>
              <a:rPr lang="en-US" dirty="0" smtClean="0">
                <a:solidFill>
                  <a:srgbClr val="0000FF"/>
                </a:solidFill>
              </a:rPr>
              <a:t>Merging of memory and storage</a:t>
            </a:r>
          </a:p>
          <a:p>
            <a:pPr lvl="1"/>
            <a:r>
              <a:rPr lang="en-US" dirty="0"/>
              <a:t>e</a:t>
            </a:r>
            <a:r>
              <a:rPr lang="en-US" dirty="0" smtClean="0"/>
              <a:t>.g., a single interface to manage all data</a:t>
            </a:r>
          </a:p>
          <a:p>
            <a:endParaRPr lang="en-US" dirty="0" smtClean="0"/>
          </a:p>
          <a:p>
            <a:r>
              <a:rPr lang="en-US" dirty="0" smtClean="0">
                <a:solidFill>
                  <a:srgbClr val="0000FF"/>
                </a:solidFill>
              </a:rPr>
              <a:t>New applications</a:t>
            </a:r>
          </a:p>
          <a:p>
            <a:pPr lvl="1"/>
            <a:r>
              <a:rPr lang="en-US" dirty="0"/>
              <a:t>e</a:t>
            </a:r>
            <a:r>
              <a:rPr lang="en-US" dirty="0" smtClean="0"/>
              <a:t>.g., ultra-fast checkpoint and restore</a:t>
            </a:r>
          </a:p>
          <a:p>
            <a:pPr lvl="1"/>
            <a:endParaRPr lang="en-US" dirty="0" smtClean="0"/>
          </a:p>
          <a:p>
            <a:r>
              <a:rPr lang="en-US" dirty="0" smtClean="0">
                <a:solidFill>
                  <a:srgbClr val="0000FF"/>
                </a:solidFill>
              </a:rPr>
              <a:t>More robust system design</a:t>
            </a:r>
          </a:p>
          <a:p>
            <a:pPr lvl="1"/>
            <a:r>
              <a:rPr lang="en-US" dirty="0" smtClean="0"/>
              <a:t>e.g., reducing data loss</a:t>
            </a:r>
            <a:endParaRPr lang="en-US" dirty="0"/>
          </a:p>
          <a:p>
            <a:endParaRPr lang="en-US" dirty="0"/>
          </a:p>
          <a:p>
            <a:r>
              <a:rPr lang="en-US" dirty="0" smtClean="0">
                <a:solidFill>
                  <a:srgbClr val="0000FF"/>
                </a:solidFill>
              </a:rPr>
              <a:t>Processing tightly-coupled with memory</a:t>
            </a:r>
          </a:p>
          <a:p>
            <a:pPr lvl="1"/>
            <a:r>
              <a:rPr lang="en-US" dirty="0"/>
              <a:t>e</a:t>
            </a:r>
            <a:r>
              <a:rPr lang="en-US" dirty="0" smtClean="0"/>
              <a:t>.g., enabling efficient search and filtering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114</a:t>
            </a:fld>
            <a:endParaRPr lang="en-US" altLang="en-US"/>
          </a:p>
        </p:txBody>
      </p:sp>
      <p:sp>
        <p:nvSpPr>
          <p:cNvPr id="5" name="Rectangle 4"/>
          <p:cNvSpPr/>
          <p:nvPr/>
        </p:nvSpPr>
        <p:spPr>
          <a:xfrm>
            <a:off x="539552" y="1340768"/>
            <a:ext cx="4608512" cy="504056"/>
          </a:xfrm>
          <a:prstGeom prst="rect">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6995856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Coordinated Memory and Storage with NVM (I)</a:t>
            </a:r>
            <a:endParaRPr lang="en-US" sz="3400" dirty="0"/>
          </a:p>
        </p:txBody>
      </p:sp>
      <p:sp>
        <p:nvSpPr>
          <p:cNvPr id="3" name="Content Placeholder 2"/>
          <p:cNvSpPr>
            <a:spLocks noGrp="1"/>
          </p:cNvSpPr>
          <p:nvPr>
            <p:ph idx="1"/>
          </p:nvPr>
        </p:nvSpPr>
        <p:spPr>
          <a:xfrm>
            <a:off x="228600" y="908720"/>
            <a:ext cx="8807896" cy="5339680"/>
          </a:xfrm>
        </p:spPr>
        <p:txBody>
          <a:bodyPr/>
          <a:lstStyle/>
          <a:p>
            <a:r>
              <a:rPr lang="en-US" sz="2200" dirty="0" smtClean="0">
                <a:solidFill>
                  <a:srgbClr val="FF0000"/>
                </a:solidFill>
                <a:sym typeface="Wingdings"/>
              </a:rPr>
              <a:t>The traditional two</a:t>
            </a:r>
            <a:r>
              <a:rPr lang="en-US" sz="2200" dirty="0">
                <a:solidFill>
                  <a:srgbClr val="FF0000"/>
                </a:solidFill>
                <a:sym typeface="Wingdings"/>
              </a:rPr>
              <a:t>-level storage </a:t>
            </a:r>
            <a:r>
              <a:rPr lang="en-US" sz="2200" dirty="0" smtClean="0">
                <a:solidFill>
                  <a:srgbClr val="FF0000"/>
                </a:solidFill>
                <a:sym typeface="Wingdings"/>
              </a:rPr>
              <a:t>model is a bottleneck with NVM</a:t>
            </a:r>
            <a:endParaRPr lang="en-US" sz="2200" dirty="0">
              <a:solidFill>
                <a:srgbClr val="FF0000"/>
              </a:solidFill>
              <a:sym typeface="Wingdings"/>
            </a:endParaRPr>
          </a:p>
          <a:p>
            <a:pPr lvl="1"/>
            <a:r>
              <a:rPr lang="en-US" sz="1800" b="1" dirty="0">
                <a:solidFill>
                  <a:schemeClr val="tx2">
                    <a:lumMod val="75000"/>
                  </a:schemeClr>
                </a:solidFill>
                <a:sym typeface="Wingdings"/>
              </a:rPr>
              <a:t>V</a:t>
            </a:r>
            <a:r>
              <a:rPr lang="en-US" sz="1800" b="1" dirty="0" smtClean="0">
                <a:solidFill>
                  <a:schemeClr val="tx2">
                    <a:lumMod val="75000"/>
                  </a:schemeClr>
                </a:solidFill>
                <a:sym typeface="Wingdings"/>
              </a:rPr>
              <a:t>olatile</a:t>
            </a:r>
            <a:r>
              <a:rPr lang="en-US" sz="1800" dirty="0" smtClean="0">
                <a:solidFill>
                  <a:schemeClr val="tx2">
                    <a:lumMod val="75000"/>
                  </a:schemeClr>
                </a:solidFill>
                <a:sym typeface="Wingdings"/>
              </a:rPr>
              <a:t> </a:t>
            </a:r>
            <a:r>
              <a:rPr lang="en-US" sz="1800" dirty="0">
                <a:solidFill>
                  <a:schemeClr val="tx2">
                    <a:lumMod val="75000"/>
                  </a:schemeClr>
                </a:solidFill>
                <a:sym typeface="Wingdings"/>
              </a:rPr>
              <a:t>data in memory </a:t>
            </a:r>
            <a:r>
              <a:rPr lang="en-US" sz="1800" dirty="0" smtClean="0">
                <a:solidFill>
                  <a:schemeClr val="tx2">
                    <a:lumMod val="75000"/>
                  </a:schemeClr>
                </a:solidFill>
                <a:sym typeface="Wingdings"/>
              </a:rPr>
              <a:t> a </a:t>
            </a:r>
            <a:r>
              <a:rPr lang="en-US" sz="1800" b="1" dirty="0">
                <a:solidFill>
                  <a:schemeClr val="tx2">
                    <a:lumMod val="75000"/>
                  </a:schemeClr>
                </a:solidFill>
                <a:sym typeface="Wingdings"/>
              </a:rPr>
              <a:t>load/store </a:t>
            </a:r>
            <a:r>
              <a:rPr lang="en-US" sz="1800" dirty="0">
                <a:solidFill>
                  <a:schemeClr val="tx2">
                    <a:lumMod val="75000"/>
                  </a:schemeClr>
                </a:solidFill>
                <a:sym typeface="Wingdings"/>
              </a:rPr>
              <a:t>interface</a:t>
            </a:r>
          </a:p>
          <a:p>
            <a:pPr lvl="1"/>
            <a:r>
              <a:rPr lang="en-US" sz="1800" b="1" dirty="0">
                <a:solidFill>
                  <a:srgbClr val="004D26"/>
                </a:solidFill>
                <a:sym typeface="Wingdings"/>
              </a:rPr>
              <a:t>P</a:t>
            </a:r>
            <a:r>
              <a:rPr lang="en-US" sz="1800" b="1" dirty="0" smtClean="0">
                <a:solidFill>
                  <a:srgbClr val="004D26"/>
                </a:solidFill>
                <a:sym typeface="Wingdings"/>
              </a:rPr>
              <a:t>ersistent</a:t>
            </a:r>
            <a:r>
              <a:rPr lang="en-US" sz="1800" dirty="0" smtClean="0">
                <a:solidFill>
                  <a:srgbClr val="004D26"/>
                </a:solidFill>
                <a:sym typeface="Wingdings"/>
              </a:rPr>
              <a:t> </a:t>
            </a:r>
            <a:r>
              <a:rPr lang="en-US" sz="1800" dirty="0">
                <a:solidFill>
                  <a:srgbClr val="004D26"/>
                </a:solidFill>
                <a:sym typeface="Wingdings"/>
              </a:rPr>
              <a:t>data in storage </a:t>
            </a:r>
            <a:r>
              <a:rPr lang="en-US" sz="1800" dirty="0" smtClean="0">
                <a:solidFill>
                  <a:srgbClr val="004D26"/>
                </a:solidFill>
                <a:sym typeface="Wingdings"/>
              </a:rPr>
              <a:t> </a:t>
            </a:r>
            <a:r>
              <a:rPr lang="en-US" sz="1800" dirty="0">
                <a:solidFill>
                  <a:srgbClr val="004D26"/>
                </a:solidFill>
                <a:sym typeface="Wingdings"/>
              </a:rPr>
              <a:t>a </a:t>
            </a:r>
            <a:r>
              <a:rPr lang="en-US" sz="1800" b="1" dirty="0">
                <a:solidFill>
                  <a:srgbClr val="004D26"/>
                </a:solidFill>
                <a:sym typeface="Wingdings"/>
              </a:rPr>
              <a:t>file system </a:t>
            </a:r>
            <a:r>
              <a:rPr lang="en-US" sz="1800" dirty="0">
                <a:solidFill>
                  <a:srgbClr val="004D26"/>
                </a:solidFill>
                <a:sym typeface="Wingdings"/>
              </a:rPr>
              <a:t>interface</a:t>
            </a:r>
          </a:p>
          <a:p>
            <a:pPr lvl="1"/>
            <a:r>
              <a:rPr lang="en-US" sz="1800" dirty="0">
                <a:sym typeface="Wingdings"/>
              </a:rPr>
              <a:t>Problem: </a:t>
            </a:r>
            <a:r>
              <a:rPr lang="en-US" sz="1800" dirty="0">
                <a:solidFill>
                  <a:srgbClr val="0000FF"/>
                </a:solidFill>
                <a:sym typeface="Wingdings"/>
              </a:rPr>
              <a:t>Operating system (OS) and file system (FS) code </a:t>
            </a:r>
            <a:r>
              <a:rPr lang="en-US" sz="1800" dirty="0" smtClean="0">
                <a:solidFill>
                  <a:srgbClr val="0000FF"/>
                </a:solidFill>
                <a:sym typeface="Wingdings"/>
              </a:rPr>
              <a:t>to locate, translate, buffer data become performance and energy bottlenecks with fast NVM stores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115</a:t>
            </a:fld>
            <a:endParaRPr lang="en-US" altLang="en-US">
              <a:solidFill>
                <a:srgbClr val="000000"/>
              </a:solidFill>
            </a:endParaRPr>
          </a:p>
        </p:txBody>
      </p:sp>
      <p:sp>
        <p:nvSpPr>
          <p:cNvPr id="5" name="Rectangle 4"/>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6" name="TextBox 5"/>
          <p:cNvSpPr txBox="1"/>
          <p:nvPr/>
        </p:nvSpPr>
        <p:spPr>
          <a:xfrm>
            <a:off x="1835696" y="2708920"/>
            <a:ext cx="1809172" cy="369332"/>
          </a:xfrm>
          <a:prstGeom prst="rect">
            <a:avLst/>
          </a:prstGeom>
          <a:solidFill>
            <a:srgbClr val="FFFFFF"/>
          </a:solidFill>
        </p:spPr>
        <p:txBody>
          <a:bodyPr wrap="none" rtlCol="0">
            <a:spAutoFit/>
          </a:bodyPr>
          <a:lstStyle/>
          <a:p>
            <a:r>
              <a:rPr lang="en-US" dirty="0" smtClean="0">
                <a:solidFill>
                  <a:srgbClr val="000000"/>
                </a:solidFill>
                <a:latin typeface="Tahoma"/>
              </a:rPr>
              <a:t>Two-Level Store</a:t>
            </a:r>
            <a:endParaRPr lang="en-US" dirty="0">
              <a:solidFill>
                <a:srgbClr val="000000"/>
              </a:solidFill>
              <a:latin typeface="Tahoma"/>
            </a:endParaRPr>
          </a:p>
        </p:txBody>
      </p:sp>
      <p:pic>
        <p:nvPicPr>
          <p:cNvPr id="8" name="Picture 23" descr="http://i.ehow.com/images/a04/ac/qb/format-hard-drive-xp-800X800.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rot="20433856">
            <a:off x="5857780" y="4481579"/>
            <a:ext cx="1539467" cy="1539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13" descr="90%"/>
          <p:cNvSpPr txBox="1">
            <a:spLocks noChangeArrowheads="1"/>
          </p:cNvSpPr>
          <p:nvPr/>
        </p:nvSpPr>
        <p:spPr bwMode="auto">
          <a:xfrm>
            <a:off x="4136766" y="4272103"/>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10" name="Text Box 20" descr="90%"/>
          <p:cNvSpPr txBox="1">
            <a:spLocks noChangeArrowheads="1"/>
          </p:cNvSpPr>
          <p:nvPr/>
        </p:nvSpPr>
        <p:spPr bwMode="auto">
          <a:xfrm>
            <a:off x="2034060" y="5968296"/>
            <a:ext cx="1232132" cy="280077"/>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a:solidFill>
                  <a:srgbClr val="FF0000"/>
                </a:solidFill>
                <a:latin typeface="Tahoma"/>
                <a:ea typeface="Arial" pitchFamily="-107" charset="0"/>
                <a:cs typeface="Tahoma"/>
              </a:rPr>
              <a:t>Main </a:t>
            </a:r>
            <a:r>
              <a:rPr lang="en-US" sz="1400" kern="0" dirty="0" smtClean="0">
                <a:solidFill>
                  <a:srgbClr val="FF0000"/>
                </a:solidFill>
                <a:latin typeface="Tahoma"/>
                <a:ea typeface="Arial" pitchFamily="-107" charset="0"/>
                <a:cs typeface="Tahoma"/>
              </a:rPr>
              <a:t>Memory</a:t>
            </a:r>
            <a:endParaRPr lang="en-US" sz="1400" kern="0" dirty="0">
              <a:solidFill>
                <a:srgbClr val="FF0000"/>
              </a:solidFill>
              <a:latin typeface="Tahoma"/>
              <a:ea typeface="Arial" pitchFamily="-107" charset="0"/>
              <a:cs typeface="Tahoma"/>
            </a:endParaRPr>
          </a:p>
        </p:txBody>
      </p:sp>
      <p:sp>
        <p:nvSpPr>
          <p:cNvPr id="11" name="Text Box 24" descr="90%"/>
          <p:cNvSpPr txBox="1">
            <a:spLocks noChangeArrowheads="1"/>
          </p:cNvSpPr>
          <p:nvPr/>
        </p:nvSpPr>
        <p:spPr bwMode="auto">
          <a:xfrm>
            <a:off x="5861314" y="5852092"/>
            <a:ext cx="1735538"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Storage (SSD/HDD)</a:t>
            </a:r>
          </a:p>
        </p:txBody>
      </p:sp>
      <p:pic>
        <p:nvPicPr>
          <p:cNvPr id="12" name="Content Placeholder 6" descr="barcelona-die-photo-color.jp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4184214" y="3333667"/>
            <a:ext cx="951021" cy="927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dimm.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rot="10800000" flipV="1">
            <a:off x="1835696" y="5469667"/>
            <a:ext cx="1670057" cy="398114"/>
          </a:xfrm>
          <a:prstGeom prst="rect">
            <a:avLst/>
          </a:prstGeom>
        </p:spPr>
      </p:pic>
      <p:cxnSp>
        <p:nvCxnSpPr>
          <p:cNvPr id="14" name="Straight Arrow Connector 13"/>
          <p:cNvCxnSpPr/>
          <p:nvPr/>
        </p:nvCxnSpPr>
        <p:spPr>
          <a:xfrm flipH="1">
            <a:off x="3401375"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1887885"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Virtual memory</a:t>
            </a:r>
            <a:endParaRPr lang="en-US" sz="1400" dirty="0">
              <a:solidFill>
                <a:srgbClr val="000000"/>
              </a:solidFill>
              <a:latin typeface="Tahoma"/>
            </a:endParaRPr>
          </a:p>
        </p:txBody>
      </p:sp>
      <p:sp>
        <p:nvSpPr>
          <p:cNvPr id="16" name="Rectangle 15"/>
          <p:cNvSpPr/>
          <p:nvPr/>
        </p:nvSpPr>
        <p:spPr>
          <a:xfrm>
            <a:off x="1887885" y="4478071"/>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Address translation</a:t>
            </a:r>
            <a:endParaRPr lang="en-US" sz="1400" dirty="0">
              <a:solidFill>
                <a:srgbClr val="000000"/>
              </a:solidFill>
              <a:latin typeface="Tahoma"/>
            </a:endParaRPr>
          </a:p>
        </p:txBody>
      </p:sp>
      <p:cxnSp>
        <p:nvCxnSpPr>
          <p:cNvPr id="17" name="Straight Arrow Connector 16"/>
          <p:cNvCxnSpPr>
            <a:stCxn id="15" idx="2"/>
            <a:endCxn id="16" idx="0"/>
          </p:cNvCxnSpPr>
          <p:nvPr/>
        </p:nvCxnSpPr>
        <p:spPr>
          <a:xfrm>
            <a:off x="2644630"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a:off x="2657425" y="5104342"/>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9" name="TextBox 18"/>
          <p:cNvSpPr txBox="1"/>
          <p:nvPr/>
        </p:nvSpPr>
        <p:spPr>
          <a:xfrm>
            <a:off x="3296996" y="3068960"/>
            <a:ext cx="1049474" cy="307777"/>
          </a:xfrm>
          <a:prstGeom prst="rect">
            <a:avLst/>
          </a:prstGeom>
          <a:noFill/>
        </p:spPr>
        <p:txBody>
          <a:bodyPr wrap="none" rtlCol="0">
            <a:spAutoFit/>
          </a:bodyPr>
          <a:lstStyle/>
          <a:p>
            <a:r>
              <a:rPr lang="en-US" sz="1400" dirty="0" smtClean="0">
                <a:solidFill>
                  <a:srgbClr val="FF0000"/>
                </a:solidFill>
                <a:latin typeface="Tahoma"/>
              </a:rPr>
              <a:t>Load/Store</a:t>
            </a:r>
            <a:endParaRPr lang="en-US" sz="1400" dirty="0">
              <a:solidFill>
                <a:srgbClr val="FF0000"/>
              </a:solidFill>
              <a:latin typeface="Tahoma"/>
            </a:endParaRPr>
          </a:p>
        </p:txBody>
      </p:sp>
      <p:cxnSp>
        <p:nvCxnSpPr>
          <p:cNvPr id="20" name="Straight Arrow Connector 19"/>
          <p:cNvCxnSpPr/>
          <p:nvPr/>
        </p:nvCxnSpPr>
        <p:spPr>
          <a:xfrm>
            <a:off x="5175811"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1" name="Rectangle 20"/>
          <p:cNvSpPr/>
          <p:nvPr/>
        </p:nvSpPr>
        <p:spPr>
          <a:xfrm>
            <a:off x="5906461"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Operating system</a:t>
            </a:r>
          </a:p>
          <a:p>
            <a:pPr algn="ctr"/>
            <a:r>
              <a:rPr lang="en-US" sz="1400" dirty="0" smtClean="0">
                <a:solidFill>
                  <a:srgbClr val="000000"/>
                </a:solidFill>
                <a:latin typeface="Tahoma"/>
              </a:rPr>
              <a:t>and file system</a:t>
            </a:r>
            <a:endParaRPr lang="en-US" sz="1400" dirty="0">
              <a:solidFill>
                <a:srgbClr val="000000"/>
              </a:solidFill>
              <a:latin typeface="Tahoma"/>
            </a:endParaRPr>
          </a:p>
        </p:txBody>
      </p:sp>
      <p:cxnSp>
        <p:nvCxnSpPr>
          <p:cNvPr id="22" name="Straight Arrow Connector 21"/>
          <p:cNvCxnSpPr>
            <a:stCxn id="21" idx="2"/>
          </p:cNvCxnSpPr>
          <p:nvPr/>
        </p:nvCxnSpPr>
        <p:spPr>
          <a:xfrm>
            <a:off x="6663205"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5123621" y="3068960"/>
            <a:ext cx="1968633" cy="307777"/>
          </a:xfrm>
          <a:prstGeom prst="rect">
            <a:avLst/>
          </a:prstGeom>
          <a:noFill/>
        </p:spPr>
        <p:txBody>
          <a:bodyPr wrap="none" rtlCol="0">
            <a:spAutoFit/>
          </a:bodyPr>
          <a:lstStyle/>
          <a:p>
            <a:r>
              <a:rPr lang="en-US" sz="1400" dirty="0" err="1" smtClean="0">
                <a:solidFill>
                  <a:srgbClr val="FF0000"/>
                </a:solidFill>
                <a:latin typeface="Tahoma"/>
              </a:rPr>
              <a:t>fopen</a:t>
            </a:r>
            <a:r>
              <a:rPr lang="en-US" sz="1400" dirty="0" smtClean="0">
                <a:solidFill>
                  <a:srgbClr val="FF0000"/>
                </a:solidFill>
                <a:latin typeface="Tahoma"/>
              </a:rPr>
              <a:t>, </a:t>
            </a:r>
            <a:r>
              <a:rPr lang="en-US" sz="1400" dirty="0" err="1" smtClean="0">
                <a:solidFill>
                  <a:srgbClr val="FF0000"/>
                </a:solidFill>
                <a:latin typeface="Tahoma"/>
              </a:rPr>
              <a:t>fread</a:t>
            </a:r>
            <a:r>
              <a:rPr lang="en-US" sz="1400" dirty="0" smtClean="0">
                <a:solidFill>
                  <a:srgbClr val="FF0000"/>
                </a:solidFill>
                <a:latin typeface="Tahoma"/>
              </a:rPr>
              <a:t>, </a:t>
            </a:r>
            <a:r>
              <a:rPr lang="en-US" sz="1400" dirty="0" err="1" smtClean="0">
                <a:solidFill>
                  <a:srgbClr val="FF0000"/>
                </a:solidFill>
                <a:latin typeface="Tahoma"/>
              </a:rPr>
              <a:t>fwrite</a:t>
            </a:r>
            <a:r>
              <a:rPr lang="en-US" sz="1400" dirty="0" smtClean="0">
                <a:solidFill>
                  <a:srgbClr val="FF0000"/>
                </a:solidFill>
                <a:latin typeface="Tahoma"/>
              </a:rPr>
              <a:t>, …</a:t>
            </a:r>
            <a:endParaRPr lang="en-US" sz="1400" dirty="0">
              <a:solidFill>
                <a:srgbClr val="FF0000"/>
              </a:solidFill>
              <a:latin typeface="Tahoma"/>
            </a:endParaRPr>
          </a:p>
        </p:txBody>
      </p:sp>
      <p:sp>
        <p:nvSpPr>
          <p:cNvPr id="24" name="Text Box 24" descr="90%"/>
          <p:cNvSpPr txBox="1">
            <a:spLocks noChangeArrowheads="1"/>
          </p:cNvSpPr>
          <p:nvPr/>
        </p:nvSpPr>
        <p:spPr bwMode="auto">
          <a:xfrm>
            <a:off x="5148064" y="5660392"/>
            <a:ext cx="2623313" cy="495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a:t>
            </a:r>
          </a:p>
          <a:p>
            <a:pPr algn="ctr" eaLnBrk="1" fontAlgn="base" hangingPunct="1">
              <a:spcBef>
                <a:spcPct val="0"/>
              </a:spcBef>
              <a:spcAft>
                <a:spcPct val="0"/>
              </a:spcAft>
            </a:pPr>
            <a:r>
              <a:rPr lang="en-US" sz="1400" dirty="0" smtClean="0">
                <a:solidFill>
                  <a:srgbClr val="FF0000"/>
                </a:solidFill>
                <a:latin typeface="Tahoma"/>
                <a:cs typeface="Tahoma"/>
              </a:rPr>
              <a:t>Memory</a:t>
            </a:r>
          </a:p>
        </p:txBody>
      </p:sp>
      <p:pic>
        <p:nvPicPr>
          <p:cNvPr id="25" name="Picture 2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5635893" y="4653136"/>
            <a:ext cx="1554690" cy="1003885"/>
          </a:xfrm>
          <a:prstGeom prst="rect">
            <a:avLst/>
          </a:prstGeom>
        </p:spPr>
      </p:pic>
      <p:sp>
        <p:nvSpPr>
          <p:cNvPr id="26" name="TextBox 25"/>
          <p:cNvSpPr txBox="1"/>
          <p:nvPr/>
        </p:nvSpPr>
        <p:spPr>
          <a:xfrm>
            <a:off x="11759" y="4597476"/>
            <a:ext cx="184666" cy="369332"/>
          </a:xfrm>
          <a:prstGeom prst="rect">
            <a:avLst/>
          </a:prstGeom>
          <a:noFill/>
        </p:spPr>
        <p:txBody>
          <a:bodyPr wrap="none" rtlCol="0">
            <a:spAutoFit/>
          </a:bodyPr>
          <a:lstStyle/>
          <a:p>
            <a:endParaRPr lang="en-US" dirty="0">
              <a:solidFill>
                <a:srgbClr val="000000"/>
              </a:solidFill>
              <a:latin typeface="Tahoma"/>
            </a:endParaRPr>
          </a:p>
        </p:txBody>
      </p:sp>
      <p:sp>
        <p:nvSpPr>
          <p:cNvPr id="27" name="Rounded Rectangle 26"/>
          <p:cNvSpPr>
            <a:spLocks noChangeArrowheads="1"/>
          </p:cNvSpPr>
          <p:nvPr/>
        </p:nvSpPr>
        <p:spPr bwMode="auto">
          <a:xfrm>
            <a:off x="5508104" y="3068960"/>
            <a:ext cx="2232248" cy="1440160"/>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9637912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blinds(horizontal)">
                                      <p:cBhvr>
                                        <p:cTn id="15" dur="500"/>
                                        <p:tgtEl>
                                          <p:spTgt spid="24"/>
                                        </p:tgtEl>
                                      </p:cBhvr>
                                    </p:animEffect>
                                  </p:childTnLst>
                                </p:cTn>
                              </p:par>
                              <p:par>
                                <p:cTn id="16" presetID="3" presetClass="entr" presetSubtype="1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4" grpId="0"/>
      <p:bldP spid="2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solidFill>
                  <a:srgbClr val="006633"/>
                </a:solidFill>
              </a:rPr>
              <a:t>Coordinated Memory and Storage with NVM (</a:t>
            </a:r>
            <a:r>
              <a:rPr lang="en-US" sz="3400" dirty="0" smtClean="0">
                <a:solidFill>
                  <a:srgbClr val="006633"/>
                </a:solidFill>
              </a:rPr>
              <a:t>II)</a:t>
            </a:r>
            <a:endParaRPr lang="en-US" dirty="0"/>
          </a:p>
        </p:txBody>
      </p:sp>
      <p:sp>
        <p:nvSpPr>
          <p:cNvPr id="3" name="Content Placeholder 2"/>
          <p:cNvSpPr>
            <a:spLocks noGrp="1"/>
          </p:cNvSpPr>
          <p:nvPr>
            <p:ph idx="1"/>
          </p:nvPr>
        </p:nvSpPr>
        <p:spPr>
          <a:xfrm>
            <a:off x="228600" y="1052736"/>
            <a:ext cx="8610600" cy="5195664"/>
          </a:xfrm>
        </p:spPr>
        <p:txBody>
          <a:bodyPr/>
          <a:lstStyle/>
          <a:p>
            <a:r>
              <a:rPr lang="en-US" sz="2200" dirty="0">
                <a:sym typeface="Wingdings"/>
              </a:rPr>
              <a:t>Goal: </a:t>
            </a:r>
            <a:r>
              <a:rPr lang="en-US" sz="2200" dirty="0">
                <a:solidFill>
                  <a:srgbClr val="0000FF"/>
                </a:solidFill>
                <a:sym typeface="Wingdings"/>
              </a:rPr>
              <a:t>Unify memory and storage </a:t>
            </a:r>
            <a:r>
              <a:rPr lang="en-US" sz="2200" dirty="0" smtClean="0">
                <a:solidFill>
                  <a:srgbClr val="0000FF"/>
                </a:solidFill>
                <a:sym typeface="Wingdings"/>
              </a:rPr>
              <a:t>management in a single unit to </a:t>
            </a:r>
            <a:r>
              <a:rPr lang="en-US" sz="2200" dirty="0">
                <a:solidFill>
                  <a:srgbClr val="FF0000"/>
                </a:solidFill>
                <a:sym typeface="Wingdings"/>
              </a:rPr>
              <a:t>eliminate wasted work to locate, transfer, and translate data</a:t>
            </a:r>
          </a:p>
          <a:p>
            <a:pPr lvl="1"/>
            <a:r>
              <a:rPr lang="en-US" sz="1800" dirty="0" smtClean="0">
                <a:sym typeface="Wingdings"/>
              </a:rPr>
              <a:t>Improves </a:t>
            </a:r>
            <a:r>
              <a:rPr lang="en-US" sz="1800" dirty="0">
                <a:sym typeface="Wingdings"/>
              </a:rPr>
              <a:t>both energy and performance</a:t>
            </a:r>
          </a:p>
          <a:p>
            <a:pPr lvl="1"/>
            <a:r>
              <a:rPr lang="en-US" sz="1800" dirty="0" smtClean="0">
                <a:sym typeface="Wingdings"/>
              </a:rPr>
              <a:t>Simplifies </a:t>
            </a:r>
            <a:r>
              <a:rPr lang="en-US" sz="1800" dirty="0">
                <a:sym typeface="Wingdings"/>
              </a:rPr>
              <a:t>programming model as well</a:t>
            </a:r>
            <a:endParaRPr lang="en-US" sz="18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116</a:t>
            </a:fld>
            <a:endParaRPr lang="en-US" altLang="en-US"/>
          </a:p>
        </p:txBody>
      </p:sp>
      <p:sp>
        <p:nvSpPr>
          <p:cNvPr id="5" name="Rectangle 4"/>
          <p:cNvSpPr/>
          <p:nvPr/>
        </p:nvSpPr>
        <p:spPr>
          <a:xfrm>
            <a:off x="4067944" y="4509120"/>
            <a:ext cx="1296144" cy="36004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835696" y="2708920"/>
            <a:ext cx="2651011" cy="369332"/>
          </a:xfrm>
          <a:prstGeom prst="rect">
            <a:avLst/>
          </a:prstGeom>
          <a:solidFill>
            <a:srgbClr val="FFFFFF"/>
          </a:solidFill>
        </p:spPr>
        <p:txBody>
          <a:bodyPr wrap="none" rtlCol="0">
            <a:spAutoFit/>
          </a:bodyPr>
          <a:lstStyle/>
          <a:p>
            <a:r>
              <a:rPr lang="en-US" dirty="0" smtClean="0"/>
              <a:t>Unified Memory/Storage</a:t>
            </a:r>
            <a:endParaRPr lang="en-US" dirty="0"/>
          </a:p>
        </p:txBody>
      </p:sp>
      <p:sp>
        <p:nvSpPr>
          <p:cNvPr id="8" name="Text Box 13" descr="90%"/>
          <p:cNvSpPr txBox="1">
            <a:spLocks noChangeArrowheads="1"/>
          </p:cNvSpPr>
          <p:nvPr/>
        </p:nvSpPr>
        <p:spPr bwMode="auto">
          <a:xfrm>
            <a:off x="4185446" y="4003438"/>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9" name="Text Box 24" descr="90%"/>
          <p:cNvSpPr txBox="1">
            <a:spLocks noChangeArrowheads="1"/>
          </p:cNvSpPr>
          <p:nvPr/>
        </p:nvSpPr>
        <p:spPr bwMode="auto">
          <a:xfrm>
            <a:off x="3059832" y="6063351"/>
            <a:ext cx="3399392"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Memory</a:t>
            </a:r>
          </a:p>
        </p:txBody>
      </p:sp>
      <p:pic>
        <p:nvPicPr>
          <p:cNvPr id="10" name="Content Placeholder 6" descr="barcelona-die-photo-color.jpg"/>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4271452" y="3140968"/>
            <a:ext cx="874036" cy="852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Arrow Connector 10"/>
          <p:cNvCxnSpPr/>
          <p:nvPr/>
        </p:nvCxnSpPr>
        <p:spPr>
          <a:xfrm>
            <a:off x="4355976" y="4432556"/>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2987824" y="4509120"/>
            <a:ext cx="1049474" cy="307777"/>
          </a:xfrm>
          <a:prstGeom prst="rect">
            <a:avLst/>
          </a:prstGeom>
          <a:noFill/>
        </p:spPr>
        <p:txBody>
          <a:bodyPr wrap="none" rtlCol="0">
            <a:spAutoFit/>
          </a:bodyPr>
          <a:lstStyle/>
          <a:p>
            <a:r>
              <a:rPr lang="en-US" sz="1400" dirty="0" smtClean="0"/>
              <a:t>Load/Store</a:t>
            </a:r>
            <a:endParaRPr lang="en-US" sz="1400" dirty="0"/>
          </a:p>
        </p:txBody>
      </p:sp>
      <p:pic>
        <p:nvPicPr>
          <p:cNvPr id="13" name="Picture 1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935700" y="5056095"/>
            <a:ext cx="1554690" cy="1003885"/>
          </a:xfrm>
          <a:prstGeom prst="rect">
            <a:avLst/>
          </a:prstGeom>
        </p:spPr>
      </p:pic>
      <p:cxnSp>
        <p:nvCxnSpPr>
          <p:cNvPr id="14" name="Straight Connector 13"/>
          <p:cNvCxnSpPr/>
          <p:nvPr/>
        </p:nvCxnSpPr>
        <p:spPr>
          <a:xfrm flipH="1" flipV="1">
            <a:off x="2915816" y="4077072"/>
            <a:ext cx="1152128" cy="43204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2123728" y="3573016"/>
            <a:ext cx="1659429" cy="523220"/>
          </a:xfrm>
          <a:prstGeom prst="rect">
            <a:avLst/>
          </a:prstGeom>
          <a:noFill/>
        </p:spPr>
        <p:txBody>
          <a:bodyPr wrap="none" rtlCol="0">
            <a:spAutoFit/>
          </a:bodyPr>
          <a:lstStyle/>
          <a:p>
            <a:pPr algn="ctr"/>
            <a:r>
              <a:rPr lang="en-US" sz="1400" dirty="0" smtClean="0">
                <a:solidFill>
                  <a:srgbClr val="FF0000"/>
                </a:solidFill>
              </a:rPr>
              <a:t>Persistent Memory</a:t>
            </a:r>
          </a:p>
          <a:p>
            <a:pPr algn="ctr"/>
            <a:r>
              <a:rPr lang="en-US" sz="1400" dirty="0" smtClean="0">
                <a:solidFill>
                  <a:srgbClr val="FF0000"/>
                </a:solidFill>
              </a:rPr>
              <a:t>Manager</a:t>
            </a:r>
            <a:endParaRPr lang="en-US" sz="1400" dirty="0">
              <a:solidFill>
                <a:srgbClr val="FF0000"/>
              </a:solidFill>
            </a:endParaRPr>
          </a:p>
        </p:txBody>
      </p:sp>
      <p:cxnSp>
        <p:nvCxnSpPr>
          <p:cNvPr id="16" name="Straight Arrow Connector 15"/>
          <p:cNvCxnSpPr/>
          <p:nvPr/>
        </p:nvCxnSpPr>
        <p:spPr>
          <a:xfrm flipV="1">
            <a:off x="5076056" y="4437112"/>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5436096" y="4509120"/>
            <a:ext cx="928459" cy="307777"/>
          </a:xfrm>
          <a:prstGeom prst="rect">
            <a:avLst/>
          </a:prstGeom>
          <a:noFill/>
        </p:spPr>
        <p:txBody>
          <a:bodyPr wrap="none" rtlCol="0">
            <a:spAutoFit/>
          </a:bodyPr>
          <a:lstStyle/>
          <a:p>
            <a:r>
              <a:rPr lang="en-US" sz="1400" dirty="0" smtClean="0"/>
              <a:t>Feedback</a:t>
            </a:r>
            <a:endParaRPr lang="en-US" sz="1400" dirty="0"/>
          </a:p>
        </p:txBody>
      </p:sp>
      <p:sp>
        <p:nvSpPr>
          <p:cNvPr id="18" name="Rectangle 17"/>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6712584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Persistent Memory Manager (PMM)</a:t>
            </a:r>
            <a:endParaRPr lang="en-US" dirty="0"/>
          </a:p>
        </p:txBody>
      </p:sp>
      <p:sp>
        <p:nvSpPr>
          <p:cNvPr id="3" name="Content Placeholder 2"/>
          <p:cNvSpPr>
            <a:spLocks noGrp="1"/>
          </p:cNvSpPr>
          <p:nvPr>
            <p:ph idx="1"/>
          </p:nvPr>
        </p:nvSpPr>
        <p:spPr>
          <a:xfrm>
            <a:off x="228600" y="980728"/>
            <a:ext cx="8610600" cy="5472608"/>
          </a:xfrm>
        </p:spPr>
        <p:txBody>
          <a:bodyPr/>
          <a:lstStyle/>
          <a:p>
            <a:r>
              <a:rPr lang="en-US" sz="2200" dirty="0" smtClean="0">
                <a:solidFill>
                  <a:srgbClr val="0000FF"/>
                </a:solidFill>
                <a:sym typeface="Wingdings"/>
              </a:rPr>
              <a:t>Exposes a load/store interface to access persistent data</a:t>
            </a:r>
          </a:p>
          <a:p>
            <a:pPr lvl="1"/>
            <a:r>
              <a:rPr lang="en-US" sz="2000" dirty="0" smtClean="0">
                <a:solidFill>
                  <a:schemeClr val="accent2">
                    <a:lumMod val="75000"/>
                  </a:schemeClr>
                </a:solidFill>
                <a:sym typeface="Wingdings"/>
              </a:rPr>
              <a:t>Applications can directly access persistent memory  no conversion, translation, location overhead for persistent data </a:t>
            </a:r>
          </a:p>
          <a:p>
            <a:pPr lvl="1"/>
            <a:endParaRPr lang="en-US" sz="2000" dirty="0" smtClean="0">
              <a:sym typeface="Wingdings"/>
            </a:endParaRPr>
          </a:p>
          <a:p>
            <a:r>
              <a:rPr lang="en-US" sz="2200" dirty="0" smtClean="0">
                <a:solidFill>
                  <a:srgbClr val="0000FF"/>
                </a:solidFill>
                <a:sym typeface="Wingdings"/>
              </a:rPr>
              <a:t>Manages data placement, location, persistence, security</a:t>
            </a:r>
          </a:p>
          <a:p>
            <a:pPr lvl="1"/>
            <a:r>
              <a:rPr lang="en-US" sz="2000" dirty="0" smtClean="0">
                <a:solidFill>
                  <a:schemeClr val="accent2">
                    <a:lumMod val="75000"/>
                  </a:schemeClr>
                </a:solidFill>
                <a:sym typeface="Wingdings"/>
              </a:rPr>
              <a:t>To get the best of multiple forms of storage</a:t>
            </a:r>
          </a:p>
          <a:p>
            <a:pPr lvl="1"/>
            <a:endParaRPr lang="en-US" sz="2000" dirty="0" smtClean="0">
              <a:sym typeface="Wingdings"/>
            </a:endParaRPr>
          </a:p>
          <a:p>
            <a:r>
              <a:rPr lang="en-US" sz="2200" dirty="0" smtClean="0">
                <a:solidFill>
                  <a:srgbClr val="0000FF"/>
                </a:solidFill>
                <a:sym typeface="Wingdings"/>
              </a:rPr>
              <a:t>Manages metadata storage and retrieval</a:t>
            </a:r>
          </a:p>
          <a:p>
            <a:pPr lvl="1"/>
            <a:r>
              <a:rPr lang="en-US" sz="2000" dirty="0" smtClean="0">
                <a:solidFill>
                  <a:srgbClr val="FF0000"/>
                </a:solidFill>
                <a:sym typeface="Wingdings"/>
              </a:rPr>
              <a:t>This can lead to overheads that need to be managed</a:t>
            </a:r>
          </a:p>
          <a:p>
            <a:pPr lvl="1"/>
            <a:endParaRPr lang="en-US" sz="2000" dirty="0" smtClean="0">
              <a:sym typeface="Wingdings"/>
            </a:endParaRPr>
          </a:p>
          <a:p>
            <a:r>
              <a:rPr lang="en-US" sz="2200" dirty="0" smtClean="0">
                <a:solidFill>
                  <a:srgbClr val="0000FF"/>
                </a:solidFill>
                <a:sym typeface="Wingdings"/>
              </a:rPr>
              <a:t>Exposes hooks and interfaces for system software</a:t>
            </a:r>
          </a:p>
          <a:p>
            <a:pPr lvl="1"/>
            <a:r>
              <a:rPr lang="en-US" sz="2000" dirty="0" smtClean="0">
                <a:solidFill>
                  <a:srgbClr val="2C6123"/>
                </a:solidFill>
                <a:sym typeface="Wingdings"/>
              </a:rPr>
              <a:t>To enable better data placement and management decisions</a:t>
            </a:r>
          </a:p>
          <a:p>
            <a:pPr lvl="1"/>
            <a:endParaRPr lang="en-US" sz="2000" dirty="0">
              <a:solidFill>
                <a:srgbClr val="2C6123"/>
              </a:solidFill>
              <a:sym typeface="Wingdings"/>
            </a:endParaRPr>
          </a:p>
          <a:p>
            <a:r>
              <a:rPr lang="en-US" sz="1800" dirty="0"/>
              <a:t>Meza+, “</a:t>
            </a:r>
            <a:r>
              <a:rPr lang="en-US" sz="1800" dirty="0">
                <a:solidFill>
                  <a:srgbClr val="0000FF"/>
                </a:solidFill>
              </a:rPr>
              <a:t>A Case for Efficient Hardware-Software Cooperative Management of Storage and Memory</a:t>
            </a:r>
            <a:r>
              <a:rPr lang="en-US" sz="1800" dirty="0"/>
              <a:t>,” WEED 2013.</a:t>
            </a:r>
          </a:p>
          <a:p>
            <a:pPr lvl="1"/>
            <a:endParaRPr lang="en-US" sz="2000" dirty="0" smtClean="0">
              <a:solidFill>
                <a:srgbClr val="2C6123"/>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117</a:t>
            </a:fld>
            <a:endParaRPr lang="en-US" altLang="en-US">
              <a:solidFill>
                <a:srgbClr val="000000"/>
              </a:solidFill>
            </a:endParaRPr>
          </a:p>
        </p:txBody>
      </p:sp>
    </p:spTree>
    <p:extLst>
      <p:ext uri="{BB962C8B-B14F-4D97-AF65-F5344CB8AC3E}">
        <p14:creationId xmlns:p14="http://schemas.microsoft.com/office/powerpoint/2010/main" val="4973803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Persistent Memory Manager (PMM)</a:t>
            </a:r>
          </a:p>
        </p:txBody>
      </p:sp>
      <p:sp>
        <p:nvSpPr>
          <p:cNvPr id="3" name="Content Placeholder 2"/>
          <p:cNvSpPr>
            <a:spLocks noGrp="1"/>
          </p:cNvSpPr>
          <p:nvPr>
            <p:ph idx="1"/>
          </p:nvPr>
        </p:nvSpPr>
        <p:spPr/>
        <p:txBody>
          <a:bodyPr/>
          <a:lstStyle/>
          <a:p>
            <a:endParaRPr lang="en-US" sz="2200"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118</a:t>
            </a:fld>
            <a:endParaRPr lang="en-US" altLang="en-US">
              <a:solidFill>
                <a:srgbClr val="000000"/>
              </a:solidFill>
            </a:endParaRPr>
          </a:p>
        </p:txBody>
      </p:sp>
      <p:pic>
        <p:nvPicPr>
          <p:cNvPr id="6" name="Picture 5"/>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27584" y="786355"/>
            <a:ext cx="6624736" cy="5018909"/>
          </a:xfrm>
          <a:prstGeom prst="rect">
            <a:avLst/>
          </a:prstGeom>
        </p:spPr>
      </p:pic>
      <p:sp>
        <p:nvSpPr>
          <p:cNvPr id="7" name="TextBox 6"/>
          <p:cNvSpPr txBox="1"/>
          <p:nvPr/>
        </p:nvSpPr>
        <p:spPr>
          <a:xfrm>
            <a:off x="251520" y="5910371"/>
            <a:ext cx="8593137" cy="830997"/>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smtClean="0">
                <a:solidFill>
                  <a:srgbClr val="0000FF"/>
                </a:solidFill>
                <a:latin typeface="Calibri"/>
              </a:rPr>
              <a:t>PMM uses access and hint information to allocate, locate, migrate and access data in the heterogeneous array of devices</a:t>
            </a:r>
            <a:endParaRPr lang="en-US" sz="2400" b="1" kern="0" dirty="0">
              <a:solidFill>
                <a:srgbClr val="0000FF"/>
              </a:solidFill>
              <a:latin typeface="Calibri"/>
            </a:endParaRPr>
          </a:p>
        </p:txBody>
      </p:sp>
      <p:sp>
        <p:nvSpPr>
          <p:cNvPr id="8" name="Rounded Rectangle 7"/>
          <p:cNvSpPr>
            <a:spLocks noChangeArrowheads="1"/>
          </p:cNvSpPr>
          <p:nvPr/>
        </p:nvSpPr>
        <p:spPr bwMode="auto">
          <a:xfrm>
            <a:off x="2555776" y="1412776"/>
            <a:ext cx="3312368" cy="432048"/>
          </a:xfrm>
          <a:prstGeom prst="roundRect">
            <a:avLst>
              <a:gd name="adj" fmla="val 16667"/>
            </a:avLst>
          </a:prstGeom>
          <a:noFill/>
          <a:ln w="28575">
            <a:solidFill>
              <a:srgbClr val="0000FF"/>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9" name="TextBox 38"/>
          <p:cNvSpPr txBox="1">
            <a:spLocks noChangeArrowheads="1"/>
          </p:cNvSpPr>
          <p:nvPr/>
        </p:nvSpPr>
        <p:spPr bwMode="auto">
          <a:xfrm rot="10800000" flipV="1">
            <a:off x="5868144" y="1434262"/>
            <a:ext cx="1800200" cy="338554"/>
          </a:xfrm>
          <a:prstGeom prst="rect">
            <a:avLst/>
          </a:prstGeom>
          <a:noFill/>
          <a:ln>
            <a:noFill/>
          </a:ln>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1600" dirty="0" smtClean="0">
                <a:solidFill>
                  <a:srgbClr val="0000FF"/>
                </a:solidFill>
              </a:rPr>
              <a:t>Persistent objects</a:t>
            </a:r>
          </a:p>
        </p:txBody>
      </p:sp>
    </p:spTree>
    <p:extLst>
      <p:ext uri="{BB962C8B-B14F-4D97-AF65-F5344CB8AC3E}">
        <p14:creationId xmlns:p14="http://schemas.microsoft.com/office/powerpoint/2010/main" val="19043037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noAutofit/>
          </a:bodyPr>
          <a:lstStyle/>
          <a:p>
            <a:r>
              <a:rPr lang="en-US" sz="3800" dirty="0" smtClean="0"/>
              <a:t>Performance Benefits </a:t>
            </a:r>
            <a:r>
              <a:rPr lang="en-US" sz="3800" dirty="0"/>
              <a:t>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119</a:t>
            </a:fld>
            <a:endParaRPr lang="en-US" altLang="en-US"/>
          </a:p>
        </p:txBody>
      </p:sp>
      <p:pic>
        <p:nvPicPr>
          <p:cNvPr id="8" name="Content Placeholder 7"/>
          <p:cNvPicPr>
            <a:picLocks noGrp="1" noChangeAspect="1"/>
          </p:cNvPicPr>
          <p:nvPr>
            <p:ph idx="1"/>
          </p:nvPr>
        </p:nvPicPr>
        <p:blipFill>
          <a:blip r:embed="rId3" cstate="email">
            <a:extLst>
              <a:ext uri="{28A0092B-C50C-407E-A947-70E740481C1C}">
                <a14:useLocalDpi xmlns:a14="http://schemas.microsoft.com/office/drawing/2010/main"/>
              </a:ext>
            </a:extLst>
          </a:blip>
          <a:srcRect l="-7256" r="-7256"/>
          <a:stretch>
            <a:fillRect/>
          </a:stretch>
        </p:blipFill>
        <p:spPr/>
      </p:pic>
      <p:cxnSp>
        <p:nvCxnSpPr>
          <p:cNvPr id="6" name="Straight Arrow Connector 5"/>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~24X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18065849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12</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667001" y="2789238"/>
            <a:ext cx="3581400" cy="307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878855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Energy Benefits 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120</a:t>
            </a:fld>
            <a:endParaRPr lang="en-US" altLang="en-US"/>
          </a:p>
        </p:txBody>
      </p:sp>
      <p:pic>
        <p:nvPicPr>
          <p:cNvPr id="6" name="Content Placeholder 5"/>
          <p:cNvPicPr>
            <a:picLocks noGrp="1" noChangeAspect="1"/>
          </p:cNvPicPr>
          <p:nvPr>
            <p:ph idx="1"/>
          </p:nvPr>
        </p:nvPicPr>
        <p:blipFill>
          <a:blip r:embed="rId3" cstate="email">
            <a:extLst>
              <a:ext uri="{28A0092B-C50C-407E-A947-70E740481C1C}">
                <a14:useLocalDpi xmlns:a14="http://schemas.microsoft.com/office/drawing/2010/main"/>
              </a:ext>
            </a:extLst>
          </a:blip>
          <a:srcRect l="-7624" r="-7624"/>
          <a:stretch>
            <a:fillRect/>
          </a:stretch>
        </p:blipFill>
        <p:spPr/>
      </p:pic>
      <p:cxnSp>
        <p:nvCxnSpPr>
          <p:cNvPr id="8" name="Straight Arrow Connector 7"/>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~16X</a:t>
            </a:r>
            <a:endParaRPr lang="en-US" dirty="0">
              <a:solidFill>
                <a:srgbClr val="FF0000"/>
              </a:solidFill>
            </a:endParaRPr>
          </a:p>
        </p:txBody>
      </p:sp>
      <p:sp>
        <p:nvSpPr>
          <p:cNvPr id="12" name="Rectangle 11"/>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22137358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0" y="2276872"/>
            <a:ext cx="9144000" cy="2088232"/>
          </a:xfrm>
        </p:spPr>
        <p:txBody>
          <a:bodyPr/>
          <a:lstStyle/>
          <a:p>
            <a:pPr marL="0" indent="0" algn="ctr">
              <a:buNone/>
            </a:pPr>
            <a:r>
              <a:rPr lang="en-US" sz="4000" dirty="0" smtClean="0">
                <a:solidFill>
                  <a:srgbClr val="FF0000"/>
                </a:solidFill>
              </a:rPr>
              <a:t>Combined </a:t>
            </a:r>
          </a:p>
          <a:p>
            <a:pPr marL="0" indent="0" algn="ctr">
              <a:buNone/>
            </a:pPr>
            <a:r>
              <a:rPr lang="en-US" sz="4000" dirty="0" smtClean="0">
                <a:solidFill>
                  <a:srgbClr val="FF0000"/>
                </a:solidFill>
              </a:rPr>
              <a:t>Memory &amp; Storage</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121</a:t>
            </a:fld>
            <a:endParaRPr lang="en-US"/>
          </a:p>
        </p:txBody>
      </p:sp>
    </p:spTree>
    <p:extLst>
      <p:ext uri="{BB962C8B-B14F-4D97-AF65-F5344CB8AC3E}">
        <p14:creationId xmlns:p14="http://schemas.microsoft.com/office/powerpoint/2010/main" val="19380423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122</a:t>
            </a:fld>
            <a:endParaRPr lang="en-US"/>
          </a:p>
        </p:txBody>
      </p:sp>
      <p:sp>
        <p:nvSpPr>
          <p:cNvPr id="5" name="Content Placeholder 2"/>
          <p:cNvSpPr>
            <a:spLocks noGrp="1"/>
          </p:cNvSpPr>
          <p:nvPr>
            <p:ph idx="1"/>
          </p:nvPr>
        </p:nvSpPr>
        <p:spPr>
          <a:xfrm>
            <a:off x="251520" y="2708920"/>
            <a:ext cx="8352928" cy="2088232"/>
          </a:xfrm>
        </p:spPr>
        <p:txBody>
          <a:bodyPr/>
          <a:lstStyle/>
          <a:p>
            <a:pPr marL="0" indent="0" algn="ctr">
              <a:buNone/>
            </a:pPr>
            <a:r>
              <a:rPr lang="en-US" sz="4000" dirty="0" smtClean="0">
                <a:solidFill>
                  <a:srgbClr val="0000FF"/>
                </a:solidFill>
              </a:rPr>
              <a:t>A Unified Interface to All Data</a:t>
            </a:r>
          </a:p>
        </p:txBody>
      </p:sp>
    </p:spTree>
    <p:extLst>
      <p:ext uri="{BB962C8B-B14F-4D97-AF65-F5344CB8AC3E}">
        <p14:creationId xmlns:p14="http://schemas.microsoft.com/office/powerpoint/2010/main" val="25521054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One Challenge</a:t>
            </a:r>
            <a:endParaRPr lang="en-US" dirty="0"/>
          </a:p>
        </p:txBody>
      </p:sp>
      <p:sp>
        <p:nvSpPr>
          <p:cNvPr id="3" name="Content Placeholder 2"/>
          <p:cNvSpPr>
            <a:spLocks noGrp="1"/>
          </p:cNvSpPr>
          <p:nvPr>
            <p:ph idx="1"/>
          </p:nvPr>
        </p:nvSpPr>
        <p:spPr/>
        <p:txBody>
          <a:bodyPr/>
          <a:lstStyle/>
          <a:p>
            <a:r>
              <a:rPr lang="en-US" dirty="0" smtClean="0">
                <a:solidFill>
                  <a:srgbClr val="0000FF"/>
                </a:solidFill>
              </a:rPr>
              <a:t>How to ensure consistency of system/data if all memory is persistent? </a:t>
            </a:r>
          </a:p>
          <a:p>
            <a:endParaRPr lang="en-US" dirty="0"/>
          </a:p>
          <a:p>
            <a:r>
              <a:rPr lang="en-US" dirty="0" smtClean="0"/>
              <a:t>Two extremes</a:t>
            </a:r>
          </a:p>
          <a:p>
            <a:pPr lvl="1"/>
            <a:r>
              <a:rPr lang="en-US" dirty="0" smtClean="0"/>
              <a:t>Programmer transparent: Let the system handle everything</a:t>
            </a:r>
          </a:p>
          <a:p>
            <a:pPr lvl="1"/>
            <a:r>
              <a:rPr lang="en-US" dirty="0" smtClean="0"/>
              <a:t>Programmer only: Let the programmer handle everything</a:t>
            </a:r>
          </a:p>
          <a:p>
            <a:pPr lvl="1"/>
            <a:r>
              <a:rPr lang="en-US" dirty="0" smtClean="0"/>
              <a:t>Many alternatives in-between…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spTree>
    <p:extLst>
      <p:ext uri="{BB962C8B-B14F-4D97-AF65-F5344CB8AC3E}">
        <p14:creationId xmlns:p14="http://schemas.microsoft.com/office/powerpoint/2010/main" val="14557027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55842"/>
            <a:ext cx="9144000" cy="1143000"/>
          </a:xfrm>
        </p:spPr>
        <p:txBody>
          <a:bodyPr/>
          <a:lstStyle/>
          <a:p>
            <a:r>
              <a:rPr lang="en-US" b="1" dirty="0" smtClean="0">
                <a:cs typeface="Charter Black"/>
              </a:rPr>
              <a:t>CHALLENGE: CRASH CONSISTENCY</a:t>
            </a:r>
            <a:endParaRPr lang="en-US" b="1" dirty="0">
              <a:cs typeface="Charter Black"/>
            </a:endParaRPr>
          </a:p>
        </p:txBody>
      </p:sp>
      <p:sp>
        <p:nvSpPr>
          <p:cNvPr id="6" name="Rectangle 5"/>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7" name="Rectangle 6"/>
          <p:cNvSpPr/>
          <p:nvPr/>
        </p:nvSpPr>
        <p:spPr>
          <a:xfrm>
            <a:off x="2286000" y="806780"/>
            <a:ext cx="4448388"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3600" b="1" dirty="0">
              <a:solidFill>
                <a:srgbClr val="FF0000"/>
              </a:solidFill>
              <a:latin typeface="Calibri"/>
            </a:endParaRPr>
          </a:p>
        </p:txBody>
      </p:sp>
      <p:sp>
        <p:nvSpPr>
          <p:cNvPr id="15" name="Rounded Rectangle 14"/>
          <p:cNvSpPr/>
          <p:nvPr/>
        </p:nvSpPr>
        <p:spPr>
          <a:xfrm>
            <a:off x="2" y="5300662"/>
            <a:ext cx="9143999"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prstClr val="white"/>
                </a:solidFill>
                <a:latin typeface="Calibri"/>
              </a:rPr>
              <a:t>System crash can result in </a:t>
            </a:r>
          </a:p>
          <a:p>
            <a:pPr algn="ctr" defTabSz="457200">
              <a:lnSpc>
                <a:spcPct val="80000"/>
              </a:lnSpc>
            </a:pPr>
            <a:r>
              <a:rPr lang="en-US" sz="3600" b="1" dirty="0">
                <a:solidFill>
                  <a:prstClr val="white"/>
                </a:solidFill>
                <a:latin typeface="Calibri"/>
              </a:rPr>
              <a:t>permanent data corruption in NVM</a:t>
            </a: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124</a:t>
            </a:fld>
            <a:endParaRPr lang="en-US" dirty="0">
              <a:solidFill>
                <a:prstClr val="black">
                  <a:tint val="75000"/>
                </a:prstClr>
              </a:solidFill>
              <a:latin typeface="Calibri"/>
            </a:endParaRPr>
          </a:p>
        </p:txBody>
      </p:sp>
      <p:pic>
        <p:nvPicPr>
          <p:cNvPr id="24" name="Picture 23" descr="24342616_s.jpg"/>
          <p:cNvPicPr>
            <a:picLocks noChangeAspect="1"/>
          </p:cNvPicPr>
          <p:nvPr/>
        </p:nvPicPr>
        <p:blipFill>
          <a:blip r:embed="rId3" cstate="email">
            <a:duotone>
              <a:prstClr val="black"/>
              <a:schemeClr val="accent1">
                <a:tint val="45000"/>
                <a:satMod val="400000"/>
              </a:schemeClr>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tretch>
            <a:fillRect/>
          </a:stretch>
        </p:blipFill>
        <p:spPr>
          <a:xfrm>
            <a:off x="2875518" y="2522695"/>
            <a:ext cx="3429000" cy="2286000"/>
          </a:xfrm>
          <a:prstGeom prst="rect">
            <a:avLst/>
          </a:prstGeom>
        </p:spPr>
      </p:pic>
      <p:sp>
        <p:nvSpPr>
          <p:cNvPr id="25" name="TextBox 24"/>
          <p:cNvSpPr txBox="1"/>
          <p:nvPr/>
        </p:nvSpPr>
        <p:spPr>
          <a:xfrm>
            <a:off x="2087850" y="4322786"/>
            <a:ext cx="4597436" cy="415498"/>
          </a:xfrm>
          <a:prstGeom prst="rect">
            <a:avLst/>
          </a:prstGeom>
          <a:noFill/>
        </p:spPr>
        <p:txBody>
          <a:bodyPr wrap="square" rtlCol="0">
            <a:spAutoFit/>
          </a:bodyPr>
          <a:lstStyle/>
          <a:p>
            <a:pPr algn="ctr" defTabSz="457200">
              <a:lnSpc>
                <a:spcPct val="70000"/>
              </a:lnSpc>
            </a:pPr>
            <a:r>
              <a:rPr lang="en-US" sz="2800" b="1" dirty="0" smtClean="0">
                <a:solidFill>
                  <a:prstClr val="black"/>
                </a:solidFill>
                <a:latin typeface="Calibri"/>
              </a:rPr>
              <a:t>Persistent Memory System</a:t>
            </a:r>
            <a:endParaRPr lang="en-US" sz="2800" b="1" dirty="0">
              <a:solidFill>
                <a:prstClr val="black"/>
              </a:solidFill>
              <a:latin typeface="Calibri"/>
            </a:endParaRPr>
          </a:p>
        </p:txBody>
      </p:sp>
      <p:pic>
        <p:nvPicPr>
          <p:cNvPr id="26" name="Picture 25" descr="6106097_s_clipped_rev_1.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05775" y="1045276"/>
            <a:ext cx="2857500" cy="1936750"/>
          </a:xfrm>
          <a:prstGeom prst="rect">
            <a:avLst/>
          </a:prstGeom>
        </p:spPr>
      </p:pic>
      <p:sp>
        <p:nvSpPr>
          <p:cNvPr id="31" name="Lightning Bolt 30"/>
          <p:cNvSpPr>
            <a:spLocks noChangeAspect="1"/>
          </p:cNvSpPr>
          <p:nvPr/>
        </p:nvSpPr>
        <p:spPr>
          <a:xfrm>
            <a:off x="3617736" y="1071599"/>
            <a:ext cx="1273340" cy="1417538"/>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pic>
        <p:nvPicPr>
          <p:cNvPr id="32" name="Picture 31" descr="30981636_s.jpg"/>
          <p:cNvPicPr>
            <a:picLocks noChangeAspect="1"/>
          </p:cNvPicPr>
          <p:nvPr/>
        </p:nvPicPr>
        <p:blipFill>
          <a:blip r:embed="rId6" cstate="email">
            <a:extLst>
              <a:ext uri="{BEBA8EAE-BF5A-486C-A8C5-ECC9F3942E4B}">
                <a14:imgProps xmlns:a14="http://schemas.microsoft.com/office/drawing/2010/main">
                  <a14:imgLayer r:embed="rId7">
                    <a14:imgEffect>
                      <a14:backgroundRemoval t="10000" b="90000" l="6889" r="94222"/>
                    </a14:imgEffect>
                  </a14:imgLayer>
                </a14:imgProps>
              </a:ext>
              <a:ext uri="{28A0092B-C50C-407E-A947-70E740481C1C}">
                <a14:useLocalDpi xmlns:a14="http://schemas.microsoft.com/office/drawing/2010/main"/>
              </a:ext>
            </a:extLst>
          </a:blip>
          <a:stretch>
            <a:fillRect/>
          </a:stretch>
        </p:blipFill>
        <p:spPr>
          <a:xfrm>
            <a:off x="3889541" y="2824837"/>
            <a:ext cx="1578135" cy="1578135"/>
          </a:xfrm>
          <a:prstGeom prst="rect">
            <a:avLst/>
          </a:prstGeom>
        </p:spPr>
      </p:pic>
    </p:spTree>
    <p:extLst>
      <p:ext uri="{BB962C8B-B14F-4D97-AF65-F5344CB8AC3E}">
        <p14:creationId xmlns:p14="http://schemas.microsoft.com/office/powerpoint/2010/main" val="184538884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5" name="Title 1"/>
          <p:cNvSpPr>
            <a:spLocks noGrp="1"/>
          </p:cNvSpPr>
          <p:nvPr>
            <p:ph type="title"/>
          </p:nvPr>
        </p:nvSpPr>
        <p:spPr>
          <a:xfrm>
            <a:off x="0" y="-155842"/>
            <a:ext cx="9144000" cy="1143000"/>
          </a:xfrm>
        </p:spPr>
        <p:txBody>
          <a:bodyPr/>
          <a:lstStyle/>
          <a:p>
            <a:r>
              <a:rPr lang="en-US" b="1" dirty="0" smtClean="0">
                <a:cs typeface="Charter Black"/>
              </a:rPr>
              <a:t>CURRENT SOLUTIONS</a:t>
            </a:r>
            <a:endParaRPr lang="en-US" b="1" dirty="0">
              <a:cs typeface="Charter Black"/>
            </a:endParaRPr>
          </a:p>
        </p:txBody>
      </p:sp>
      <p:sp>
        <p:nvSpPr>
          <p:cNvPr id="6" name="Content Placeholder 2"/>
          <p:cNvSpPr>
            <a:spLocks noGrp="1"/>
          </p:cNvSpPr>
          <p:nvPr>
            <p:ph idx="1"/>
          </p:nvPr>
        </p:nvSpPr>
        <p:spPr>
          <a:xfrm>
            <a:off x="0" y="838200"/>
            <a:ext cx="9143999" cy="1079500"/>
          </a:xfrm>
          <a:solidFill>
            <a:schemeClr val="bg2"/>
          </a:solidFill>
          <a:ln>
            <a:noFill/>
          </a:ln>
        </p:spPr>
        <p:txBody>
          <a:bodyPr>
            <a:normAutofit lnSpcReduction="10000"/>
          </a:bodyPr>
          <a:lstStyle/>
          <a:p>
            <a:pPr marL="0" indent="0">
              <a:buNone/>
            </a:pPr>
            <a:r>
              <a:rPr lang="en-US" b="1" dirty="0">
                <a:solidFill>
                  <a:srgbClr val="000000"/>
                </a:solidFill>
              </a:rPr>
              <a:t>Explicit interfaces to manage consistency</a:t>
            </a:r>
          </a:p>
          <a:p>
            <a:pPr lvl="1"/>
            <a:r>
              <a:rPr lang="en-US" b="1" dirty="0">
                <a:solidFill>
                  <a:srgbClr val="000000"/>
                </a:solidFill>
              </a:rPr>
              <a:t>NV-Heaps </a:t>
            </a:r>
            <a:r>
              <a:rPr lang="en-US" sz="1200" b="1" dirty="0">
                <a:solidFill>
                  <a:srgbClr val="000000"/>
                </a:solidFill>
              </a:rPr>
              <a:t>[ASPLOS’11]</a:t>
            </a:r>
            <a:r>
              <a:rPr lang="en-US" b="1" dirty="0">
                <a:solidFill>
                  <a:srgbClr val="000000"/>
                </a:solidFill>
              </a:rPr>
              <a:t>, BPFS </a:t>
            </a:r>
            <a:r>
              <a:rPr lang="en-US" sz="1200" b="1" dirty="0">
                <a:solidFill>
                  <a:srgbClr val="000000"/>
                </a:solidFill>
              </a:rPr>
              <a:t>[SOSP’09]</a:t>
            </a:r>
            <a:r>
              <a:rPr lang="en-US" b="1" dirty="0">
                <a:solidFill>
                  <a:srgbClr val="000000"/>
                </a:solidFill>
              </a:rPr>
              <a:t>, Mnemosyne </a:t>
            </a:r>
            <a:r>
              <a:rPr lang="en-US" sz="1100" b="1" dirty="0">
                <a:solidFill>
                  <a:srgbClr val="000000"/>
                </a:solidFill>
              </a:rPr>
              <a:t>[ASPLOS’11]</a:t>
            </a:r>
          </a:p>
          <a:p>
            <a:pPr lvl="1"/>
            <a:endParaRPr lang="en-US" b="1" dirty="0">
              <a:solidFill>
                <a:srgbClr val="000000"/>
              </a:solidFill>
            </a:endParaRPr>
          </a:p>
        </p:txBody>
      </p:sp>
      <p:sp>
        <p:nvSpPr>
          <p:cNvPr id="7" name="Folded Corner 6"/>
          <p:cNvSpPr>
            <a:spLocks noChangeArrowheads="1"/>
          </p:cNvSpPr>
          <p:nvPr/>
        </p:nvSpPr>
        <p:spPr bwMode="auto">
          <a:xfrm>
            <a:off x="1506957" y="2133600"/>
            <a:ext cx="6587555" cy="1416050"/>
          </a:xfrm>
          <a:prstGeom prst="foldedCorner">
            <a:avLst>
              <a:gd name="adj" fmla="val 16667"/>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457200">
              <a:lnSpc>
                <a:spcPct val="80000"/>
              </a:lnSpc>
            </a:pPr>
            <a:r>
              <a:rPr lang="en-US" sz="3600" b="1" dirty="0">
                <a:solidFill>
                  <a:srgbClr val="800000"/>
                </a:solidFill>
                <a:latin typeface="Courier New"/>
                <a:cs typeface="Courier New"/>
              </a:rPr>
              <a:t>AtomicBegin {</a:t>
            </a:r>
          </a:p>
          <a:p>
            <a:pPr defTabSz="457200">
              <a:lnSpc>
                <a:spcPct val="80000"/>
              </a:lnSpc>
            </a:pPr>
            <a:r>
              <a:rPr lang="en-US" sz="3600" b="1" dirty="0" smtClean="0">
                <a:solidFill>
                  <a:prstClr val="black"/>
                </a:solidFill>
                <a:latin typeface="Courier New"/>
                <a:cs typeface="Courier New"/>
              </a:rPr>
              <a:t>     Insert </a:t>
            </a:r>
            <a:r>
              <a:rPr lang="en-US" sz="3600" b="1" dirty="0">
                <a:solidFill>
                  <a:prstClr val="black"/>
                </a:solidFill>
                <a:latin typeface="Courier New"/>
                <a:cs typeface="Courier New"/>
              </a:rPr>
              <a:t>a new node;</a:t>
            </a:r>
          </a:p>
          <a:p>
            <a:pPr defTabSz="457200">
              <a:lnSpc>
                <a:spcPct val="80000"/>
              </a:lnSpc>
            </a:pPr>
            <a:r>
              <a:rPr lang="en-US" sz="3600" b="1" dirty="0">
                <a:solidFill>
                  <a:srgbClr val="800000"/>
                </a:solidFill>
                <a:latin typeface="Courier New"/>
                <a:cs typeface="Courier New"/>
              </a:rPr>
              <a:t>} AtomicEnd;</a:t>
            </a:r>
          </a:p>
        </p:txBody>
      </p:sp>
      <p:sp>
        <p:nvSpPr>
          <p:cNvPr id="8" name="TextBox 7"/>
          <p:cNvSpPr txBox="1">
            <a:spLocks noChangeArrowheads="1"/>
          </p:cNvSpPr>
          <p:nvPr/>
        </p:nvSpPr>
        <p:spPr bwMode="auto">
          <a:xfrm>
            <a:off x="0" y="3872805"/>
            <a:ext cx="9144000" cy="1350113"/>
          </a:xfrm>
          <a:prstGeom prst="rect">
            <a:avLst/>
          </a:prstGeom>
          <a:solidFill>
            <a:srgbClr val="EEECE1"/>
          </a:solidFill>
          <a:ln>
            <a:noFill/>
          </a:ln>
        </p:spPr>
        <p:txBody>
          <a:bodyPr wrap="square">
            <a:spAutoFit/>
          </a:bodyPr>
          <a:lstStyle>
            <a:lvl1pPr marL="457200" indent="-457200" eaLnBrk="0" hangingPunct="0">
              <a:defRPr sz="3200" b="1">
                <a:solidFill>
                  <a:schemeClr val="tx1"/>
                </a:solidFill>
                <a:latin typeface="Arial" charset="0"/>
                <a:ea typeface="ＭＳ Ｐゴシック" charset="0"/>
                <a:cs typeface="ＭＳ Ｐゴシック" charset="0"/>
              </a:defRPr>
            </a:lvl1pPr>
            <a:lvl2pPr marL="914400" indent="-457200" eaLnBrk="0" hangingPunct="0">
              <a:defRPr sz="3200" b="1">
                <a:solidFill>
                  <a:schemeClr val="tx1"/>
                </a:solidFill>
                <a:latin typeface="Arial" charset="0"/>
                <a:ea typeface="ＭＳ Ｐゴシック" charset="0"/>
              </a:defRPr>
            </a:lvl2pPr>
            <a:lvl3pPr marL="1143000" indent="-228600" eaLnBrk="0" hangingPunct="0">
              <a:defRPr sz="3200" b="1">
                <a:solidFill>
                  <a:schemeClr val="tx1"/>
                </a:solidFill>
                <a:latin typeface="Arial" charset="0"/>
                <a:ea typeface="ＭＳ Ｐゴシック" charset="0"/>
              </a:defRPr>
            </a:lvl3pPr>
            <a:lvl4pPr marL="1600200" indent="-228600" eaLnBrk="0" hangingPunct="0">
              <a:defRPr sz="3200" b="1">
                <a:solidFill>
                  <a:schemeClr val="tx1"/>
                </a:solidFill>
                <a:latin typeface="Arial" charset="0"/>
                <a:ea typeface="ＭＳ Ｐゴシック" charset="0"/>
              </a:defRPr>
            </a:lvl4pPr>
            <a:lvl5pPr marL="2057400" indent="-228600" eaLnBrk="0" hangingPunct="0">
              <a:defRPr sz="3200" b="1">
                <a:solidFill>
                  <a:schemeClr val="tx1"/>
                </a:solidFill>
                <a:latin typeface="Arial" charset="0"/>
                <a:ea typeface="ＭＳ Ｐゴシック" charset="0"/>
              </a:defRPr>
            </a:lvl5pPr>
            <a:lvl6pPr marL="2514600" indent="-228600" eaLnBrk="0" fontAlgn="base" hangingPunct="0">
              <a:spcBef>
                <a:spcPct val="0"/>
              </a:spcBef>
              <a:spcAft>
                <a:spcPct val="0"/>
              </a:spcAft>
              <a:defRPr sz="3200" b="1">
                <a:solidFill>
                  <a:schemeClr val="tx1"/>
                </a:solidFill>
                <a:latin typeface="Arial" charset="0"/>
                <a:ea typeface="ＭＳ Ｐゴシック" charset="0"/>
              </a:defRPr>
            </a:lvl6pPr>
            <a:lvl7pPr marL="2971800" indent="-228600" eaLnBrk="0" fontAlgn="base" hangingPunct="0">
              <a:spcBef>
                <a:spcPct val="0"/>
              </a:spcBef>
              <a:spcAft>
                <a:spcPct val="0"/>
              </a:spcAft>
              <a:defRPr sz="3200" b="1">
                <a:solidFill>
                  <a:schemeClr val="tx1"/>
                </a:solidFill>
                <a:latin typeface="Arial" charset="0"/>
                <a:ea typeface="ＭＳ Ｐゴシック" charset="0"/>
              </a:defRPr>
            </a:lvl7pPr>
            <a:lvl8pPr marL="3429000" indent="-228600" eaLnBrk="0" fontAlgn="base" hangingPunct="0">
              <a:spcBef>
                <a:spcPct val="0"/>
              </a:spcBef>
              <a:spcAft>
                <a:spcPct val="0"/>
              </a:spcAft>
              <a:defRPr sz="3200" b="1">
                <a:solidFill>
                  <a:schemeClr val="tx1"/>
                </a:solidFill>
                <a:latin typeface="Arial" charset="0"/>
                <a:ea typeface="ＭＳ Ｐゴシック" charset="0"/>
              </a:defRPr>
            </a:lvl8pPr>
            <a:lvl9pPr marL="3886200" indent="-228600" eaLnBrk="0" fontAlgn="base" hangingPunct="0">
              <a:spcBef>
                <a:spcPct val="0"/>
              </a:spcBef>
              <a:spcAft>
                <a:spcPct val="0"/>
              </a:spcAft>
              <a:defRPr sz="3200" b="1">
                <a:solidFill>
                  <a:schemeClr val="tx1"/>
                </a:solidFill>
                <a:latin typeface="Arial" charset="0"/>
                <a:ea typeface="ＭＳ Ｐゴシック" charset="0"/>
              </a:defRPr>
            </a:lvl9pPr>
          </a:lstStyle>
          <a:p>
            <a:pPr marL="0" indent="0" algn="ctr" defTabSz="457200" eaLnBrk="1" hangingPunct="1"/>
            <a:r>
              <a:rPr lang="en-US" sz="3600" dirty="0" smtClean="0">
                <a:solidFill>
                  <a:srgbClr val="FF0000"/>
                </a:solidFill>
                <a:latin typeface="Calibri"/>
              </a:rPr>
              <a:t>Limits adoption of NVM</a:t>
            </a:r>
          </a:p>
          <a:p>
            <a:pPr marL="0" indent="0" algn="ctr" defTabSz="457200" eaLnBrk="1" hangingPunct="1">
              <a:lnSpc>
                <a:spcPct val="80000"/>
              </a:lnSpc>
            </a:pPr>
            <a:r>
              <a:rPr lang="en-US" sz="2800" dirty="0" smtClean="0">
                <a:solidFill>
                  <a:srgbClr val="FF0000"/>
                </a:solidFill>
                <a:latin typeface="Calibri"/>
              </a:rPr>
              <a:t>Have to rewrite code with clear </a:t>
            </a:r>
            <a:r>
              <a:rPr lang="en-US" sz="2800" dirty="0">
                <a:solidFill>
                  <a:srgbClr val="FF0000"/>
                </a:solidFill>
                <a:latin typeface="Calibri"/>
              </a:rPr>
              <a:t>partition </a:t>
            </a:r>
            <a:endParaRPr lang="en-US" sz="2800" dirty="0" smtClean="0">
              <a:solidFill>
                <a:srgbClr val="FF0000"/>
              </a:solidFill>
              <a:latin typeface="Calibri"/>
            </a:endParaRPr>
          </a:p>
          <a:p>
            <a:pPr marL="0" indent="0" algn="ctr" defTabSz="457200" eaLnBrk="1" hangingPunct="1">
              <a:lnSpc>
                <a:spcPct val="80000"/>
              </a:lnSpc>
            </a:pPr>
            <a:r>
              <a:rPr lang="en-US" sz="2800" dirty="0" smtClean="0">
                <a:solidFill>
                  <a:srgbClr val="FF0000"/>
                </a:solidFill>
                <a:latin typeface="Calibri"/>
              </a:rPr>
              <a:t>between volatile </a:t>
            </a:r>
            <a:r>
              <a:rPr lang="en-US" sz="2800" dirty="0">
                <a:solidFill>
                  <a:srgbClr val="FF0000"/>
                </a:solidFill>
                <a:latin typeface="Calibri"/>
              </a:rPr>
              <a:t>and non-</a:t>
            </a:r>
            <a:r>
              <a:rPr lang="en-US" sz="2800" dirty="0" smtClean="0">
                <a:solidFill>
                  <a:srgbClr val="FF0000"/>
                </a:solidFill>
                <a:latin typeface="Calibri"/>
              </a:rPr>
              <a:t>volatile data</a:t>
            </a:r>
            <a:endParaRPr lang="en-US" sz="2800" dirty="0">
              <a:solidFill>
                <a:srgbClr val="FF0000"/>
              </a:solidFill>
              <a:latin typeface="Calibri"/>
            </a:endParaRPr>
          </a:p>
        </p:txBody>
      </p:sp>
      <p:sp>
        <p:nvSpPr>
          <p:cNvPr id="10" name="Rounded Rectangle 9"/>
          <p:cNvSpPr/>
          <p:nvPr/>
        </p:nvSpPr>
        <p:spPr>
          <a:xfrm>
            <a:off x="0" y="5475942"/>
            <a:ext cx="9143999" cy="772458"/>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sz="4400" b="1" dirty="0" smtClean="0">
                <a:solidFill>
                  <a:srgbClr val="FFFFFF"/>
                </a:solidFill>
                <a:latin typeface="Calibri"/>
              </a:rPr>
              <a:t>Burden on the programmers</a:t>
            </a:r>
            <a:endParaRPr lang="en-US" sz="4400" b="1" dirty="0">
              <a:solidFill>
                <a:srgbClr val="FFFFFF"/>
              </a:solidFill>
              <a:latin typeface="Calibri"/>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125</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096894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29645"/>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658278"/>
            <a:ext cx="9144000" cy="1143000"/>
          </a:xfrm>
        </p:spPr>
        <p:txBody>
          <a:bodyPr/>
          <a:lstStyle/>
          <a:p>
            <a:r>
              <a:rPr lang="en-US" b="1" dirty="0" smtClean="0">
                <a:cs typeface="Charter Black"/>
              </a:rPr>
              <a:t>OUR APPROACH: ThyNVM</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126</a:t>
            </a:fld>
            <a:endParaRPr lang="en-US" dirty="0">
              <a:solidFill>
                <a:prstClr val="black">
                  <a:tint val="75000"/>
                </a:prstClr>
              </a:solidFill>
              <a:latin typeface="Calibri"/>
            </a:endParaRPr>
          </a:p>
        </p:txBody>
      </p:sp>
      <p:sp>
        <p:nvSpPr>
          <p:cNvPr id="25" name="Rounded Rectangle 24"/>
          <p:cNvSpPr/>
          <p:nvPr/>
        </p:nvSpPr>
        <p:spPr>
          <a:xfrm>
            <a:off x="0" y="2652320"/>
            <a:ext cx="9143999" cy="175260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srgbClr val="FFFFFF"/>
                </a:solidFill>
                <a:latin typeface="Arial" charset="0"/>
              </a:rPr>
              <a:t>Goal: </a:t>
            </a:r>
            <a:endParaRPr lang="en-US" sz="3600" b="1" dirty="0" smtClean="0">
              <a:solidFill>
                <a:srgbClr val="FFFFFF"/>
              </a:solidFill>
              <a:latin typeface="Arial" charset="0"/>
            </a:endParaRPr>
          </a:p>
          <a:p>
            <a:pPr algn="ctr" defTabSz="457200">
              <a:lnSpc>
                <a:spcPct val="80000"/>
              </a:lnSpc>
            </a:pPr>
            <a:r>
              <a:rPr lang="en-US" sz="3600" b="1" dirty="0">
                <a:solidFill>
                  <a:srgbClr val="FFFFFF"/>
                </a:solidFill>
                <a:latin typeface="Arial" charset="0"/>
              </a:rPr>
              <a:t>S</a:t>
            </a:r>
            <a:r>
              <a:rPr lang="en-US" sz="3600" b="1" dirty="0" smtClean="0">
                <a:solidFill>
                  <a:srgbClr val="FFFFFF"/>
                </a:solidFill>
                <a:latin typeface="Arial" charset="0"/>
              </a:rPr>
              <a:t>oftware </a:t>
            </a:r>
            <a:r>
              <a:rPr lang="en-US" sz="3600" b="1" dirty="0">
                <a:solidFill>
                  <a:srgbClr val="FFFFFF"/>
                </a:solidFill>
                <a:latin typeface="Arial" charset="0"/>
              </a:rPr>
              <a:t>transparent </a:t>
            </a:r>
            <a:r>
              <a:rPr lang="en-US" sz="3600" b="1" dirty="0" smtClean="0">
                <a:solidFill>
                  <a:srgbClr val="FFFFFF"/>
                </a:solidFill>
                <a:latin typeface="Arial" charset="0"/>
              </a:rPr>
              <a:t>consistency </a:t>
            </a:r>
            <a:r>
              <a:rPr lang="en-US" sz="3600" b="1" dirty="0">
                <a:solidFill>
                  <a:srgbClr val="FFFFFF"/>
                </a:solidFill>
                <a:latin typeface="Arial" charset="0"/>
              </a:rPr>
              <a:t>i</a:t>
            </a:r>
            <a:r>
              <a:rPr lang="en-US" sz="3600" b="1" dirty="0" smtClean="0">
                <a:solidFill>
                  <a:srgbClr val="FFFFFF"/>
                </a:solidFill>
                <a:latin typeface="Arial" charset="0"/>
              </a:rPr>
              <a:t>n </a:t>
            </a:r>
          </a:p>
          <a:p>
            <a:pPr algn="ctr" defTabSz="457200">
              <a:lnSpc>
                <a:spcPct val="80000"/>
              </a:lnSpc>
            </a:pPr>
            <a:r>
              <a:rPr lang="en-US" sz="3600" b="1" dirty="0" smtClean="0">
                <a:solidFill>
                  <a:srgbClr val="FFFFFF"/>
                </a:solidFill>
                <a:latin typeface="Arial" charset="0"/>
              </a:rPr>
              <a:t>persistent memory </a:t>
            </a:r>
            <a:r>
              <a:rPr lang="en-US" sz="3600" b="1" dirty="0">
                <a:solidFill>
                  <a:srgbClr val="FFFFFF"/>
                </a:solidFill>
                <a:latin typeface="Arial" charset="0"/>
              </a:rPr>
              <a:t>systems</a:t>
            </a:r>
          </a:p>
        </p:txBody>
      </p:sp>
    </p:spTree>
    <p:extLst>
      <p:ext uri="{BB962C8B-B14F-4D97-AF65-F5344CB8AC3E}">
        <p14:creationId xmlns:p14="http://schemas.microsoft.com/office/powerpoint/2010/main" val="244128479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87159"/>
            <a:ext cx="9144000" cy="54860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55842"/>
            <a:ext cx="9144000" cy="1143000"/>
          </a:xfrm>
        </p:spPr>
        <p:txBody>
          <a:bodyPr/>
          <a:lstStyle/>
          <a:p>
            <a:r>
              <a:rPr lang="en-US" b="1" dirty="0" smtClean="0">
                <a:cs typeface="Charter Black"/>
              </a:rPr>
              <a:t>ThyNVM: Summary</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127</a:t>
            </a:fld>
            <a:endParaRPr lang="en-US" dirty="0">
              <a:solidFill>
                <a:prstClr val="black">
                  <a:tint val="75000"/>
                </a:prstClr>
              </a:solidFill>
              <a:latin typeface="Calibri"/>
            </a:endParaRPr>
          </a:p>
        </p:txBody>
      </p:sp>
      <p:sp>
        <p:nvSpPr>
          <p:cNvPr id="7" name="Rounded Rectangle 6"/>
          <p:cNvSpPr/>
          <p:nvPr/>
        </p:nvSpPr>
        <p:spPr>
          <a:xfrm>
            <a:off x="0" y="1871210"/>
            <a:ext cx="9143998" cy="3889304"/>
          </a:xfrm>
          <a:prstGeom prst="roundRect">
            <a:avLst/>
          </a:prstGeom>
          <a:solidFill>
            <a:srgbClr val="EEEC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571500" indent="-571500" defTabSz="457200">
              <a:lnSpc>
                <a:spcPct val="70000"/>
              </a:lnSpc>
              <a:buFont typeface="Arial"/>
              <a:buChar char="•"/>
            </a:pPr>
            <a:r>
              <a:rPr lang="en-US" sz="3600" b="1" dirty="0" smtClean="0">
                <a:solidFill>
                  <a:srgbClr val="FF0000"/>
                </a:solidFill>
                <a:latin typeface="Calibri"/>
              </a:rPr>
              <a:t>Checkpoints</a:t>
            </a:r>
            <a:r>
              <a:rPr lang="en-US" sz="3600" dirty="0" smtClean="0">
                <a:solidFill>
                  <a:srgbClr val="000000"/>
                </a:solidFill>
                <a:latin typeface="Calibri"/>
              </a:rPr>
              <a:t> at </a:t>
            </a:r>
            <a:r>
              <a:rPr lang="en-US" sz="3600" i="1" dirty="0" smtClean="0">
                <a:solidFill>
                  <a:srgbClr val="1F497D"/>
                </a:solidFill>
                <a:latin typeface="Calibri"/>
              </a:rPr>
              <a:t>multiple granularities </a:t>
            </a:r>
            <a:r>
              <a:rPr lang="en-US" sz="3600" dirty="0" smtClean="0">
                <a:solidFill>
                  <a:prstClr val="black"/>
                </a:solidFill>
                <a:latin typeface="Calibri"/>
              </a:rPr>
              <a:t>to reduce both checkpointing latency and metadata overhead</a:t>
            </a:r>
          </a:p>
          <a:p>
            <a:pPr marL="571500" indent="-571500" defTabSz="457200">
              <a:lnSpc>
                <a:spcPct val="70000"/>
              </a:lnSpc>
              <a:buFont typeface="Arial"/>
              <a:buChar char="•"/>
            </a:pPr>
            <a:endParaRPr lang="en-US" sz="3600" i="1" dirty="0" smtClean="0">
              <a:solidFill>
                <a:srgbClr val="1F497D"/>
              </a:solidFill>
              <a:latin typeface="Calibri"/>
            </a:endParaRPr>
          </a:p>
          <a:p>
            <a:pPr marL="571500" indent="-571500" defTabSz="457200">
              <a:lnSpc>
                <a:spcPct val="80000"/>
              </a:lnSpc>
              <a:buFont typeface="Arial"/>
              <a:buChar char="•"/>
            </a:pPr>
            <a:r>
              <a:rPr lang="en-US" sz="3600" b="1" dirty="0" smtClean="0">
                <a:solidFill>
                  <a:srgbClr val="FF0000"/>
                </a:solidFill>
                <a:latin typeface="Calibri"/>
              </a:rPr>
              <a:t>Overlaps</a:t>
            </a:r>
            <a:r>
              <a:rPr lang="en-US" sz="3600" dirty="0" smtClean="0">
                <a:solidFill>
                  <a:srgbClr val="000000"/>
                </a:solidFill>
                <a:latin typeface="Calibri"/>
              </a:rPr>
              <a:t> </a:t>
            </a:r>
            <a:r>
              <a:rPr lang="en-US" sz="3600" i="1" dirty="0" smtClean="0">
                <a:solidFill>
                  <a:srgbClr val="1F497D"/>
                </a:solidFill>
                <a:latin typeface="Calibri"/>
              </a:rPr>
              <a:t>checkpointing</a:t>
            </a:r>
            <a:r>
              <a:rPr lang="en-US" sz="3600" dirty="0" smtClean="0">
                <a:solidFill>
                  <a:srgbClr val="000000"/>
                </a:solidFill>
                <a:latin typeface="Calibri"/>
              </a:rPr>
              <a:t> and </a:t>
            </a:r>
            <a:r>
              <a:rPr lang="en-US" sz="3600" i="1" dirty="0" smtClean="0">
                <a:solidFill>
                  <a:srgbClr val="1F497D"/>
                </a:solidFill>
                <a:latin typeface="Calibri"/>
              </a:rPr>
              <a:t>execution to </a:t>
            </a:r>
            <a:r>
              <a:rPr lang="en-US" sz="3600" dirty="0" smtClean="0">
                <a:solidFill>
                  <a:srgbClr val="000000"/>
                </a:solidFill>
                <a:latin typeface="Calibri"/>
              </a:rPr>
              <a:t>reduce checkpointing latency</a:t>
            </a:r>
          </a:p>
          <a:p>
            <a:pPr marL="571500" indent="-571500" defTabSz="457200">
              <a:lnSpc>
                <a:spcPct val="80000"/>
              </a:lnSpc>
              <a:buFont typeface="Arial"/>
              <a:buChar char="•"/>
            </a:pPr>
            <a:endParaRPr lang="en-US" sz="3600" dirty="0" smtClean="0">
              <a:solidFill>
                <a:srgbClr val="000000"/>
              </a:solidFill>
              <a:latin typeface="Calibri"/>
            </a:endParaRPr>
          </a:p>
          <a:p>
            <a:pPr marL="571500" indent="-571500" defTabSz="457200">
              <a:lnSpc>
                <a:spcPct val="110000"/>
              </a:lnSpc>
              <a:buFont typeface="Arial"/>
              <a:buChar char="•"/>
            </a:pPr>
            <a:r>
              <a:rPr lang="en-US" sz="3600" b="1" dirty="0" smtClean="0">
                <a:solidFill>
                  <a:srgbClr val="FF0000"/>
                </a:solidFill>
                <a:latin typeface="Calibri"/>
              </a:rPr>
              <a:t>Adapts</a:t>
            </a:r>
            <a:r>
              <a:rPr lang="en-US" sz="3600" dirty="0" smtClean="0">
                <a:solidFill>
                  <a:srgbClr val="000000"/>
                </a:solidFill>
                <a:latin typeface="Calibri"/>
              </a:rPr>
              <a:t> to </a:t>
            </a:r>
            <a:r>
              <a:rPr lang="en-US" sz="3600" i="1" dirty="0" smtClean="0">
                <a:solidFill>
                  <a:srgbClr val="1F497D"/>
                </a:solidFill>
                <a:latin typeface="Calibri"/>
              </a:rPr>
              <a:t>DRAM and NVM </a:t>
            </a:r>
            <a:r>
              <a:rPr lang="en-US" sz="3600" dirty="0" smtClean="0">
                <a:solidFill>
                  <a:srgbClr val="000000"/>
                </a:solidFill>
                <a:latin typeface="Calibri"/>
              </a:rPr>
              <a:t>characteristics</a:t>
            </a:r>
            <a:endParaRPr lang="en-US" sz="3600" dirty="0">
              <a:solidFill>
                <a:srgbClr val="000000"/>
              </a:solidFill>
              <a:latin typeface="Calibri"/>
            </a:endParaRPr>
          </a:p>
        </p:txBody>
      </p:sp>
      <p:sp>
        <p:nvSpPr>
          <p:cNvPr id="9" name="Rounded Rectangle 8"/>
          <p:cNvSpPr/>
          <p:nvPr/>
        </p:nvSpPr>
        <p:spPr>
          <a:xfrm>
            <a:off x="4740" y="5590937"/>
            <a:ext cx="9143998" cy="127332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prstClr val="white"/>
                </a:solidFill>
                <a:latin typeface="Calibri"/>
              </a:rPr>
              <a:t>Performs within </a:t>
            </a:r>
            <a:r>
              <a:rPr lang="en-US" sz="5400" b="1" dirty="0" smtClean="0">
                <a:solidFill>
                  <a:prstClr val="white"/>
                </a:solidFill>
                <a:latin typeface="Calibri"/>
              </a:rPr>
              <a:t>4.9%</a:t>
            </a:r>
            <a:r>
              <a:rPr lang="en-US" sz="3600" b="1" dirty="0" smtClean="0">
                <a:solidFill>
                  <a:prstClr val="white"/>
                </a:solidFill>
                <a:latin typeface="Calibri"/>
              </a:rPr>
              <a:t> of an </a:t>
            </a:r>
            <a:r>
              <a:rPr lang="en-US" sz="3600" b="1" i="1" dirty="0" smtClean="0">
                <a:solidFill>
                  <a:prstClr val="white"/>
                </a:solidFill>
                <a:latin typeface="Calibri"/>
              </a:rPr>
              <a:t>idealized DRAM </a:t>
            </a:r>
            <a:r>
              <a:rPr lang="en-US" sz="3600" b="1" dirty="0" smtClean="0">
                <a:solidFill>
                  <a:prstClr val="white"/>
                </a:solidFill>
                <a:latin typeface="Calibri"/>
              </a:rPr>
              <a:t>with zero cost consistency</a:t>
            </a:r>
            <a:endParaRPr lang="en-US" sz="3600" dirty="0">
              <a:solidFill>
                <a:prstClr val="white"/>
              </a:solidFill>
              <a:latin typeface="Calibri"/>
            </a:endParaRPr>
          </a:p>
        </p:txBody>
      </p:sp>
      <p:sp>
        <p:nvSpPr>
          <p:cNvPr id="26" name="Rounded Rectangle 25"/>
          <p:cNvSpPr/>
          <p:nvPr/>
        </p:nvSpPr>
        <p:spPr>
          <a:xfrm>
            <a:off x="0" y="880920"/>
            <a:ext cx="9143999" cy="1054862"/>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srgbClr val="FF0000"/>
                </a:solidFill>
                <a:latin typeface="Arial" charset="0"/>
              </a:rPr>
              <a:t>A new hardware-based </a:t>
            </a:r>
          </a:p>
          <a:p>
            <a:pPr algn="ctr" defTabSz="457200">
              <a:lnSpc>
                <a:spcPct val="80000"/>
              </a:lnSpc>
            </a:pPr>
            <a:r>
              <a:rPr lang="en-US" sz="3600" b="1" dirty="0">
                <a:solidFill>
                  <a:srgbClr val="FF0000"/>
                </a:solidFill>
                <a:latin typeface="Arial" charset="0"/>
              </a:rPr>
              <a:t>c</a:t>
            </a:r>
            <a:r>
              <a:rPr lang="en-US" sz="3600" b="1" dirty="0" smtClean="0">
                <a:solidFill>
                  <a:srgbClr val="FF0000"/>
                </a:solidFill>
                <a:latin typeface="Arial" charset="0"/>
              </a:rPr>
              <a:t>heckpointing mechanism</a:t>
            </a:r>
          </a:p>
        </p:txBody>
      </p:sp>
    </p:spTree>
    <p:extLst>
      <p:ext uri="{BB962C8B-B14F-4D97-AF65-F5344CB8AC3E}">
        <p14:creationId xmlns:p14="http://schemas.microsoft.com/office/powerpoint/2010/main" val="66137664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About </a:t>
            </a:r>
            <a:r>
              <a:rPr lang="en-US" dirty="0" err="1" smtClean="0"/>
              <a:t>ThyNVM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pic>
        <p:nvPicPr>
          <p:cNvPr id="6" name="Picture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3429000"/>
            <a:ext cx="9144000" cy="2112993"/>
          </a:xfrm>
          <a:prstGeom prst="rect">
            <a:avLst/>
          </a:prstGeom>
        </p:spPr>
      </p:pic>
      <p:sp>
        <p:nvSpPr>
          <p:cNvPr id="7" name="Content Placeholder 2"/>
          <p:cNvSpPr>
            <a:spLocks noGrp="1"/>
          </p:cNvSpPr>
          <p:nvPr>
            <p:ph idx="1"/>
          </p:nvPr>
        </p:nvSpPr>
        <p:spPr>
          <a:xfrm>
            <a:off x="251520" y="1196752"/>
            <a:ext cx="8610600" cy="1913384"/>
          </a:xfrm>
        </p:spPr>
        <p:txBody>
          <a:bodyPr/>
          <a:lstStyle/>
          <a:p>
            <a:pPr>
              <a:buClr>
                <a:srgbClr val="CC9900"/>
              </a:buClr>
            </a:pPr>
            <a:r>
              <a:rPr lang="en-US" dirty="0" err="1">
                <a:solidFill>
                  <a:srgbClr val="000000"/>
                </a:solidFill>
              </a:rPr>
              <a:t>Ren</a:t>
            </a:r>
            <a:r>
              <a:rPr lang="en-US" dirty="0">
                <a:solidFill>
                  <a:srgbClr val="000000"/>
                </a:solidFill>
              </a:rPr>
              <a:t>+, “</a:t>
            </a:r>
            <a:r>
              <a:rPr lang="en-US" dirty="0" err="1">
                <a:solidFill>
                  <a:srgbClr val="0000FF"/>
                </a:solidFill>
              </a:rPr>
              <a:t>ThyNVM</a:t>
            </a:r>
            <a:r>
              <a:rPr lang="en-US" dirty="0">
                <a:solidFill>
                  <a:srgbClr val="0000FF"/>
                </a:solidFill>
              </a:rPr>
              <a:t>: Enabling Software-Transparent Crash Consistency in Persistent Memory Systems</a:t>
            </a:r>
            <a:r>
              <a:rPr lang="en-US" dirty="0">
                <a:solidFill>
                  <a:srgbClr val="000000"/>
                </a:solidFill>
              </a:rPr>
              <a:t>,” MICRO 2015</a:t>
            </a:r>
            <a:r>
              <a:rPr lang="en-US" dirty="0" smtClean="0">
                <a:solidFill>
                  <a:srgbClr val="000000"/>
                </a:solidFill>
              </a:rPr>
              <a:t>.</a:t>
            </a:r>
          </a:p>
          <a:p>
            <a:pPr>
              <a:buClr>
                <a:srgbClr val="CC9900"/>
              </a:buClr>
            </a:pPr>
            <a:endParaRPr lang="en-US" dirty="0">
              <a:solidFill>
                <a:srgbClr val="000000"/>
              </a:solidFill>
            </a:endParaRPr>
          </a:p>
          <a:p>
            <a:pPr>
              <a:buClr>
                <a:srgbClr val="CC9900"/>
              </a:buClr>
            </a:pPr>
            <a:endParaRPr lang="en-US" dirty="0">
              <a:solidFill>
                <a:srgbClr val="000000"/>
              </a:solidFill>
            </a:endParaRPr>
          </a:p>
        </p:txBody>
      </p:sp>
    </p:spTree>
    <p:extLst>
      <p:ext uri="{BB962C8B-B14F-4D97-AF65-F5344CB8AC3E}">
        <p14:creationId xmlns:p14="http://schemas.microsoft.com/office/powerpoint/2010/main" val="2486290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a:t>
            </a:r>
          </a:p>
          <a:p>
            <a:pPr eaLnBrk="1" hangingPunct="1"/>
            <a:r>
              <a:rPr lang="en-US" dirty="0" smtClean="0">
                <a:solidFill>
                  <a:srgbClr val="0000FF"/>
                </a:solidFill>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129</a:t>
            </a:fld>
            <a:endParaRPr lang="en-US" sz="1600">
              <a:solidFill>
                <a:srgbClr val="000000"/>
              </a:solidFill>
              <a:latin typeface="Garamond" charset="0"/>
            </a:endParaRPr>
          </a:p>
        </p:txBody>
      </p:sp>
    </p:spTree>
    <p:extLst>
      <p:ext uri="{BB962C8B-B14F-4D97-AF65-F5344CB8AC3E}">
        <p14:creationId xmlns:p14="http://schemas.microsoft.com/office/powerpoint/2010/main" val="16921375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914400"/>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cxnSp>
        <p:nvCxnSpPr>
          <p:cNvPr id="9" name="Straight Connector 8"/>
          <p:cNvCxnSpPr/>
          <p:nvPr/>
        </p:nvCxnSpPr>
        <p:spPr>
          <a:xfrm flipH="1" flipV="1">
            <a:off x="1371600" y="16764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2860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28956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505200"/>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116388"/>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382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 of Cells</a:t>
            </a:r>
          </a:p>
        </p:txBody>
      </p:sp>
      <p:sp>
        <p:nvSpPr>
          <p:cNvPr id="16" name="Rectangle 15"/>
          <p:cNvSpPr/>
          <p:nvPr/>
        </p:nvSpPr>
        <p:spPr>
          <a:xfrm>
            <a:off x="1828800" y="19812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7" name="Row"/>
          <p:cNvSpPr/>
          <p:nvPr/>
        </p:nvSpPr>
        <p:spPr>
          <a:xfrm>
            <a:off x="1828800" y="25908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8" name="Rectangle 17"/>
          <p:cNvSpPr/>
          <p:nvPr/>
        </p:nvSpPr>
        <p:spPr>
          <a:xfrm>
            <a:off x="1828800" y="32004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4000">
                <a:solidFill>
                  <a:prstClr val="black"/>
                </a:solidFill>
                <a:latin typeface="Calibri Light"/>
              </a:rPr>
              <a:t> Row</a:t>
            </a:r>
          </a:p>
        </p:txBody>
      </p:sp>
      <p:sp>
        <p:nvSpPr>
          <p:cNvPr id="19" name="Rectangle 18"/>
          <p:cNvSpPr/>
          <p:nvPr/>
        </p:nvSpPr>
        <p:spPr>
          <a:xfrm>
            <a:off x="1828800" y="3810000"/>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dirty="0">
                <a:solidFill>
                  <a:prstClr val="black"/>
                </a:solidFill>
                <a:latin typeface="Calibri Light"/>
              </a:rPr>
              <a:t> Row</a:t>
            </a:r>
          </a:p>
        </p:txBody>
      </p:sp>
      <p:sp>
        <p:nvSpPr>
          <p:cNvPr id="20" name="TextBox 19"/>
          <p:cNvSpPr txBox="1"/>
          <p:nvPr/>
        </p:nvSpPr>
        <p:spPr>
          <a:xfrm>
            <a:off x="5943600" y="1447800"/>
            <a:ext cx="2286000" cy="457200"/>
          </a:xfrm>
          <a:prstGeom prst="rect">
            <a:avLst/>
          </a:prstGeom>
          <a:noFill/>
        </p:spPr>
        <p:txBody>
          <a:bodyPr anchor="ctr"/>
          <a:lstStyle/>
          <a:p>
            <a:pPr>
              <a:defRPr/>
            </a:pPr>
            <a:r>
              <a:rPr lang="en-US" sz="4000">
                <a:solidFill>
                  <a:prstClr val="black"/>
                </a:solidFill>
                <a:latin typeface="Calibri Light"/>
                <a:ea typeface="ＭＳ Ｐゴシック" charset="0"/>
                <a:cs typeface="ＭＳ Ｐゴシック" charset="0"/>
              </a:rPr>
              <a:t> Wordline</a:t>
            </a:r>
          </a:p>
        </p:txBody>
      </p:sp>
      <p:sp>
        <p:nvSpPr>
          <p:cNvPr id="21" name="Low Volt"/>
          <p:cNvSpPr txBox="1"/>
          <p:nvPr/>
        </p:nvSpPr>
        <p:spPr>
          <a:xfrm>
            <a:off x="5943600" y="2667000"/>
            <a:ext cx="2286000" cy="457200"/>
          </a:xfrm>
          <a:prstGeom prst="rect">
            <a:avLst/>
          </a:prstGeom>
          <a:noFill/>
        </p:spPr>
        <p:txBody>
          <a:bodyPr anchor="ctr"/>
          <a:lstStyle/>
          <a:p>
            <a:pPr>
              <a:defRPr/>
            </a:pPr>
            <a:r>
              <a:rPr lang="en-US" sz="4400" b="1" i="1">
                <a:solidFill>
                  <a:prstClr val="black">
                    <a:lumMod val="65000"/>
                    <a:lumOff val="35000"/>
                  </a:prstClr>
                </a:solidFill>
                <a:latin typeface="Calibri Light"/>
                <a:ea typeface="ＭＳ Ｐゴシック" charset="0"/>
                <a:cs typeface="ＭＳ Ｐゴシック" charset="0"/>
              </a:rPr>
              <a:t> V</a:t>
            </a:r>
            <a:r>
              <a:rPr lang="en-US" sz="4800" b="1" i="1" baseline="-20000">
                <a:solidFill>
                  <a:prstClr val="black">
                    <a:lumMod val="65000"/>
                    <a:lumOff val="35000"/>
                  </a:prstClr>
                </a:solidFill>
                <a:latin typeface="Calibri Light"/>
                <a:ea typeface="ＭＳ Ｐゴシック" charset="0"/>
                <a:cs typeface="ＭＳ Ｐゴシック" charset="0"/>
              </a:rPr>
              <a:t>LOW</a:t>
            </a:r>
            <a:endParaRPr lang="en-US" sz="4400" b="1" i="1" baseline="-20000">
              <a:solidFill>
                <a:prstClr val="black">
                  <a:lumMod val="65000"/>
                  <a:lumOff val="35000"/>
                </a:prstClr>
              </a:solidFill>
              <a:latin typeface="Calibri Light"/>
              <a:ea typeface="ＭＳ Ｐゴシック" charset="0"/>
              <a:cs typeface="ＭＳ Ｐゴシック" charset="0"/>
            </a:endParaRPr>
          </a:p>
        </p:txBody>
      </p:sp>
      <p:sp>
        <p:nvSpPr>
          <p:cNvPr id="22" name="High Volt"/>
          <p:cNvSpPr txBox="1"/>
          <p:nvPr/>
        </p:nvSpPr>
        <p:spPr>
          <a:xfrm>
            <a:off x="5943600" y="2667000"/>
            <a:ext cx="2286000" cy="457200"/>
          </a:xfrm>
          <a:prstGeom prst="rect">
            <a:avLst/>
          </a:prstGeom>
          <a:noFill/>
        </p:spPr>
        <p:txBody>
          <a:bodyPr anchor="ctr"/>
          <a:lstStyle/>
          <a:p>
            <a:pPr>
              <a:defRPr/>
            </a:pPr>
            <a:r>
              <a:rPr lang="en-US" sz="4400" b="1">
                <a:solidFill>
                  <a:srgbClr val="FF0000"/>
                </a:solidFill>
                <a:latin typeface="Calibri Light"/>
                <a:ea typeface="ＭＳ Ｐゴシック" charset="0"/>
                <a:cs typeface="ＭＳ Ｐゴシック" charset="0"/>
              </a:rPr>
              <a:t> </a:t>
            </a:r>
            <a:r>
              <a:rPr lang="en-US" sz="4400" b="1" i="1">
                <a:solidFill>
                  <a:srgbClr val="FF0000"/>
                </a:solidFill>
                <a:latin typeface="Calibri Light"/>
                <a:ea typeface="ＭＳ Ｐゴシック" charset="0"/>
                <a:cs typeface="ＭＳ Ｐゴシック" charset="0"/>
              </a:rPr>
              <a:t>V</a:t>
            </a:r>
            <a:r>
              <a:rPr lang="en-US" sz="4800" b="1" i="1" baseline="-20000">
                <a:solidFill>
                  <a:srgbClr val="FF0000"/>
                </a:solidFill>
                <a:latin typeface="Calibri Light"/>
                <a:ea typeface="ＭＳ Ｐゴシック" charset="0"/>
                <a:cs typeface="ＭＳ Ｐゴシック" charset="0"/>
              </a:rPr>
              <a:t>HIGH</a:t>
            </a:r>
            <a:endParaRPr lang="en-US" sz="4400" b="1" i="1" baseline="-20000">
              <a:solidFill>
                <a:srgbClr val="FF0000"/>
              </a:solidFill>
              <a:latin typeface="Calibri Light"/>
              <a:ea typeface="ＭＳ Ｐゴシック" charset="0"/>
              <a:cs typeface="ＭＳ Ｐゴシック" charset="0"/>
            </a:endParaRPr>
          </a:p>
        </p:txBody>
      </p:sp>
      <p:sp>
        <p:nvSpPr>
          <p:cNvPr id="23" name="Error"/>
          <p:cNvSpPr/>
          <p:nvPr/>
        </p:nvSpPr>
        <p:spPr>
          <a:xfrm>
            <a:off x="48768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4" name="Error"/>
          <p:cNvSpPr/>
          <p:nvPr/>
        </p:nvSpPr>
        <p:spPr>
          <a:xfrm>
            <a:off x="4267200" y="320357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5" name="Error"/>
          <p:cNvSpPr/>
          <p:nvPr/>
        </p:nvSpPr>
        <p:spPr>
          <a:xfrm>
            <a:off x="365760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6" name="Error"/>
          <p:cNvSpPr/>
          <p:nvPr/>
        </p:nvSpPr>
        <p:spPr>
          <a:xfrm>
            <a:off x="3657600" y="3197225"/>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27" name="Error"/>
          <p:cNvSpPr/>
          <p:nvPr/>
        </p:nvSpPr>
        <p:spPr>
          <a:xfrm>
            <a:off x="2419350" y="1976438"/>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prstClr val="white"/>
              </a:solidFill>
              <a:latin typeface="Calibri"/>
            </a:endParaRPr>
          </a:p>
        </p:txBody>
      </p:sp>
      <p:sp>
        <p:nvSpPr>
          <p:cNvPr id="31" name="Victim"/>
          <p:cNvSpPr/>
          <p:nvPr/>
        </p:nvSpPr>
        <p:spPr>
          <a:xfrm>
            <a:off x="1828800" y="3200400"/>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2" name="Victim"/>
          <p:cNvSpPr/>
          <p:nvPr/>
        </p:nvSpPr>
        <p:spPr>
          <a:xfrm>
            <a:off x="1828800" y="198278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a:solidFill>
                  <a:prstClr val="black"/>
                </a:solidFill>
                <a:latin typeface="Calibri Light"/>
              </a:rPr>
              <a:t>Victim Row</a:t>
            </a:r>
          </a:p>
        </p:txBody>
      </p:sp>
      <p:sp>
        <p:nvSpPr>
          <p:cNvPr id="33" name="Aggressor"/>
          <p:cNvSpPr/>
          <p:nvPr/>
        </p:nvSpPr>
        <p:spPr>
          <a:xfrm>
            <a:off x="1828800" y="2590800"/>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defRPr/>
            </a:pPr>
            <a:r>
              <a:rPr lang="en-US" sz="3600" b="1" dirty="0">
                <a:solidFill>
                  <a:prstClr val="white"/>
                </a:solidFill>
                <a:latin typeface="Calibri Light"/>
              </a:rPr>
              <a:t> </a:t>
            </a:r>
            <a:r>
              <a:rPr lang="en-US" sz="3600" b="1" dirty="0" smtClean="0">
                <a:solidFill>
                  <a:prstClr val="white"/>
                </a:solidFill>
                <a:latin typeface="Calibri Light"/>
              </a:rPr>
              <a:t>Hammered Row</a:t>
            </a:r>
            <a:endParaRPr lang="en-US" sz="3600" b="1" dirty="0">
              <a:solidFill>
                <a:prstClr val="white"/>
              </a:solidFill>
              <a:latin typeface="Calibri Light"/>
            </a:endParaRPr>
          </a:p>
        </p:txBody>
      </p:sp>
      <p:sp>
        <p:nvSpPr>
          <p:cNvPr id="34" name="Punchline"/>
          <p:cNvSpPr txBox="1"/>
          <p:nvPr/>
        </p:nvSpPr>
        <p:spPr>
          <a:xfrm>
            <a:off x="395288" y="4953000"/>
            <a:ext cx="8359775" cy="1143000"/>
          </a:xfrm>
          <a:prstGeom prst="rect">
            <a:avLst/>
          </a:prstGeom>
          <a:noFill/>
        </p:spPr>
        <p:txBody>
          <a:bodyPr anchor="ctr"/>
          <a:lstStyle/>
          <a:p>
            <a:pPr>
              <a:defRPr/>
            </a:pPr>
            <a:r>
              <a:rPr lang="en-US" sz="2600" dirty="0">
                <a:solidFill>
                  <a:prstClr val="black"/>
                </a:solidFill>
                <a:latin typeface="Calibri Light"/>
                <a:ea typeface="ＭＳ Ｐゴシック" charset="0"/>
                <a:cs typeface="ＭＳ Ｐゴシック" charset="0"/>
              </a:rPr>
              <a:t>Repeatedly opening and closing a row enough times within a refresh interval induces </a:t>
            </a:r>
            <a:r>
              <a:rPr lang="en-US" sz="2600" b="1" dirty="0">
                <a:solidFill>
                  <a:srgbClr val="FF0000"/>
                </a:solidFill>
                <a:latin typeface="Calibri Light"/>
                <a:ea typeface="ＭＳ Ｐゴシック" charset="0"/>
                <a:cs typeface="ＭＳ Ｐゴシック" charset="0"/>
              </a:rPr>
              <a:t>disturbance errors</a:t>
            </a:r>
            <a:r>
              <a:rPr lang="en-US" sz="2600" dirty="0">
                <a:solidFill>
                  <a:srgbClr val="FF0000"/>
                </a:solidFill>
                <a:latin typeface="Calibri Light"/>
                <a:ea typeface="ＭＳ Ｐゴシック" charset="0"/>
                <a:cs typeface="ＭＳ Ｐゴシック" charset="0"/>
              </a:rPr>
              <a:t> </a:t>
            </a:r>
            <a:r>
              <a:rPr lang="en-US" sz="2600" dirty="0">
                <a:solidFill>
                  <a:prstClr val="black"/>
                </a:solidFill>
                <a:latin typeface="Calibri Light"/>
                <a:ea typeface="ＭＳ Ｐゴシック" charset="0"/>
                <a:cs typeface="ＭＳ Ｐゴシック" charset="0"/>
              </a:rPr>
              <a:t>in adjacent rows in </a:t>
            </a:r>
            <a:r>
              <a:rPr lang="en-US" sz="2600" b="1" dirty="0">
                <a:solidFill>
                  <a:srgbClr val="FF0000"/>
                </a:solidFill>
                <a:latin typeface="Calibri Light"/>
                <a:ea typeface="ＭＳ Ｐゴシック" charset="0"/>
                <a:cs typeface="ＭＳ Ｐゴシック" charset="0"/>
              </a:rPr>
              <a:t>most real DRAM chips you can buy today</a:t>
            </a:r>
            <a:endParaRPr lang="en-US" sz="2600" dirty="0">
              <a:solidFill>
                <a:prstClr val="black"/>
              </a:solidFill>
              <a:latin typeface="Calibri Light"/>
              <a:ea typeface="ＭＳ Ｐゴシック" charset="0"/>
              <a:cs typeface="ＭＳ Ｐゴシック" charset="0"/>
            </a:endParaRPr>
          </a:p>
        </p:txBody>
      </p:sp>
      <p:sp>
        <p:nvSpPr>
          <p:cNvPr id="35" name="Opened"/>
          <p:cNvSpPr txBox="1"/>
          <p:nvPr/>
        </p:nvSpPr>
        <p:spPr>
          <a:xfrm>
            <a:off x="3124200" y="2671763"/>
            <a:ext cx="2209800"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Opened</a:t>
            </a:r>
          </a:p>
        </p:txBody>
      </p:sp>
      <p:sp>
        <p:nvSpPr>
          <p:cNvPr id="28" name="Closed"/>
          <p:cNvSpPr txBox="1"/>
          <p:nvPr/>
        </p:nvSpPr>
        <p:spPr>
          <a:xfrm>
            <a:off x="3133725" y="2671763"/>
            <a:ext cx="2200275" cy="457200"/>
          </a:xfrm>
          <a:prstGeom prst="rect">
            <a:avLst/>
          </a:prstGeom>
          <a:noFill/>
        </p:spPr>
        <p:txBody>
          <a:bodyPr anchor="ctr"/>
          <a:lstStyle/>
          <a:p>
            <a:pPr algn="r">
              <a:defRPr/>
            </a:pPr>
            <a:r>
              <a:rPr lang="en-US" sz="4000" b="1" i="1">
                <a:solidFill>
                  <a:prstClr val="black"/>
                </a:solidFill>
                <a:latin typeface="Calibri Light"/>
                <a:ea typeface="ＭＳ Ｐゴシック" charset="0"/>
                <a:cs typeface="ＭＳ Ｐゴシック" charset="0"/>
              </a:rPr>
              <a:t>Closed</a:t>
            </a:r>
          </a:p>
        </p:txBody>
      </p:sp>
      <p:sp>
        <p:nvSpPr>
          <p:cNvPr id="239642" name="Slide Number Placeholder 2"/>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63EFCF5-C8B9-AF45-B0E3-7DB4F7D988EA}" type="slidenum">
              <a:rPr lang="en-US" sz="2000">
                <a:solidFill>
                  <a:srgbClr val="898989"/>
                </a:solidFill>
                <a:latin typeface="Cambria Math" charset="0"/>
                <a:cs typeface="Cambria Math" charset="0"/>
              </a:rPr>
              <a:pPr eaLnBrk="1" hangingPunct="1"/>
              <a:t>13</a:t>
            </a:fld>
            <a:endParaRPr lang="en-US" sz="2000">
              <a:solidFill>
                <a:srgbClr val="898989"/>
              </a:solidFill>
              <a:latin typeface="Cambria Math" charset="0"/>
              <a:cs typeface="Cambria Math" charset="0"/>
            </a:endParaRPr>
          </a:p>
        </p:txBody>
      </p:sp>
      <p:sp>
        <p:nvSpPr>
          <p:cNvPr id="239643" name="Title 1"/>
          <p:cNvSpPr>
            <a:spLocks noGrp="1"/>
          </p:cNvSpPr>
          <p:nvPr>
            <p:ph type="title"/>
          </p:nvPr>
        </p:nvSpPr>
        <p:spPr>
          <a:xfrm>
            <a:off x="228600" y="-14288"/>
            <a:ext cx="8915400" cy="1066801"/>
          </a:xfrm>
        </p:spPr>
        <p:txBody>
          <a:bodyPr/>
          <a:lstStyle/>
          <a:p>
            <a:r>
              <a:rPr lang="en-US" sz="3900" b="0" dirty="0" smtClean="0">
                <a:solidFill>
                  <a:schemeClr val="accent6">
                    <a:lumMod val="50000"/>
                  </a:schemeClr>
                </a:solidFill>
                <a:latin typeface="Garamond" charset="0"/>
              </a:rPr>
              <a:t>An Example of the DRAM Scaling Problem</a:t>
            </a:r>
            <a:endParaRPr lang="en-US" sz="3900" b="0" dirty="0">
              <a:solidFill>
                <a:schemeClr val="accent6">
                  <a:lumMod val="50000"/>
                </a:schemeClr>
              </a:solidFill>
              <a:latin typeface="Garamond" charset="0"/>
            </a:endParaRPr>
          </a:p>
        </p:txBody>
      </p:sp>
      <p:sp>
        <p:nvSpPr>
          <p:cNvPr id="30" name="Rectangle 29"/>
          <p:cNvSpPr/>
          <p:nvPr/>
        </p:nvSpPr>
        <p:spPr>
          <a:xfrm>
            <a:off x="107950" y="6239053"/>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3"/>
              </a:rPr>
              <a:t>Flipping </a:t>
            </a:r>
            <a:r>
              <a:rPr lang="en-US" dirty="0">
                <a:solidFill>
                  <a:srgbClr val="0000FF"/>
                </a:solidFill>
                <a:latin typeface="Calibri"/>
                <a:ea typeface="ＭＳ Ｐゴシック" charset="0"/>
                <a:cs typeface="ＭＳ Ｐゴシック" charset="0"/>
                <a:hlinkClick r:id="rId3"/>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3"/>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07098452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nodeType="clickPar">
                      <p:stCondLst>
                        <p:cond delay="indefinite"/>
                      </p:stCondLst>
                      <p:childTnLst>
                        <p:par>
                          <p:cTn id="183" fill="hold" nodeType="withGroup">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nodeType="clickPar">
                      <p:stCondLst>
                        <p:cond delay="indefinite"/>
                      </p:stCondLst>
                      <p:childTnLst>
                        <p:par>
                          <p:cTn id="191" fill="hold" nodeType="withGroup">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31" grpId="0" animBg="1"/>
      <p:bldP spid="32" grpId="0" animBg="1"/>
      <p:bldP spid="33" grpId="0" animBg="1"/>
      <p:bldP spid="34" grpId="0"/>
      <p:bldP spid="35" grpId="0"/>
      <p:bldP spid="35" grpId="1"/>
      <p:bldP spid="28" grpId="0"/>
      <p:bldP spid="28" grpId="1"/>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Principles (So Far)</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solidFill>
                  <a:srgbClr val="0000FF"/>
                </a:solidFill>
              </a:rPr>
              <a:t>Better interfaces between layers of the system stack</a:t>
            </a:r>
          </a:p>
          <a:p>
            <a:pPr lvl="1"/>
            <a:r>
              <a:rPr lang="en-US" dirty="0" smtClean="0"/>
              <a:t>Expose more information judiciously across the system stack</a:t>
            </a:r>
          </a:p>
          <a:p>
            <a:pPr lvl="1"/>
            <a:r>
              <a:rPr lang="en-US" dirty="0" smtClean="0"/>
              <a:t>Design more flexible and efficient interfaces</a:t>
            </a:r>
          </a:p>
          <a:p>
            <a:pPr lvl="1"/>
            <a:endParaRPr lang="en-US" dirty="0" smtClean="0"/>
          </a:p>
          <a:p>
            <a:r>
              <a:rPr lang="en-US" dirty="0" smtClean="0">
                <a:solidFill>
                  <a:srgbClr val="0000FF"/>
                </a:solidFill>
              </a:rPr>
              <a:t>Better-than-worst-case design</a:t>
            </a:r>
          </a:p>
          <a:p>
            <a:pPr lvl="1"/>
            <a:r>
              <a:rPr lang="en-US" dirty="0" smtClean="0"/>
              <a:t>Do not optimize for the worst case</a:t>
            </a:r>
          </a:p>
          <a:p>
            <a:pPr lvl="1"/>
            <a:r>
              <a:rPr lang="en-US" dirty="0"/>
              <a:t>W</a:t>
            </a:r>
            <a:r>
              <a:rPr lang="en-US" dirty="0" smtClean="0"/>
              <a:t>orst case should not determine the common case</a:t>
            </a:r>
          </a:p>
          <a:p>
            <a:endParaRPr lang="en-US" dirty="0"/>
          </a:p>
          <a:p>
            <a:r>
              <a:rPr lang="en-US" dirty="0" smtClean="0">
                <a:solidFill>
                  <a:srgbClr val="0000FF"/>
                </a:solidFill>
              </a:rPr>
              <a:t>Heterogeneity in design (specialization, asymmetry)</a:t>
            </a:r>
          </a:p>
          <a:p>
            <a:pPr lvl="1"/>
            <a:r>
              <a:rPr lang="en-US" dirty="0" smtClean="0"/>
              <a:t>Enables a more efficient design (No one size fits all) </a:t>
            </a:r>
          </a:p>
          <a:p>
            <a:pPr lvl="1"/>
            <a:endParaRPr lang="en-US" dirty="0"/>
          </a:p>
          <a:p>
            <a:r>
              <a:rPr lang="en-US" dirty="0" smtClean="0">
                <a:solidFill>
                  <a:srgbClr val="FF0000"/>
                </a:solidFill>
              </a:rPr>
              <a:t>These principles are coupled</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130</a:t>
            </a:fld>
            <a:endParaRPr lang="en-US" altLang="en-US"/>
          </a:p>
        </p:txBody>
      </p:sp>
    </p:spTree>
    <p:extLst>
      <p:ext uri="{BB962C8B-B14F-4D97-AF65-F5344CB8AC3E}">
        <p14:creationId xmlns:p14="http://schemas.microsoft.com/office/powerpoint/2010/main" val="39112658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solidFill>
                  <a:srgbClr val="0000FF"/>
                </a:solidFill>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131</a:t>
            </a:fld>
            <a:endParaRPr lang="en-US" sz="1600">
              <a:solidFill>
                <a:srgbClr val="000000"/>
              </a:solidFill>
              <a:latin typeface="Garamond" charset="0"/>
            </a:endParaRPr>
          </a:p>
        </p:txBody>
      </p:sp>
    </p:spTree>
    <p:extLst>
      <p:ext uri="{BB962C8B-B14F-4D97-AF65-F5344CB8AC3E}">
        <p14:creationId xmlns:p14="http://schemas.microsoft.com/office/powerpoint/2010/main" val="9394008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525325588"/>
              </p:ext>
            </p:extLst>
          </p:nvPr>
        </p:nvGraphicFramePr>
        <p:xfrm>
          <a:off x="228600" y="1371600"/>
          <a:ext cx="8915400" cy="4820920"/>
        </p:xfrm>
        <a:graphic>
          <a:graphicData uri="http://schemas.openxmlformats.org/drawingml/2006/table">
            <a:tbl>
              <a:tblPr firstRow="1" bandRow="1">
                <a:tableStyleId>{5C22544A-7EE6-4342-B048-85BDC9FD1C3A}</a:tableStyleId>
              </a:tblPr>
              <a:tblGrid>
                <a:gridCol w="3335288"/>
                <a:gridCol w="5580112"/>
              </a:tblGrid>
              <a:tr h="370840">
                <a:tc>
                  <a:txBody>
                    <a:bodyPr/>
                    <a:lstStyle/>
                    <a:p>
                      <a:r>
                        <a:rPr lang="en-US" dirty="0" smtClean="0"/>
                        <a:t>Business</a:t>
                      </a:r>
                      <a:r>
                        <a:rPr lang="en-US" baseline="0" dirty="0" smtClean="0"/>
                        <a:t> as Usual</a:t>
                      </a:r>
                      <a:endParaRPr lang="en-US" dirty="0"/>
                    </a:p>
                  </a:txBody>
                  <a:tcPr>
                    <a:solidFill>
                      <a:srgbClr val="FF0000"/>
                    </a:solidFill>
                  </a:tcPr>
                </a:tc>
                <a:tc>
                  <a:txBody>
                    <a:bodyPr/>
                    <a:lstStyle/>
                    <a:p>
                      <a:r>
                        <a:rPr lang="en-US" dirty="0" smtClean="0"/>
                        <a:t>Opportunity</a:t>
                      </a:r>
                      <a:endParaRPr lang="en-US" dirty="0"/>
                    </a:p>
                  </a:txBody>
                  <a:tcPr>
                    <a:solidFill>
                      <a:srgbClr val="0000FF"/>
                    </a:solidFill>
                  </a:tcPr>
                </a:tc>
              </a:tr>
              <a:tr h="370840">
                <a:tc>
                  <a:txBody>
                    <a:bodyPr/>
                    <a:lstStyle/>
                    <a:p>
                      <a:r>
                        <a:rPr lang="en-US" dirty="0" err="1" smtClean="0">
                          <a:solidFill>
                            <a:srgbClr val="FF0000"/>
                          </a:solidFill>
                        </a:rPr>
                        <a:t>RowHammer</a:t>
                      </a:r>
                      <a:endParaRPr lang="en-US" dirty="0">
                        <a:solidFill>
                          <a:srgbClr val="FF0000"/>
                        </a:solidFill>
                      </a:endParaRPr>
                    </a:p>
                  </a:txBody>
                  <a:tcPr/>
                </a:tc>
                <a:tc>
                  <a:txBody>
                    <a:bodyPr/>
                    <a:lstStyle/>
                    <a:p>
                      <a:r>
                        <a:rPr lang="en-US" dirty="0" smtClean="0">
                          <a:solidFill>
                            <a:srgbClr val="0000FF"/>
                          </a:solidFill>
                        </a:rPr>
                        <a:t>Memory controller</a:t>
                      </a:r>
                      <a:r>
                        <a:rPr lang="en-US" baseline="0" dirty="0" smtClean="0">
                          <a:solidFill>
                            <a:srgbClr val="0000FF"/>
                          </a:solidFill>
                        </a:rPr>
                        <a:t> anticipates and fixes errors</a:t>
                      </a:r>
                      <a:endParaRPr lang="en-US" dirty="0">
                        <a:solidFill>
                          <a:srgbClr val="0000FF"/>
                        </a:solidFill>
                      </a:endParaRPr>
                    </a:p>
                  </a:txBody>
                  <a:tcPr/>
                </a:tc>
              </a:tr>
              <a:tr h="370840">
                <a:tc>
                  <a:txBody>
                    <a:bodyPr/>
                    <a:lstStyle/>
                    <a:p>
                      <a:r>
                        <a:rPr lang="en-US" dirty="0" smtClean="0">
                          <a:solidFill>
                            <a:srgbClr val="FF0000"/>
                          </a:solidFill>
                        </a:rPr>
                        <a:t>Fixed,</a:t>
                      </a:r>
                      <a:r>
                        <a:rPr lang="en-US" baseline="0" dirty="0" smtClean="0">
                          <a:solidFill>
                            <a:srgbClr val="FF0000"/>
                          </a:solidFill>
                        </a:rPr>
                        <a:t> frequent refreshes</a:t>
                      </a:r>
                      <a:endParaRPr lang="en-US" dirty="0">
                        <a:solidFill>
                          <a:srgbClr val="FF0000"/>
                        </a:solidFill>
                      </a:endParaRPr>
                    </a:p>
                  </a:txBody>
                  <a:tcPr/>
                </a:tc>
                <a:tc>
                  <a:txBody>
                    <a:bodyPr/>
                    <a:lstStyle/>
                    <a:p>
                      <a:r>
                        <a:rPr lang="en-US" dirty="0" smtClean="0">
                          <a:solidFill>
                            <a:srgbClr val="0000FF"/>
                          </a:solidFill>
                        </a:rPr>
                        <a:t>Heterogeneous refresh rate</a:t>
                      </a:r>
                      <a:r>
                        <a:rPr lang="en-US" baseline="0" dirty="0" smtClean="0">
                          <a:solidFill>
                            <a:srgbClr val="0000FF"/>
                          </a:solidFill>
                        </a:rPr>
                        <a:t> across memory</a:t>
                      </a:r>
                      <a:endParaRPr lang="en-US" dirty="0">
                        <a:solidFill>
                          <a:srgbClr val="0000FF"/>
                        </a:solidFill>
                      </a:endParaRPr>
                    </a:p>
                  </a:txBody>
                  <a:tcPr/>
                </a:tc>
              </a:tr>
              <a:tr h="370840">
                <a:tc>
                  <a:txBody>
                    <a:bodyPr/>
                    <a:lstStyle/>
                    <a:p>
                      <a:r>
                        <a:rPr lang="en-US" dirty="0" smtClean="0">
                          <a:solidFill>
                            <a:srgbClr val="FF0000"/>
                          </a:solidFill>
                        </a:rPr>
                        <a:t>Fixed, high latency</a:t>
                      </a:r>
                      <a:endParaRPr lang="en-US" dirty="0">
                        <a:solidFill>
                          <a:srgbClr val="FF0000"/>
                        </a:solidFill>
                      </a:endParaRPr>
                    </a:p>
                  </a:txBody>
                  <a:tcPr/>
                </a:tc>
                <a:tc>
                  <a:txBody>
                    <a:bodyPr/>
                    <a:lstStyle/>
                    <a:p>
                      <a:r>
                        <a:rPr lang="en-US" dirty="0" smtClean="0">
                          <a:solidFill>
                            <a:srgbClr val="0000FF"/>
                          </a:solidFill>
                        </a:rPr>
                        <a:t>Heterogeneous</a:t>
                      </a:r>
                      <a:r>
                        <a:rPr lang="en-US" baseline="0" dirty="0" smtClean="0">
                          <a:solidFill>
                            <a:srgbClr val="0000FF"/>
                          </a:solidFill>
                        </a:rPr>
                        <a:t> latency in time and space</a:t>
                      </a:r>
                      <a:endParaRPr lang="en-US" dirty="0">
                        <a:solidFill>
                          <a:srgbClr val="0000FF"/>
                        </a:solidFill>
                      </a:endParaRPr>
                    </a:p>
                  </a:txBody>
                  <a:tcPr/>
                </a:tc>
              </a:tr>
              <a:tr h="370840">
                <a:tc>
                  <a:txBody>
                    <a:bodyPr/>
                    <a:lstStyle/>
                    <a:p>
                      <a:r>
                        <a:rPr lang="en-US" dirty="0" smtClean="0">
                          <a:solidFill>
                            <a:srgbClr val="FF0000"/>
                          </a:solidFill>
                        </a:rPr>
                        <a:t>Slow page copy &amp; initialization</a:t>
                      </a:r>
                      <a:endParaRPr lang="en-US" dirty="0">
                        <a:solidFill>
                          <a:srgbClr val="FF0000"/>
                        </a:solidFill>
                      </a:endParaRPr>
                    </a:p>
                  </a:txBody>
                  <a:tcPr/>
                </a:tc>
                <a:tc>
                  <a:txBody>
                    <a:bodyPr/>
                    <a:lstStyle/>
                    <a:p>
                      <a:r>
                        <a:rPr lang="en-US" dirty="0" smtClean="0">
                          <a:solidFill>
                            <a:srgbClr val="0000FF"/>
                          </a:solidFill>
                        </a:rPr>
                        <a:t>Exploit</a:t>
                      </a:r>
                      <a:r>
                        <a:rPr lang="en-US" baseline="0" dirty="0" smtClean="0">
                          <a:solidFill>
                            <a:srgbClr val="0000FF"/>
                          </a:solidFill>
                        </a:rPr>
                        <a:t> internal connectivity in memory to move data</a:t>
                      </a:r>
                      <a:endParaRPr lang="en-US" dirty="0">
                        <a:solidFill>
                          <a:srgbClr val="0000FF"/>
                        </a:solidFill>
                      </a:endParaRPr>
                    </a:p>
                  </a:txBody>
                  <a:tcPr/>
                </a:tc>
              </a:tr>
              <a:tr h="370840">
                <a:tc>
                  <a:txBody>
                    <a:bodyPr/>
                    <a:lstStyle/>
                    <a:p>
                      <a:r>
                        <a:rPr lang="en-US" dirty="0" smtClean="0">
                          <a:solidFill>
                            <a:srgbClr val="FF0000"/>
                          </a:solidFill>
                        </a:rPr>
                        <a:t>Fixed reliability mechanisms</a:t>
                      </a:r>
                      <a:endParaRPr lang="en-US" dirty="0">
                        <a:solidFill>
                          <a:srgbClr val="FF0000"/>
                        </a:solidFill>
                      </a:endParaRPr>
                    </a:p>
                  </a:txBody>
                  <a:tcPr/>
                </a:tc>
                <a:tc>
                  <a:txBody>
                    <a:bodyPr/>
                    <a:lstStyle/>
                    <a:p>
                      <a:r>
                        <a:rPr lang="en-US" dirty="0" smtClean="0">
                          <a:solidFill>
                            <a:srgbClr val="0000FF"/>
                          </a:solidFill>
                        </a:rPr>
                        <a:t>Heterogeneous reliability across time and space</a:t>
                      </a:r>
                      <a:endParaRPr lang="en-US" dirty="0">
                        <a:solidFill>
                          <a:srgbClr val="0000FF"/>
                        </a:solidFill>
                      </a:endParaRPr>
                    </a:p>
                  </a:txBody>
                  <a:tcPr/>
                </a:tc>
              </a:tr>
              <a:tr h="370840">
                <a:tc>
                  <a:txBody>
                    <a:bodyPr/>
                    <a:lstStyle/>
                    <a:p>
                      <a:r>
                        <a:rPr lang="en-US" dirty="0" smtClean="0">
                          <a:solidFill>
                            <a:srgbClr val="FF0000"/>
                          </a:solidFill>
                        </a:rPr>
                        <a:t>Memory</a:t>
                      </a:r>
                      <a:r>
                        <a:rPr lang="en-US" baseline="0" dirty="0" smtClean="0">
                          <a:solidFill>
                            <a:srgbClr val="FF0000"/>
                          </a:solidFill>
                        </a:rPr>
                        <a:t> as a dumb device</a:t>
                      </a:r>
                      <a:endParaRPr lang="en-US" dirty="0">
                        <a:solidFill>
                          <a:srgbClr val="FF0000"/>
                        </a:solidFill>
                      </a:endParaRPr>
                    </a:p>
                  </a:txBody>
                  <a:tcPr/>
                </a:tc>
                <a:tc>
                  <a:txBody>
                    <a:bodyPr/>
                    <a:lstStyle/>
                    <a:p>
                      <a:r>
                        <a:rPr lang="en-US" baseline="0" dirty="0" smtClean="0">
                          <a:solidFill>
                            <a:srgbClr val="0000FF"/>
                          </a:solidFill>
                        </a:rPr>
                        <a:t>Memory as an accelerator and autonomous agent</a:t>
                      </a:r>
                      <a:endParaRPr lang="en-US" dirty="0">
                        <a:solidFill>
                          <a:srgbClr val="0000FF"/>
                        </a:solidFill>
                      </a:endParaRPr>
                    </a:p>
                  </a:txBody>
                  <a:tcPr/>
                </a:tc>
              </a:tr>
              <a:tr h="370840">
                <a:tc>
                  <a:txBody>
                    <a:bodyPr/>
                    <a:lstStyle/>
                    <a:p>
                      <a:r>
                        <a:rPr lang="en-US" dirty="0" smtClean="0">
                          <a:solidFill>
                            <a:srgbClr val="FF0000"/>
                          </a:solidFill>
                        </a:rPr>
                        <a:t>DRAM-only</a:t>
                      </a:r>
                      <a:r>
                        <a:rPr lang="en-US" baseline="0" dirty="0" smtClean="0">
                          <a:solidFill>
                            <a:srgbClr val="FF0000"/>
                          </a:solidFill>
                        </a:rPr>
                        <a:t> main memory</a:t>
                      </a:r>
                      <a:endParaRPr lang="en-US" dirty="0">
                        <a:solidFill>
                          <a:srgbClr val="FF0000"/>
                        </a:solidFill>
                      </a:endParaRPr>
                    </a:p>
                  </a:txBody>
                  <a:tcPr/>
                </a:tc>
                <a:tc>
                  <a:txBody>
                    <a:bodyPr/>
                    <a:lstStyle/>
                    <a:p>
                      <a:r>
                        <a:rPr lang="en-US" dirty="0" smtClean="0">
                          <a:solidFill>
                            <a:srgbClr val="0000FF"/>
                          </a:solidFill>
                        </a:rPr>
                        <a:t>Emerging memory technologies and hybrid memories</a:t>
                      </a:r>
                      <a:endParaRPr lang="en-US" dirty="0">
                        <a:solidFill>
                          <a:srgbClr val="0000FF"/>
                        </a:solidFill>
                      </a:endParaRPr>
                    </a:p>
                  </a:txBody>
                  <a:tcPr/>
                </a:tc>
              </a:tr>
              <a:tr h="370840">
                <a:tc>
                  <a:txBody>
                    <a:bodyPr/>
                    <a:lstStyle/>
                    <a:p>
                      <a:r>
                        <a:rPr lang="en-US" dirty="0" smtClean="0">
                          <a:solidFill>
                            <a:srgbClr val="FF0000"/>
                          </a:solidFill>
                        </a:rPr>
                        <a:t>Two-level</a:t>
                      </a:r>
                      <a:r>
                        <a:rPr lang="en-US" baseline="0" dirty="0" smtClean="0">
                          <a:solidFill>
                            <a:srgbClr val="FF0000"/>
                          </a:solidFill>
                        </a:rPr>
                        <a:t> data storage model</a:t>
                      </a:r>
                      <a:endParaRPr lang="en-US" dirty="0">
                        <a:solidFill>
                          <a:srgbClr val="FF0000"/>
                        </a:solidFill>
                      </a:endParaRPr>
                    </a:p>
                  </a:txBody>
                  <a:tcPr/>
                </a:tc>
                <a:tc>
                  <a:txBody>
                    <a:bodyPr/>
                    <a:lstStyle/>
                    <a:p>
                      <a:r>
                        <a:rPr lang="en-US" dirty="0" smtClean="0">
                          <a:solidFill>
                            <a:srgbClr val="0000FF"/>
                          </a:solidFill>
                        </a:rPr>
                        <a:t>Unified interface to and management of</a:t>
                      </a:r>
                      <a:r>
                        <a:rPr lang="en-US" baseline="0" dirty="0" smtClean="0">
                          <a:solidFill>
                            <a:srgbClr val="0000FF"/>
                          </a:solidFill>
                        </a:rPr>
                        <a:t> all data </a:t>
                      </a:r>
                      <a:endParaRPr lang="en-US" dirty="0">
                        <a:solidFill>
                          <a:srgbClr val="0000FF"/>
                        </a:solidFill>
                      </a:endParaRPr>
                    </a:p>
                  </a:txBody>
                  <a:tcPr/>
                </a:tc>
              </a:tr>
              <a:tr h="370840">
                <a:tc>
                  <a:txBody>
                    <a:bodyPr/>
                    <a:lstStyle/>
                    <a:p>
                      <a:r>
                        <a:rPr lang="en-US" dirty="0" smtClean="0">
                          <a:solidFill>
                            <a:srgbClr val="FF0000"/>
                          </a:solidFill>
                        </a:rPr>
                        <a:t>Large timing and error</a:t>
                      </a:r>
                      <a:r>
                        <a:rPr lang="en-US" baseline="0" dirty="0" smtClean="0">
                          <a:solidFill>
                            <a:srgbClr val="FF0000"/>
                          </a:solidFill>
                        </a:rPr>
                        <a:t> margins</a:t>
                      </a:r>
                      <a:endParaRPr lang="en-US" dirty="0">
                        <a:solidFill>
                          <a:srgbClr val="FF0000"/>
                        </a:solidFill>
                      </a:endParaRPr>
                    </a:p>
                  </a:txBody>
                  <a:tcPr/>
                </a:tc>
                <a:tc>
                  <a:txBody>
                    <a:bodyPr/>
                    <a:lstStyle/>
                    <a:p>
                      <a:r>
                        <a:rPr lang="en-US" dirty="0" smtClean="0">
                          <a:solidFill>
                            <a:srgbClr val="0000FF"/>
                          </a:solidFill>
                        </a:rPr>
                        <a:t>Online adaptation of timing and</a:t>
                      </a:r>
                      <a:r>
                        <a:rPr lang="en-US" baseline="0" dirty="0" smtClean="0">
                          <a:solidFill>
                            <a:srgbClr val="0000FF"/>
                          </a:solidFill>
                        </a:rPr>
                        <a:t> error margins</a:t>
                      </a:r>
                      <a:endParaRPr lang="en-US" dirty="0">
                        <a:solidFill>
                          <a:srgbClr val="0000FF"/>
                        </a:solidFill>
                      </a:endParaRPr>
                    </a:p>
                  </a:txBody>
                  <a:tcPr/>
                </a:tc>
              </a:tr>
              <a:tr h="370840">
                <a:tc>
                  <a:txBody>
                    <a:bodyPr/>
                    <a:lstStyle/>
                    <a:p>
                      <a:r>
                        <a:rPr lang="en-US" dirty="0" smtClean="0">
                          <a:solidFill>
                            <a:srgbClr val="FF0000"/>
                          </a:solidFill>
                        </a:rPr>
                        <a:t>Poor </a:t>
                      </a:r>
                      <a:r>
                        <a:rPr lang="en-US" baseline="0" dirty="0" smtClean="0">
                          <a:solidFill>
                            <a:srgbClr val="FF0000"/>
                          </a:solidFill>
                        </a:rPr>
                        <a:t>performance guarantees</a:t>
                      </a:r>
                      <a:endParaRPr lang="en-US" dirty="0">
                        <a:solidFill>
                          <a:srgbClr val="FF0000"/>
                        </a:solidFill>
                      </a:endParaRPr>
                    </a:p>
                  </a:txBody>
                  <a:tcPr/>
                </a:tc>
                <a:tc>
                  <a:txBody>
                    <a:bodyPr/>
                    <a:lstStyle/>
                    <a:p>
                      <a:r>
                        <a:rPr lang="en-US" dirty="0" smtClean="0">
                          <a:solidFill>
                            <a:srgbClr val="0000FF"/>
                          </a:solidFill>
                        </a:rPr>
                        <a:t>Strong service guarantees and configurable QoS</a:t>
                      </a:r>
                      <a:endParaRPr lang="en-US" dirty="0">
                        <a:solidFill>
                          <a:srgbClr val="0000FF"/>
                        </a:solidFill>
                      </a:endParaRPr>
                    </a:p>
                  </a:txBody>
                  <a:tcPr/>
                </a:tc>
              </a:tr>
              <a:tr h="370840">
                <a:tc>
                  <a:txBody>
                    <a:bodyPr/>
                    <a:lstStyle/>
                    <a:p>
                      <a:r>
                        <a:rPr lang="en-US" dirty="0" smtClean="0">
                          <a:solidFill>
                            <a:srgbClr val="FF0000"/>
                          </a:solidFill>
                        </a:rPr>
                        <a:t>Fixed policies</a:t>
                      </a:r>
                      <a:r>
                        <a:rPr lang="en-US" baseline="0" dirty="0" smtClean="0">
                          <a:solidFill>
                            <a:srgbClr val="FF0000"/>
                          </a:solidFill>
                        </a:rPr>
                        <a:t> in controllers</a:t>
                      </a:r>
                      <a:endParaRPr lang="en-US" dirty="0">
                        <a:solidFill>
                          <a:srgbClr val="FF0000"/>
                        </a:solidFill>
                      </a:endParaRPr>
                    </a:p>
                  </a:txBody>
                  <a:tcPr/>
                </a:tc>
                <a:tc>
                  <a:txBody>
                    <a:bodyPr/>
                    <a:lstStyle/>
                    <a:p>
                      <a:r>
                        <a:rPr lang="en-US" dirty="0" smtClean="0">
                          <a:solidFill>
                            <a:srgbClr val="0000FF"/>
                          </a:solidFill>
                        </a:rPr>
                        <a:t>Configurable and programmable memory</a:t>
                      </a:r>
                      <a:r>
                        <a:rPr lang="en-US" baseline="0" dirty="0" smtClean="0">
                          <a:solidFill>
                            <a:srgbClr val="0000FF"/>
                          </a:solidFill>
                        </a:rPr>
                        <a:t> controllers</a:t>
                      </a:r>
                      <a:endParaRPr lang="en-US" dirty="0">
                        <a:solidFill>
                          <a:srgbClr val="0000FF"/>
                        </a:solidFill>
                      </a:endParaRPr>
                    </a:p>
                  </a:txBody>
                  <a:tcPr/>
                </a:tc>
              </a:tr>
              <a:tr h="370840">
                <a:tc>
                  <a:txBody>
                    <a:bodyPr/>
                    <a:lstStyle/>
                    <a:p>
                      <a:r>
                        <a:rPr lang="en-US" dirty="0" smtClean="0">
                          <a:solidFill>
                            <a:srgbClr val="FF0000"/>
                          </a:solidFill>
                        </a:rPr>
                        <a:t>…</a:t>
                      </a:r>
                      <a:endParaRPr lang="en-US" dirty="0">
                        <a:solidFill>
                          <a:srgbClr val="FF0000"/>
                        </a:solidFill>
                      </a:endParaRPr>
                    </a:p>
                  </a:txBody>
                  <a:tcPr/>
                </a:tc>
                <a:tc>
                  <a:txBody>
                    <a:bodyPr/>
                    <a:lstStyle/>
                    <a:p>
                      <a:r>
                        <a:rPr lang="en-US" dirty="0" smtClean="0">
                          <a:solidFill>
                            <a:srgbClr val="0000FF"/>
                          </a:solidFill>
                        </a:rPr>
                        <a:t>…</a:t>
                      </a:r>
                      <a:endParaRPr lang="en-US" dirty="0">
                        <a:solidFill>
                          <a:srgbClr val="0000FF"/>
                        </a:solidFill>
                      </a:endParaRPr>
                    </a:p>
                  </a:txBody>
                  <a:tcPr/>
                </a:tc>
              </a:tr>
            </a:tbl>
          </a:graphicData>
        </a:graphic>
      </p:graphicFrame>
      <p:sp>
        <p:nvSpPr>
          <p:cNvPr id="4" name="Slide Number Placeholder 3"/>
          <p:cNvSpPr>
            <a:spLocks noGrp="1"/>
          </p:cNvSpPr>
          <p:nvPr>
            <p:ph type="sldNum" sz="quarter" idx="11"/>
          </p:nvPr>
        </p:nvSpPr>
        <p:spPr/>
        <p:txBody>
          <a:bodyPr/>
          <a:lstStyle/>
          <a:p>
            <a:fld id="{323594FA-E141-4234-AE05-360401972BE7}" type="slidenum">
              <a:rPr lang="en-US" altLang="en-US" smtClean="0"/>
              <a:pPr/>
              <a:t>132</a:t>
            </a:fld>
            <a:endParaRPr lang="en-US" altLang="en-US"/>
          </a:p>
        </p:txBody>
      </p:sp>
    </p:spTree>
    <p:extLst>
      <p:ext uri="{BB962C8B-B14F-4D97-AF65-F5344CB8AC3E}">
        <p14:creationId xmlns:p14="http://schemas.microsoft.com/office/powerpoint/2010/main" val="1944846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Summary</a:t>
            </a:r>
            <a:endParaRPr lang="en-US" dirty="0"/>
          </a:p>
        </p:txBody>
      </p:sp>
      <p:sp>
        <p:nvSpPr>
          <p:cNvPr id="3" name="Content Placeholder 2"/>
          <p:cNvSpPr>
            <a:spLocks noGrp="1"/>
          </p:cNvSpPr>
          <p:nvPr>
            <p:ph idx="1"/>
          </p:nvPr>
        </p:nvSpPr>
        <p:spPr>
          <a:xfrm>
            <a:off x="228600" y="908720"/>
            <a:ext cx="8915400" cy="5193723"/>
          </a:xfrm>
        </p:spPr>
        <p:txBody>
          <a:bodyPr/>
          <a:lstStyle/>
          <a:p>
            <a:r>
              <a:rPr lang="en-US" dirty="0" smtClean="0">
                <a:solidFill>
                  <a:srgbClr val="FF0000"/>
                </a:solidFill>
              </a:rPr>
              <a:t>Memory problems are a critical bottleneck for system performance, efficiency, and usability</a:t>
            </a:r>
          </a:p>
          <a:p>
            <a:pPr marL="344487" lvl="1" indent="0">
              <a:buNone/>
            </a:pPr>
            <a:endParaRPr lang="en-US" sz="1000" b="1" dirty="0" smtClean="0">
              <a:solidFill>
                <a:srgbClr val="2C6123"/>
              </a:solidFill>
            </a:endParaRPr>
          </a:p>
          <a:p>
            <a:pPr lvl="1"/>
            <a:endParaRPr lang="en-US" sz="1000" b="1" dirty="0">
              <a:solidFill>
                <a:srgbClr val="2C6123"/>
              </a:solidFill>
            </a:endParaRPr>
          </a:p>
          <a:p>
            <a:r>
              <a:rPr lang="en-US" dirty="0" smtClean="0">
                <a:solidFill>
                  <a:srgbClr val="0000FF"/>
                </a:solidFill>
              </a:rPr>
              <a:t>New memory architectures</a:t>
            </a:r>
          </a:p>
          <a:p>
            <a:pPr lvl="1"/>
            <a:r>
              <a:rPr lang="en-US" dirty="0" smtClean="0">
                <a:solidFill>
                  <a:srgbClr val="000000"/>
                </a:solidFill>
              </a:rPr>
              <a:t>Compute capable and autonomous memory</a:t>
            </a:r>
          </a:p>
          <a:p>
            <a:pPr marL="344487" lvl="1" indent="0">
              <a:buNone/>
            </a:pPr>
            <a:endParaRPr lang="en-US" sz="1000" dirty="0">
              <a:solidFill>
                <a:srgbClr val="2C6123"/>
              </a:solidFill>
            </a:endParaRPr>
          </a:p>
          <a:p>
            <a:pPr marL="344487" lvl="1" indent="0">
              <a:buNone/>
            </a:pPr>
            <a:endParaRPr lang="en-US" sz="1000" dirty="0" smtClean="0">
              <a:solidFill>
                <a:srgbClr val="2C6123"/>
              </a:solidFill>
            </a:endParaRPr>
          </a:p>
          <a:p>
            <a:r>
              <a:rPr lang="en-US" dirty="0">
                <a:solidFill>
                  <a:srgbClr val="0000FF"/>
                </a:solidFill>
              </a:rPr>
              <a:t>Enabling emerging NVM technologies </a:t>
            </a:r>
          </a:p>
          <a:p>
            <a:pPr lvl="1"/>
            <a:r>
              <a:rPr lang="en-US" dirty="0">
                <a:solidFill>
                  <a:srgbClr val="000000"/>
                </a:solidFill>
              </a:rPr>
              <a:t>Persistent and hybrid memory</a:t>
            </a:r>
          </a:p>
          <a:p>
            <a:pPr marL="344487" lvl="1" indent="0">
              <a:buNone/>
            </a:pPr>
            <a:endParaRPr lang="en-US" sz="1000" dirty="0" smtClean="0">
              <a:solidFill>
                <a:srgbClr val="2C6123"/>
              </a:solidFill>
            </a:endParaRPr>
          </a:p>
          <a:p>
            <a:pPr marL="344487" lvl="1" indent="0">
              <a:buNone/>
            </a:pPr>
            <a:endParaRPr lang="en-US" sz="1000" dirty="0">
              <a:solidFill>
                <a:srgbClr val="2C6123"/>
              </a:solidFill>
            </a:endParaRPr>
          </a:p>
          <a:p>
            <a:r>
              <a:rPr lang="en-US" dirty="0" smtClean="0">
                <a:solidFill>
                  <a:srgbClr val="0000FF"/>
                </a:solidFill>
              </a:rPr>
              <a:t>System-level memory/storage QoS</a:t>
            </a:r>
          </a:p>
          <a:p>
            <a:pPr lvl="1"/>
            <a:r>
              <a:rPr lang="en-US" dirty="0" smtClean="0">
                <a:solidFill>
                  <a:srgbClr val="000000"/>
                </a:solidFill>
              </a:rPr>
              <a:t>Predictable systems with configurable QoS</a:t>
            </a:r>
          </a:p>
          <a:p>
            <a:endParaRPr lang="en-US" sz="1000" dirty="0" smtClean="0">
              <a:solidFill>
                <a:srgbClr val="2C6123"/>
              </a:solidFill>
            </a:endParaRPr>
          </a:p>
          <a:p>
            <a:endParaRPr lang="en-US" sz="1000" dirty="0" smtClean="0">
              <a:solidFill>
                <a:srgbClr val="2C6123"/>
              </a:solidFill>
            </a:endParaRPr>
          </a:p>
          <a:p>
            <a:r>
              <a:rPr lang="en-US" b="1" dirty="0" smtClean="0">
                <a:solidFill>
                  <a:srgbClr val="008000"/>
                </a:solidFill>
              </a:rPr>
              <a:t>Many opportunities and challenges that will change the systems and software we design</a:t>
            </a:r>
          </a:p>
          <a:p>
            <a:pPr lvl="1"/>
            <a:endParaRPr lang="en-US" sz="13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133</a:t>
            </a:fld>
            <a:endParaRPr lang="en-US"/>
          </a:p>
        </p:txBody>
      </p:sp>
    </p:spTree>
    <p:extLst>
      <p:ext uri="{BB962C8B-B14F-4D97-AF65-F5344CB8AC3E}">
        <p14:creationId xmlns:p14="http://schemas.microsoft.com/office/powerpoint/2010/main" val="37874596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Acknowledgments</a:t>
            </a:r>
            <a:endParaRPr lang="en-US" dirty="0"/>
          </a:p>
        </p:txBody>
      </p:sp>
      <p:sp>
        <p:nvSpPr>
          <p:cNvPr id="3" name="Content Placeholder 2"/>
          <p:cNvSpPr>
            <a:spLocks noGrp="1"/>
          </p:cNvSpPr>
          <p:nvPr>
            <p:ph idx="1"/>
          </p:nvPr>
        </p:nvSpPr>
        <p:spPr>
          <a:xfrm>
            <a:off x="228600" y="1187605"/>
            <a:ext cx="8610600" cy="5193723"/>
          </a:xfrm>
        </p:spPr>
        <p:txBody>
          <a:bodyPr/>
          <a:lstStyle/>
          <a:p>
            <a:r>
              <a:rPr lang="en-US" dirty="0" smtClean="0">
                <a:solidFill>
                  <a:srgbClr val="0000FF"/>
                </a:solidFill>
              </a:rPr>
              <a:t>My current and past students and postdocs</a:t>
            </a:r>
          </a:p>
          <a:p>
            <a:pPr lvl="1"/>
            <a:r>
              <a:rPr lang="en-US" sz="2100" dirty="0" err="1" smtClean="0"/>
              <a:t>Rachata</a:t>
            </a:r>
            <a:r>
              <a:rPr lang="en-US" sz="2100" dirty="0" smtClean="0"/>
              <a:t> </a:t>
            </a:r>
            <a:r>
              <a:rPr lang="en-US" sz="2100" dirty="0" err="1" smtClean="0"/>
              <a:t>Ausavarungnirun</a:t>
            </a:r>
            <a:r>
              <a:rPr lang="en-US" sz="2100" dirty="0" smtClean="0"/>
              <a:t>, Abhishek </a:t>
            </a:r>
            <a:r>
              <a:rPr lang="en-US" sz="2100" dirty="0" err="1" smtClean="0"/>
              <a:t>Bhowmick</a:t>
            </a:r>
            <a:r>
              <a:rPr lang="en-US" sz="2100" dirty="0" smtClean="0"/>
              <a:t>, </a:t>
            </a:r>
            <a:r>
              <a:rPr lang="en-US" sz="2100" dirty="0" err="1" smtClean="0"/>
              <a:t>Amirali</a:t>
            </a:r>
            <a:r>
              <a:rPr lang="en-US" sz="2100" dirty="0" smtClean="0"/>
              <a:t> </a:t>
            </a:r>
            <a:r>
              <a:rPr lang="en-US" sz="2100" dirty="0" err="1" smtClean="0"/>
              <a:t>Boroumand</a:t>
            </a:r>
            <a:r>
              <a:rPr lang="en-US" sz="2100" dirty="0" smtClean="0"/>
              <a:t>, </a:t>
            </a:r>
            <a:r>
              <a:rPr lang="en-US" sz="2100" dirty="0" err="1" smtClean="0"/>
              <a:t>Rui</a:t>
            </a:r>
            <a:r>
              <a:rPr lang="en-US" sz="2100" dirty="0" smtClean="0"/>
              <a:t> </a:t>
            </a:r>
            <a:r>
              <a:rPr lang="en-US" sz="2100" dirty="0" err="1" smtClean="0"/>
              <a:t>Cai</a:t>
            </a:r>
            <a:r>
              <a:rPr lang="en-US" sz="2100" dirty="0" smtClean="0"/>
              <a:t>, Yu </a:t>
            </a:r>
            <a:r>
              <a:rPr lang="en-US" sz="2100" dirty="0" err="1" smtClean="0"/>
              <a:t>Cai</a:t>
            </a:r>
            <a:r>
              <a:rPr lang="en-US" sz="2100" dirty="0" smtClean="0"/>
              <a:t>, Kevin Chang, </a:t>
            </a:r>
            <a:r>
              <a:rPr lang="en-US" sz="2100" dirty="0" err="1" smtClean="0"/>
              <a:t>Saugata</a:t>
            </a:r>
            <a:r>
              <a:rPr lang="en-US" sz="2100" dirty="0" smtClean="0"/>
              <a:t> </a:t>
            </a:r>
            <a:r>
              <a:rPr lang="en-US" sz="2100" dirty="0" err="1" smtClean="0"/>
              <a:t>Ghose</a:t>
            </a:r>
            <a:r>
              <a:rPr lang="en-US" sz="2100" dirty="0" smtClean="0"/>
              <a:t>, Kevin Hsieh, Tyler </a:t>
            </a:r>
            <a:r>
              <a:rPr lang="en-US" sz="2100" dirty="0" err="1" smtClean="0"/>
              <a:t>Huberty</a:t>
            </a:r>
            <a:r>
              <a:rPr lang="en-US" sz="2100" dirty="0" smtClean="0"/>
              <a:t>, Ben </a:t>
            </a:r>
            <a:r>
              <a:rPr lang="en-US" sz="2100" dirty="0" err="1" smtClean="0"/>
              <a:t>Jaiyen</a:t>
            </a:r>
            <a:r>
              <a:rPr lang="en-US" sz="2100" dirty="0" smtClean="0"/>
              <a:t>, Samira Khan, </a:t>
            </a:r>
            <a:r>
              <a:rPr lang="en-US" sz="2100" dirty="0" err="1" smtClean="0"/>
              <a:t>Jeremie</a:t>
            </a:r>
            <a:r>
              <a:rPr lang="en-US" sz="2100" dirty="0" smtClean="0"/>
              <a:t> Kim, Yoongu Kim, Yang Li, Jamie Liu, Lavanya Subramanian, Donghyuk Lee, </a:t>
            </a:r>
            <a:r>
              <a:rPr lang="en-US" sz="2100" dirty="0" err="1" smtClean="0"/>
              <a:t>Yixin</a:t>
            </a:r>
            <a:r>
              <a:rPr lang="en-US" sz="2100" dirty="0" smtClean="0"/>
              <a:t> </a:t>
            </a:r>
            <a:r>
              <a:rPr lang="en-US" sz="2100" dirty="0" err="1" smtClean="0"/>
              <a:t>Luo</a:t>
            </a:r>
            <a:r>
              <a:rPr lang="en-US" sz="2100" dirty="0" smtClean="0"/>
              <a:t>, Justin Meza, Gennady </a:t>
            </a:r>
            <a:r>
              <a:rPr lang="en-US" sz="2100" dirty="0" err="1" smtClean="0"/>
              <a:t>Pekhimenko</a:t>
            </a:r>
            <a:r>
              <a:rPr lang="en-US" sz="2100" dirty="0" smtClean="0"/>
              <a:t>, Vivek Seshadri, Lavanya Subramanian, </a:t>
            </a:r>
            <a:r>
              <a:rPr lang="en-US" sz="2100" dirty="0" err="1" smtClean="0"/>
              <a:t>Nandita</a:t>
            </a:r>
            <a:r>
              <a:rPr lang="en-US" sz="2100" dirty="0" smtClean="0"/>
              <a:t> </a:t>
            </a:r>
            <a:r>
              <a:rPr lang="en-US" sz="2100" dirty="0" err="1" smtClean="0"/>
              <a:t>Vijaykumar</a:t>
            </a:r>
            <a:r>
              <a:rPr lang="en-US" sz="2100" dirty="0" smtClean="0"/>
              <a:t>, </a:t>
            </a:r>
            <a:r>
              <a:rPr lang="en-US" sz="2100" dirty="0" err="1" smtClean="0"/>
              <a:t>HanBin</a:t>
            </a:r>
            <a:r>
              <a:rPr lang="en-US" sz="2100" dirty="0" smtClean="0"/>
              <a:t> Yoon, </a:t>
            </a:r>
            <a:r>
              <a:rPr lang="en-US" sz="2100" dirty="0" err="1" smtClean="0"/>
              <a:t>Jishen</a:t>
            </a:r>
            <a:r>
              <a:rPr lang="en-US" sz="2100" dirty="0" smtClean="0"/>
              <a:t> Zhao, …</a:t>
            </a:r>
          </a:p>
          <a:p>
            <a:endParaRPr lang="en-US" sz="400" dirty="0" smtClean="0"/>
          </a:p>
          <a:p>
            <a:endParaRPr lang="en-US" sz="400" dirty="0" smtClean="0"/>
          </a:p>
          <a:p>
            <a:endParaRPr lang="en-US" sz="400" dirty="0" smtClean="0"/>
          </a:p>
          <a:p>
            <a:r>
              <a:rPr lang="en-US" dirty="0" smtClean="0">
                <a:solidFill>
                  <a:srgbClr val="0000FF"/>
                </a:solidFill>
              </a:rPr>
              <a:t>My collaborators</a:t>
            </a:r>
          </a:p>
          <a:p>
            <a:pPr lvl="1"/>
            <a:r>
              <a:rPr lang="en-US" sz="2100" dirty="0" smtClean="0"/>
              <a:t>Can Alkan, Chita Das, Phil Gibbons, </a:t>
            </a:r>
            <a:r>
              <a:rPr lang="en-US" sz="2100" dirty="0" err="1" smtClean="0"/>
              <a:t>Sriram</a:t>
            </a:r>
            <a:r>
              <a:rPr lang="en-US" sz="2100" dirty="0" smtClean="0"/>
              <a:t> </a:t>
            </a:r>
            <a:r>
              <a:rPr lang="en-US" sz="2100" dirty="0" err="1" smtClean="0"/>
              <a:t>Govindan</a:t>
            </a:r>
            <a:r>
              <a:rPr lang="en-US" sz="2100" dirty="0" smtClean="0"/>
              <a:t>, Norm </a:t>
            </a:r>
            <a:r>
              <a:rPr lang="en-US" sz="2100" dirty="0" err="1" smtClean="0"/>
              <a:t>Jouppi</a:t>
            </a:r>
            <a:r>
              <a:rPr lang="en-US" sz="2100" dirty="0" smtClean="0"/>
              <a:t>, </a:t>
            </a:r>
            <a:r>
              <a:rPr lang="en-US" sz="2100" dirty="0" err="1" smtClean="0"/>
              <a:t>Mahmut</a:t>
            </a:r>
            <a:r>
              <a:rPr lang="en-US" sz="2100" dirty="0" smtClean="0"/>
              <a:t> </a:t>
            </a:r>
            <a:r>
              <a:rPr lang="en-US" sz="2100" dirty="0" err="1" smtClean="0"/>
              <a:t>Kandemir</a:t>
            </a:r>
            <a:r>
              <a:rPr lang="en-US" sz="2100" dirty="0" smtClean="0"/>
              <a:t>, Mike </a:t>
            </a:r>
            <a:r>
              <a:rPr lang="en-US" sz="2100" dirty="0" err="1" smtClean="0"/>
              <a:t>Kozuch</a:t>
            </a:r>
            <a:r>
              <a:rPr lang="en-US" sz="2100" dirty="0" smtClean="0"/>
              <a:t>, </a:t>
            </a:r>
            <a:r>
              <a:rPr lang="en-US" sz="2100" dirty="0" err="1" smtClean="0"/>
              <a:t>Konrad</a:t>
            </a:r>
            <a:r>
              <a:rPr lang="en-US" sz="2100" dirty="0" smtClean="0"/>
              <a:t> Lai, Ken Mai, Todd Mowry, Yale </a:t>
            </a:r>
            <a:r>
              <a:rPr lang="en-US" sz="2100" dirty="0" err="1" smtClean="0"/>
              <a:t>Patt</a:t>
            </a:r>
            <a:r>
              <a:rPr lang="en-US" sz="2100" dirty="0" smtClean="0"/>
              <a:t>, </a:t>
            </a:r>
            <a:r>
              <a:rPr lang="en-US" sz="2100" dirty="0" err="1" smtClean="0"/>
              <a:t>Moinuddin</a:t>
            </a:r>
            <a:r>
              <a:rPr lang="en-US" sz="2100" dirty="0" smtClean="0"/>
              <a:t> </a:t>
            </a:r>
            <a:r>
              <a:rPr lang="en-US" sz="2100" dirty="0" err="1" smtClean="0"/>
              <a:t>Qureshi</a:t>
            </a:r>
            <a:r>
              <a:rPr lang="en-US" sz="2100" dirty="0" smtClean="0"/>
              <a:t>, Partha Ranganathan, </a:t>
            </a:r>
            <a:r>
              <a:rPr lang="en-US" sz="2100" dirty="0" err="1" smtClean="0"/>
              <a:t>Bikash</a:t>
            </a:r>
            <a:r>
              <a:rPr lang="en-US" sz="2100" dirty="0" smtClean="0"/>
              <a:t> Sharma, </a:t>
            </a:r>
            <a:r>
              <a:rPr lang="en-US" sz="2100" dirty="0" err="1" smtClean="0"/>
              <a:t>Kushagra</a:t>
            </a:r>
            <a:r>
              <a:rPr lang="en-US" sz="2100" dirty="0" smtClean="0"/>
              <a:t> </a:t>
            </a:r>
            <a:r>
              <a:rPr lang="en-US" sz="2100" dirty="0" err="1" smtClean="0"/>
              <a:t>Vaid</a:t>
            </a:r>
            <a:r>
              <a:rPr lang="en-US" sz="2100" dirty="0" smtClean="0"/>
              <a:t>, Chris Wilkerson, …</a:t>
            </a:r>
            <a:endParaRPr lang="en-US" sz="21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134</a:t>
            </a:fld>
            <a:endParaRPr lang="en-US"/>
          </a:p>
        </p:txBody>
      </p:sp>
    </p:spTree>
    <p:extLst>
      <p:ext uri="{BB962C8B-B14F-4D97-AF65-F5344CB8AC3E}">
        <p14:creationId xmlns:p14="http://schemas.microsoft.com/office/powerpoint/2010/main" val="26246557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Funding Acknowledgments</a:t>
            </a:r>
            <a:endParaRPr lang="en-US" dirty="0"/>
          </a:p>
        </p:txBody>
      </p:sp>
      <p:sp>
        <p:nvSpPr>
          <p:cNvPr id="3" name="Content Placeholder 2"/>
          <p:cNvSpPr>
            <a:spLocks noGrp="1"/>
          </p:cNvSpPr>
          <p:nvPr>
            <p:ph idx="1"/>
          </p:nvPr>
        </p:nvSpPr>
        <p:spPr/>
        <p:txBody>
          <a:bodyPr/>
          <a:lstStyle/>
          <a:p>
            <a:r>
              <a:rPr lang="en-US" dirty="0" smtClean="0"/>
              <a:t>NSF</a:t>
            </a:r>
          </a:p>
          <a:p>
            <a:r>
              <a:rPr lang="en-US" dirty="0" smtClean="0"/>
              <a:t>GSRC</a:t>
            </a:r>
          </a:p>
          <a:p>
            <a:r>
              <a:rPr lang="en-US" dirty="0" smtClean="0"/>
              <a:t>SRC</a:t>
            </a:r>
          </a:p>
          <a:p>
            <a:r>
              <a:rPr lang="en-US" dirty="0" err="1" smtClean="0"/>
              <a:t>CyLab</a:t>
            </a:r>
            <a:endParaRPr lang="en-US" dirty="0" smtClean="0"/>
          </a:p>
          <a:p>
            <a:r>
              <a:rPr lang="en-US" dirty="0" smtClean="0"/>
              <a:t>AMD, Google, Facebook, HP Labs, Huawei, IBM, Intel, Microsoft, </a:t>
            </a:r>
            <a:r>
              <a:rPr lang="en-US" dirty="0" err="1" smtClean="0"/>
              <a:t>Nvidia</a:t>
            </a:r>
            <a:r>
              <a:rPr lang="en-US" dirty="0" smtClean="0"/>
              <a:t>, Oracle, Qualcomm, Rambus, Samsung, Seagate, VMware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135</a:t>
            </a:fld>
            <a:endParaRPr lang="en-US"/>
          </a:p>
        </p:txBody>
      </p:sp>
    </p:spTree>
    <p:extLst>
      <p:ext uri="{BB962C8B-B14F-4D97-AF65-F5344CB8AC3E}">
        <p14:creationId xmlns:p14="http://schemas.microsoft.com/office/powerpoint/2010/main" val="42028864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Open Source Tools</a:t>
            </a:r>
            <a:endParaRPr lang="en-US" dirty="0"/>
          </a:p>
        </p:txBody>
      </p:sp>
      <p:sp>
        <p:nvSpPr>
          <p:cNvPr id="3" name="Content Placeholder 2"/>
          <p:cNvSpPr>
            <a:spLocks noGrp="1"/>
          </p:cNvSpPr>
          <p:nvPr>
            <p:ph idx="1"/>
          </p:nvPr>
        </p:nvSpPr>
        <p:spPr>
          <a:xfrm>
            <a:off x="228600" y="836712"/>
            <a:ext cx="8610600" cy="5193723"/>
          </a:xfrm>
        </p:spPr>
        <p:txBody>
          <a:bodyPr/>
          <a:lstStyle/>
          <a:p>
            <a:r>
              <a:rPr lang="en-US" dirty="0" err="1" smtClean="0">
                <a:solidFill>
                  <a:srgbClr val="0000FF"/>
                </a:solidFill>
              </a:rPr>
              <a:t>Rowhammer</a:t>
            </a:r>
            <a:r>
              <a:rPr lang="en-US" dirty="0" smtClean="0">
                <a:solidFill>
                  <a:srgbClr val="0000FF"/>
                </a:solidFill>
              </a:rPr>
              <a:t> </a:t>
            </a:r>
          </a:p>
          <a:p>
            <a:pPr lvl="1"/>
            <a:r>
              <a:rPr lang="en-US" dirty="0">
                <a:hlinkClick r:id="rId2"/>
              </a:rPr>
              <a:t>https://github.com/CMU-SAFARI/</a:t>
            </a:r>
            <a:r>
              <a:rPr lang="en-US" dirty="0" smtClean="0">
                <a:hlinkClick r:id="rId2"/>
              </a:rPr>
              <a:t>rowhammer</a:t>
            </a:r>
            <a:r>
              <a:rPr lang="en-US" dirty="0" smtClean="0"/>
              <a:t> </a:t>
            </a:r>
            <a:endParaRPr lang="en-US" dirty="0"/>
          </a:p>
          <a:p>
            <a:r>
              <a:rPr lang="en-US" dirty="0" err="1" smtClean="0">
                <a:solidFill>
                  <a:srgbClr val="0000FF"/>
                </a:solidFill>
              </a:rPr>
              <a:t>Ramulator</a:t>
            </a:r>
            <a:r>
              <a:rPr lang="en-US" dirty="0" smtClean="0">
                <a:solidFill>
                  <a:srgbClr val="0000FF"/>
                </a:solidFill>
              </a:rPr>
              <a:t> – Fast and Extensible DRAM Simulator</a:t>
            </a:r>
          </a:p>
          <a:p>
            <a:pPr lvl="1"/>
            <a:r>
              <a:rPr lang="en-US" dirty="0" smtClean="0">
                <a:hlinkClick r:id="rId3"/>
              </a:rPr>
              <a:t>https</a:t>
            </a:r>
            <a:r>
              <a:rPr lang="en-US" dirty="0">
                <a:hlinkClick r:id="rId3"/>
              </a:rPr>
              <a:t>://github.com/CMU-SAFARI/ramulator</a:t>
            </a:r>
            <a:r>
              <a:rPr lang="en-US" dirty="0"/>
              <a:t> </a:t>
            </a:r>
            <a:endParaRPr lang="en-US" dirty="0" smtClean="0"/>
          </a:p>
          <a:p>
            <a:r>
              <a:rPr lang="en-US" dirty="0" err="1" smtClean="0">
                <a:solidFill>
                  <a:srgbClr val="0000FF"/>
                </a:solidFill>
              </a:rPr>
              <a:t>MemSim</a:t>
            </a:r>
            <a:r>
              <a:rPr lang="en-US" dirty="0" smtClean="0">
                <a:solidFill>
                  <a:srgbClr val="0000FF"/>
                </a:solidFill>
              </a:rPr>
              <a:t> </a:t>
            </a:r>
          </a:p>
          <a:p>
            <a:pPr lvl="1"/>
            <a:r>
              <a:rPr lang="en-US" dirty="0">
                <a:hlinkClick r:id="rId4"/>
              </a:rPr>
              <a:t>https://github.com/CMU-SAFARI/</a:t>
            </a:r>
            <a:r>
              <a:rPr lang="en-US" dirty="0" smtClean="0">
                <a:hlinkClick r:id="rId4"/>
              </a:rPr>
              <a:t>memsim</a:t>
            </a:r>
            <a:r>
              <a:rPr lang="en-US" dirty="0" smtClean="0"/>
              <a:t> </a:t>
            </a:r>
          </a:p>
          <a:p>
            <a:r>
              <a:rPr lang="en-US" dirty="0" err="1" smtClean="0">
                <a:solidFill>
                  <a:srgbClr val="0000FF"/>
                </a:solidFill>
              </a:rPr>
              <a:t>NOCulator</a:t>
            </a:r>
            <a:endParaRPr lang="en-US" dirty="0" smtClean="0">
              <a:solidFill>
                <a:srgbClr val="0000FF"/>
              </a:solidFill>
            </a:endParaRPr>
          </a:p>
          <a:p>
            <a:pPr lvl="1"/>
            <a:r>
              <a:rPr lang="en-US" dirty="0">
                <a:hlinkClick r:id="rId5"/>
              </a:rPr>
              <a:t>https://github.com/CMU-SAFARI/</a:t>
            </a:r>
            <a:r>
              <a:rPr lang="en-US" dirty="0" smtClean="0">
                <a:hlinkClick r:id="rId5"/>
              </a:rPr>
              <a:t>NOCulator</a:t>
            </a:r>
            <a:r>
              <a:rPr lang="en-US" dirty="0" smtClean="0"/>
              <a:t> </a:t>
            </a:r>
          </a:p>
          <a:p>
            <a:r>
              <a:rPr lang="en-US" dirty="0" smtClean="0">
                <a:solidFill>
                  <a:srgbClr val="0000FF"/>
                </a:solidFill>
              </a:rPr>
              <a:t>DRAM Error Model</a:t>
            </a:r>
          </a:p>
          <a:p>
            <a:pPr lvl="1"/>
            <a:r>
              <a:rPr lang="en-US" dirty="0">
                <a:hlinkClick r:id="rId6"/>
              </a:rPr>
              <a:t>http://www.ece.cmu.edu/~safari/tools/memerr/</a:t>
            </a:r>
            <a:r>
              <a:rPr lang="en-US" dirty="0" smtClean="0">
                <a:hlinkClick r:id="rId6"/>
              </a:rPr>
              <a:t>index.html</a:t>
            </a:r>
            <a:r>
              <a:rPr lang="en-US" dirty="0" smtClean="0"/>
              <a:t> </a:t>
            </a:r>
          </a:p>
          <a:p>
            <a:pPr lvl="1"/>
            <a:endParaRPr lang="en-US" sz="1200" dirty="0" smtClean="0"/>
          </a:p>
          <a:p>
            <a:r>
              <a:rPr lang="en-US" dirty="0" smtClean="0">
                <a:solidFill>
                  <a:srgbClr val="FF0000"/>
                </a:solidFill>
              </a:rPr>
              <a:t>Other open-source software from my group</a:t>
            </a:r>
          </a:p>
          <a:p>
            <a:pPr lvl="1"/>
            <a:r>
              <a:rPr lang="en-US" dirty="0">
                <a:hlinkClick r:id="rId7"/>
              </a:rPr>
              <a:t>https://github.com/CMU-SAFARI</a:t>
            </a:r>
            <a:r>
              <a:rPr lang="en-US" dirty="0" smtClean="0">
                <a:hlinkClick r:id="rId7"/>
              </a:rPr>
              <a:t>/</a:t>
            </a:r>
            <a:r>
              <a:rPr lang="en-US" dirty="0" smtClean="0"/>
              <a:t> </a:t>
            </a:r>
          </a:p>
          <a:p>
            <a:pPr lvl="1"/>
            <a:r>
              <a:rPr lang="en-US" dirty="0">
                <a:hlinkClick r:id="rId8"/>
              </a:rPr>
              <a:t>http://www.ece.cmu.edu/~safari/</a:t>
            </a:r>
            <a:r>
              <a:rPr lang="en-US" dirty="0" smtClean="0">
                <a:hlinkClick r:id="rId8"/>
              </a:rPr>
              <a:t>tools.html</a:t>
            </a:r>
            <a:r>
              <a:rPr lang="en-US" dirty="0" smtClean="0"/>
              <a:t> </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136</a:t>
            </a:fld>
            <a:endParaRPr lang="en-US"/>
          </a:p>
        </p:txBody>
      </p:sp>
    </p:spTree>
    <p:extLst>
      <p:ext uri="{BB962C8B-B14F-4D97-AF65-F5344CB8AC3E}">
        <p14:creationId xmlns:p14="http://schemas.microsoft.com/office/powerpoint/2010/main" val="2036462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Referenced Papers</a:t>
            </a:r>
            <a:endParaRPr lang="en-US" dirty="0"/>
          </a:p>
        </p:txBody>
      </p:sp>
      <p:sp>
        <p:nvSpPr>
          <p:cNvPr id="3" name="Content Placeholder 2"/>
          <p:cNvSpPr>
            <a:spLocks noGrp="1"/>
          </p:cNvSpPr>
          <p:nvPr>
            <p:ph idx="1"/>
          </p:nvPr>
        </p:nvSpPr>
        <p:spPr/>
        <p:txBody>
          <a:bodyPr/>
          <a:lstStyle/>
          <a:p>
            <a:endParaRPr lang="en-US" dirty="0" smtClean="0"/>
          </a:p>
          <a:p>
            <a:r>
              <a:rPr lang="en-US" dirty="0" smtClean="0"/>
              <a:t>All are available at</a:t>
            </a:r>
          </a:p>
          <a:p>
            <a:pPr marL="344487" lvl="1" indent="0">
              <a:buNone/>
            </a:pPr>
            <a:r>
              <a:rPr lang="en-US" dirty="0">
                <a:hlinkClick r:id="rId2"/>
              </a:rPr>
              <a:t>http://users.ece.cmu.edu/~omutlu/</a:t>
            </a:r>
            <a:r>
              <a:rPr lang="en-US" dirty="0" smtClean="0">
                <a:hlinkClick r:id="rId2"/>
              </a:rPr>
              <a:t>projects.htm</a:t>
            </a:r>
            <a:endParaRPr lang="en-US" dirty="0" smtClean="0"/>
          </a:p>
          <a:p>
            <a:pPr marL="344487" lvl="1" indent="0">
              <a:buNone/>
            </a:pPr>
            <a:r>
              <a:rPr lang="en-US" dirty="0">
                <a:hlinkClick r:id="rId3"/>
              </a:rPr>
              <a:t>http://scholar.google.com/citations?user=7XyGUGkAAAAJ&amp;hl=en</a:t>
            </a:r>
            <a:endParaRPr lang="en-US" dirty="0"/>
          </a:p>
          <a:p>
            <a:pPr marL="344487" lvl="1" indent="0">
              <a:buNone/>
            </a:pPr>
            <a:endParaRPr lang="en-US" dirty="0"/>
          </a:p>
          <a:p>
            <a:r>
              <a:rPr lang="en-US" dirty="0" smtClean="0"/>
              <a:t>A detailed accompanying overview paper</a:t>
            </a:r>
          </a:p>
          <a:p>
            <a:pPr lvl="1"/>
            <a:endParaRPr lang="en-US" u="sng" dirty="0" smtClean="0"/>
          </a:p>
          <a:p>
            <a:pPr lvl="1"/>
            <a:r>
              <a:rPr lang="en-US" dirty="0" smtClean="0"/>
              <a:t>Onur </a:t>
            </a:r>
            <a:r>
              <a:rPr lang="en-US" dirty="0"/>
              <a:t>Mutlu and Lavanya Subramanian,</a:t>
            </a:r>
            <a:br>
              <a:rPr lang="en-US" dirty="0"/>
            </a:br>
            <a:r>
              <a:rPr lang="en-US" b="1" dirty="0">
                <a:hlinkClick r:id="rId4"/>
              </a:rPr>
              <a:t>"Research Problems and Opportunities in Memory Systems"</a:t>
            </a:r>
            <a:r>
              <a:rPr lang="en-US" dirty="0"/>
              <a:t/>
            </a:r>
            <a:br>
              <a:rPr lang="en-US" dirty="0"/>
            </a:br>
            <a:r>
              <a:rPr lang="en-US" i="1" dirty="0"/>
              <a:t>Invited Article in </a:t>
            </a:r>
            <a:r>
              <a:rPr lang="en-US" i="1" dirty="0">
                <a:hlinkClick r:id="rId5"/>
              </a:rPr>
              <a:t>Supercomputing Frontiers and Innovations</a:t>
            </a:r>
            <a:r>
              <a:rPr lang="en-US" i="1" dirty="0"/>
              <a:t> (</a:t>
            </a:r>
            <a:r>
              <a:rPr lang="en-US" b="1" i="1" dirty="0"/>
              <a:t>SUPERFRI</a:t>
            </a:r>
            <a:r>
              <a:rPr lang="en-US" i="1" dirty="0"/>
              <a:t>)</a:t>
            </a:r>
            <a:r>
              <a:rPr lang="en-US" dirty="0"/>
              <a:t>, 2015. </a:t>
            </a:r>
            <a:endParaRPr lang="en-US"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137</a:t>
            </a:fld>
            <a:endParaRPr lang="en-US"/>
          </a:p>
        </p:txBody>
      </p:sp>
    </p:spTree>
    <p:extLst>
      <p:ext uri="{BB962C8B-B14F-4D97-AF65-F5344CB8AC3E}">
        <p14:creationId xmlns:p14="http://schemas.microsoft.com/office/powerpoint/2010/main" val="39218726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Related Videos and Course Materials</a:t>
            </a:r>
            <a:endParaRPr lang="en-US" dirty="0"/>
          </a:p>
        </p:txBody>
      </p:sp>
      <p:sp>
        <p:nvSpPr>
          <p:cNvPr id="3" name="Content Placeholder 2"/>
          <p:cNvSpPr>
            <a:spLocks noGrp="1"/>
          </p:cNvSpPr>
          <p:nvPr>
            <p:ph idx="1"/>
          </p:nvPr>
        </p:nvSpPr>
        <p:spPr>
          <a:xfrm>
            <a:off x="228600" y="823482"/>
            <a:ext cx="8915400" cy="5193723"/>
          </a:xfrm>
        </p:spPr>
        <p:txBody>
          <a:bodyPr/>
          <a:lstStyle/>
          <a:p>
            <a:r>
              <a:rPr lang="en-US" b="1" dirty="0">
                <a:hlinkClick r:id="rId2"/>
              </a:rPr>
              <a:t>Undergraduate Computer Architecture Course Lecture Videos</a:t>
            </a:r>
            <a:r>
              <a:rPr lang="en-US" b="1" dirty="0"/>
              <a:t> (</a:t>
            </a:r>
            <a:r>
              <a:rPr lang="en-US" b="1" dirty="0">
                <a:hlinkClick r:id="rId3"/>
              </a:rPr>
              <a:t>2013</a:t>
            </a:r>
            <a:r>
              <a:rPr lang="en-US" b="1" dirty="0"/>
              <a:t>, </a:t>
            </a:r>
            <a:r>
              <a:rPr lang="en-US" b="1" dirty="0">
                <a:hlinkClick r:id="rId4"/>
              </a:rPr>
              <a:t>2014</a:t>
            </a:r>
            <a:r>
              <a:rPr lang="en-US" b="1" dirty="0"/>
              <a:t>, </a:t>
            </a:r>
            <a:r>
              <a:rPr lang="en-US" b="1" dirty="0">
                <a:hlinkClick r:id="rId5"/>
              </a:rPr>
              <a:t>2015</a:t>
            </a:r>
            <a:r>
              <a:rPr lang="en-US" b="1" dirty="0"/>
              <a:t>) </a:t>
            </a:r>
            <a:endParaRPr lang="en-US" sz="1800" b="1" dirty="0" smtClean="0">
              <a:hlinkClick r:id="rId6"/>
            </a:endParaRPr>
          </a:p>
          <a:p>
            <a:r>
              <a:rPr lang="en-US" b="1" dirty="0" smtClean="0">
                <a:hlinkClick r:id="rId6"/>
              </a:rPr>
              <a:t>Undergraduate </a:t>
            </a:r>
            <a:r>
              <a:rPr lang="en-US" b="1" dirty="0">
                <a:hlinkClick r:id="rId6"/>
              </a:rPr>
              <a:t>Computer Architecture Course Materials</a:t>
            </a:r>
            <a:r>
              <a:rPr lang="en-US" b="1" dirty="0"/>
              <a:t> (</a:t>
            </a:r>
            <a:r>
              <a:rPr lang="en-US" b="1" dirty="0">
                <a:hlinkClick r:id="rId6"/>
              </a:rPr>
              <a:t>2013</a:t>
            </a:r>
            <a:r>
              <a:rPr lang="en-US" b="1" dirty="0"/>
              <a:t>, </a:t>
            </a:r>
            <a:r>
              <a:rPr lang="en-US" b="1" dirty="0">
                <a:hlinkClick r:id="rId7"/>
              </a:rPr>
              <a:t>2014</a:t>
            </a:r>
            <a:r>
              <a:rPr lang="en-US" b="1" dirty="0"/>
              <a:t>, </a:t>
            </a:r>
            <a:r>
              <a:rPr lang="en-US" b="1" dirty="0">
                <a:hlinkClick r:id="rId8"/>
              </a:rPr>
              <a:t>2015</a:t>
            </a:r>
            <a:r>
              <a:rPr lang="en-US" b="1" dirty="0"/>
              <a:t>) </a:t>
            </a:r>
          </a:p>
          <a:p>
            <a:endParaRPr lang="en-US" sz="1500" b="1" dirty="0" smtClean="0">
              <a:hlinkClick r:id="rId9"/>
            </a:endParaRPr>
          </a:p>
          <a:p>
            <a:r>
              <a:rPr lang="en-US" b="1" dirty="0">
                <a:hlinkClick r:id="rId10"/>
              </a:rPr>
              <a:t>Graduate Computer Architecture Lecture Videos</a:t>
            </a:r>
            <a:r>
              <a:rPr lang="en-US" b="1" dirty="0"/>
              <a:t> (</a:t>
            </a:r>
            <a:r>
              <a:rPr lang="en-US" b="1" dirty="0">
                <a:hlinkClick r:id="rId10"/>
              </a:rPr>
              <a:t>2013</a:t>
            </a:r>
            <a:r>
              <a:rPr lang="en-US" b="1" dirty="0"/>
              <a:t>, </a:t>
            </a:r>
            <a:r>
              <a:rPr lang="en-US" b="1" dirty="0">
                <a:hlinkClick r:id="rId11"/>
              </a:rPr>
              <a:t>2015</a:t>
            </a:r>
            <a:r>
              <a:rPr lang="en-US" b="1" dirty="0"/>
              <a:t>) </a:t>
            </a:r>
          </a:p>
          <a:p>
            <a:r>
              <a:rPr lang="en-US" b="1" dirty="0">
                <a:hlinkClick r:id="rId9"/>
              </a:rPr>
              <a:t>Graduate Computer Architecture Course Materials</a:t>
            </a:r>
            <a:r>
              <a:rPr lang="en-US" b="1" dirty="0"/>
              <a:t> (</a:t>
            </a:r>
            <a:r>
              <a:rPr lang="en-US" b="1" dirty="0">
                <a:hlinkClick r:id="rId9"/>
              </a:rPr>
              <a:t>2013</a:t>
            </a:r>
            <a:r>
              <a:rPr lang="en-US" b="1" dirty="0"/>
              <a:t>, </a:t>
            </a:r>
            <a:r>
              <a:rPr lang="en-US" b="1" dirty="0">
                <a:hlinkClick r:id="rId12"/>
              </a:rPr>
              <a:t>2015</a:t>
            </a:r>
            <a:r>
              <a:rPr lang="en-US" b="1" dirty="0"/>
              <a:t>) </a:t>
            </a:r>
          </a:p>
          <a:p>
            <a:endParaRPr lang="en-US" sz="1500" b="1" dirty="0" smtClean="0">
              <a:hlinkClick r:id="rId13"/>
            </a:endParaRPr>
          </a:p>
          <a:p>
            <a:r>
              <a:rPr lang="en-US" b="1" dirty="0" smtClean="0">
                <a:hlinkClick r:id="rId13"/>
              </a:rPr>
              <a:t>Parallel </a:t>
            </a:r>
            <a:r>
              <a:rPr lang="en-US" b="1" dirty="0">
                <a:hlinkClick r:id="rId13"/>
              </a:rPr>
              <a:t>Computer Architecture Course Materials</a:t>
            </a:r>
            <a:r>
              <a:rPr lang="en-US" b="1" dirty="0"/>
              <a:t> (</a:t>
            </a:r>
            <a:r>
              <a:rPr lang="en-US" b="1" dirty="0">
                <a:hlinkClick r:id="rId14"/>
              </a:rPr>
              <a:t>Lecture Videos</a:t>
            </a:r>
            <a:r>
              <a:rPr lang="en-US" b="1" dirty="0"/>
              <a:t>)</a:t>
            </a:r>
          </a:p>
          <a:p>
            <a:endParaRPr lang="en-US" sz="1200" b="1" dirty="0" smtClean="0">
              <a:hlinkClick r:id="rId15"/>
            </a:endParaRPr>
          </a:p>
          <a:p>
            <a:r>
              <a:rPr lang="en-US" b="1" dirty="0" smtClean="0">
                <a:hlinkClick r:id="rId15"/>
              </a:rPr>
              <a:t>Memory </a:t>
            </a:r>
            <a:r>
              <a:rPr lang="en-US" b="1" dirty="0">
                <a:hlinkClick r:id="rId15"/>
              </a:rPr>
              <a:t>Systems Short Course Materials</a:t>
            </a:r>
            <a:r>
              <a:rPr lang="en-US" b="1" dirty="0"/>
              <a:t> </a:t>
            </a:r>
            <a:endParaRPr lang="en-US" b="1" dirty="0" smtClean="0"/>
          </a:p>
          <a:p>
            <a:pPr marL="0" indent="0">
              <a:buNone/>
            </a:pPr>
            <a:r>
              <a:rPr lang="en-US" b="1" dirty="0"/>
              <a:t> </a:t>
            </a:r>
            <a:r>
              <a:rPr lang="en-US" b="1" dirty="0" smtClean="0"/>
              <a:t>   (</a:t>
            </a:r>
            <a:r>
              <a:rPr lang="en-US" b="1" dirty="0">
                <a:hlinkClick r:id="rId16"/>
              </a:rPr>
              <a:t>Lecture Video on Main Memory and DRAM Basics</a:t>
            </a:r>
            <a:r>
              <a:rPr lang="en-US" b="1" dirty="0"/>
              <a:t>)</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138</a:t>
            </a:fld>
            <a:endParaRPr lang="en-US">
              <a:solidFill>
                <a:srgbClr val="000000"/>
              </a:solidFill>
            </a:endParaRPr>
          </a:p>
        </p:txBody>
      </p:sp>
    </p:spTree>
    <p:extLst>
      <p:ext uri="{BB962C8B-B14F-4D97-AF65-F5344CB8AC3E}">
        <p14:creationId xmlns:p14="http://schemas.microsoft.com/office/powerpoint/2010/main" val="12412199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Thank you.</a:t>
            </a:r>
            <a:endParaRPr lang="en-US" dirty="0"/>
          </a:p>
        </p:txBody>
      </p:sp>
      <p:sp>
        <p:nvSpPr>
          <p:cNvPr id="6" name="Subtitle 5"/>
          <p:cNvSpPr>
            <a:spLocks noGrp="1"/>
          </p:cNvSpPr>
          <p:nvPr>
            <p:ph type="subTitle" idx="1"/>
          </p:nvPr>
        </p:nvSpPr>
        <p:spPr/>
        <p:txBody>
          <a:bodyPr/>
          <a:lstStyle/>
          <a:p>
            <a:endParaRPr lang="en-US" dirty="0"/>
          </a:p>
          <a:p>
            <a:r>
              <a:rPr lang="en-US" dirty="0">
                <a:hlinkClick r:id="rId2"/>
              </a:rPr>
              <a:t>onur.mutlu@inf.ethz.ch</a:t>
            </a:r>
            <a:r>
              <a:rPr lang="en-US" dirty="0"/>
              <a:t> </a:t>
            </a:r>
          </a:p>
          <a:p>
            <a:r>
              <a:rPr lang="en-US" dirty="0" smtClean="0">
                <a:hlinkClick r:id="rId3"/>
              </a:rPr>
              <a:t>http</a:t>
            </a:r>
            <a:r>
              <a:rPr lang="en-US" dirty="0">
                <a:hlinkClick r:id="rId3"/>
              </a:rPr>
              <a:t>://users.ece.cmu.edu/~omutlu</a:t>
            </a:r>
            <a:r>
              <a:rPr lang="en-US" dirty="0" smtClean="0">
                <a:hlinkClick r:id="rId3"/>
              </a:rPr>
              <a:t>/</a:t>
            </a:r>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139</a:t>
            </a:fld>
            <a:endParaRPr lang="en-US" altLang="en-US"/>
          </a:p>
        </p:txBody>
      </p:sp>
    </p:spTree>
    <p:extLst>
      <p:ext uri="{BB962C8B-B14F-4D97-AF65-F5344CB8AC3E}">
        <p14:creationId xmlns:p14="http://schemas.microsoft.com/office/powerpoint/2010/main" val="26369940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4">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6">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8">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6">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9">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10">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email">
              <a:duotone>
                <a:schemeClr val="accent1">
                  <a:shade val="45000"/>
                  <a:satMod val="135000"/>
                </a:schemeClr>
                <a:prstClr val="white"/>
              </a:duotone>
              <a:extLst>
                <a:ext uri="{BEBA8EAE-BF5A-486C-A8C5-ECC9F3942E4B}">
                  <a14:imgProps xmlns:a14="http://schemas.microsoft.com/office/drawing/2010/main">
                    <a14:imgLayer r:embed="rId11">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12">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6">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13">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14">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email">
              <a:duotone>
                <a:schemeClr val="accent2">
                  <a:shade val="45000"/>
                  <a:satMod val="135000"/>
                </a:schemeClr>
                <a:prstClr val="white"/>
              </a:duotone>
              <a:extLst>
                <a:ext uri="{BEBA8EAE-BF5A-486C-A8C5-ECC9F3942E4B}">
                  <a14:imgProps xmlns:a14="http://schemas.microsoft.com/office/drawing/2010/main">
                    <a14:imgLayer r:embed="rId15">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11">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7">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email">
              <a:duotone>
                <a:schemeClr val="accent6">
                  <a:shade val="45000"/>
                  <a:satMod val="135000"/>
                </a:schemeClr>
                <a:prstClr val="white"/>
              </a:duotone>
              <a:extLst>
                <a:ext uri="{BEBA8EAE-BF5A-486C-A8C5-ECC9F3942E4B}">
                  <a14:imgProps xmlns:a14="http://schemas.microsoft.com/office/drawing/2010/main">
                    <a14:imgLayer r:embed="rId11">
                      <a14:imgEffect>
                        <a14:backgroundRemoval t="0" b="100000" l="0" r="100000"/>
                      </a14:imgEffect>
                      <a14:imgEffect>
                        <a14:saturation sat="400000"/>
                      </a14:imgEffect>
                      <a14:imgEffect>
                        <a14:brightnessContrast bright="40000" contrast="40000"/>
                      </a14:imgEffect>
                    </a14:imgLayer>
                  </a14:imgProps>
                </a:ext>
                <a:ext uri="{28A0092B-C50C-407E-A947-70E740481C1C}">
                  <a14:useLocalDpi xmlns:a14="http://schemas.microsoft.com/office/drawing/2010/main"/>
                </a:ext>
              </a:extLst>
            </a:blip>
            <a:srcRect/>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5B9BD5"/>
                </a:solidFill>
                <a:latin typeface="Calibri Light"/>
              </a:rPr>
              <a:t>A</a:t>
            </a:r>
            <a:r>
              <a:rPr lang="en-US" sz="4000" b="1" smtClean="0">
                <a:solidFill>
                  <a:srgbClr val="5B9BD5"/>
                </a:solidFill>
                <a:latin typeface="Calibri Light"/>
              </a:rPr>
              <a:t> </a:t>
            </a:r>
            <a:r>
              <a:rPr lang="en-US" sz="3200" smtClean="0">
                <a:solidFill>
                  <a:srgbClr val="5B9BD5"/>
                </a:solidFill>
                <a:latin typeface="Calibri Light"/>
              </a:rPr>
              <a:t>company</a:t>
            </a:r>
            <a:endParaRPr lang="en-US" sz="4000" smtClean="0">
              <a:solidFill>
                <a:srgbClr val="5B9BD5"/>
              </a:solidFill>
              <a:latin typeface="Calibri Ligh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ED7D31"/>
                </a:solidFill>
                <a:latin typeface="Calibri Light"/>
              </a:rPr>
              <a:t>B</a:t>
            </a:r>
            <a:r>
              <a:rPr lang="en-US" sz="4000" smtClean="0">
                <a:solidFill>
                  <a:srgbClr val="ED7D31"/>
                </a:solidFill>
                <a:latin typeface="Calibri Light"/>
              </a:rPr>
              <a:t> </a:t>
            </a:r>
            <a:r>
              <a:rPr lang="en-US" sz="3200" smtClean="0">
                <a:solidFill>
                  <a:srgbClr val="ED7D31"/>
                </a:solidFill>
                <a:latin typeface="Calibri Light"/>
              </a:rPr>
              <a:t>company</a:t>
            </a:r>
            <a:endParaRPr lang="en-US" sz="4000" smtClean="0">
              <a:solidFill>
                <a:srgbClr val="ED7D31"/>
              </a:solidFill>
              <a:latin typeface="Calibri Ligh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rgbClr val="70AD47"/>
                </a:solidFill>
                <a:latin typeface="Calibri Light"/>
              </a:rPr>
              <a:t>C </a:t>
            </a:r>
            <a:r>
              <a:rPr lang="en-US" sz="3200" smtClean="0">
                <a:solidFill>
                  <a:srgbClr val="70AD47"/>
                </a:solidFill>
                <a:latin typeface="Calibri Light"/>
              </a:rPr>
              <a:t>company</a:t>
            </a:r>
            <a:endParaRPr lang="en-US" sz="4000" smtClean="0">
              <a:solidFill>
                <a:srgbClr val="70AD47"/>
              </a:solidFill>
              <a:latin typeface="Calibri Ligh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5B9BD5"/>
                </a:solidFill>
                <a:latin typeface="Calibri Light"/>
                <a:cs typeface="Courier New" panose="02070309020205020404" pitchFamily="49" charset="0"/>
              </a:rPr>
              <a:t>Up to</a:t>
            </a:r>
          </a:p>
          <a:p>
            <a:pPr algn="ctr"/>
            <a:r>
              <a:rPr lang="en-US" sz="4400" b="1"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5B9BD5"/>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5B9BD5"/>
                </a:solidFill>
                <a:latin typeface="Calibri Ligh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ED7D31"/>
                </a:solidFill>
                <a:latin typeface="Calibri Light"/>
                <a:cs typeface="Courier New" panose="02070309020205020404" pitchFamily="49" charset="0"/>
              </a:rPr>
              <a:t>Up to</a:t>
            </a:r>
          </a:p>
          <a:p>
            <a:pPr algn="ctr"/>
            <a:r>
              <a:rPr lang="en-US" sz="4400" b="1"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6</a:t>
            </a:r>
            <a: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t/>
            </a:r>
            <a:br>
              <a:rPr lang="en-US" sz="3600" dirty="0" smtClean="0">
                <a:solidFill>
                  <a:srgbClr val="ED7D3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ED7D31"/>
                </a:solidFill>
                <a:latin typeface="Calibri Ligh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rgbClr val="70AD47"/>
                </a:solidFill>
                <a:latin typeface="Calibri Light"/>
                <a:cs typeface="Courier New" panose="02070309020205020404" pitchFamily="49" charset="0"/>
              </a:rPr>
              <a:t>Up to</a:t>
            </a:r>
          </a:p>
          <a:p>
            <a:pPr algn="ctr"/>
            <a:r>
              <a:rPr lang="en-US" sz="4400" b="1"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rgbClr val="70AD47"/>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rgbClr val="70AD47"/>
                </a:solidFill>
                <a:latin typeface="Calibri Ligh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14</a:t>
            </a:fld>
            <a:endParaRPr lang="en-US">
              <a:solidFill>
                <a:prstClr val="black">
                  <a:tint val="75000"/>
                </a:prstClr>
              </a:solidFill>
            </a:endParaRPr>
          </a:p>
        </p:txBody>
      </p:sp>
      <p:sp>
        <p:nvSpPr>
          <p:cNvPr id="48" name="Title 1"/>
          <p:cNvSpPr>
            <a:spLocks noGrp="1"/>
          </p:cNvSpPr>
          <p:nvPr>
            <p:ph type="title"/>
          </p:nvPr>
        </p:nvSpPr>
        <p:spPr>
          <a:xfrm>
            <a:off x="228600" y="-2738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Most DRAM Modules Are at Risk</a:t>
            </a:r>
            <a:endParaRPr lang="en-US" sz="4400" b="0" dirty="0">
              <a:solidFill>
                <a:srgbClr val="1A5712"/>
              </a:solidFill>
              <a:latin typeface="Garamond" charset="0"/>
              <a:ea typeface="ＭＳ Ｐゴシック" charset="0"/>
              <a:cs typeface="ＭＳ Ｐゴシック" charset="0"/>
            </a:endParaRPr>
          </a:p>
        </p:txBody>
      </p:sp>
      <p:sp>
        <p:nvSpPr>
          <p:cNvPr id="44" name="Rectangle 43"/>
          <p:cNvSpPr/>
          <p:nvPr/>
        </p:nvSpPr>
        <p:spPr>
          <a:xfrm>
            <a:off x="107950" y="6165304"/>
            <a:ext cx="8568506" cy="646331"/>
          </a:xfrm>
          <a:prstGeom prst="rect">
            <a:avLst/>
          </a:prstGeom>
        </p:spPr>
        <p:txBody>
          <a:bodyPr wrap="square">
            <a:spAutoFit/>
          </a:bodyPr>
          <a:lstStyle/>
          <a:p>
            <a:pPr>
              <a:defRPr/>
            </a:pPr>
            <a:r>
              <a:rPr lang="en-US" dirty="0" smtClean="0">
                <a:solidFill>
                  <a:srgbClr val="0000FF"/>
                </a:solidFill>
                <a:latin typeface="Calibri"/>
                <a:ea typeface="ＭＳ Ｐゴシック" charset="0"/>
                <a:cs typeface="ＭＳ Ｐゴシック" charset="0"/>
                <a:hlinkClick r:id="rId16"/>
              </a:rPr>
              <a:t>Flipping </a:t>
            </a:r>
            <a:r>
              <a:rPr lang="en-US" dirty="0">
                <a:solidFill>
                  <a:srgbClr val="0000FF"/>
                </a:solidFill>
                <a:latin typeface="Calibri"/>
                <a:ea typeface="ＭＳ Ｐゴシック" charset="0"/>
                <a:cs typeface="ＭＳ Ｐゴシック" charset="0"/>
                <a:hlinkClick r:id="rId16"/>
              </a:rPr>
              <a:t>Bits in Memory Without Accessing Them: An Experimental Study of DRAM Disturbance </a:t>
            </a:r>
            <a:r>
              <a:rPr lang="en-US" dirty="0" smtClean="0">
                <a:solidFill>
                  <a:srgbClr val="0000FF"/>
                </a:solidFill>
                <a:latin typeface="Calibri"/>
                <a:ea typeface="ＭＳ Ｐゴシック" charset="0"/>
                <a:cs typeface="ＭＳ Ｐゴシック" charset="0"/>
                <a:hlinkClick r:id="rId16"/>
              </a:rPr>
              <a:t>Errors</a:t>
            </a:r>
            <a:r>
              <a:rPr lang="en-US" dirty="0" smtClean="0">
                <a:solidFill>
                  <a:srgbClr val="0000FF"/>
                </a:solidFill>
                <a:latin typeface="Calibri"/>
                <a:ea typeface="ＭＳ Ｐゴシック" charset="0"/>
                <a:cs typeface="ＭＳ Ｐゴシック" charset="0"/>
              </a:rPr>
              <a:t>,</a:t>
            </a:r>
            <a:r>
              <a:rPr lang="en-US" dirty="0" smtClean="0">
                <a:solidFill>
                  <a:prstClr val="black"/>
                </a:solidFill>
                <a:latin typeface="Tahoma" charset="0"/>
                <a:ea typeface="ＭＳ Ｐゴシック" charset="0"/>
                <a:cs typeface="ＭＳ Ｐゴシック" charset="0"/>
              </a:rPr>
              <a:t> </a:t>
            </a:r>
            <a:r>
              <a:rPr lang="en-US" dirty="0" smtClean="0">
                <a:solidFill>
                  <a:prstClr val="black"/>
                </a:solidFill>
                <a:latin typeface="Calibri"/>
                <a:ea typeface="ＭＳ Ｐゴシック" charset="0"/>
                <a:cs typeface="ＭＳ Ｐゴシック" charset="0"/>
              </a:rPr>
              <a:t>(Kim et al., ISCA 2014)</a:t>
            </a:r>
            <a:endParaRPr lang="en-US" dirty="0">
              <a:solidFill>
                <a:prstClr val="black"/>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3514781477"/>
      </p:ext>
    </p:extLst>
  </p:cSld>
  <p:clrMapOvr>
    <a:masterClrMapping/>
  </p:clrMapOvr>
  <p:timing>
    <p:tnLst>
      <p:par>
        <p:cTn xmlns:p14="http://schemas.microsoft.com/office/powerpoint/2010/mai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onur.mutlu@inf.ethz.ch</a:t>
            </a:r>
            <a:r>
              <a:rPr lang="en-US" sz="2200" dirty="0" smtClean="0"/>
              <a:t> </a:t>
            </a:r>
            <a:endParaRPr lang="en-US" sz="2200" dirty="0"/>
          </a:p>
          <a:p>
            <a:r>
              <a:rPr lang="en-US" sz="2200" dirty="0" smtClean="0">
                <a:hlinkClick r:id="rId4"/>
              </a:rPr>
              <a:t>http</a:t>
            </a:r>
            <a:r>
              <a:rPr lang="en-US" sz="2200" dirty="0">
                <a:hlinkClick r:id="rId4"/>
              </a:rPr>
              <a:t>://users.ece.cmu.edu/~omutlu</a:t>
            </a:r>
            <a:r>
              <a:rPr lang="en-US" sz="2200" dirty="0" smtClean="0">
                <a:hlinkClick r:id="rId4"/>
              </a:rPr>
              <a:t>/</a:t>
            </a:r>
            <a:endParaRPr lang="en-US" sz="2200" dirty="0" smtClean="0"/>
          </a:p>
          <a:p>
            <a:r>
              <a:rPr lang="en-US" sz="2200" dirty="0" smtClean="0"/>
              <a:t>October 6, 2016</a:t>
            </a:r>
          </a:p>
          <a:p>
            <a:r>
              <a:rPr lang="en-US" sz="2200" dirty="0" smtClean="0"/>
              <a:t>RSP 2016 Keynote (Pittsburgh)</a:t>
            </a:r>
          </a:p>
          <a:p>
            <a:endParaRPr lang="en-US" sz="2200" dirty="0" smtClean="0"/>
          </a:p>
          <a:p>
            <a:pPr algn="l"/>
            <a:endParaRPr lang="en-US" sz="2200" dirty="0"/>
          </a:p>
        </p:txBody>
      </p:sp>
      <p:pic>
        <p:nvPicPr>
          <p:cNvPr id="7" name="Picture 6" descr="safari.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79512" y="6453336"/>
            <a:ext cx="1080120" cy="312522"/>
          </a:xfrm>
          <a:prstGeom prst="rect">
            <a:avLst/>
          </a:prstGeom>
        </p:spPr>
      </p:pic>
      <p:pic>
        <p:nvPicPr>
          <p:cNvPr id="8" name="Picture 7" descr="Burgundy_CMU_JPG_Logo.jpg"/>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5020008" y="5727018"/>
            <a:ext cx="3008376" cy="1086358"/>
          </a:xfrm>
          <a:prstGeom prst="rect">
            <a:avLst/>
          </a:prstGeom>
        </p:spPr>
      </p:pic>
      <p:pic>
        <p:nvPicPr>
          <p:cNvPr id="11" name="Picture 18" descr="logo"/>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8404" y="5229200"/>
            <a:ext cx="1387508" cy="1152128"/>
          </a:xfrm>
          <a:prstGeom prst="rect">
            <a:avLst/>
          </a:prstGeom>
          <a:noFill/>
          <a:extLst>
            <a:ext uri="{909E8E84-426E-40dd-AFC4-6F175D3DCCD1}">
              <a14:hiddenFill xmlns:a14="http://schemas.microsoft.com/office/drawing/2010/main">
                <a:solidFill>
                  <a:srgbClr val="FFFFFF"/>
                </a:solidFill>
              </a14:hiddenFill>
            </a:ext>
          </a:extLst>
        </p:spPr>
      </p:pic>
      <p:sp>
        <p:nvSpPr>
          <p:cNvPr id="13" name="Title 1"/>
          <p:cNvSpPr>
            <a:spLocks noGrp="1"/>
          </p:cNvSpPr>
          <p:nvPr>
            <p:ph type="ctrTitle"/>
          </p:nvPr>
        </p:nvSpPr>
        <p:spPr>
          <a:xfrm>
            <a:off x="395536" y="1515616"/>
            <a:ext cx="8382000" cy="2201416"/>
          </a:xfrm>
        </p:spPr>
        <p:txBody>
          <a:bodyPr>
            <a:normAutofit/>
          </a:bodyPr>
          <a:lstStyle/>
          <a:p>
            <a:pPr algn="ctr"/>
            <a:r>
              <a:rPr lang="en-US" sz="4400" dirty="0" smtClean="0"/>
              <a:t>Rethinking Memory System Design</a:t>
            </a:r>
            <a:r>
              <a:rPr lang="en-US" sz="4400" dirty="0"/>
              <a:t/>
            </a:r>
            <a:br>
              <a:rPr lang="en-US" sz="4400" dirty="0"/>
            </a:br>
            <a:r>
              <a:rPr lang="en-US" sz="3800" dirty="0" smtClean="0">
                <a:solidFill>
                  <a:srgbClr val="FF0000"/>
                </a:solidFill>
              </a:rPr>
              <a:t>Business as Usual in the Next Decade?</a:t>
            </a:r>
            <a:endParaRPr lang="en-US" sz="3800" dirty="0">
              <a:solidFill>
                <a:srgbClr val="FF0000"/>
              </a:solidFill>
            </a:endParaRPr>
          </a:p>
        </p:txBody>
      </p:sp>
      <p:pic>
        <p:nvPicPr>
          <p:cNvPr id="10" name="Picture 2" descr="ETH Zurich short logo, black"/>
          <p:cNvPicPr>
            <a:picLocks noChangeAspect="1" noChangeArrowheads="1"/>
          </p:cNvPicPr>
          <p:nvPr/>
        </p:nvPicPr>
        <p:blipFill rotWithShape="1">
          <a:blip r:embed="rId8" cstate="email">
            <a:extLst>
              <a:ext uri="{28A0092B-C50C-407E-A947-70E740481C1C}">
                <a14:useLocalDpi xmlns:a14="http://schemas.microsoft.com/office/drawing/2010/main"/>
              </a:ext>
            </a:extLst>
          </a:blip>
          <a:srcRect l="6982" t="19970" r="7940" b="18111"/>
          <a:stretch/>
        </p:blipFill>
        <p:spPr bwMode="auto">
          <a:xfrm>
            <a:off x="1979712" y="5805264"/>
            <a:ext cx="2750535" cy="7837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36929585"/>
      </p:ext>
    </p:extLst>
  </p:cSld>
  <p:clrMapOvr>
    <a:masterClrMapping/>
  </p:clrMapOvr>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Backup Slides</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141</a:t>
            </a:fld>
            <a:endParaRPr lang="en-US"/>
          </a:p>
        </p:txBody>
      </p:sp>
    </p:spTree>
    <p:extLst>
      <p:ext uri="{BB962C8B-B14F-4D97-AF65-F5344CB8AC3E}">
        <p14:creationId xmlns:p14="http://schemas.microsoft.com/office/powerpoint/2010/main" val="4169808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NAND Flash Memory Scaling</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142</a:t>
            </a:fld>
            <a:endParaRPr lang="en-US"/>
          </a:p>
        </p:txBody>
      </p:sp>
    </p:spTree>
    <p:extLst>
      <p:ext uri="{BB962C8B-B14F-4D97-AF65-F5344CB8AC3E}">
        <p14:creationId xmlns:p14="http://schemas.microsoft.com/office/powerpoint/2010/main" val="13947117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Another Talk: NAND Flash Scaling Challenges</a:t>
            </a:r>
            <a:endParaRPr lang="en-US" sz="3600" dirty="0"/>
          </a:p>
        </p:txBody>
      </p:sp>
      <p:sp>
        <p:nvSpPr>
          <p:cNvPr id="3" name="Content Placeholder 2"/>
          <p:cNvSpPr>
            <a:spLocks noGrp="1"/>
          </p:cNvSpPr>
          <p:nvPr>
            <p:ph idx="1"/>
          </p:nvPr>
        </p:nvSpPr>
        <p:spPr>
          <a:xfrm>
            <a:off x="228600" y="908720"/>
            <a:ext cx="8807896" cy="5256584"/>
          </a:xfrm>
        </p:spPr>
        <p:txBody>
          <a:bodyPr/>
          <a:lstStyle/>
          <a:p>
            <a:r>
              <a:rPr lang="en-US" sz="1800" dirty="0" smtClean="0"/>
              <a:t>Onur Mutlu,</a:t>
            </a:r>
            <a:r>
              <a:rPr lang="en-US" sz="1800" dirty="0"/>
              <a:t/>
            </a:r>
            <a:br>
              <a:rPr lang="en-US" sz="1800" dirty="0"/>
            </a:br>
            <a:r>
              <a:rPr lang="en-US" sz="1800" b="1" dirty="0" smtClean="0">
                <a:hlinkClick r:id="rId2"/>
              </a:rPr>
              <a:t>"</a:t>
            </a:r>
            <a:r>
              <a:rPr lang="en-US" sz="1800" b="1" dirty="0">
                <a:hlinkClick r:id="rId2"/>
              </a:rPr>
              <a:t>Error Analysis and Management for MLC NAND Flash Memory"</a:t>
            </a:r>
            <a:r>
              <a:rPr lang="en-US" sz="1800" dirty="0"/>
              <a:t/>
            </a:r>
            <a:br>
              <a:rPr lang="en-US" sz="1800" dirty="0"/>
            </a:br>
            <a:r>
              <a:rPr lang="en-US" sz="1800" i="1" dirty="0"/>
              <a:t>Technical talk at </a:t>
            </a:r>
            <a:r>
              <a:rPr lang="en-US" sz="1800" i="1" dirty="0">
                <a:hlinkClick r:id="rId3"/>
              </a:rPr>
              <a:t>Flash Memory Summit 2014</a:t>
            </a:r>
            <a:r>
              <a:rPr lang="en-US" sz="1800" i="1" dirty="0"/>
              <a:t> (</a:t>
            </a:r>
            <a:r>
              <a:rPr lang="en-US" sz="1800" b="1" i="1" dirty="0"/>
              <a:t>FMS</a:t>
            </a:r>
            <a:r>
              <a:rPr lang="en-US" sz="1800" i="1" dirty="0"/>
              <a:t>)</a:t>
            </a:r>
            <a:r>
              <a:rPr lang="en-US" sz="1800" dirty="0"/>
              <a:t>, Santa Clara, CA, August 2014. </a:t>
            </a:r>
            <a:r>
              <a:rPr lang="en-US" sz="1800" dirty="0">
                <a:hlinkClick r:id="rId4"/>
              </a:rPr>
              <a:t>Slides (ppt)</a:t>
            </a:r>
            <a:r>
              <a:rPr lang="en-US" sz="1800" dirty="0"/>
              <a:t> </a:t>
            </a:r>
            <a:r>
              <a:rPr lang="en-US" sz="1800" dirty="0">
                <a:hlinkClick r:id="rId2"/>
              </a:rPr>
              <a:t>(pdf)</a:t>
            </a:r>
            <a:r>
              <a:rPr lang="en-US" sz="1800" dirty="0"/>
              <a:t> </a:t>
            </a:r>
            <a:endParaRPr lang="en-US" sz="1800" dirty="0" smtClean="0"/>
          </a:p>
          <a:p>
            <a:endParaRPr lang="en-US" sz="100" dirty="0" smtClean="0"/>
          </a:p>
          <a:p>
            <a:endParaRPr lang="en-US" sz="300" dirty="0"/>
          </a:p>
          <a:p>
            <a:pPr marL="0" indent="0">
              <a:buNone/>
            </a:pPr>
            <a:r>
              <a:rPr lang="en-US" sz="1500" dirty="0" err="1" smtClean="0"/>
              <a:t>Cai</a:t>
            </a:r>
            <a:r>
              <a:rPr lang="en-US" sz="1500" dirty="0"/>
              <a:t>+, “</a:t>
            </a:r>
            <a:r>
              <a:rPr lang="en-US" sz="1500" dirty="0">
                <a:solidFill>
                  <a:srgbClr val="0000FF"/>
                </a:solidFill>
              </a:rPr>
              <a:t>Error Patterns in MLC NAND Flash Memory: Measurement, Characterization, and </a:t>
            </a:r>
            <a:r>
              <a:rPr lang="en-US" sz="1500" dirty="0" smtClean="0">
                <a:solidFill>
                  <a:srgbClr val="0000FF"/>
                </a:solidFill>
              </a:rPr>
              <a:t>Analysis</a:t>
            </a:r>
            <a:r>
              <a:rPr lang="en-US" sz="1500" dirty="0" smtClean="0"/>
              <a:t>,</a:t>
            </a:r>
            <a:r>
              <a:rPr lang="en-US" sz="1500" dirty="0"/>
              <a:t>” DATE 2012</a:t>
            </a:r>
            <a:r>
              <a:rPr lang="en-US" sz="1500" dirty="0" smtClean="0"/>
              <a:t>.</a:t>
            </a:r>
          </a:p>
          <a:p>
            <a:pPr marL="0" indent="0">
              <a:buNone/>
            </a:pPr>
            <a:r>
              <a:rPr lang="en-US" sz="1500" dirty="0" err="1" smtClean="0"/>
              <a:t>Cai</a:t>
            </a:r>
            <a:r>
              <a:rPr lang="en-US" sz="1500" dirty="0"/>
              <a:t>+, “</a:t>
            </a:r>
            <a:r>
              <a:rPr lang="en-US" sz="1500" dirty="0">
                <a:solidFill>
                  <a:srgbClr val="0000FF"/>
                </a:solidFill>
              </a:rPr>
              <a:t>Flash Correct-and-Refresh: Retention-Aware Error Management for Increased Flash Memory </a:t>
            </a:r>
            <a:r>
              <a:rPr lang="en-US" sz="1500" dirty="0" smtClean="0">
                <a:solidFill>
                  <a:srgbClr val="0000FF"/>
                </a:solidFill>
              </a:rPr>
              <a:t>Lifetime</a:t>
            </a:r>
            <a:r>
              <a:rPr lang="en-US" sz="1500" dirty="0" smtClean="0"/>
              <a:t>,” ICCD 2012.</a:t>
            </a:r>
          </a:p>
          <a:p>
            <a:pPr marL="0" indent="0">
              <a:buNone/>
            </a:pPr>
            <a:r>
              <a:rPr lang="en-US" sz="1500" dirty="0" err="1" smtClean="0"/>
              <a:t>Cai</a:t>
            </a:r>
            <a:r>
              <a:rPr lang="en-US" sz="1500" dirty="0"/>
              <a:t>+, “</a:t>
            </a:r>
            <a:r>
              <a:rPr lang="en-US" sz="1500" dirty="0">
                <a:solidFill>
                  <a:srgbClr val="0000FF"/>
                </a:solidFill>
              </a:rPr>
              <a:t>Threshold Voltage Distribution in MLC NAND Flash Memory: Characterization, Analysis and </a:t>
            </a:r>
            <a:r>
              <a:rPr lang="en-US" sz="1500" dirty="0" smtClean="0">
                <a:solidFill>
                  <a:srgbClr val="0000FF"/>
                </a:solidFill>
              </a:rPr>
              <a:t>Modeling</a:t>
            </a:r>
            <a:r>
              <a:rPr lang="en-US" sz="1500" dirty="0" smtClean="0"/>
              <a:t>,” DATE 2013.</a:t>
            </a:r>
          </a:p>
          <a:p>
            <a:pPr marL="0" indent="0">
              <a:buNone/>
            </a:pPr>
            <a:r>
              <a:rPr lang="en-US" sz="1500" dirty="0" err="1" smtClean="0"/>
              <a:t>Cai</a:t>
            </a:r>
            <a:r>
              <a:rPr lang="en-US" sz="1500" dirty="0"/>
              <a:t>+, “</a:t>
            </a:r>
            <a:r>
              <a:rPr lang="en-US" sz="1500" dirty="0">
                <a:solidFill>
                  <a:srgbClr val="0000FF"/>
                </a:solidFill>
              </a:rPr>
              <a:t>Error Analysis and Retention-Aware Error Management for NAND Flash </a:t>
            </a:r>
            <a:r>
              <a:rPr lang="en-US" sz="1500" dirty="0" smtClean="0">
                <a:solidFill>
                  <a:srgbClr val="0000FF"/>
                </a:solidFill>
              </a:rPr>
              <a:t>Memory</a:t>
            </a:r>
            <a:r>
              <a:rPr lang="en-US" sz="1500" dirty="0" smtClean="0"/>
              <a:t>,” Intel Technology Journal 2013.</a:t>
            </a:r>
          </a:p>
          <a:p>
            <a:pPr marL="0" indent="0">
              <a:buNone/>
            </a:pPr>
            <a:r>
              <a:rPr lang="en-US" sz="1500" dirty="0" err="1" smtClean="0"/>
              <a:t>Cai</a:t>
            </a:r>
            <a:r>
              <a:rPr lang="en-US" sz="1500" dirty="0"/>
              <a:t>+, “</a:t>
            </a:r>
            <a:r>
              <a:rPr lang="en-US" sz="1500" dirty="0">
                <a:solidFill>
                  <a:srgbClr val="0000FF"/>
                </a:solidFill>
              </a:rPr>
              <a:t>Program Interference in MLC NAND Flash Memory: Characterization, Modeling, and </a:t>
            </a:r>
            <a:r>
              <a:rPr lang="en-US" sz="1500" dirty="0" smtClean="0">
                <a:solidFill>
                  <a:srgbClr val="0000FF"/>
                </a:solidFill>
              </a:rPr>
              <a:t>Mitigation</a:t>
            </a:r>
            <a:r>
              <a:rPr lang="en-US" sz="1500" dirty="0" smtClean="0"/>
              <a:t>,” ICCD 2013.</a:t>
            </a:r>
          </a:p>
          <a:p>
            <a:pPr marL="0" indent="0">
              <a:buNone/>
            </a:pPr>
            <a:r>
              <a:rPr lang="en-US" sz="1500" dirty="0" err="1" smtClean="0"/>
              <a:t>Cai</a:t>
            </a:r>
            <a:r>
              <a:rPr lang="en-US" sz="1500" dirty="0"/>
              <a:t>+, “</a:t>
            </a:r>
            <a:r>
              <a:rPr lang="en-US" sz="1500" dirty="0">
                <a:solidFill>
                  <a:srgbClr val="0000FF"/>
                </a:solidFill>
              </a:rPr>
              <a:t>Neighbor-Cell Assisted Error Correction for MLC NAND Flash </a:t>
            </a:r>
            <a:r>
              <a:rPr lang="en-US" sz="1500" dirty="0" smtClean="0">
                <a:solidFill>
                  <a:srgbClr val="0000FF"/>
                </a:solidFill>
              </a:rPr>
              <a:t>Memories</a:t>
            </a:r>
            <a:r>
              <a:rPr lang="en-US" sz="1500" dirty="0" smtClean="0"/>
              <a:t>,” SIGMETRICS 2014.</a:t>
            </a:r>
          </a:p>
          <a:p>
            <a:pPr marL="0" indent="0">
              <a:buNone/>
            </a:pPr>
            <a:r>
              <a:rPr lang="en-US" sz="1500" dirty="0" err="1" smtClean="0"/>
              <a:t>Cai</a:t>
            </a:r>
            <a:r>
              <a:rPr lang="en-US" sz="1500" dirty="0"/>
              <a:t>+,</a:t>
            </a:r>
            <a:r>
              <a:rPr lang="en-US" sz="1500" dirty="0" smtClean="0"/>
              <a:t>”</a:t>
            </a:r>
            <a:r>
              <a:rPr lang="en-US" sz="1500" dirty="0" smtClean="0">
                <a:solidFill>
                  <a:srgbClr val="0000FF"/>
                </a:solidFill>
              </a:rPr>
              <a:t>Data </a:t>
            </a:r>
            <a:r>
              <a:rPr lang="en-US" sz="1500" dirty="0">
                <a:solidFill>
                  <a:srgbClr val="0000FF"/>
                </a:solidFill>
              </a:rPr>
              <a:t>Retention in MLC NAND Flash Memory: Characterization, Optimization and Recovery</a:t>
            </a:r>
            <a:r>
              <a:rPr lang="en-US" sz="1500" dirty="0"/>
              <a:t>,” HPCA 2015</a:t>
            </a:r>
            <a:r>
              <a:rPr lang="en-US" sz="1500" dirty="0" smtClean="0"/>
              <a:t>.</a:t>
            </a:r>
          </a:p>
          <a:p>
            <a:pPr marL="0" indent="0">
              <a:buNone/>
            </a:pPr>
            <a:r>
              <a:rPr lang="en-US" sz="1500" dirty="0" err="1" smtClean="0"/>
              <a:t>Cai</a:t>
            </a:r>
            <a:r>
              <a:rPr lang="en-US" sz="1500" dirty="0" smtClean="0"/>
              <a:t>+, “</a:t>
            </a:r>
            <a:r>
              <a:rPr lang="en-US" sz="1500" dirty="0">
                <a:solidFill>
                  <a:srgbClr val="0000FF"/>
                </a:solidFill>
              </a:rPr>
              <a:t>Read Disturb Errors in MLC NAND Flash Memory: Characterization and </a:t>
            </a:r>
            <a:r>
              <a:rPr lang="en-US" sz="1500" dirty="0" smtClean="0">
                <a:solidFill>
                  <a:srgbClr val="0000FF"/>
                </a:solidFill>
              </a:rPr>
              <a:t>Mitigation</a:t>
            </a:r>
            <a:r>
              <a:rPr lang="en-US" sz="1500" dirty="0" smtClean="0"/>
              <a:t>,” DSN 2015. </a:t>
            </a:r>
          </a:p>
          <a:p>
            <a:pPr marL="0" indent="0">
              <a:buNone/>
            </a:pPr>
            <a:r>
              <a:rPr lang="en-US" sz="1500" dirty="0" err="1" smtClean="0"/>
              <a:t>Luo</a:t>
            </a:r>
            <a:r>
              <a:rPr lang="en-US" sz="1500" dirty="0" smtClean="0"/>
              <a:t>+, “</a:t>
            </a:r>
            <a:r>
              <a:rPr lang="en-US" sz="1500" dirty="0" smtClean="0">
                <a:solidFill>
                  <a:srgbClr val="0000FF"/>
                </a:solidFill>
              </a:rPr>
              <a:t>WARM: Improving </a:t>
            </a:r>
            <a:r>
              <a:rPr lang="en-US" sz="1500" dirty="0">
                <a:solidFill>
                  <a:srgbClr val="0000FF"/>
                </a:solidFill>
              </a:rPr>
              <a:t>NAND Flash Memory Lifetime with Write-hotness Aware Retention </a:t>
            </a:r>
            <a:r>
              <a:rPr lang="en-US" sz="1500" dirty="0" smtClean="0">
                <a:solidFill>
                  <a:srgbClr val="0000FF"/>
                </a:solidFill>
              </a:rPr>
              <a:t>Management</a:t>
            </a:r>
            <a:r>
              <a:rPr lang="en-US" sz="1500" dirty="0" smtClean="0"/>
              <a:t>,” MSST 2015.</a:t>
            </a:r>
          </a:p>
          <a:p>
            <a:pPr marL="0" indent="0">
              <a:buNone/>
            </a:pPr>
            <a:r>
              <a:rPr lang="en-US" sz="1500" dirty="0" smtClean="0"/>
              <a:t>Meza+, “</a:t>
            </a:r>
            <a:r>
              <a:rPr lang="en-US" sz="1500" dirty="0" smtClean="0">
                <a:solidFill>
                  <a:srgbClr val="0000FF"/>
                </a:solidFill>
              </a:rPr>
              <a:t>A Large-Scale Study of Flash Memory Errors in the Field</a:t>
            </a:r>
            <a:r>
              <a:rPr lang="en-US" sz="1500" dirty="0" smtClean="0"/>
              <a:t>,” SIGMETRICS 2015.</a:t>
            </a:r>
            <a:endParaRPr lang="en-US" sz="1500" dirty="0"/>
          </a:p>
          <a:p>
            <a:endParaRPr lang="en-US" sz="1700" dirty="0"/>
          </a:p>
          <a:p>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143</a:t>
            </a:fld>
            <a:endParaRPr lang="en-US" altLang="en-US"/>
          </a:p>
        </p:txBody>
      </p:sp>
    </p:spTree>
    <p:extLst>
      <p:ext uri="{BB962C8B-B14F-4D97-AF65-F5344CB8AC3E}">
        <p14:creationId xmlns:p14="http://schemas.microsoft.com/office/powerpoint/2010/main" val="2366838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(Flash)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144</a:t>
            </a:fld>
            <a:endParaRPr lang="en-US" altLang="en-US"/>
          </a:p>
        </p:txBody>
      </p:sp>
      <p:pic>
        <p:nvPicPr>
          <p:cNvPr id="33" name="Picture 20"/>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0066CC"/>
                </a:solidFill>
                <a:latin typeface="Tahoma"/>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5" name="Group 45"/>
          <p:cNvGrpSpPr>
            <a:grpSpLocks/>
          </p:cNvGrpSpPr>
          <p:nvPr/>
        </p:nvGrpSpPr>
        <p:grpSpPr bwMode="auto">
          <a:xfrm>
            <a:off x="5867400" y="4433888"/>
            <a:ext cx="2508250" cy="1814512"/>
            <a:chOff x="3696" y="3072"/>
            <a:chExt cx="1580" cy="1143"/>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7" name="Text Box 43"/>
            <p:cNvSpPr txBox="1">
              <a:spLocks noChangeArrowheads="1"/>
            </p:cNvSpPr>
            <p:nvPr/>
          </p:nvSpPr>
          <p:spPr bwMode="auto">
            <a:xfrm>
              <a:off x="3696" y="3984"/>
              <a:ext cx="15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latin typeface="Tahoma"/>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3x-nm</a:t>
            </a:r>
          </a:p>
          <a:p>
            <a:pPr algn="ctr">
              <a:defRPr/>
            </a:pPr>
            <a:r>
              <a:rPr lang="en-US" sz="1800" kern="0" smtClean="0">
                <a:solidFill>
                  <a:srgbClr val="FFFF00"/>
                </a:solidFill>
              </a:rPr>
              <a:t>NAND Flash</a:t>
            </a:r>
          </a:p>
        </p:txBody>
      </p:sp>
      <p:sp>
        <p:nvSpPr>
          <p:cNvPr id="61" name="Rectangle 60"/>
          <p:cNvSpPr/>
          <p:nvPr/>
        </p:nvSpPr>
        <p:spPr>
          <a:xfrm>
            <a:off x="107504" y="5805264"/>
            <a:ext cx="5904656" cy="584776"/>
          </a:xfrm>
          <a:prstGeom prst="rect">
            <a:avLst/>
          </a:prstGeom>
        </p:spPr>
        <p:txBody>
          <a:bodyPr wrap="square">
            <a:spAutoFit/>
          </a:bodyPr>
          <a:lstStyle/>
          <a:p>
            <a:r>
              <a:rPr lang="en-US" sz="1600" dirty="0">
                <a:solidFill>
                  <a:srgbClr val="006633"/>
                </a:solidFill>
                <a:latin typeface="Tahoma"/>
              </a:rPr>
              <a:t>[</a:t>
            </a:r>
            <a:r>
              <a:rPr lang="en-US" sz="1600" dirty="0" err="1">
                <a:solidFill>
                  <a:srgbClr val="006633"/>
                </a:solidFill>
                <a:latin typeface="Tahoma"/>
              </a:rPr>
              <a:t>Cai</a:t>
            </a:r>
            <a:r>
              <a:rPr lang="en-US" sz="1600" dirty="0">
                <a:solidFill>
                  <a:srgbClr val="006633"/>
                </a:solidFill>
                <a:latin typeface="Tahoma"/>
              </a:rPr>
              <a:t>+, DATE 2012, ICCD 2012, DATE 2013, ITJ 2013, ICCD 2013, SIGMETRICS </a:t>
            </a:r>
            <a:r>
              <a:rPr lang="en-US" sz="1600" dirty="0" smtClean="0">
                <a:solidFill>
                  <a:srgbClr val="006633"/>
                </a:solidFill>
                <a:latin typeface="Tahoma"/>
              </a:rPr>
              <a:t>2014, HPCA 2015, DSN 2015, MSST 2015]</a:t>
            </a:r>
            <a:endParaRPr lang="en-US" sz="1600" dirty="0">
              <a:solidFill>
                <a:srgbClr val="000000"/>
              </a:solidFill>
              <a:latin typeface="Tahoma"/>
            </a:endParaRPr>
          </a:p>
        </p:txBody>
      </p:sp>
    </p:spTree>
    <p:extLst>
      <p:ext uri="{BB962C8B-B14F-4D97-AF65-F5344CB8AC3E}">
        <p14:creationId xmlns:p14="http://schemas.microsoft.com/office/powerpoint/2010/main" val="15939977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Title 1"/>
          <p:cNvSpPr>
            <a:spLocks noGrp="1"/>
          </p:cNvSpPr>
          <p:nvPr>
            <p:ph type="title"/>
          </p:nvPr>
        </p:nvSpPr>
        <p:spPr/>
        <p:txBody>
          <a:bodyPr/>
          <a:lstStyle/>
          <a:p>
            <a:r>
              <a:rPr lang="en-US" sz="3500" dirty="0" smtClean="0">
                <a:latin typeface="Garamond" charset="0"/>
              </a:rPr>
              <a:t>Error Management in MLC NAND Flash</a:t>
            </a:r>
            <a:endParaRPr lang="en-US" sz="3500" dirty="0">
              <a:latin typeface="Garamond" charset="0"/>
            </a:endParaRPr>
          </a:p>
        </p:txBody>
      </p:sp>
      <p:sp>
        <p:nvSpPr>
          <p:cNvPr id="3" name="Content Placeholder 2"/>
          <p:cNvSpPr>
            <a:spLocks noGrp="1"/>
          </p:cNvSpPr>
          <p:nvPr>
            <p:ph idx="1"/>
          </p:nvPr>
        </p:nvSpPr>
        <p:spPr>
          <a:xfrm>
            <a:off x="228600" y="1117600"/>
            <a:ext cx="8915400" cy="5130800"/>
          </a:xfrm>
        </p:spPr>
        <p:txBody>
          <a:bodyPr/>
          <a:lstStyle/>
          <a:p>
            <a:pPr>
              <a:buFont typeface="Wingdings" pitchFamily="2" charset="2"/>
              <a:buChar char="n"/>
              <a:defRPr/>
            </a:pPr>
            <a:r>
              <a:rPr lang="en-US" sz="2300" dirty="0" smtClean="0">
                <a:ea typeface="+mn-ea"/>
                <a:cs typeface="+mn-cs"/>
              </a:rPr>
              <a:t>Problem: MLC NAND flash memory reliability/endurance is a key challenge for satisfying future storage systems’ requirements</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smtClean="0">
                <a:ea typeface="+mn-ea"/>
                <a:cs typeface="+mn-cs"/>
              </a:rPr>
              <a:t>Our Goals: (1) </a:t>
            </a:r>
            <a:r>
              <a:rPr lang="en-US" sz="2300" dirty="0" smtClean="0">
                <a:solidFill>
                  <a:srgbClr val="0000FF"/>
                </a:solidFill>
                <a:ea typeface="+mn-ea"/>
                <a:cs typeface="+mn-cs"/>
              </a:rPr>
              <a:t>Build reliable error models for NAND </a:t>
            </a:r>
            <a:r>
              <a:rPr lang="en-US" sz="2300" dirty="0">
                <a:solidFill>
                  <a:srgbClr val="0000FF"/>
                </a:solidFill>
                <a:ea typeface="+mn-ea"/>
                <a:cs typeface="+mn-cs"/>
              </a:rPr>
              <a:t>f</a:t>
            </a:r>
            <a:r>
              <a:rPr lang="en-US" sz="2300" dirty="0" smtClean="0">
                <a:solidFill>
                  <a:srgbClr val="0000FF"/>
                </a:solidFill>
                <a:ea typeface="+mn-ea"/>
                <a:cs typeface="+mn-cs"/>
              </a:rPr>
              <a:t>lash memory via experimental characterization</a:t>
            </a:r>
            <a:r>
              <a:rPr lang="en-US" sz="2300" dirty="0" smtClean="0">
                <a:ea typeface="+mn-ea"/>
                <a:cs typeface="+mn-cs"/>
              </a:rPr>
              <a:t>, (2) </a:t>
            </a:r>
            <a:r>
              <a:rPr lang="en-US" sz="2300" dirty="0">
                <a:solidFill>
                  <a:srgbClr val="0000FF"/>
                </a:solidFill>
                <a:ea typeface="+mn-ea"/>
                <a:cs typeface="+mn-cs"/>
              </a:rPr>
              <a:t>D</a:t>
            </a:r>
            <a:r>
              <a:rPr lang="en-US" sz="2300" dirty="0" smtClean="0">
                <a:solidFill>
                  <a:srgbClr val="0000FF"/>
                </a:solidFill>
                <a:ea typeface="+mn-ea"/>
                <a:cs typeface="+mn-cs"/>
              </a:rPr>
              <a:t>evelop efficient techniques to improve reliability and endurance</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a:t>This talk </a:t>
            </a:r>
            <a:r>
              <a:rPr lang="en-US" sz="2300" dirty="0" smtClean="0"/>
              <a:t>provides </a:t>
            </a:r>
            <a:r>
              <a:rPr lang="en-US" sz="2300" dirty="0"/>
              <a:t>a “flash” summary of our recent results published in the past 3 </a:t>
            </a:r>
            <a:r>
              <a:rPr lang="en-US" sz="2300" dirty="0" smtClean="0"/>
              <a:t>years</a:t>
            </a:r>
            <a:r>
              <a:rPr lang="en-US" sz="2300" dirty="0" smtClean="0">
                <a:ea typeface="+mn-ea"/>
                <a:cs typeface="+mn-cs"/>
              </a:rPr>
              <a:t>:</a:t>
            </a:r>
          </a:p>
          <a:p>
            <a:pPr lvl="1">
              <a:buFont typeface="Wingdings" pitchFamily="2" charset="2"/>
              <a:buChar char="q"/>
              <a:defRPr/>
            </a:pPr>
            <a:r>
              <a:rPr lang="en-US" sz="2000" dirty="0" smtClean="0">
                <a:solidFill>
                  <a:srgbClr val="FF0000"/>
                </a:solidFill>
              </a:rPr>
              <a:t>Experimental error and threshold voltage characterization </a:t>
            </a:r>
            <a:r>
              <a:rPr lang="en-US" sz="1600" b="1" dirty="0" smtClean="0">
                <a:solidFill>
                  <a:schemeClr val="accent2">
                    <a:lumMod val="75000"/>
                  </a:schemeClr>
                </a:solidFill>
              </a:rPr>
              <a:t>[DATE’12&amp;13]</a:t>
            </a:r>
          </a:p>
          <a:p>
            <a:pPr lvl="1">
              <a:buFont typeface="Wingdings" pitchFamily="2" charset="2"/>
              <a:buChar char="q"/>
              <a:defRPr/>
            </a:pPr>
            <a:r>
              <a:rPr lang="en-US" sz="2000" dirty="0" smtClean="0">
                <a:solidFill>
                  <a:srgbClr val="FF0000"/>
                </a:solidFill>
              </a:rPr>
              <a:t>Retention-aware error management </a:t>
            </a:r>
            <a:r>
              <a:rPr lang="en-US" sz="1600" b="1" dirty="0" smtClean="0">
                <a:solidFill>
                  <a:srgbClr val="3B812F">
                    <a:lumMod val="75000"/>
                  </a:srgbClr>
                </a:solidFill>
                <a:ea typeface="+mn-ea"/>
                <a:cs typeface="+mn-cs"/>
              </a:rPr>
              <a:t>[ICCD’12</a:t>
            </a:r>
            <a:r>
              <a:rPr lang="en-US" sz="1600" b="1" dirty="0">
                <a:solidFill>
                  <a:srgbClr val="3B812F">
                    <a:lumMod val="75000"/>
                  </a:srgbClr>
                </a:solidFill>
                <a:ea typeface="+mn-ea"/>
                <a:cs typeface="+mn-cs"/>
              </a:rPr>
              <a:t>]</a:t>
            </a:r>
            <a:endParaRPr lang="en-US" sz="2000" dirty="0" smtClean="0"/>
          </a:p>
          <a:p>
            <a:pPr lvl="1">
              <a:buFont typeface="Wingdings" pitchFamily="2" charset="2"/>
              <a:buChar char="q"/>
              <a:defRPr/>
            </a:pPr>
            <a:r>
              <a:rPr lang="en-US" sz="2000" dirty="0" smtClean="0">
                <a:solidFill>
                  <a:srgbClr val="FF0000"/>
                </a:solidFill>
              </a:rPr>
              <a:t>Program interference analysis and read reference V prediction </a:t>
            </a:r>
            <a:r>
              <a:rPr lang="en-US" sz="1600" b="1" dirty="0" smtClean="0">
                <a:solidFill>
                  <a:srgbClr val="3B812F">
                    <a:lumMod val="75000"/>
                  </a:srgbClr>
                </a:solidFill>
                <a:ea typeface="+mn-ea"/>
                <a:cs typeface="+mn-cs"/>
              </a:rPr>
              <a:t>[ICCD’13]</a:t>
            </a:r>
            <a:endParaRPr lang="en-US" sz="2000" dirty="0" smtClean="0"/>
          </a:p>
          <a:p>
            <a:pPr lvl="1">
              <a:buFont typeface="Wingdings" pitchFamily="2" charset="2"/>
              <a:buChar char="q"/>
              <a:defRPr/>
            </a:pPr>
            <a:r>
              <a:rPr lang="en-US" sz="2000" dirty="0" smtClean="0">
                <a:solidFill>
                  <a:srgbClr val="FF0000"/>
                </a:solidFill>
              </a:rPr>
              <a:t>Neighbor-assisted error correction </a:t>
            </a:r>
            <a:r>
              <a:rPr lang="en-US" sz="1600" b="1" dirty="0" smtClean="0">
                <a:solidFill>
                  <a:srgbClr val="3B812F">
                    <a:lumMod val="75000"/>
                  </a:srgbClr>
                </a:solidFill>
                <a:ea typeface="+mn-ea"/>
                <a:cs typeface="+mn-cs"/>
              </a:rPr>
              <a:t>[SIGMETRICS’14]</a:t>
            </a:r>
            <a:endParaRPr lang="en-US" sz="2000" dirty="0"/>
          </a:p>
        </p:txBody>
      </p:sp>
      <p:sp>
        <p:nvSpPr>
          <p:cNvPr id="1914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06734C0-FEE6-C04D-9F27-8D134132CC2F}" type="slidenum">
              <a:rPr lang="en-US" sz="1600">
                <a:solidFill>
                  <a:srgbClr val="000000"/>
                </a:solidFill>
                <a:latin typeface="Garamond" charset="0"/>
              </a:rPr>
              <a:pPr eaLnBrk="1" hangingPunct="1"/>
              <a:t>145</a:t>
            </a:fld>
            <a:endParaRPr lang="en-US" sz="1600">
              <a:solidFill>
                <a:srgbClr val="000000"/>
              </a:solidFill>
              <a:latin typeface="Garamond" charset="0"/>
            </a:endParaRPr>
          </a:p>
        </p:txBody>
      </p:sp>
      <p:pic>
        <p:nvPicPr>
          <p:cNvPr id="191492" name="Picture 6" descr="FMS_logo_lightbluematte_3C5CAE.gif"/>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61485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412776"/>
            <a:ext cx="7924800" cy="1752600"/>
          </a:xfrm>
        </p:spPr>
        <p:txBody>
          <a:bodyPr/>
          <a:lstStyle/>
          <a:p>
            <a:r>
              <a:rPr lang="en-US" sz="4000" dirty="0" err="1" smtClean="0"/>
              <a:t>Ramulator</a:t>
            </a:r>
            <a:r>
              <a:rPr lang="en-US" sz="4000" dirty="0" smtClean="0"/>
              <a:t>: A Fast and Extensible DRAM Simulator </a:t>
            </a:r>
            <a:br>
              <a:rPr lang="en-US" sz="4000" dirty="0" smtClean="0"/>
            </a:br>
            <a:r>
              <a:rPr lang="en-US" sz="4000" dirty="0"/>
              <a:t>	</a:t>
            </a:r>
            <a:r>
              <a:rPr lang="en-US" sz="3000" b="1" dirty="0" smtClean="0"/>
              <a:t>[IEEE Comp Arch Letters’15]</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146</a:t>
            </a:fld>
            <a:endParaRPr lang="en-US"/>
          </a:p>
        </p:txBody>
      </p:sp>
    </p:spTree>
    <p:extLst>
      <p:ext uri="{BB962C8B-B14F-4D97-AF65-F5344CB8AC3E}">
        <p14:creationId xmlns:p14="http://schemas.microsoft.com/office/powerpoint/2010/main" val="26934858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Motivation</a:t>
            </a:r>
            <a:endParaRPr lang="en-US" dirty="0"/>
          </a:p>
        </p:txBody>
      </p:sp>
      <p:sp>
        <p:nvSpPr>
          <p:cNvPr id="3" name="Content Placeholder 2"/>
          <p:cNvSpPr>
            <a:spLocks noGrp="1"/>
          </p:cNvSpPr>
          <p:nvPr>
            <p:ph idx="1"/>
          </p:nvPr>
        </p:nvSpPr>
        <p:spPr/>
        <p:txBody>
          <a:bodyPr/>
          <a:lstStyle/>
          <a:p>
            <a:r>
              <a:rPr lang="en-US" sz="2000" dirty="0" smtClean="0"/>
              <a:t>DRAM and Memory Controller landscape is changing</a:t>
            </a:r>
          </a:p>
          <a:p>
            <a:r>
              <a:rPr lang="en-US" sz="2000" dirty="0" smtClean="0"/>
              <a:t>Many new and upcoming standards</a:t>
            </a:r>
          </a:p>
          <a:p>
            <a:r>
              <a:rPr lang="en-US" sz="2000" dirty="0" smtClean="0"/>
              <a:t>Many new controller designs</a:t>
            </a:r>
          </a:p>
          <a:p>
            <a:r>
              <a:rPr lang="en-US" sz="2000" dirty="0" smtClean="0"/>
              <a:t>A fast and easy-to-extend simulator is very much needed</a:t>
            </a:r>
            <a:endParaRPr lang="en-US" sz="20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147</a:t>
            </a:fld>
            <a:endParaRPr lang="en-US"/>
          </a:p>
        </p:txBody>
      </p:sp>
      <p:pic>
        <p:nvPicPr>
          <p:cNvPr id="5" name="Picture 4"/>
          <p:cNvPicPr>
            <a:picLocks noChangeAspect="1"/>
          </p:cNvPicPr>
          <p:nvPr/>
        </p:nvPicPr>
        <p:blipFill>
          <a:blip r:embed="rId2"/>
          <a:stretch>
            <a:fillRect/>
          </a:stretch>
        </p:blipFill>
        <p:spPr>
          <a:xfrm>
            <a:off x="755576" y="2708920"/>
            <a:ext cx="7315200" cy="4064000"/>
          </a:xfrm>
          <a:prstGeom prst="rect">
            <a:avLst/>
          </a:prstGeom>
        </p:spPr>
      </p:pic>
    </p:spTree>
    <p:extLst>
      <p:ext uri="{BB962C8B-B14F-4D97-AF65-F5344CB8AC3E}">
        <p14:creationId xmlns:p14="http://schemas.microsoft.com/office/powerpoint/2010/main" val="20044856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a:t>
            </a:r>
            <a:endParaRPr lang="en-US" dirty="0"/>
          </a:p>
        </p:txBody>
      </p:sp>
      <p:sp>
        <p:nvSpPr>
          <p:cNvPr id="3" name="Content Placeholder 2"/>
          <p:cNvSpPr>
            <a:spLocks noGrp="1"/>
          </p:cNvSpPr>
          <p:nvPr>
            <p:ph idx="1"/>
          </p:nvPr>
        </p:nvSpPr>
        <p:spPr/>
        <p:txBody>
          <a:bodyPr/>
          <a:lstStyle/>
          <a:p>
            <a:r>
              <a:rPr lang="en-US" dirty="0" smtClean="0"/>
              <a:t>Provides out-of-the box support for many DRAM standards:</a:t>
            </a:r>
          </a:p>
          <a:p>
            <a:pPr lvl="1"/>
            <a:r>
              <a:rPr lang="en-US" dirty="0" smtClean="0"/>
              <a:t>DDR3</a:t>
            </a:r>
            <a:r>
              <a:rPr lang="en-US" dirty="0"/>
              <a:t>/4, LPDDR3/4, GDDR5, WIO1/2, HBM, </a:t>
            </a:r>
            <a:r>
              <a:rPr lang="en-US" dirty="0" smtClean="0"/>
              <a:t>plus new proposals </a:t>
            </a:r>
            <a:r>
              <a:rPr lang="en-US" dirty="0"/>
              <a:t>(SALP, AL-DRAM, TLDRAM</a:t>
            </a:r>
            <a:r>
              <a:rPr lang="en-US" dirty="0" smtClean="0"/>
              <a:t>, RowClone</a:t>
            </a:r>
            <a:r>
              <a:rPr lang="en-US" dirty="0"/>
              <a:t>, and SARP</a:t>
            </a:r>
            <a:r>
              <a:rPr lang="en-US" dirty="0" smtClean="0"/>
              <a:t>)</a:t>
            </a:r>
          </a:p>
          <a:p>
            <a:r>
              <a:rPr lang="en-US" dirty="0" smtClean="0"/>
              <a:t>~2.5X faster than fastest open-source simulator</a:t>
            </a:r>
          </a:p>
          <a:p>
            <a:r>
              <a:rPr lang="en-US" dirty="0" smtClean="0"/>
              <a:t>Modular and extensible to different standards</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148</a:t>
            </a:fld>
            <a:endParaRPr lang="en-US"/>
          </a:p>
        </p:txBody>
      </p:sp>
      <p:pic>
        <p:nvPicPr>
          <p:cNvPr id="5" name="Picture 4"/>
          <p:cNvPicPr>
            <a:picLocks noChangeAspect="1"/>
          </p:cNvPicPr>
          <p:nvPr/>
        </p:nvPicPr>
        <p:blipFill>
          <a:blip r:embed="rId2"/>
          <a:stretch>
            <a:fillRect/>
          </a:stretch>
        </p:blipFill>
        <p:spPr>
          <a:xfrm>
            <a:off x="827584" y="3501008"/>
            <a:ext cx="7073900" cy="2654300"/>
          </a:xfrm>
          <a:prstGeom prst="rect">
            <a:avLst/>
          </a:prstGeom>
        </p:spPr>
      </p:pic>
    </p:spTree>
    <p:extLst>
      <p:ext uri="{BB962C8B-B14F-4D97-AF65-F5344CB8AC3E}">
        <p14:creationId xmlns:p14="http://schemas.microsoft.com/office/powerpoint/2010/main" val="16945849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Case Study: Comparison of DRAM Standards</a:t>
            </a:r>
            <a:endParaRPr lang="en-US" sz="3600"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149</a:t>
            </a:fld>
            <a:endParaRPr lang="en-US"/>
          </a:p>
        </p:txBody>
      </p:sp>
      <p:pic>
        <p:nvPicPr>
          <p:cNvPr id="5" name="Picture 4"/>
          <p:cNvPicPr>
            <a:picLocks noChangeAspect="1"/>
          </p:cNvPicPr>
          <p:nvPr/>
        </p:nvPicPr>
        <p:blipFill>
          <a:blip r:embed="rId2"/>
          <a:stretch>
            <a:fillRect/>
          </a:stretch>
        </p:blipFill>
        <p:spPr>
          <a:xfrm>
            <a:off x="683568" y="4129360"/>
            <a:ext cx="6997700" cy="2540000"/>
          </a:xfrm>
          <a:prstGeom prst="rect">
            <a:avLst/>
          </a:prstGeom>
        </p:spPr>
      </p:pic>
      <p:pic>
        <p:nvPicPr>
          <p:cNvPr id="6" name="Picture 5"/>
          <p:cNvPicPr>
            <a:picLocks noChangeAspect="1"/>
          </p:cNvPicPr>
          <p:nvPr/>
        </p:nvPicPr>
        <p:blipFill>
          <a:blip r:embed="rId3"/>
          <a:stretch>
            <a:fillRect/>
          </a:stretch>
        </p:blipFill>
        <p:spPr>
          <a:xfrm>
            <a:off x="1043608" y="764704"/>
            <a:ext cx="6985000" cy="3048000"/>
          </a:xfrm>
          <a:prstGeom prst="rect">
            <a:avLst/>
          </a:prstGeom>
        </p:spPr>
      </p:pic>
      <p:sp>
        <p:nvSpPr>
          <p:cNvPr id="8" name="Rectangle 7"/>
          <p:cNvSpPr/>
          <p:nvPr/>
        </p:nvSpPr>
        <p:spPr>
          <a:xfrm>
            <a:off x="7812360" y="4604935"/>
            <a:ext cx="1944216" cy="1200329"/>
          </a:xfrm>
          <a:prstGeom prst="rect">
            <a:avLst/>
          </a:prstGeom>
        </p:spPr>
        <p:txBody>
          <a:bodyPr wrap="square">
            <a:spAutoFit/>
          </a:bodyPr>
          <a:lstStyle/>
          <a:p>
            <a:r>
              <a:rPr lang="en-US" dirty="0">
                <a:solidFill>
                  <a:srgbClr val="000000"/>
                </a:solidFill>
                <a:latin typeface="Tahoma"/>
              </a:rPr>
              <a:t>Across 22 workloads, simple CPU model</a:t>
            </a:r>
          </a:p>
        </p:txBody>
      </p:sp>
    </p:spTree>
    <p:extLst>
      <p:ext uri="{BB962C8B-B14F-4D97-AF65-F5344CB8AC3E}">
        <p14:creationId xmlns:p14="http://schemas.microsoft.com/office/powerpoint/2010/main" val="242136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3" cstate="email">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24" name="YArrow"/>
          <p:cNvCxnSpPr>
            <a:stCxn id="26" idx="3"/>
            <a:endCxn id="29"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6"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9" name="XArrow"/>
          <p:cNvCxnSpPr>
            <a:stCxn id="2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2" name="Rectangle 1"/>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924621753"/>
      </p:ext>
    </p:extLst>
  </p:cSld>
  <p:clrMapOvr>
    <a:masterClrMapping/>
  </p:clrMapOvr>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Ramulator</a:t>
            </a:r>
            <a:r>
              <a:rPr lang="en-US" dirty="0" smtClean="0"/>
              <a:t> Paper and Source Code</a:t>
            </a:r>
            <a:endParaRPr lang="en-US" dirty="0"/>
          </a:p>
        </p:txBody>
      </p:sp>
      <p:sp>
        <p:nvSpPr>
          <p:cNvPr id="3" name="Content Placeholder 2"/>
          <p:cNvSpPr>
            <a:spLocks noGrp="1"/>
          </p:cNvSpPr>
          <p:nvPr>
            <p:ph idx="1"/>
          </p:nvPr>
        </p:nvSpPr>
        <p:spPr/>
        <p:txBody>
          <a:bodyPr/>
          <a:lstStyle/>
          <a:p>
            <a:r>
              <a:rPr lang="en-US" dirty="0"/>
              <a:t>Yoongu Kim, </a:t>
            </a:r>
            <a:r>
              <a:rPr lang="en-US" dirty="0" err="1"/>
              <a:t>Weikun</a:t>
            </a:r>
            <a:r>
              <a:rPr lang="en-US" dirty="0"/>
              <a:t> Yang, and </a:t>
            </a:r>
            <a:r>
              <a:rPr lang="en-US" u="sng" dirty="0"/>
              <a:t>Onur Mutlu</a:t>
            </a:r>
            <a:r>
              <a:rPr lang="en-US" dirty="0"/>
              <a:t>,</a:t>
            </a:r>
            <a:br>
              <a:rPr lang="en-US" dirty="0"/>
            </a:br>
            <a:r>
              <a:rPr lang="en-US" b="1" dirty="0">
                <a:hlinkClick r:id="rId2"/>
              </a:rPr>
              <a:t>"Ramulator: A Fast and Extensible DRAM Simulator"</a:t>
            </a:r>
            <a:r>
              <a:rPr lang="en-US" dirty="0"/>
              <a:t/>
            </a:r>
            <a:br>
              <a:rPr lang="en-US" dirty="0"/>
            </a:br>
            <a:r>
              <a:rPr lang="en-US" i="1" dirty="0">
                <a:hlinkClick r:id="rId3"/>
              </a:rPr>
              <a:t>IEEE Computer Architecture Letters</a:t>
            </a:r>
            <a:r>
              <a:rPr lang="en-US" i="1" dirty="0"/>
              <a:t> (</a:t>
            </a:r>
            <a:r>
              <a:rPr lang="en-US" b="1" i="1" dirty="0"/>
              <a:t>CAL</a:t>
            </a:r>
            <a:r>
              <a:rPr lang="en-US" i="1" dirty="0"/>
              <a:t>)</a:t>
            </a:r>
            <a:r>
              <a:rPr lang="en-US" dirty="0"/>
              <a:t>, March 2015. </a:t>
            </a:r>
            <a:br>
              <a:rPr lang="en-US" dirty="0"/>
            </a:br>
            <a:r>
              <a:rPr lang="en-US" dirty="0"/>
              <a:t>[</a:t>
            </a:r>
            <a:r>
              <a:rPr lang="en-US" dirty="0">
                <a:hlinkClick r:id="rId4"/>
              </a:rPr>
              <a:t>Source Code</a:t>
            </a:r>
            <a:r>
              <a:rPr lang="en-US" dirty="0"/>
              <a:t>] </a:t>
            </a:r>
            <a:endParaRPr lang="en-US" dirty="0" smtClean="0"/>
          </a:p>
          <a:p>
            <a:endParaRPr lang="en-US" dirty="0"/>
          </a:p>
          <a:p>
            <a:r>
              <a:rPr lang="en-US" dirty="0" smtClean="0"/>
              <a:t>Source code is released under the liberal MIT License</a:t>
            </a:r>
          </a:p>
          <a:p>
            <a:pPr lvl="1"/>
            <a:r>
              <a:rPr lang="en-US" dirty="0">
                <a:hlinkClick r:id="rId4"/>
              </a:rPr>
              <a:t>https://github.com/CMU-SAFARI/</a:t>
            </a:r>
            <a:r>
              <a:rPr lang="en-US" dirty="0" smtClean="0">
                <a:hlinkClick r:id="rId4"/>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150</a:t>
            </a:fld>
            <a:endParaRPr lang="en-US"/>
          </a:p>
        </p:txBody>
      </p:sp>
    </p:spTree>
    <p:extLst>
      <p:ext uri="{BB962C8B-B14F-4D97-AF65-F5344CB8AC3E}">
        <p14:creationId xmlns:p14="http://schemas.microsoft.com/office/powerpoint/2010/main" val="200286993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DRAM Infrastructure</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151</a:t>
            </a:fld>
            <a:endParaRPr lang="en-US"/>
          </a:p>
        </p:txBody>
      </p:sp>
    </p:spTree>
    <p:extLst>
      <p:ext uri="{BB962C8B-B14F-4D97-AF65-F5344CB8AC3E}">
        <p14:creationId xmlns:p14="http://schemas.microsoft.com/office/powerpoint/2010/main" val="29835702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152</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74466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email">
            <a:extLst>
              <a:ext uri="{28A0092B-C50C-407E-A947-70E740481C1C}">
                <a14:useLocalDpi xmlns:a14="http://schemas.microsoft.com/office/drawing/2010/main"/>
              </a:ext>
            </a:extLst>
          </a:blip>
          <a:srcRect/>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153</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36034766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err="1" smtClean="0"/>
              <a:t>ThyNVM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154</a:t>
            </a:fld>
            <a:endParaRPr lang="en-US"/>
          </a:p>
        </p:txBody>
      </p:sp>
    </p:spTree>
    <p:extLst>
      <p:ext uri="{BB962C8B-B14F-4D97-AF65-F5344CB8AC3E}">
        <p14:creationId xmlns:p14="http://schemas.microsoft.com/office/powerpoint/2010/main" val="14074436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0" y="-155842"/>
            <a:ext cx="9144000" cy="1143000"/>
          </a:xfrm>
        </p:spPr>
        <p:txBody>
          <a:bodyPr/>
          <a:lstStyle/>
          <a:p>
            <a:r>
              <a:rPr lang="en-US" b="1" dirty="0" smtClean="0">
                <a:cs typeface="Charter Black"/>
              </a:rPr>
              <a:t>CHALLENGE: CRASH CONSISTENCY</a:t>
            </a:r>
            <a:endParaRPr lang="en-US" b="1" dirty="0">
              <a:cs typeface="Charter Black"/>
            </a:endParaRPr>
          </a:p>
        </p:txBody>
      </p:sp>
      <p:sp>
        <p:nvSpPr>
          <p:cNvPr id="6" name="Rectangle 5"/>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7" name="Rectangle 6"/>
          <p:cNvSpPr/>
          <p:nvPr/>
        </p:nvSpPr>
        <p:spPr>
          <a:xfrm>
            <a:off x="2286000" y="806780"/>
            <a:ext cx="4448388" cy="4386262"/>
          </a:xfrm>
          <a:prstGeom prst="rect">
            <a:avLst/>
          </a:prstGeom>
          <a:solidFill>
            <a:schemeClr val="bg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sz="3600" b="1" dirty="0">
              <a:solidFill>
                <a:srgbClr val="FF0000"/>
              </a:solidFill>
              <a:latin typeface="Calibri"/>
            </a:endParaRPr>
          </a:p>
        </p:txBody>
      </p:sp>
      <p:sp>
        <p:nvSpPr>
          <p:cNvPr id="15" name="Rounded Rectangle 14"/>
          <p:cNvSpPr/>
          <p:nvPr/>
        </p:nvSpPr>
        <p:spPr>
          <a:xfrm>
            <a:off x="2" y="5300662"/>
            <a:ext cx="9143999" cy="1082675"/>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prstClr val="white"/>
                </a:solidFill>
                <a:latin typeface="Calibri"/>
              </a:rPr>
              <a:t>System crash can result in </a:t>
            </a:r>
          </a:p>
          <a:p>
            <a:pPr algn="ctr" defTabSz="457200">
              <a:lnSpc>
                <a:spcPct val="80000"/>
              </a:lnSpc>
            </a:pPr>
            <a:r>
              <a:rPr lang="en-US" sz="3600" b="1" dirty="0">
                <a:solidFill>
                  <a:prstClr val="white"/>
                </a:solidFill>
                <a:latin typeface="Calibri"/>
              </a:rPr>
              <a:t>permanent data corruption in NVM</a:t>
            </a: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155</a:t>
            </a:fld>
            <a:endParaRPr lang="en-US" dirty="0">
              <a:solidFill>
                <a:prstClr val="black">
                  <a:tint val="75000"/>
                </a:prstClr>
              </a:solidFill>
              <a:latin typeface="Calibri"/>
            </a:endParaRPr>
          </a:p>
        </p:txBody>
      </p:sp>
      <p:pic>
        <p:nvPicPr>
          <p:cNvPr id="24" name="Picture 23" descr="24342616_s.jpg"/>
          <p:cNvPicPr>
            <a:picLocks noChangeAspect="1"/>
          </p:cNvPicPr>
          <p:nvPr/>
        </p:nvPicPr>
        <p:blipFill>
          <a:blip r:embed="rId3" cstate="email">
            <a:duotone>
              <a:prstClr val="black"/>
              <a:schemeClr val="accent1">
                <a:tint val="45000"/>
                <a:satMod val="400000"/>
              </a:schemeClr>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a:ext>
            </a:extLst>
          </a:blip>
          <a:stretch>
            <a:fillRect/>
          </a:stretch>
        </p:blipFill>
        <p:spPr>
          <a:xfrm>
            <a:off x="2875518" y="2522695"/>
            <a:ext cx="3429000" cy="2286000"/>
          </a:xfrm>
          <a:prstGeom prst="rect">
            <a:avLst/>
          </a:prstGeom>
        </p:spPr>
      </p:pic>
      <p:sp>
        <p:nvSpPr>
          <p:cNvPr id="25" name="TextBox 24"/>
          <p:cNvSpPr txBox="1"/>
          <p:nvPr/>
        </p:nvSpPr>
        <p:spPr>
          <a:xfrm>
            <a:off x="2087850" y="4322786"/>
            <a:ext cx="4597436" cy="415498"/>
          </a:xfrm>
          <a:prstGeom prst="rect">
            <a:avLst/>
          </a:prstGeom>
          <a:noFill/>
        </p:spPr>
        <p:txBody>
          <a:bodyPr wrap="square" rtlCol="0">
            <a:spAutoFit/>
          </a:bodyPr>
          <a:lstStyle/>
          <a:p>
            <a:pPr algn="ctr" defTabSz="457200">
              <a:lnSpc>
                <a:spcPct val="70000"/>
              </a:lnSpc>
            </a:pPr>
            <a:r>
              <a:rPr lang="en-US" sz="2800" b="1" dirty="0" smtClean="0">
                <a:solidFill>
                  <a:prstClr val="black"/>
                </a:solidFill>
                <a:latin typeface="Calibri"/>
              </a:rPr>
              <a:t>Persistent Memory System</a:t>
            </a:r>
            <a:endParaRPr lang="en-US" sz="2800" b="1" dirty="0">
              <a:solidFill>
                <a:prstClr val="black"/>
              </a:solidFill>
              <a:latin typeface="Calibri"/>
            </a:endParaRPr>
          </a:p>
        </p:txBody>
      </p:sp>
      <p:pic>
        <p:nvPicPr>
          <p:cNvPr id="26" name="Picture 25" descr="6106097_s_clipped_rev_1.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105775" y="1045276"/>
            <a:ext cx="2857500" cy="1936750"/>
          </a:xfrm>
          <a:prstGeom prst="rect">
            <a:avLst/>
          </a:prstGeom>
        </p:spPr>
      </p:pic>
      <p:sp>
        <p:nvSpPr>
          <p:cNvPr id="31" name="Lightning Bolt 30"/>
          <p:cNvSpPr>
            <a:spLocks noChangeAspect="1"/>
          </p:cNvSpPr>
          <p:nvPr/>
        </p:nvSpPr>
        <p:spPr>
          <a:xfrm>
            <a:off x="3617736" y="1071599"/>
            <a:ext cx="1273340" cy="1417538"/>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pic>
        <p:nvPicPr>
          <p:cNvPr id="32" name="Picture 31" descr="30981636_s.jpg"/>
          <p:cNvPicPr>
            <a:picLocks noChangeAspect="1"/>
          </p:cNvPicPr>
          <p:nvPr/>
        </p:nvPicPr>
        <p:blipFill>
          <a:blip r:embed="rId6" cstate="email">
            <a:extLst>
              <a:ext uri="{BEBA8EAE-BF5A-486C-A8C5-ECC9F3942E4B}">
                <a14:imgProps xmlns:a14="http://schemas.microsoft.com/office/drawing/2010/main">
                  <a14:imgLayer r:embed="rId7">
                    <a14:imgEffect>
                      <a14:backgroundRemoval t="10000" b="90000" l="6889" r="94222"/>
                    </a14:imgEffect>
                  </a14:imgLayer>
                </a14:imgProps>
              </a:ext>
              <a:ext uri="{28A0092B-C50C-407E-A947-70E740481C1C}">
                <a14:useLocalDpi xmlns:a14="http://schemas.microsoft.com/office/drawing/2010/main"/>
              </a:ext>
            </a:extLst>
          </a:blip>
          <a:stretch>
            <a:fillRect/>
          </a:stretch>
        </p:blipFill>
        <p:spPr>
          <a:xfrm>
            <a:off x="3889541" y="2824837"/>
            <a:ext cx="1578135" cy="1578135"/>
          </a:xfrm>
          <a:prstGeom prst="rect">
            <a:avLst/>
          </a:prstGeom>
        </p:spPr>
      </p:pic>
    </p:spTree>
    <p:extLst>
      <p:ext uri="{BB962C8B-B14F-4D97-AF65-F5344CB8AC3E}">
        <p14:creationId xmlns:p14="http://schemas.microsoft.com/office/powerpoint/2010/main" val="8441056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31" grpId="0" animBg="1"/>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 y="871537"/>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5" name="Title 1"/>
          <p:cNvSpPr>
            <a:spLocks noGrp="1"/>
          </p:cNvSpPr>
          <p:nvPr>
            <p:ph type="title"/>
          </p:nvPr>
        </p:nvSpPr>
        <p:spPr>
          <a:xfrm>
            <a:off x="0" y="-155842"/>
            <a:ext cx="9144000" cy="1143000"/>
          </a:xfrm>
        </p:spPr>
        <p:txBody>
          <a:bodyPr/>
          <a:lstStyle/>
          <a:p>
            <a:r>
              <a:rPr lang="en-US" b="1" dirty="0" smtClean="0">
                <a:cs typeface="Charter Black"/>
              </a:rPr>
              <a:t>CURRENT SOLUTIONS</a:t>
            </a:r>
            <a:endParaRPr lang="en-US" b="1" dirty="0">
              <a:cs typeface="Charter Black"/>
            </a:endParaRPr>
          </a:p>
        </p:txBody>
      </p:sp>
      <p:sp>
        <p:nvSpPr>
          <p:cNvPr id="6" name="Content Placeholder 2"/>
          <p:cNvSpPr>
            <a:spLocks noGrp="1"/>
          </p:cNvSpPr>
          <p:nvPr>
            <p:ph idx="1"/>
          </p:nvPr>
        </p:nvSpPr>
        <p:spPr>
          <a:xfrm>
            <a:off x="0" y="838200"/>
            <a:ext cx="9143999" cy="1079500"/>
          </a:xfrm>
          <a:solidFill>
            <a:schemeClr val="bg2"/>
          </a:solidFill>
          <a:ln>
            <a:noFill/>
          </a:ln>
        </p:spPr>
        <p:txBody>
          <a:bodyPr>
            <a:normAutofit lnSpcReduction="10000"/>
          </a:bodyPr>
          <a:lstStyle/>
          <a:p>
            <a:pPr marL="0" indent="0">
              <a:buNone/>
            </a:pPr>
            <a:r>
              <a:rPr lang="en-US" b="1" dirty="0">
                <a:solidFill>
                  <a:srgbClr val="000000"/>
                </a:solidFill>
              </a:rPr>
              <a:t>Explicit interfaces to manage consistency</a:t>
            </a:r>
          </a:p>
          <a:p>
            <a:pPr lvl="1"/>
            <a:r>
              <a:rPr lang="en-US" b="1" dirty="0">
                <a:solidFill>
                  <a:srgbClr val="000000"/>
                </a:solidFill>
              </a:rPr>
              <a:t>NV-Heaps </a:t>
            </a:r>
            <a:r>
              <a:rPr lang="en-US" sz="1200" b="1" dirty="0">
                <a:solidFill>
                  <a:srgbClr val="000000"/>
                </a:solidFill>
              </a:rPr>
              <a:t>[ASPLOS’11]</a:t>
            </a:r>
            <a:r>
              <a:rPr lang="en-US" b="1" dirty="0">
                <a:solidFill>
                  <a:srgbClr val="000000"/>
                </a:solidFill>
              </a:rPr>
              <a:t>, BPFS </a:t>
            </a:r>
            <a:r>
              <a:rPr lang="en-US" sz="1200" b="1" dirty="0">
                <a:solidFill>
                  <a:srgbClr val="000000"/>
                </a:solidFill>
              </a:rPr>
              <a:t>[SOSP’09]</a:t>
            </a:r>
            <a:r>
              <a:rPr lang="en-US" b="1" dirty="0">
                <a:solidFill>
                  <a:srgbClr val="000000"/>
                </a:solidFill>
              </a:rPr>
              <a:t>, Mnemosyne </a:t>
            </a:r>
            <a:r>
              <a:rPr lang="en-US" sz="1100" b="1" dirty="0">
                <a:solidFill>
                  <a:srgbClr val="000000"/>
                </a:solidFill>
              </a:rPr>
              <a:t>[ASPLOS’11]</a:t>
            </a:r>
          </a:p>
          <a:p>
            <a:pPr lvl="1"/>
            <a:endParaRPr lang="en-US" b="1" dirty="0">
              <a:solidFill>
                <a:srgbClr val="000000"/>
              </a:solidFill>
            </a:endParaRPr>
          </a:p>
        </p:txBody>
      </p:sp>
      <p:sp>
        <p:nvSpPr>
          <p:cNvPr id="7" name="Folded Corner 6"/>
          <p:cNvSpPr>
            <a:spLocks noChangeArrowheads="1"/>
          </p:cNvSpPr>
          <p:nvPr/>
        </p:nvSpPr>
        <p:spPr bwMode="auto">
          <a:xfrm>
            <a:off x="1506957" y="2133600"/>
            <a:ext cx="6587555" cy="1416050"/>
          </a:xfrm>
          <a:prstGeom prst="foldedCorner">
            <a:avLst>
              <a:gd name="adj" fmla="val 16667"/>
            </a:avLst>
          </a:prstGeom>
          <a:noFill/>
          <a:ln w="571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defTabSz="457200">
              <a:lnSpc>
                <a:spcPct val="80000"/>
              </a:lnSpc>
            </a:pPr>
            <a:r>
              <a:rPr lang="en-US" sz="3600" b="1" dirty="0">
                <a:solidFill>
                  <a:srgbClr val="800000"/>
                </a:solidFill>
                <a:latin typeface="Courier New"/>
                <a:cs typeface="Courier New"/>
              </a:rPr>
              <a:t>AtomicBegin {</a:t>
            </a:r>
          </a:p>
          <a:p>
            <a:pPr defTabSz="457200">
              <a:lnSpc>
                <a:spcPct val="80000"/>
              </a:lnSpc>
            </a:pPr>
            <a:r>
              <a:rPr lang="en-US" sz="3600" b="1" dirty="0" smtClean="0">
                <a:solidFill>
                  <a:prstClr val="black"/>
                </a:solidFill>
                <a:latin typeface="Courier New"/>
                <a:cs typeface="Courier New"/>
              </a:rPr>
              <a:t>     Insert </a:t>
            </a:r>
            <a:r>
              <a:rPr lang="en-US" sz="3600" b="1" dirty="0">
                <a:solidFill>
                  <a:prstClr val="black"/>
                </a:solidFill>
                <a:latin typeface="Courier New"/>
                <a:cs typeface="Courier New"/>
              </a:rPr>
              <a:t>a new node;</a:t>
            </a:r>
          </a:p>
          <a:p>
            <a:pPr defTabSz="457200">
              <a:lnSpc>
                <a:spcPct val="80000"/>
              </a:lnSpc>
            </a:pPr>
            <a:r>
              <a:rPr lang="en-US" sz="3600" b="1" dirty="0">
                <a:solidFill>
                  <a:srgbClr val="800000"/>
                </a:solidFill>
                <a:latin typeface="Courier New"/>
                <a:cs typeface="Courier New"/>
              </a:rPr>
              <a:t>} AtomicEnd;</a:t>
            </a:r>
          </a:p>
        </p:txBody>
      </p:sp>
      <p:sp>
        <p:nvSpPr>
          <p:cNvPr id="8" name="TextBox 7"/>
          <p:cNvSpPr txBox="1">
            <a:spLocks noChangeArrowheads="1"/>
          </p:cNvSpPr>
          <p:nvPr/>
        </p:nvSpPr>
        <p:spPr bwMode="auto">
          <a:xfrm>
            <a:off x="0" y="3872805"/>
            <a:ext cx="9144000" cy="1350113"/>
          </a:xfrm>
          <a:prstGeom prst="rect">
            <a:avLst/>
          </a:prstGeom>
          <a:solidFill>
            <a:srgbClr val="EEECE1"/>
          </a:solidFill>
          <a:ln>
            <a:noFill/>
          </a:ln>
        </p:spPr>
        <p:txBody>
          <a:bodyPr wrap="square">
            <a:spAutoFit/>
          </a:bodyPr>
          <a:lstStyle>
            <a:lvl1pPr marL="457200" indent="-457200" eaLnBrk="0" hangingPunct="0">
              <a:defRPr sz="3200" b="1">
                <a:solidFill>
                  <a:schemeClr val="tx1"/>
                </a:solidFill>
                <a:latin typeface="Arial" charset="0"/>
                <a:ea typeface="ＭＳ Ｐゴシック" charset="0"/>
                <a:cs typeface="ＭＳ Ｐゴシック" charset="0"/>
              </a:defRPr>
            </a:lvl1pPr>
            <a:lvl2pPr marL="914400" indent="-457200" eaLnBrk="0" hangingPunct="0">
              <a:defRPr sz="3200" b="1">
                <a:solidFill>
                  <a:schemeClr val="tx1"/>
                </a:solidFill>
                <a:latin typeface="Arial" charset="0"/>
                <a:ea typeface="ＭＳ Ｐゴシック" charset="0"/>
              </a:defRPr>
            </a:lvl2pPr>
            <a:lvl3pPr marL="1143000" indent="-228600" eaLnBrk="0" hangingPunct="0">
              <a:defRPr sz="3200" b="1">
                <a:solidFill>
                  <a:schemeClr val="tx1"/>
                </a:solidFill>
                <a:latin typeface="Arial" charset="0"/>
                <a:ea typeface="ＭＳ Ｐゴシック" charset="0"/>
              </a:defRPr>
            </a:lvl3pPr>
            <a:lvl4pPr marL="1600200" indent="-228600" eaLnBrk="0" hangingPunct="0">
              <a:defRPr sz="3200" b="1">
                <a:solidFill>
                  <a:schemeClr val="tx1"/>
                </a:solidFill>
                <a:latin typeface="Arial" charset="0"/>
                <a:ea typeface="ＭＳ Ｐゴシック" charset="0"/>
              </a:defRPr>
            </a:lvl4pPr>
            <a:lvl5pPr marL="2057400" indent="-228600" eaLnBrk="0" hangingPunct="0">
              <a:defRPr sz="3200" b="1">
                <a:solidFill>
                  <a:schemeClr val="tx1"/>
                </a:solidFill>
                <a:latin typeface="Arial" charset="0"/>
                <a:ea typeface="ＭＳ Ｐゴシック" charset="0"/>
              </a:defRPr>
            </a:lvl5pPr>
            <a:lvl6pPr marL="2514600" indent="-228600" eaLnBrk="0" fontAlgn="base" hangingPunct="0">
              <a:spcBef>
                <a:spcPct val="0"/>
              </a:spcBef>
              <a:spcAft>
                <a:spcPct val="0"/>
              </a:spcAft>
              <a:defRPr sz="3200" b="1">
                <a:solidFill>
                  <a:schemeClr val="tx1"/>
                </a:solidFill>
                <a:latin typeface="Arial" charset="0"/>
                <a:ea typeface="ＭＳ Ｐゴシック" charset="0"/>
              </a:defRPr>
            </a:lvl6pPr>
            <a:lvl7pPr marL="2971800" indent="-228600" eaLnBrk="0" fontAlgn="base" hangingPunct="0">
              <a:spcBef>
                <a:spcPct val="0"/>
              </a:spcBef>
              <a:spcAft>
                <a:spcPct val="0"/>
              </a:spcAft>
              <a:defRPr sz="3200" b="1">
                <a:solidFill>
                  <a:schemeClr val="tx1"/>
                </a:solidFill>
                <a:latin typeface="Arial" charset="0"/>
                <a:ea typeface="ＭＳ Ｐゴシック" charset="0"/>
              </a:defRPr>
            </a:lvl7pPr>
            <a:lvl8pPr marL="3429000" indent="-228600" eaLnBrk="0" fontAlgn="base" hangingPunct="0">
              <a:spcBef>
                <a:spcPct val="0"/>
              </a:spcBef>
              <a:spcAft>
                <a:spcPct val="0"/>
              </a:spcAft>
              <a:defRPr sz="3200" b="1">
                <a:solidFill>
                  <a:schemeClr val="tx1"/>
                </a:solidFill>
                <a:latin typeface="Arial" charset="0"/>
                <a:ea typeface="ＭＳ Ｐゴシック" charset="0"/>
              </a:defRPr>
            </a:lvl8pPr>
            <a:lvl9pPr marL="3886200" indent="-228600" eaLnBrk="0" fontAlgn="base" hangingPunct="0">
              <a:spcBef>
                <a:spcPct val="0"/>
              </a:spcBef>
              <a:spcAft>
                <a:spcPct val="0"/>
              </a:spcAft>
              <a:defRPr sz="3200" b="1">
                <a:solidFill>
                  <a:schemeClr val="tx1"/>
                </a:solidFill>
                <a:latin typeface="Arial" charset="0"/>
                <a:ea typeface="ＭＳ Ｐゴシック" charset="0"/>
              </a:defRPr>
            </a:lvl9pPr>
          </a:lstStyle>
          <a:p>
            <a:pPr marL="0" indent="0" algn="ctr" defTabSz="457200" eaLnBrk="1" hangingPunct="1"/>
            <a:r>
              <a:rPr lang="en-US" sz="3600" dirty="0" smtClean="0">
                <a:solidFill>
                  <a:srgbClr val="FF0000"/>
                </a:solidFill>
                <a:latin typeface="Calibri"/>
              </a:rPr>
              <a:t>Limits adoption of NVM</a:t>
            </a:r>
          </a:p>
          <a:p>
            <a:pPr marL="0" indent="0" algn="ctr" defTabSz="457200" eaLnBrk="1" hangingPunct="1">
              <a:lnSpc>
                <a:spcPct val="80000"/>
              </a:lnSpc>
            </a:pPr>
            <a:r>
              <a:rPr lang="en-US" sz="2800" dirty="0" smtClean="0">
                <a:solidFill>
                  <a:srgbClr val="FF0000"/>
                </a:solidFill>
                <a:latin typeface="Calibri"/>
              </a:rPr>
              <a:t>Have to rewrite code with clear </a:t>
            </a:r>
            <a:r>
              <a:rPr lang="en-US" sz="2800" dirty="0">
                <a:solidFill>
                  <a:srgbClr val="FF0000"/>
                </a:solidFill>
                <a:latin typeface="Calibri"/>
              </a:rPr>
              <a:t>partition </a:t>
            </a:r>
            <a:endParaRPr lang="en-US" sz="2800" dirty="0" smtClean="0">
              <a:solidFill>
                <a:srgbClr val="FF0000"/>
              </a:solidFill>
              <a:latin typeface="Calibri"/>
            </a:endParaRPr>
          </a:p>
          <a:p>
            <a:pPr marL="0" indent="0" algn="ctr" defTabSz="457200" eaLnBrk="1" hangingPunct="1">
              <a:lnSpc>
                <a:spcPct val="80000"/>
              </a:lnSpc>
            </a:pPr>
            <a:r>
              <a:rPr lang="en-US" sz="2800" dirty="0" smtClean="0">
                <a:solidFill>
                  <a:srgbClr val="FF0000"/>
                </a:solidFill>
                <a:latin typeface="Calibri"/>
              </a:rPr>
              <a:t>between volatile </a:t>
            </a:r>
            <a:r>
              <a:rPr lang="en-US" sz="2800" dirty="0">
                <a:solidFill>
                  <a:srgbClr val="FF0000"/>
                </a:solidFill>
                <a:latin typeface="Calibri"/>
              </a:rPr>
              <a:t>and non-</a:t>
            </a:r>
            <a:r>
              <a:rPr lang="en-US" sz="2800" dirty="0" smtClean="0">
                <a:solidFill>
                  <a:srgbClr val="FF0000"/>
                </a:solidFill>
                <a:latin typeface="Calibri"/>
              </a:rPr>
              <a:t>volatile data</a:t>
            </a:r>
            <a:endParaRPr lang="en-US" sz="2800" dirty="0">
              <a:solidFill>
                <a:srgbClr val="FF0000"/>
              </a:solidFill>
              <a:latin typeface="Calibri"/>
            </a:endParaRPr>
          </a:p>
        </p:txBody>
      </p:sp>
      <p:sp>
        <p:nvSpPr>
          <p:cNvPr id="10" name="Rounded Rectangle 9"/>
          <p:cNvSpPr/>
          <p:nvPr/>
        </p:nvSpPr>
        <p:spPr>
          <a:xfrm>
            <a:off x="0" y="5475942"/>
            <a:ext cx="9143999" cy="772458"/>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sz="4400" b="1" dirty="0" smtClean="0">
                <a:solidFill>
                  <a:srgbClr val="FFFFFF"/>
                </a:solidFill>
                <a:latin typeface="Calibri"/>
              </a:rPr>
              <a:t>Burden on the programmers</a:t>
            </a:r>
            <a:endParaRPr lang="en-US" sz="4400" b="1" dirty="0">
              <a:solidFill>
                <a:srgbClr val="FFFFFF"/>
              </a:solidFill>
              <a:latin typeface="Calibri"/>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156</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7099506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29645"/>
            <a:ext cx="9144000" cy="4429125"/>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658278"/>
            <a:ext cx="9144000" cy="1143000"/>
          </a:xfrm>
        </p:spPr>
        <p:txBody>
          <a:bodyPr/>
          <a:lstStyle/>
          <a:p>
            <a:r>
              <a:rPr lang="en-US" b="1" dirty="0" smtClean="0">
                <a:cs typeface="Charter Black"/>
              </a:rPr>
              <a:t>OUR APPROACH: ThyNVM</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157</a:t>
            </a:fld>
            <a:endParaRPr lang="en-US" dirty="0">
              <a:solidFill>
                <a:prstClr val="black">
                  <a:tint val="75000"/>
                </a:prstClr>
              </a:solidFill>
              <a:latin typeface="Calibri"/>
            </a:endParaRPr>
          </a:p>
        </p:txBody>
      </p:sp>
      <p:sp>
        <p:nvSpPr>
          <p:cNvPr id="25" name="Rounded Rectangle 24"/>
          <p:cNvSpPr/>
          <p:nvPr/>
        </p:nvSpPr>
        <p:spPr>
          <a:xfrm>
            <a:off x="0" y="2652320"/>
            <a:ext cx="9143999" cy="175260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a:solidFill>
                  <a:srgbClr val="FFFFFF"/>
                </a:solidFill>
                <a:latin typeface="Arial" charset="0"/>
              </a:rPr>
              <a:t>Goal: </a:t>
            </a:r>
            <a:endParaRPr lang="en-US" sz="3600" b="1" dirty="0" smtClean="0">
              <a:solidFill>
                <a:srgbClr val="FFFFFF"/>
              </a:solidFill>
              <a:latin typeface="Arial" charset="0"/>
            </a:endParaRPr>
          </a:p>
          <a:p>
            <a:pPr algn="ctr" defTabSz="457200">
              <a:lnSpc>
                <a:spcPct val="80000"/>
              </a:lnSpc>
            </a:pPr>
            <a:r>
              <a:rPr lang="en-US" sz="3600" b="1" dirty="0">
                <a:solidFill>
                  <a:srgbClr val="FFFFFF"/>
                </a:solidFill>
                <a:latin typeface="Arial" charset="0"/>
              </a:rPr>
              <a:t>S</a:t>
            </a:r>
            <a:r>
              <a:rPr lang="en-US" sz="3600" b="1" dirty="0" smtClean="0">
                <a:solidFill>
                  <a:srgbClr val="FFFFFF"/>
                </a:solidFill>
                <a:latin typeface="Arial" charset="0"/>
              </a:rPr>
              <a:t>oftware </a:t>
            </a:r>
            <a:r>
              <a:rPr lang="en-US" sz="3600" b="1" dirty="0">
                <a:solidFill>
                  <a:srgbClr val="FFFFFF"/>
                </a:solidFill>
                <a:latin typeface="Arial" charset="0"/>
              </a:rPr>
              <a:t>transparent </a:t>
            </a:r>
            <a:r>
              <a:rPr lang="en-US" sz="3600" b="1" dirty="0" smtClean="0">
                <a:solidFill>
                  <a:srgbClr val="FFFFFF"/>
                </a:solidFill>
                <a:latin typeface="Arial" charset="0"/>
              </a:rPr>
              <a:t>consistency </a:t>
            </a:r>
            <a:r>
              <a:rPr lang="en-US" sz="3600" b="1" dirty="0">
                <a:solidFill>
                  <a:srgbClr val="FFFFFF"/>
                </a:solidFill>
                <a:latin typeface="Arial" charset="0"/>
              </a:rPr>
              <a:t>i</a:t>
            </a:r>
            <a:r>
              <a:rPr lang="en-US" sz="3600" b="1" dirty="0" smtClean="0">
                <a:solidFill>
                  <a:srgbClr val="FFFFFF"/>
                </a:solidFill>
                <a:latin typeface="Arial" charset="0"/>
              </a:rPr>
              <a:t>n </a:t>
            </a:r>
          </a:p>
          <a:p>
            <a:pPr algn="ctr" defTabSz="457200">
              <a:lnSpc>
                <a:spcPct val="80000"/>
              </a:lnSpc>
            </a:pPr>
            <a:r>
              <a:rPr lang="en-US" sz="3600" b="1" dirty="0" smtClean="0">
                <a:solidFill>
                  <a:srgbClr val="FFFFFF"/>
                </a:solidFill>
                <a:latin typeface="Arial" charset="0"/>
              </a:rPr>
              <a:t>persistent memory </a:t>
            </a:r>
            <a:r>
              <a:rPr lang="en-US" sz="3600" b="1" dirty="0">
                <a:solidFill>
                  <a:srgbClr val="FFFFFF"/>
                </a:solidFill>
                <a:latin typeface="Arial" charset="0"/>
              </a:rPr>
              <a:t>systems</a:t>
            </a:r>
          </a:p>
        </p:txBody>
      </p:sp>
    </p:spTree>
    <p:extLst>
      <p:ext uri="{BB962C8B-B14F-4D97-AF65-F5344CB8AC3E}">
        <p14:creationId xmlns:p14="http://schemas.microsoft.com/office/powerpoint/2010/main" val="432686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1" y="987159"/>
            <a:ext cx="9144000" cy="5486000"/>
          </a:xfrm>
          <a:prstGeom prst="rect">
            <a:avLst/>
          </a:prstGeom>
          <a:solidFill>
            <a:srgbClr val="F2F2F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a:p>
            <a:pPr algn="ctr" defTabSz="457200"/>
            <a:endParaRPr lang="en-US" dirty="0" smtClean="0">
              <a:solidFill>
                <a:prstClr val="white"/>
              </a:solidFill>
              <a:latin typeface="Calibri"/>
            </a:endParaRPr>
          </a:p>
          <a:p>
            <a:pPr algn="ctr" defTabSz="457200"/>
            <a:endParaRPr lang="en-US" dirty="0">
              <a:solidFill>
                <a:prstClr val="white"/>
              </a:solidFill>
              <a:latin typeface="Calibri"/>
            </a:endParaRPr>
          </a:p>
        </p:txBody>
      </p:sp>
      <p:sp>
        <p:nvSpPr>
          <p:cNvPr id="8" name="Title 1"/>
          <p:cNvSpPr>
            <a:spLocks noGrp="1"/>
          </p:cNvSpPr>
          <p:nvPr>
            <p:ph type="title"/>
          </p:nvPr>
        </p:nvSpPr>
        <p:spPr>
          <a:xfrm>
            <a:off x="0" y="-155842"/>
            <a:ext cx="9144000" cy="1143000"/>
          </a:xfrm>
        </p:spPr>
        <p:txBody>
          <a:bodyPr/>
          <a:lstStyle/>
          <a:p>
            <a:r>
              <a:rPr lang="en-US" b="1" dirty="0" smtClean="0">
                <a:cs typeface="Charter Black"/>
              </a:rPr>
              <a:t>ThyNVM: Summary</a:t>
            </a:r>
            <a:endParaRPr lang="en-US" b="1" dirty="0">
              <a:cs typeface="Charter Black"/>
            </a:endParaRPr>
          </a:p>
        </p:txBody>
      </p:sp>
      <p:sp>
        <p:nvSpPr>
          <p:cNvPr id="2" name="Slide Number Placeholder 1"/>
          <p:cNvSpPr>
            <a:spLocks noGrp="1"/>
          </p:cNvSpPr>
          <p:nvPr>
            <p:ph type="sldNum" sz="quarter" idx="12"/>
          </p:nvPr>
        </p:nvSpPr>
        <p:spPr/>
        <p:txBody>
          <a:bodyPr/>
          <a:lstStyle/>
          <a:p>
            <a:fld id="{75AD3244-FE42-4648-8A13-942AAE84A223}" type="slidenum">
              <a:rPr lang="en-US" smtClean="0">
                <a:solidFill>
                  <a:prstClr val="black">
                    <a:tint val="75000"/>
                  </a:prstClr>
                </a:solidFill>
                <a:latin typeface="Calibri"/>
              </a:rPr>
              <a:pPr/>
              <a:t>158</a:t>
            </a:fld>
            <a:endParaRPr lang="en-US" dirty="0">
              <a:solidFill>
                <a:prstClr val="black">
                  <a:tint val="75000"/>
                </a:prstClr>
              </a:solidFill>
              <a:latin typeface="Calibri"/>
            </a:endParaRPr>
          </a:p>
        </p:txBody>
      </p:sp>
      <p:sp>
        <p:nvSpPr>
          <p:cNvPr id="7" name="Rounded Rectangle 6"/>
          <p:cNvSpPr/>
          <p:nvPr/>
        </p:nvSpPr>
        <p:spPr>
          <a:xfrm>
            <a:off x="0" y="1871210"/>
            <a:ext cx="9143998" cy="3889304"/>
          </a:xfrm>
          <a:prstGeom prst="roundRect">
            <a:avLst/>
          </a:prstGeom>
          <a:solidFill>
            <a:srgbClr val="EEECE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571500" indent="-571500" defTabSz="457200">
              <a:lnSpc>
                <a:spcPct val="70000"/>
              </a:lnSpc>
              <a:buFont typeface="Arial"/>
              <a:buChar char="•"/>
            </a:pPr>
            <a:r>
              <a:rPr lang="en-US" sz="3600" b="1" dirty="0" smtClean="0">
                <a:solidFill>
                  <a:srgbClr val="FF0000"/>
                </a:solidFill>
                <a:latin typeface="Calibri"/>
              </a:rPr>
              <a:t>Checkpoints</a:t>
            </a:r>
            <a:r>
              <a:rPr lang="en-US" sz="3600" dirty="0" smtClean="0">
                <a:solidFill>
                  <a:srgbClr val="000000"/>
                </a:solidFill>
                <a:latin typeface="Calibri"/>
              </a:rPr>
              <a:t> at </a:t>
            </a:r>
            <a:r>
              <a:rPr lang="en-US" sz="3600" i="1" dirty="0" smtClean="0">
                <a:solidFill>
                  <a:srgbClr val="1F497D"/>
                </a:solidFill>
                <a:latin typeface="Calibri"/>
              </a:rPr>
              <a:t>multiple granularities </a:t>
            </a:r>
            <a:r>
              <a:rPr lang="en-US" sz="3600" dirty="0" smtClean="0">
                <a:solidFill>
                  <a:prstClr val="black"/>
                </a:solidFill>
                <a:latin typeface="Calibri"/>
              </a:rPr>
              <a:t>to reduce both checkpointing latency and metadata overhead</a:t>
            </a:r>
          </a:p>
          <a:p>
            <a:pPr marL="571500" indent="-571500" defTabSz="457200">
              <a:lnSpc>
                <a:spcPct val="70000"/>
              </a:lnSpc>
              <a:buFont typeface="Arial"/>
              <a:buChar char="•"/>
            </a:pPr>
            <a:endParaRPr lang="en-US" sz="3600" i="1" dirty="0" smtClean="0">
              <a:solidFill>
                <a:srgbClr val="1F497D"/>
              </a:solidFill>
              <a:latin typeface="Calibri"/>
            </a:endParaRPr>
          </a:p>
          <a:p>
            <a:pPr marL="571500" indent="-571500" defTabSz="457200">
              <a:lnSpc>
                <a:spcPct val="80000"/>
              </a:lnSpc>
              <a:buFont typeface="Arial"/>
              <a:buChar char="•"/>
            </a:pPr>
            <a:r>
              <a:rPr lang="en-US" sz="3600" b="1" dirty="0" smtClean="0">
                <a:solidFill>
                  <a:srgbClr val="FF0000"/>
                </a:solidFill>
                <a:latin typeface="Calibri"/>
              </a:rPr>
              <a:t>Overlaps</a:t>
            </a:r>
            <a:r>
              <a:rPr lang="en-US" sz="3600" dirty="0" smtClean="0">
                <a:solidFill>
                  <a:srgbClr val="000000"/>
                </a:solidFill>
                <a:latin typeface="Calibri"/>
              </a:rPr>
              <a:t> </a:t>
            </a:r>
            <a:r>
              <a:rPr lang="en-US" sz="3600" i="1" dirty="0" smtClean="0">
                <a:solidFill>
                  <a:srgbClr val="1F497D"/>
                </a:solidFill>
                <a:latin typeface="Calibri"/>
              </a:rPr>
              <a:t>checkpointing</a:t>
            </a:r>
            <a:r>
              <a:rPr lang="en-US" sz="3600" dirty="0" smtClean="0">
                <a:solidFill>
                  <a:srgbClr val="000000"/>
                </a:solidFill>
                <a:latin typeface="Calibri"/>
              </a:rPr>
              <a:t> and </a:t>
            </a:r>
            <a:r>
              <a:rPr lang="en-US" sz="3600" i="1" dirty="0" smtClean="0">
                <a:solidFill>
                  <a:srgbClr val="1F497D"/>
                </a:solidFill>
                <a:latin typeface="Calibri"/>
              </a:rPr>
              <a:t>execution to </a:t>
            </a:r>
            <a:r>
              <a:rPr lang="en-US" sz="3600" dirty="0" smtClean="0">
                <a:solidFill>
                  <a:srgbClr val="000000"/>
                </a:solidFill>
                <a:latin typeface="Calibri"/>
              </a:rPr>
              <a:t>reduce checkpointing latency</a:t>
            </a:r>
          </a:p>
          <a:p>
            <a:pPr marL="571500" indent="-571500" defTabSz="457200">
              <a:lnSpc>
                <a:spcPct val="80000"/>
              </a:lnSpc>
              <a:buFont typeface="Arial"/>
              <a:buChar char="•"/>
            </a:pPr>
            <a:endParaRPr lang="en-US" sz="3600" dirty="0" smtClean="0">
              <a:solidFill>
                <a:srgbClr val="000000"/>
              </a:solidFill>
              <a:latin typeface="Calibri"/>
            </a:endParaRPr>
          </a:p>
          <a:p>
            <a:pPr marL="571500" indent="-571500" defTabSz="457200">
              <a:lnSpc>
                <a:spcPct val="110000"/>
              </a:lnSpc>
              <a:buFont typeface="Arial"/>
              <a:buChar char="•"/>
            </a:pPr>
            <a:r>
              <a:rPr lang="en-US" sz="3600" b="1" dirty="0" smtClean="0">
                <a:solidFill>
                  <a:srgbClr val="FF0000"/>
                </a:solidFill>
                <a:latin typeface="Calibri"/>
              </a:rPr>
              <a:t>Adapts</a:t>
            </a:r>
            <a:r>
              <a:rPr lang="en-US" sz="3600" dirty="0" smtClean="0">
                <a:solidFill>
                  <a:srgbClr val="000000"/>
                </a:solidFill>
                <a:latin typeface="Calibri"/>
              </a:rPr>
              <a:t> to </a:t>
            </a:r>
            <a:r>
              <a:rPr lang="en-US" sz="3600" i="1" dirty="0" smtClean="0">
                <a:solidFill>
                  <a:srgbClr val="1F497D"/>
                </a:solidFill>
                <a:latin typeface="Calibri"/>
              </a:rPr>
              <a:t>DRAM and NVM </a:t>
            </a:r>
            <a:r>
              <a:rPr lang="en-US" sz="3600" dirty="0" smtClean="0">
                <a:solidFill>
                  <a:srgbClr val="000000"/>
                </a:solidFill>
                <a:latin typeface="Calibri"/>
              </a:rPr>
              <a:t>characteristics</a:t>
            </a:r>
            <a:endParaRPr lang="en-US" sz="3600" dirty="0">
              <a:solidFill>
                <a:srgbClr val="000000"/>
              </a:solidFill>
              <a:latin typeface="Calibri"/>
            </a:endParaRPr>
          </a:p>
        </p:txBody>
      </p:sp>
      <p:sp>
        <p:nvSpPr>
          <p:cNvPr id="9" name="Rounded Rectangle 8"/>
          <p:cNvSpPr/>
          <p:nvPr/>
        </p:nvSpPr>
        <p:spPr>
          <a:xfrm>
            <a:off x="4740" y="5590937"/>
            <a:ext cx="9143998" cy="1273320"/>
          </a:xfrm>
          <a:prstGeom prst="roundRect">
            <a:avLst/>
          </a:prstGeom>
          <a:solidFill>
            <a:srgbClr val="8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prstClr val="white"/>
                </a:solidFill>
                <a:latin typeface="Calibri"/>
              </a:rPr>
              <a:t>Performs within </a:t>
            </a:r>
            <a:r>
              <a:rPr lang="en-US" sz="5400" b="1" dirty="0" smtClean="0">
                <a:solidFill>
                  <a:prstClr val="white"/>
                </a:solidFill>
                <a:latin typeface="Calibri"/>
              </a:rPr>
              <a:t>4.9%</a:t>
            </a:r>
            <a:r>
              <a:rPr lang="en-US" sz="3600" b="1" dirty="0" smtClean="0">
                <a:solidFill>
                  <a:prstClr val="white"/>
                </a:solidFill>
                <a:latin typeface="Calibri"/>
              </a:rPr>
              <a:t> of an </a:t>
            </a:r>
            <a:r>
              <a:rPr lang="en-US" sz="3600" b="1" i="1" dirty="0" smtClean="0">
                <a:solidFill>
                  <a:prstClr val="white"/>
                </a:solidFill>
                <a:latin typeface="Calibri"/>
              </a:rPr>
              <a:t>idealized DRAM </a:t>
            </a:r>
            <a:r>
              <a:rPr lang="en-US" sz="3600" b="1" dirty="0" smtClean="0">
                <a:solidFill>
                  <a:prstClr val="white"/>
                </a:solidFill>
                <a:latin typeface="Calibri"/>
              </a:rPr>
              <a:t>with zero cost consistency</a:t>
            </a:r>
            <a:endParaRPr lang="en-US" sz="3600" dirty="0">
              <a:solidFill>
                <a:prstClr val="white"/>
              </a:solidFill>
              <a:latin typeface="Calibri"/>
            </a:endParaRPr>
          </a:p>
        </p:txBody>
      </p:sp>
      <p:sp>
        <p:nvSpPr>
          <p:cNvPr id="26" name="Rounded Rectangle 25"/>
          <p:cNvSpPr/>
          <p:nvPr/>
        </p:nvSpPr>
        <p:spPr>
          <a:xfrm>
            <a:off x="0" y="880920"/>
            <a:ext cx="9143999" cy="1054862"/>
          </a:xfrm>
          <a:prstGeom prst="roundRect">
            <a:avLst/>
          </a:prstGeom>
          <a:solidFill>
            <a:schemeClr val="bg2"/>
          </a:solidFill>
          <a:ln w="57150" cmpd="sng">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lnSpc>
                <a:spcPct val="80000"/>
              </a:lnSpc>
            </a:pPr>
            <a:r>
              <a:rPr lang="en-US" sz="3600" b="1" dirty="0" smtClean="0">
                <a:solidFill>
                  <a:srgbClr val="FF0000"/>
                </a:solidFill>
                <a:latin typeface="Arial" charset="0"/>
              </a:rPr>
              <a:t>A new hardware-based </a:t>
            </a:r>
          </a:p>
          <a:p>
            <a:pPr algn="ctr" defTabSz="457200">
              <a:lnSpc>
                <a:spcPct val="80000"/>
              </a:lnSpc>
            </a:pPr>
            <a:r>
              <a:rPr lang="en-US" sz="3600" b="1" dirty="0">
                <a:solidFill>
                  <a:srgbClr val="FF0000"/>
                </a:solidFill>
                <a:latin typeface="Arial" charset="0"/>
              </a:rPr>
              <a:t>c</a:t>
            </a:r>
            <a:r>
              <a:rPr lang="en-US" sz="3600" b="1" dirty="0" smtClean="0">
                <a:solidFill>
                  <a:srgbClr val="FF0000"/>
                </a:solidFill>
                <a:latin typeface="Arial" charset="0"/>
              </a:rPr>
              <a:t>heckpointing mechanism</a:t>
            </a:r>
          </a:p>
        </p:txBody>
      </p:sp>
    </p:spTree>
    <p:extLst>
      <p:ext uri="{BB962C8B-B14F-4D97-AF65-F5344CB8AC3E}">
        <p14:creationId xmlns:p14="http://schemas.microsoft.com/office/powerpoint/2010/main" val="10069864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1" lang="en-US" altLang="zh-CN" dirty="0" err="1" smtClean="0"/>
              <a:t>ThyNVM</a:t>
            </a:r>
            <a:r>
              <a:rPr kumimoji="1" lang="en-US" altLang="zh-CN" dirty="0" smtClean="0"/>
              <a:t>: Transparent </a:t>
            </a:r>
            <a:r>
              <a:rPr kumimoji="1" lang="en-US" altLang="zh-CN" dirty="0"/>
              <a:t>Hybrid </a:t>
            </a:r>
            <a:r>
              <a:rPr kumimoji="1" lang="en-US" altLang="zh-CN" dirty="0" smtClean="0"/>
              <a:t>NVM</a:t>
            </a:r>
            <a:endParaRPr lang="en-US" dirty="0"/>
          </a:p>
        </p:txBody>
      </p:sp>
      <p:sp>
        <p:nvSpPr>
          <p:cNvPr id="3" name="Content Placeholder 2"/>
          <p:cNvSpPr>
            <a:spLocks noGrp="1"/>
          </p:cNvSpPr>
          <p:nvPr>
            <p:ph idx="1"/>
          </p:nvPr>
        </p:nvSpPr>
        <p:spPr>
          <a:xfrm>
            <a:off x="228600" y="908720"/>
            <a:ext cx="8610600" cy="5195664"/>
          </a:xfrm>
        </p:spPr>
        <p:txBody>
          <a:bodyPr/>
          <a:lstStyle/>
          <a:p>
            <a:pPr>
              <a:spcBef>
                <a:spcPts val="1200"/>
              </a:spcBef>
            </a:pPr>
            <a:r>
              <a:rPr kumimoji="1" lang="en-US" altLang="zh-CN" b="1" dirty="0"/>
              <a:t>Problem</a:t>
            </a:r>
            <a:r>
              <a:rPr kumimoji="1" lang="en-US" altLang="zh-CN" dirty="0"/>
              <a:t>: How do you provide consistency and prevent data corruption in NVM upon a system crash?</a:t>
            </a:r>
          </a:p>
          <a:p>
            <a:pPr>
              <a:spcBef>
                <a:spcPts val="1200"/>
              </a:spcBef>
            </a:pPr>
            <a:endParaRPr kumimoji="1" lang="en-US" altLang="zh-CN" sz="1800" b="1" dirty="0" smtClean="0"/>
          </a:p>
          <a:p>
            <a:pPr>
              <a:spcBef>
                <a:spcPts val="1200"/>
              </a:spcBef>
            </a:pPr>
            <a:r>
              <a:rPr kumimoji="1" lang="en-US" altLang="zh-CN" b="1" dirty="0" smtClean="0"/>
              <a:t>Goal</a:t>
            </a:r>
            <a:r>
              <a:rPr kumimoji="1" lang="en-US" altLang="zh-CN" dirty="0"/>
              <a:t>: Provide </a:t>
            </a:r>
            <a:r>
              <a:rPr kumimoji="1" lang="en-US" altLang="zh-CN" dirty="0">
                <a:solidFill>
                  <a:srgbClr val="0000FF"/>
                </a:solidFill>
              </a:rPr>
              <a:t>efficient programmer-transparent </a:t>
            </a:r>
            <a:r>
              <a:rPr kumimoji="1" lang="en-US" altLang="zh-CN" dirty="0" smtClean="0">
                <a:solidFill>
                  <a:srgbClr val="0000FF"/>
                </a:solidFill>
              </a:rPr>
              <a:t>crash consistency </a:t>
            </a:r>
            <a:r>
              <a:rPr kumimoji="1" lang="en-US" altLang="zh-CN" dirty="0"/>
              <a:t>in hybrid </a:t>
            </a:r>
            <a:r>
              <a:rPr kumimoji="1" lang="en-US" altLang="zh-CN" dirty="0" smtClean="0"/>
              <a:t>NVM</a:t>
            </a:r>
            <a:endParaRPr kumimoji="1" lang="en-US" altLang="zh-CN" sz="500" dirty="0"/>
          </a:p>
          <a:p>
            <a:pPr lvl="1">
              <a:lnSpc>
                <a:spcPct val="120000"/>
              </a:lnSpc>
              <a:spcBef>
                <a:spcPts val="300"/>
              </a:spcBef>
            </a:pPr>
            <a:r>
              <a:rPr kumimoji="1" lang="en-US" altLang="zh-CN" b="1" dirty="0">
                <a:solidFill>
                  <a:srgbClr val="7030A0"/>
                </a:solidFill>
              </a:rPr>
              <a:t>Transparency</a:t>
            </a:r>
            <a:r>
              <a:rPr kumimoji="1" lang="en-US" altLang="zh-CN" dirty="0">
                <a:solidFill>
                  <a:srgbClr val="7030A0"/>
                </a:solidFill>
              </a:rPr>
              <a:t>: no library APIs or explicit interfaces to access NVM; just loads and stores</a:t>
            </a:r>
          </a:p>
          <a:p>
            <a:pPr lvl="2">
              <a:lnSpc>
                <a:spcPct val="120000"/>
              </a:lnSpc>
              <a:spcBef>
                <a:spcPts val="300"/>
              </a:spcBef>
            </a:pPr>
            <a:r>
              <a:rPr kumimoji="1" lang="en-US" altLang="zh-CN" dirty="0" smtClean="0">
                <a:cs typeface="Comic Sans MS"/>
              </a:rPr>
              <a:t>Easier </a:t>
            </a:r>
            <a:r>
              <a:rPr kumimoji="1" lang="en-US" altLang="zh-CN" dirty="0">
                <a:cs typeface="Comic Sans MS"/>
              </a:rPr>
              <a:t>to support legacy code and hypervisors </a:t>
            </a:r>
            <a:endParaRPr kumimoji="1" lang="en-US" altLang="zh-CN" dirty="0" smtClean="0">
              <a:cs typeface="Comic Sans MS"/>
            </a:endParaRPr>
          </a:p>
          <a:p>
            <a:pPr lvl="2">
              <a:lnSpc>
                <a:spcPct val="120000"/>
              </a:lnSpc>
              <a:spcBef>
                <a:spcPts val="300"/>
              </a:spcBef>
            </a:pPr>
            <a:r>
              <a:rPr kumimoji="1" lang="en-US" altLang="zh-CN" dirty="0" smtClean="0">
                <a:cs typeface="Comic Sans MS"/>
              </a:rPr>
              <a:t>No programmer effort to adopt persistent memory</a:t>
            </a:r>
            <a:endParaRPr kumimoji="1" lang="en-US" altLang="zh-CN" dirty="0">
              <a:cs typeface="Comic Sans MS"/>
            </a:endParaRPr>
          </a:p>
          <a:p>
            <a:pPr lvl="1">
              <a:lnSpc>
                <a:spcPct val="120000"/>
              </a:lnSpc>
              <a:spcBef>
                <a:spcPts val="0"/>
              </a:spcBef>
            </a:pPr>
            <a:r>
              <a:rPr kumimoji="1" lang="en-US" altLang="zh-CN" b="1" dirty="0" smtClean="0">
                <a:solidFill>
                  <a:srgbClr val="7030A0"/>
                </a:solidFill>
              </a:rPr>
              <a:t>Efficiency</a:t>
            </a:r>
            <a:r>
              <a:rPr kumimoji="1" lang="en-US" altLang="zh-CN" dirty="0">
                <a:solidFill>
                  <a:srgbClr val="7030A0"/>
                </a:solidFill>
              </a:rPr>
              <a:t>: use hybrid DRAM/NVM for high performance</a:t>
            </a:r>
          </a:p>
          <a:p>
            <a:pPr>
              <a:spcBef>
                <a:spcPts val="1000"/>
              </a:spcBef>
            </a:pPr>
            <a:endParaRPr kumimoji="1" lang="en-US" altLang="zh-CN" sz="1800" b="1" dirty="0" smtClean="0"/>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159</a:t>
            </a:fld>
            <a:endParaRPr lang="en-US" altLang="en-US">
              <a:solidFill>
                <a:srgbClr val="000000"/>
              </a:solidFill>
            </a:endParaRPr>
          </a:p>
        </p:txBody>
      </p:sp>
      <p:sp>
        <p:nvSpPr>
          <p:cNvPr id="6" name="Rectangle 5"/>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6529344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428750" y="1133770"/>
            <a:ext cx="1752600" cy="1752600"/>
          </a:xfrm>
          <a:prstGeom prst="rect">
            <a:avLst/>
          </a:prstGeom>
        </p:spPr>
      </p:pic>
      <p:pic>
        <p:nvPicPr>
          <p:cNvPr id="5" name="Picture 4"/>
          <p:cNvPicPr>
            <a:picLocks noChangeAspect="1"/>
          </p:cNvPicPr>
          <p:nvPr/>
        </p:nvPicPr>
        <p:blipFill>
          <a:blip r:embed="rId4" cstate="email">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a:ext>
            </a:extLst>
          </a:blip>
          <a:stretch>
            <a:fillRect/>
          </a:stretch>
        </p:blipFill>
        <p:spPr>
          <a:xfrm>
            <a:off x="4982278" y="990600"/>
            <a:ext cx="3761672" cy="2542032"/>
          </a:xfrm>
          <a:prstGeom prst="rect">
            <a:avLst/>
          </a:prstGeom>
          <a:noFill/>
          <a:ln>
            <a:noFill/>
          </a:ln>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20" name="YArrow"/>
          <p:cNvCxnSpPr>
            <a:stCxn id="2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22" name="XArrow"/>
          <p:cNvCxnSpPr>
            <a:stCxn id="27"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7"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4" name="Rectangle 23"/>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1720112956"/>
      </p:ext>
    </p:extLst>
  </p:cSld>
  <p:clrMapOvr>
    <a:masterClrMapping/>
  </p:clrMapOvr>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ThyNVM</a:t>
            </a:r>
            <a:endParaRPr lang="en-US" dirty="0"/>
          </a:p>
        </p:txBody>
      </p:sp>
      <p:sp>
        <p:nvSpPr>
          <p:cNvPr id="3" name="Content Placeholder 2"/>
          <p:cNvSpPr>
            <a:spLocks noGrp="1"/>
          </p:cNvSpPr>
          <p:nvPr>
            <p:ph idx="1"/>
          </p:nvPr>
        </p:nvSpPr>
        <p:spPr>
          <a:xfrm>
            <a:off x="228600" y="897632"/>
            <a:ext cx="8610600" cy="5123656"/>
          </a:xfrm>
        </p:spPr>
        <p:txBody>
          <a:bodyPr/>
          <a:lstStyle/>
          <a:p>
            <a:r>
              <a:rPr lang="en-US" dirty="0" smtClean="0"/>
              <a:t>Idea 1: </a:t>
            </a:r>
            <a:r>
              <a:rPr lang="en-US" dirty="0" smtClean="0">
                <a:solidFill>
                  <a:srgbClr val="0000FF"/>
                </a:solidFill>
              </a:rPr>
              <a:t>Transparent periodic </a:t>
            </a:r>
            <a:r>
              <a:rPr lang="en-US" dirty="0" err="1" smtClean="0">
                <a:solidFill>
                  <a:srgbClr val="0000FF"/>
                </a:solidFill>
              </a:rPr>
              <a:t>checkpointing</a:t>
            </a:r>
            <a:r>
              <a:rPr lang="en-US" dirty="0" smtClean="0">
                <a:solidFill>
                  <a:srgbClr val="0000FF"/>
                </a:solidFill>
              </a:rPr>
              <a:t> of data</a:t>
            </a:r>
          </a:p>
          <a:p>
            <a:endParaRPr lang="en-US" dirty="0"/>
          </a:p>
          <a:p>
            <a:pPr marL="0" indent="0">
              <a:buNone/>
            </a:pPr>
            <a:endParaRPr lang="en-US" dirty="0"/>
          </a:p>
          <a:p>
            <a:pPr marL="0" indent="0">
              <a:buNone/>
            </a:pPr>
            <a:endParaRPr lang="en-US" sz="1600" dirty="0"/>
          </a:p>
          <a:p>
            <a:pPr lvl="1"/>
            <a:r>
              <a:rPr lang="en-US" dirty="0" smtClean="0"/>
              <a:t>Need to overlap </a:t>
            </a:r>
            <a:r>
              <a:rPr lang="en-US" dirty="0" err="1" smtClean="0"/>
              <a:t>checkpointing</a:t>
            </a:r>
            <a:r>
              <a:rPr lang="en-US" dirty="0" smtClean="0"/>
              <a:t> and execution</a:t>
            </a:r>
          </a:p>
          <a:p>
            <a:pPr lvl="1"/>
            <a:endParaRPr lang="en-US" dirty="0"/>
          </a:p>
          <a:p>
            <a:r>
              <a:rPr lang="en-US" dirty="0" smtClean="0"/>
              <a:t>Idea 2: </a:t>
            </a:r>
            <a:r>
              <a:rPr lang="en-US" dirty="0" smtClean="0">
                <a:solidFill>
                  <a:srgbClr val="0000FF"/>
                </a:solidFill>
              </a:rPr>
              <a:t>Differentiated </a:t>
            </a:r>
            <a:r>
              <a:rPr lang="en-US" dirty="0" err="1" smtClean="0">
                <a:solidFill>
                  <a:srgbClr val="0000FF"/>
                </a:solidFill>
              </a:rPr>
              <a:t>checkpointing</a:t>
            </a:r>
            <a:r>
              <a:rPr lang="en-US" dirty="0" smtClean="0">
                <a:solidFill>
                  <a:srgbClr val="0000FF"/>
                </a:solidFill>
              </a:rPr>
              <a:t> schemes </a:t>
            </a:r>
            <a:r>
              <a:rPr lang="en-US" dirty="0" smtClean="0"/>
              <a:t>for different types of updates</a:t>
            </a:r>
          </a:p>
          <a:p>
            <a:pPr lvl="1"/>
            <a:r>
              <a:rPr lang="en-US" dirty="0" smtClean="0"/>
              <a:t>Page </a:t>
            </a:r>
            <a:r>
              <a:rPr lang="en-US" dirty="0" err="1"/>
              <a:t>W</a:t>
            </a:r>
            <a:r>
              <a:rPr lang="en-US" dirty="0" err="1" smtClean="0"/>
              <a:t>riteback</a:t>
            </a:r>
            <a:r>
              <a:rPr lang="en-US" dirty="0" smtClean="0"/>
              <a:t>: for sequential accesses (use DRAM)</a:t>
            </a:r>
          </a:p>
          <a:p>
            <a:pPr lvl="1"/>
            <a:r>
              <a:rPr lang="en-US" dirty="0" smtClean="0"/>
              <a:t>Address Remapping: for random accesses (use NVM/DRAM)</a:t>
            </a:r>
          </a:p>
          <a:p>
            <a:endParaRPr lang="en-US" dirty="0"/>
          </a:p>
          <a:p>
            <a:r>
              <a:rPr lang="en-US" dirty="0" smtClean="0"/>
              <a:t>Idea 3: </a:t>
            </a:r>
            <a:r>
              <a:rPr lang="en-US" dirty="0" smtClean="0">
                <a:solidFill>
                  <a:srgbClr val="0000FF"/>
                </a:solidFill>
              </a:rPr>
              <a:t>Coordination/switching between </a:t>
            </a:r>
            <a:r>
              <a:rPr lang="en-US" dirty="0" err="1" smtClean="0">
                <a:solidFill>
                  <a:srgbClr val="0000FF"/>
                </a:solidFill>
              </a:rPr>
              <a:t>checkpointing</a:t>
            </a:r>
            <a:r>
              <a:rPr lang="en-US" dirty="0" smtClean="0">
                <a:solidFill>
                  <a:srgbClr val="0000FF"/>
                </a:solidFill>
              </a:rPr>
              <a:t> schemes </a:t>
            </a:r>
            <a:r>
              <a:rPr lang="en-US" dirty="0" smtClean="0"/>
              <a:t>for high performance</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160</a:t>
            </a:fld>
            <a:endParaRPr lang="en-US" altLang="en-US">
              <a:solidFill>
                <a:srgbClr val="000000"/>
              </a:solidFill>
            </a:endParaRPr>
          </a:p>
        </p:txBody>
      </p:sp>
      <p:grpSp>
        <p:nvGrpSpPr>
          <p:cNvPr id="29" name="组 33"/>
          <p:cNvGrpSpPr/>
          <p:nvPr/>
        </p:nvGrpSpPr>
        <p:grpSpPr>
          <a:xfrm>
            <a:off x="707131" y="1556792"/>
            <a:ext cx="8092828" cy="774285"/>
            <a:chOff x="707131" y="2467586"/>
            <a:chExt cx="8092828" cy="774285"/>
          </a:xfrm>
        </p:grpSpPr>
        <p:cxnSp>
          <p:nvCxnSpPr>
            <p:cNvPr id="30" name="直线箭头连接符 31"/>
            <p:cNvCxnSpPr/>
            <p:nvPr/>
          </p:nvCxnSpPr>
          <p:spPr>
            <a:xfrm>
              <a:off x="707131" y="2611884"/>
              <a:ext cx="7979669" cy="14431"/>
            </a:xfrm>
            <a:prstGeom prst="straightConnector1">
              <a:avLst/>
            </a:prstGeom>
            <a:noFill/>
            <a:ln w="25400" cap="flat" cmpd="sng" algn="ctr">
              <a:solidFill>
                <a:sysClr val="windowText" lastClr="000000"/>
              </a:solidFill>
              <a:prstDash val="solid"/>
              <a:tailEnd type="arrow"/>
            </a:ln>
            <a:effectLst/>
          </p:spPr>
        </p:cxnSp>
        <p:sp>
          <p:nvSpPr>
            <p:cNvPr id="31" name="矩形 16"/>
            <p:cNvSpPr/>
            <p:nvPr/>
          </p:nvSpPr>
          <p:spPr>
            <a:xfrm>
              <a:off x="918992" y="2467586"/>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2" name="矩形 18"/>
            <p:cNvSpPr/>
            <p:nvPr/>
          </p:nvSpPr>
          <p:spPr>
            <a:xfrm>
              <a:off x="3044986" y="2467586"/>
              <a:ext cx="1471987" cy="317467"/>
            </a:xfrm>
            <a:prstGeom prst="rect">
              <a:avLst/>
            </a:prstGeom>
            <a:solidFill>
              <a:srgbClr val="FF0000">
                <a:alpha val="85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3" name="矩形 19"/>
            <p:cNvSpPr/>
            <p:nvPr/>
          </p:nvSpPr>
          <p:spPr>
            <a:xfrm>
              <a:off x="4521419" y="2475682"/>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4" name="矩形 20"/>
            <p:cNvSpPr/>
            <p:nvPr/>
          </p:nvSpPr>
          <p:spPr>
            <a:xfrm>
              <a:off x="6647413" y="2475682"/>
              <a:ext cx="1471987" cy="317467"/>
            </a:xfrm>
            <a:prstGeom prst="rect">
              <a:avLst/>
            </a:prstGeom>
            <a:solidFill>
              <a:srgbClr val="FF0000">
                <a:alpha val="84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5" name="左中括号 24"/>
            <p:cNvSpPr/>
            <p:nvPr/>
          </p:nvSpPr>
          <p:spPr>
            <a:xfrm rot="16200000">
              <a:off x="2656648" y="1113219"/>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6" name="左中括号 26"/>
            <p:cNvSpPr/>
            <p:nvPr/>
          </p:nvSpPr>
          <p:spPr>
            <a:xfrm rot="16200000">
              <a:off x="6244643" y="1105122"/>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7" name="文本框 27"/>
            <p:cNvSpPr txBox="1"/>
            <p:nvPr/>
          </p:nvSpPr>
          <p:spPr>
            <a:xfrm>
              <a:off x="2265700"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38" name="文本框 28"/>
            <p:cNvSpPr txBox="1"/>
            <p:nvPr/>
          </p:nvSpPr>
          <p:spPr>
            <a:xfrm>
              <a:off x="5838306"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39" name="文本框 32"/>
            <p:cNvSpPr txBox="1"/>
            <p:nvPr/>
          </p:nvSpPr>
          <p:spPr>
            <a:xfrm>
              <a:off x="8126527" y="2591547"/>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grpSp>
      <p:grpSp>
        <p:nvGrpSpPr>
          <p:cNvPr id="40" name="组 3"/>
          <p:cNvGrpSpPr/>
          <p:nvPr/>
        </p:nvGrpSpPr>
        <p:grpSpPr>
          <a:xfrm>
            <a:off x="709420" y="1560172"/>
            <a:ext cx="8092828" cy="774285"/>
            <a:chOff x="98727" y="7148912"/>
            <a:chExt cx="8092828" cy="774285"/>
          </a:xfrm>
        </p:grpSpPr>
        <p:cxnSp>
          <p:nvCxnSpPr>
            <p:cNvPr id="41" name="直线箭头连接符 37"/>
            <p:cNvCxnSpPr/>
            <p:nvPr/>
          </p:nvCxnSpPr>
          <p:spPr>
            <a:xfrm>
              <a:off x="98727" y="7293210"/>
              <a:ext cx="7979669" cy="14431"/>
            </a:xfrm>
            <a:prstGeom prst="straightConnector1">
              <a:avLst/>
            </a:prstGeom>
            <a:noFill/>
            <a:ln w="25400" cap="flat" cmpd="sng" algn="ctr">
              <a:solidFill>
                <a:sysClr val="windowText" lastClr="000000"/>
              </a:solidFill>
              <a:prstDash val="solid"/>
              <a:tailEnd type="arrow"/>
            </a:ln>
            <a:effectLst/>
          </p:spPr>
        </p:cxnSp>
        <p:sp>
          <p:nvSpPr>
            <p:cNvPr id="42" name="矩形 38"/>
            <p:cNvSpPr/>
            <p:nvPr/>
          </p:nvSpPr>
          <p:spPr>
            <a:xfrm>
              <a:off x="310588" y="7148913"/>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3" name="矩形 39"/>
            <p:cNvSpPr/>
            <p:nvPr/>
          </p:nvSpPr>
          <p:spPr>
            <a:xfrm>
              <a:off x="2436582" y="7148912"/>
              <a:ext cx="1471987" cy="158729"/>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4" name="矩形 40"/>
            <p:cNvSpPr/>
            <p:nvPr/>
          </p:nvSpPr>
          <p:spPr>
            <a:xfrm>
              <a:off x="4581478" y="7307641"/>
              <a:ext cx="1471987" cy="166834"/>
            </a:xfrm>
            <a:prstGeom prst="rect">
              <a:avLst/>
            </a:prstGeom>
            <a:solidFill>
              <a:srgbClr val="FF0000">
                <a:alpha val="84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5" name="左中括号 41"/>
            <p:cNvSpPr/>
            <p:nvPr/>
          </p:nvSpPr>
          <p:spPr>
            <a:xfrm rot="16200000">
              <a:off x="4168326" y="5804925"/>
              <a:ext cx="157873"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46" name="文本框 42"/>
            <p:cNvSpPr txBox="1"/>
            <p:nvPr/>
          </p:nvSpPr>
          <p:spPr>
            <a:xfrm>
              <a:off x="165729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47" name="文本框 43"/>
            <p:cNvSpPr txBox="1"/>
            <p:nvPr/>
          </p:nvSpPr>
          <p:spPr>
            <a:xfrm>
              <a:off x="386527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48" name="文本框 44"/>
            <p:cNvSpPr txBox="1"/>
            <p:nvPr/>
          </p:nvSpPr>
          <p:spPr>
            <a:xfrm>
              <a:off x="7518123" y="7272873"/>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sp>
          <p:nvSpPr>
            <p:cNvPr id="49" name="左中括号 45"/>
            <p:cNvSpPr/>
            <p:nvPr/>
          </p:nvSpPr>
          <p:spPr>
            <a:xfrm rot="16200000">
              <a:off x="2008118" y="5667837"/>
              <a:ext cx="217364"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50" name="矩形 46"/>
            <p:cNvSpPr/>
            <p:nvPr/>
          </p:nvSpPr>
          <p:spPr>
            <a:xfrm>
              <a:off x="2455484" y="7307641"/>
              <a:ext cx="2125994" cy="166834"/>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1" name="矩形 35"/>
            <p:cNvSpPr/>
            <p:nvPr/>
          </p:nvSpPr>
          <p:spPr>
            <a:xfrm>
              <a:off x="4567047" y="7148912"/>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2" name="矩形 47"/>
            <p:cNvSpPr/>
            <p:nvPr/>
          </p:nvSpPr>
          <p:spPr>
            <a:xfrm>
              <a:off x="6693042" y="7148913"/>
              <a:ext cx="1099834" cy="158727"/>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grpSp>
      <p:sp>
        <p:nvSpPr>
          <p:cNvPr id="53" name="Rectangle 52"/>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09993597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9"/>
                                        </p:tgtEl>
                                        <p:attrNameLst>
                                          <p:attrName>style.visibility</p:attrName>
                                        </p:attrNameLst>
                                      </p:cBhvr>
                                      <p:to>
                                        <p:strVal val="hidden"/>
                                      </p:to>
                                    </p:set>
                                  </p:childTnLst>
                                </p:cTn>
                              </p:par>
                            </p:childTnLst>
                          </p:cTn>
                        </p:par>
                        <p:par>
                          <p:cTn id="7" fill="hold">
                            <p:stCondLst>
                              <p:cond delay="0"/>
                            </p:stCondLst>
                            <p:childTnLst>
                              <p:par>
                                <p:cTn id="8" presetID="10" presetClass="entr" presetSubtype="0" fill="hold" nodeType="after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900" dirty="0" err="1" smtClean="0"/>
              <a:t>Checkpointing</a:t>
            </a:r>
            <a:r>
              <a:rPr lang="en-US" sz="3900" dirty="0" smtClean="0"/>
              <a:t> Tradeoffs in Hybrid Memory</a:t>
            </a:r>
            <a:endParaRPr lang="en-US" sz="3900"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161</a:t>
            </a:fld>
            <a:endParaRPr lang="en-US" altLang="en-US">
              <a:solidFill>
                <a:srgbClr val="000000"/>
              </a:solidFill>
            </a:endParaRPr>
          </a:p>
        </p:txBody>
      </p:sp>
      <p:graphicFrame>
        <p:nvGraphicFramePr>
          <p:cNvPr id="6" name="Table 5"/>
          <p:cNvGraphicFramePr>
            <a:graphicFrameLocks noGrp="1"/>
          </p:cNvGraphicFramePr>
          <p:nvPr>
            <p:extLst>
              <p:ext uri="{D42A27DB-BD31-4B8C-83A1-F6EECF244321}">
                <p14:modId xmlns:p14="http://schemas.microsoft.com/office/powerpoint/2010/main" val="147322593"/>
              </p:ext>
            </p:extLst>
          </p:nvPr>
        </p:nvGraphicFramePr>
        <p:xfrm>
          <a:off x="135114" y="1772816"/>
          <a:ext cx="8856984" cy="3960440"/>
        </p:xfrm>
        <a:graphic>
          <a:graphicData uri="http://schemas.openxmlformats.org/drawingml/2006/table">
            <a:tbl>
              <a:tblPr firstRow="1" bandRow="1"/>
              <a:tblGrid>
                <a:gridCol w="764586"/>
                <a:gridCol w="1398545"/>
                <a:gridCol w="3407413"/>
                <a:gridCol w="3286440"/>
              </a:tblGrid>
              <a:tr h="366894">
                <a:tc rowSpan="2"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endParaRPr lang="en-US" dirty="0"/>
                    </a:p>
                  </a:txBody>
                  <a:tcPr>
                    <a:lnL w="12700" cmpd="sng">
                      <a:solidFill>
                        <a:sysClr val="windowText" lastClr="000000"/>
                      </a:solidFill>
                    </a:lnL>
                    <a:lnR w="28575" cap="flat" cmpd="sng" algn="ctr">
                      <a:solidFill>
                        <a:sysClr val="windowText" lastClr="000000"/>
                      </a:solidFill>
                      <a:prstDash val="solid"/>
                      <a:round/>
                      <a:headEnd type="none" w="med" len="med"/>
                      <a:tailEnd type="none" w="med" len="med"/>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rowSpan="2" hMerge="1">
                  <a:txBody>
                    <a:bodyPr/>
                    <a:lstStyle/>
                    <a:p>
                      <a:endParaRPr lang="en-US" dirty="0"/>
                    </a:p>
                  </a:txBody>
                  <a:tcPr/>
                </a:tc>
                <a:tc grid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FF0000"/>
                          </a:solidFill>
                        </a:rPr>
                        <a:t>Checkpointing</a:t>
                      </a:r>
                      <a:r>
                        <a:rPr lang="zh-CN" altLang="en-US" dirty="0" smtClean="0">
                          <a:solidFill>
                            <a:srgbClr val="FF0000"/>
                          </a:solidFill>
                        </a:rPr>
                        <a:t> </a:t>
                      </a:r>
                      <a:r>
                        <a:rPr lang="en-US" altLang="zh-CN" dirty="0" smtClean="0">
                          <a:solidFill>
                            <a:srgbClr val="FF0000"/>
                          </a:solidFill>
                        </a:rPr>
                        <a:t>granularity</a:t>
                      </a:r>
                      <a:endParaRPr lang="en-US" dirty="0">
                        <a:solidFill>
                          <a:srgbClr val="FF0000"/>
                        </a:solidFill>
                      </a:endParaRPr>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hMerge="1">
                  <a:txBody>
                    <a:bodyPr/>
                    <a:lstStyle/>
                    <a:p>
                      <a:endParaRPr lang="en-US" dirty="0"/>
                    </a:p>
                  </a:txBody>
                  <a:tcPr/>
                </a:tc>
              </a:tr>
              <a:tr h="366894">
                <a:tc gridSpan="2" vMerge="1">
                  <a:txBody>
                    <a:bodyPr/>
                    <a:lstStyle/>
                    <a:p>
                      <a:endParaRPr lang="en-US" dirty="0"/>
                    </a:p>
                  </a:txBody>
                  <a:tcPr/>
                </a:tc>
                <a:tc hMerge="1" vMerge="1">
                  <a:txBody>
                    <a:bodyPr/>
                    <a:lstStyle/>
                    <a:p>
                      <a:endParaRPr lang="en-US" dirty="0"/>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0000FF"/>
                          </a:solidFill>
                        </a:rPr>
                        <a:t>Small</a:t>
                      </a:r>
                      <a:r>
                        <a:rPr lang="zh-CN" altLang="en-US" dirty="0" smtClean="0">
                          <a:solidFill>
                            <a:srgbClr val="0000FF"/>
                          </a:solidFill>
                        </a:rPr>
                        <a:t> </a:t>
                      </a:r>
                      <a:r>
                        <a:rPr lang="en-US" altLang="zh-CN" dirty="0" smtClean="0">
                          <a:solidFill>
                            <a:srgbClr val="0000FF"/>
                          </a:solidFill>
                        </a:rPr>
                        <a:t>(cache</a:t>
                      </a:r>
                      <a:r>
                        <a:rPr lang="zh-CN" altLang="en-US" dirty="0" smtClean="0">
                          <a:solidFill>
                            <a:srgbClr val="0000FF"/>
                          </a:solidFill>
                        </a:rPr>
                        <a:t> </a:t>
                      </a:r>
                      <a:r>
                        <a:rPr lang="en-US" altLang="zh-CN" dirty="0" smtClean="0">
                          <a:solidFill>
                            <a:srgbClr val="0000FF"/>
                          </a:solidFill>
                        </a:rPr>
                        <a:t>block)</a:t>
                      </a:r>
                      <a:endParaRPr lang="en-US" dirty="0">
                        <a:solidFill>
                          <a:srgbClr val="0000FF"/>
                        </a:solidFill>
                      </a:endParaRPr>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altLang="zh-CN" dirty="0" smtClean="0">
                          <a:solidFill>
                            <a:srgbClr val="0000FF"/>
                          </a:solidFill>
                        </a:rPr>
                        <a:t>Large</a:t>
                      </a:r>
                      <a:r>
                        <a:rPr lang="zh-CN" altLang="en-US" dirty="0" smtClean="0">
                          <a:solidFill>
                            <a:srgbClr val="0000FF"/>
                          </a:solidFill>
                        </a:rPr>
                        <a:t> </a:t>
                      </a:r>
                      <a:r>
                        <a:rPr lang="en-US" altLang="zh-CN" dirty="0" smtClean="0">
                          <a:solidFill>
                            <a:srgbClr val="0000FF"/>
                          </a:solidFill>
                        </a:rPr>
                        <a:t>(page)</a:t>
                      </a:r>
                      <a:endParaRPr lang="en-US" dirty="0">
                        <a:solidFill>
                          <a:srgbClr val="0000FF"/>
                        </a:solidFill>
                      </a:endParaRP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28575"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noFill/>
                  </a:tcPr>
                </a:tc>
              </a:tr>
              <a:tr h="1477626">
                <a:tc rowSpan="2">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lnSpc>
                          <a:spcPts val="1960"/>
                        </a:lnSpc>
                      </a:pPr>
                      <a:r>
                        <a:rPr lang="en-US" altLang="zh-CN" dirty="0" smtClean="0">
                          <a:solidFill>
                            <a:srgbClr val="FF0000"/>
                          </a:solidFill>
                        </a:rPr>
                        <a:t>Location</a:t>
                      </a:r>
                      <a:r>
                        <a:rPr lang="zh-CN" altLang="en-US" dirty="0" smtClean="0">
                          <a:solidFill>
                            <a:srgbClr val="FF0000"/>
                          </a:solidFill>
                        </a:rPr>
                        <a:t> </a:t>
                      </a:r>
                      <a:r>
                        <a:rPr lang="en-US" altLang="zh-CN" dirty="0" smtClean="0">
                          <a:solidFill>
                            <a:srgbClr val="FF0000"/>
                          </a:solidFill>
                        </a:rPr>
                        <a:t>of</a:t>
                      </a:r>
                      <a:r>
                        <a:rPr lang="zh-CN" altLang="en-US" dirty="0" smtClean="0">
                          <a:solidFill>
                            <a:srgbClr val="FF0000"/>
                          </a:solidFill>
                        </a:rPr>
                        <a:t> </a:t>
                      </a:r>
                      <a:br>
                        <a:rPr lang="zh-CN" altLang="en-US" dirty="0" smtClean="0">
                          <a:solidFill>
                            <a:srgbClr val="FF0000"/>
                          </a:solidFill>
                        </a:rPr>
                      </a:br>
                      <a:r>
                        <a:rPr lang="en-US" altLang="zh-CN" dirty="0" smtClean="0">
                          <a:solidFill>
                            <a:srgbClr val="FF0000"/>
                          </a:solidFill>
                        </a:rPr>
                        <a:t>working</a:t>
                      </a:r>
                      <a:r>
                        <a:rPr lang="zh-CN" altLang="en-US" dirty="0" smtClean="0">
                          <a:solidFill>
                            <a:srgbClr val="FF0000"/>
                          </a:solidFill>
                        </a:rPr>
                        <a:t> </a:t>
                      </a:r>
                      <a:r>
                        <a:rPr lang="en-US" altLang="zh-CN" dirty="0" smtClean="0">
                          <a:solidFill>
                            <a:srgbClr val="FF0000"/>
                          </a:solidFill>
                        </a:rPr>
                        <a:t>copy</a:t>
                      </a:r>
                      <a:endParaRPr lang="en-US" dirty="0">
                        <a:solidFill>
                          <a:srgbClr val="FF0000"/>
                        </a:solidFill>
                      </a:endParaRPr>
                    </a:p>
                  </a:txBody>
                  <a:tcPr marT="36000" vert="vert270" anchor="ctr">
                    <a:lnL w="12700" cmpd="sng">
                      <a:solidFill>
                        <a:sysClr val="windowText" lastClr="000000"/>
                      </a:solidFill>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ysClr val="window" lastClr="FFFFFF">
                        <a:lumMod val="85000"/>
                      </a:sysClr>
                    </a:solid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r>
                        <a:rPr lang="en-US" dirty="0" smtClean="0">
                          <a:solidFill>
                            <a:srgbClr val="0000FF"/>
                          </a:solidFill>
                        </a:rPr>
                        <a:t>DRAM</a:t>
                      </a:r>
                    </a:p>
                    <a:p>
                      <a:pPr algn="ctr"/>
                      <a:r>
                        <a:rPr lang="en-US" dirty="0" smtClean="0"/>
                        <a:t>(based on</a:t>
                      </a:r>
                    </a:p>
                    <a:p>
                      <a:pPr algn="ctr"/>
                      <a:r>
                        <a:rPr lang="en-US" dirty="0" smtClean="0"/>
                        <a:t>writeback)</a:t>
                      </a:r>
                    </a:p>
                  </a:txBody>
                  <a:tcPr anchor="ctr">
                    <a:lnL w="12700" cmpd="sng">
                      <a:solidFill>
                        <a:sysClr val="windowText" lastClr="000000"/>
                      </a:solidFill>
                    </a:lnL>
                    <a:lnR w="28575" cap="flat" cmpd="sng" algn="ctr">
                      <a:solidFill>
                        <a:sysClr val="windowText" lastClr="000000"/>
                      </a:solidFill>
                      <a:prstDash val="solid"/>
                      <a:round/>
                      <a:headEnd type="none" w="med" len="med"/>
                      <a:tailEnd type="none" w="med" len="med"/>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lang="en-US" altLang="zh-CN" sz="2000" i="0" dirty="0" smtClean="0"/>
                        <a:t>❶</a:t>
                      </a:r>
                      <a:r>
                        <a:rPr lang="en-US" altLang="zh-CN" i="0" dirty="0" smtClean="0"/>
                        <a:t> </a:t>
                      </a:r>
                      <a:r>
                        <a:rPr lang="en-US" altLang="zh-CN" sz="2000" i="1" dirty="0" smtClean="0"/>
                        <a:t>In</a:t>
                      </a:r>
                      <a:r>
                        <a:rPr lang="en-US" altLang="zh-CN" sz="2000" i="1" baseline="0" dirty="0" smtClean="0"/>
                        <a:t>efficient</a:t>
                      </a:r>
                      <a:endParaRPr lang="zh-CN" altLang="en-US" sz="2000"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aseline="0" dirty="0" smtClean="0"/>
                        <a:t> </a:t>
                      </a:r>
                      <a:r>
                        <a:rPr lang="en-US" altLang="zh-CN" b="1" baseline="0" dirty="0" smtClean="0"/>
                        <a:t>Large</a:t>
                      </a:r>
                      <a:r>
                        <a:rPr lang="zh-CN" altLang="en-US" b="1" baseline="0" dirty="0" smtClean="0"/>
                        <a:t> </a:t>
                      </a:r>
                      <a:r>
                        <a:rPr lang="en-US" altLang="zh-CN" b="1" baseline="0" dirty="0" smtClean="0"/>
                        <a:t>metadata</a:t>
                      </a:r>
                      <a:r>
                        <a:rPr lang="zh-CN" altLang="en-US" b="1" baseline="0" dirty="0" smtClean="0"/>
                        <a:t> </a:t>
                      </a:r>
                      <a:r>
                        <a:rPr lang="en-US" altLang="zh-CN" b="1" baseline="0" dirty="0" smtClean="0"/>
                        <a:t>overhead</a:t>
                      </a:r>
                      <a:endParaRPr lang="zh-CN" altLang="en-US" b="1"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aseline="0" dirty="0" smtClean="0"/>
                        <a:t> </a:t>
                      </a:r>
                      <a:r>
                        <a:rPr lang="en-US" altLang="zh-CN" b="1" baseline="0" dirty="0" smtClean="0"/>
                        <a:t>Long</a:t>
                      </a:r>
                      <a:r>
                        <a:rPr lang="zh-CN" altLang="en-US" b="1" baseline="0" dirty="0" smtClean="0"/>
                        <a:t> </a:t>
                      </a:r>
                      <a:r>
                        <a:rPr lang="en-US" altLang="zh-CN" b="1" baseline="0" dirty="0" smtClean="0"/>
                        <a:t>checkpointing</a:t>
                      </a:r>
                      <a:r>
                        <a:rPr lang="zh-CN" altLang="en-US" b="1" baseline="0" dirty="0" smtClean="0"/>
                        <a:t> </a:t>
                      </a:r>
                      <a:r>
                        <a:rPr lang="en-US" altLang="zh-CN" b="1" baseline="0" dirty="0" smtClean="0"/>
                        <a:t>latency</a:t>
                      </a:r>
                      <a:endParaRPr lang="en-US" b="1" dirty="0"/>
                    </a:p>
                  </a:txBody>
                  <a:tcPr anchor="ctr">
                    <a:lnL w="28575" cap="flat" cmpd="sng" algn="ctr">
                      <a:solidFill>
                        <a:sysClr val="windowText" lastClr="000000"/>
                      </a:solidFill>
                      <a:prstDash val="solid"/>
                      <a:round/>
                      <a:headEnd type="none" w="med" len="med"/>
                      <a:tailEnd type="none" w="med" len="med"/>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2000" i="0" dirty="0" smtClean="0"/>
                        <a:t>❷ </a:t>
                      </a:r>
                      <a:r>
                        <a:rPr lang="en-US" altLang="zh-CN" sz="2000" i="1" dirty="0" smtClean="0"/>
                        <a:t>Partially 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b="0" dirty="0" smtClean="0"/>
                        <a:t> </a:t>
                      </a:r>
                      <a:r>
                        <a:rPr lang="en-US" altLang="zh-CN" b="1" dirty="0" smtClean="0"/>
                        <a:t>Small</a:t>
                      </a:r>
                      <a:r>
                        <a:rPr lang="zh-CN" altLang="en-US" b="1" dirty="0" smtClean="0"/>
                        <a:t> </a:t>
                      </a:r>
                      <a:r>
                        <a:rPr lang="en-US" b="1" dirty="0" smtClean="0"/>
                        <a:t>metadata overhead</a:t>
                      </a:r>
                    </a:p>
                    <a:p>
                      <a:r>
                        <a:rPr lang="zh-CN" altLang="en-US" sz="1400" dirty="0" smtClean="0"/>
                        <a:t>✘</a:t>
                      </a:r>
                      <a:r>
                        <a:rPr lang="zh-CN" altLang="en-US" dirty="0" smtClean="0"/>
                        <a:t> </a:t>
                      </a:r>
                      <a:r>
                        <a:rPr lang="en-US" altLang="zh-CN" dirty="0" smtClean="0"/>
                        <a:t>Long</a:t>
                      </a:r>
                      <a:r>
                        <a:rPr lang="zh-CN" altLang="en-US" dirty="0" smtClean="0"/>
                        <a:t> </a:t>
                      </a:r>
                      <a:r>
                        <a:rPr lang="en-US" dirty="0" smtClean="0"/>
                        <a:t>checkpointing latency</a:t>
                      </a:r>
                    </a:p>
                  </a:txBody>
                  <a:tcPr anchor="ctr">
                    <a:lnL w="12700" cmpd="sng">
                      <a:solidFill>
                        <a:sysClr val="windowText" lastClr="000000"/>
                      </a:solidFill>
                    </a:lnL>
                    <a:lnR w="12700" cmpd="sng">
                      <a:solidFill>
                        <a:sysClr val="windowText" lastClr="000000"/>
                      </a:solidFill>
                    </a:lnR>
                    <a:lnT w="28575"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noFill/>
                  </a:tcPr>
                </a:tc>
              </a:tr>
              <a:tr h="1749026">
                <a:tc vMerge="1">
                  <a:txBody>
                    <a:bodyPr/>
                    <a:lstStyle/>
                    <a:p>
                      <a:endParaRPr lang="en-US" dirty="0"/>
                    </a:p>
                  </a:txBody>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algn="ctr"/>
                      <a:endParaRPr lang="zh-CN" altLang="en-US" sz="1400" dirty="0" smtClean="0"/>
                    </a:p>
                    <a:p>
                      <a:pPr algn="ctr"/>
                      <a:r>
                        <a:rPr lang="en-US" altLang="zh-CN" dirty="0" smtClean="0">
                          <a:solidFill>
                            <a:srgbClr val="0000FF"/>
                          </a:solidFill>
                        </a:rPr>
                        <a:t>NVM</a:t>
                      </a:r>
                    </a:p>
                    <a:p>
                      <a:pPr algn="ctr"/>
                      <a:r>
                        <a:rPr lang="en-US" altLang="zh-CN" dirty="0" smtClean="0"/>
                        <a:t>(based on</a:t>
                      </a:r>
                    </a:p>
                    <a:p>
                      <a:pPr algn="ctr"/>
                      <a:r>
                        <a:rPr lang="en-US" altLang="zh-CN" dirty="0" smtClean="0"/>
                        <a:t>remapping)</a:t>
                      </a:r>
                    </a:p>
                  </a:txBody>
                  <a:tcPr>
                    <a:lnL w="12700" cmpd="sng">
                      <a:solidFill>
                        <a:sysClr val="windowText" lastClr="000000"/>
                      </a:solidFill>
                    </a:lnL>
                    <a:lnR w="28575"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zh-CN" sz="2000" i="0" dirty="0" smtClean="0"/>
                        <a:t>❸</a:t>
                      </a:r>
                      <a:r>
                        <a:rPr lang="en-US" altLang="zh-CN" i="0" dirty="0" smtClean="0"/>
                        <a:t> </a:t>
                      </a:r>
                      <a:r>
                        <a:rPr lang="en-US" altLang="zh-CN" sz="2000" i="1" dirty="0" smtClean="0"/>
                        <a:t>Partially 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Large</a:t>
                      </a:r>
                      <a:r>
                        <a:rPr lang="zh-CN" altLang="en-US" dirty="0" smtClean="0"/>
                        <a:t> </a:t>
                      </a:r>
                      <a:r>
                        <a:rPr lang="en-US" dirty="0" smtClean="0"/>
                        <a:t>metadata overhead</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b="1" dirty="0" smtClean="0"/>
                        <a:t>Short</a:t>
                      </a:r>
                      <a:r>
                        <a:rPr lang="zh-CN" altLang="en-US" b="1" dirty="0" smtClean="0"/>
                        <a:t> </a:t>
                      </a:r>
                      <a:r>
                        <a:rPr lang="en-US" b="1" dirty="0" smtClean="0"/>
                        <a:t>checkpointing latency</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Fast</a:t>
                      </a:r>
                      <a:r>
                        <a:rPr lang="zh-CN" altLang="en-US" baseline="0" dirty="0" smtClean="0"/>
                        <a:t> </a:t>
                      </a:r>
                      <a:r>
                        <a:rPr lang="en-US" altLang="zh-CN" baseline="0" dirty="0" smtClean="0"/>
                        <a:t>remapping</a:t>
                      </a:r>
                      <a:endParaRPr lang="en-US" dirty="0"/>
                    </a:p>
                  </a:txBody>
                  <a:tcPr>
                    <a:lnL w="28575" cap="flat" cmpd="sng" algn="ctr">
                      <a:solidFill>
                        <a:sysClr val="windowText" lastClr="000000"/>
                      </a:solidFill>
                      <a:prstDash val="solid"/>
                      <a:round/>
                      <a:headEnd type="none" w="med" len="med"/>
                      <a:tailEnd type="none" w="med" len="med"/>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tx1"/>
                          </a:solidFill>
                          <a:latin typeface="Calibri"/>
                        </a:defRPr>
                      </a:lvl1pPr>
                      <a:lvl2pPr marL="457200" algn="l" defTabSz="914400" rtl="0" eaLnBrk="1" latinLnBrk="0" hangingPunct="1">
                        <a:defRPr sz="1800" kern="1200">
                          <a:solidFill>
                            <a:schemeClr val="tx1"/>
                          </a:solidFill>
                          <a:latin typeface="Calibri"/>
                        </a:defRPr>
                      </a:lvl2pPr>
                      <a:lvl3pPr marL="914400" algn="l" defTabSz="914400" rtl="0" eaLnBrk="1" latinLnBrk="0" hangingPunct="1">
                        <a:defRPr sz="1800" kern="1200">
                          <a:solidFill>
                            <a:schemeClr val="tx1"/>
                          </a:solidFill>
                          <a:latin typeface="Calibri"/>
                        </a:defRPr>
                      </a:lvl3pPr>
                      <a:lvl4pPr marL="1371600" algn="l" defTabSz="914400" rtl="0" eaLnBrk="1" latinLnBrk="0" hangingPunct="1">
                        <a:defRPr sz="1800" kern="1200">
                          <a:solidFill>
                            <a:schemeClr val="tx1"/>
                          </a:solidFill>
                          <a:latin typeface="Calibri"/>
                        </a:defRPr>
                      </a:lvl4pPr>
                      <a:lvl5pPr marL="1828800" algn="l" defTabSz="914400" rtl="0" eaLnBrk="1" latinLnBrk="0" hangingPunct="1">
                        <a:defRPr sz="1800" kern="1200">
                          <a:solidFill>
                            <a:schemeClr val="tx1"/>
                          </a:solidFill>
                          <a:latin typeface="Calibri"/>
                        </a:defRPr>
                      </a:lvl5pPr>
                      <a:lvl6pPr marL="2286000" algn="l" defTabSz="914400" rtl="0" eaLnBrk="1" latinLnBrk="0" hangingPunct="1">
                        <a:defRPr sz="1800" kern="1200">
                          <a:solidFill>
                            <a:schemeClr val="tx1"/>
                          </a:solidFill>
                          <a:latin typeface="Calibri"/>
                        </a:defRPr>
                      </a:lvl6pPr>
                      <a:lvl7pPr marL="2743200" algn="l" defTabSz="914400" rtl="0" eaLnBrk="1" latinLnBrk="0" hangingPunct="1">
                        <a:defRPr sz="1800" kern="1200">
                          <a:solidFill>
                            <a:schemeClr val="tx1"/>
                          </a:solidFill>
                          <a:latin typeface="Calibri"/>
                        </a:defRPr>
                      </a:lvl7pPr>
                      <a:lvl8pPr marL="3200400" algn="l" defTabSz="914400" rtl="0" eaLnBrk="1" latinLnBrk="0" hangingPunct="1">
                        <a:defRPr sz="1800" kern="1200">
                          <a:solidFill>
                            <a:schemeClr val="tx1"/>
                          </a:solidFill>
                          <a:latin typeface="Calibri"/>
                        </a:defRPr>
                      </a:lvl8pPr>
                      <a:lvl9pPr marL="3657600" algn="l" defTabSz="914400" rtl="0" eaLnBrk="1" latinLnBrk="0" hangingPunct="1">
                        <a:defRPr sz="1800" kern="1200">
                          <a:solidFill>
                            <a:schemeClr val="tx1"/>
                          </a:solidFill>
                          <a:latin typeface="Calibri"/>
                        </a:defRPr>
                      </a:lvl9pPr>
                    </a:lstStyle>
                    <a:p>
                      <a:r>
                        <a:rPr kumimoji="0" lang="en-US" altLang="zh-CN" sz="2000" b="0" i="0" u="none" strike="noStrike" kern="1200" cap="none" spc="0" normalizeH="0" baseline="0" noProof="0" dirty="0" smtClean="0">
                          <a:ln>
                            <a:noFill/>
                          </a:ln>
                          <a:solidFill>
                            <a:prstClr val="black"/>
                          </a:solidFill>
                          <a:effectLst/>
                          <a:uLnTx/>
                          <a:uFillTx/>
                          <a:latin typeface="+mn-lt"/>
                          <a:ea typeface="+mn-ea"/>
                          <a:cs typeface="+mn-cs"/>
                        </a:rPr>
                        <a:t>❹</a:t>
                      </a:r>
                      <a:r>
                        <a:rPr lang="en-US" altLang="zh-CN" i="0" dirty="0" smtClean="0"/>
                        <a:t> </a:t>
                      </a:r>
                      <a:r>
                        <a:rPr lang="en-US" altLang="zh-CN" sz="2000" i="1" dirty="0" smtClean="0"/>
                        <a:t>In</a:t>
                      </a:r>
                      <a:r>
                        <a:rPr lang="en-US" sz="2000" i="1" dirty="0" smtClean="0"/>
                        <a:t>efficient</a:t>
                      </a:r>
                      <a:endParaRPr lang="en-US" sz="20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Small</a:t>
                      </a:r>
                      <a:r>
                        <a:rPr lang="zh-CN" altLang="en-US" dirty="0" smtClean="0"/>
                        <a:t> </a:t>
                      </a:r>
                      <a:r>
                        <a:rPr lang="en-US" dirty="0" smtClean="0"/>
                        <a:t>metadata overhead</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2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dirty="0" smtClean="0"/>
                        <a:t>Short</a:t>
                      </a:r>
                      <a:r>
                        <a:rPr lang="zh-CN" altLang="en-US" dirty="0" smtClean="0"/>
                        <a:t> </a:t>
                      </a:r>
                      <a:r>
                        <a:rPr lang="en-US" dirty="0" smtClean="0"/>
                        <a:t>checkpointing latency</a:t>
                      </a:r>
                    </a:p>
                    <a:p>
                      <a:pPr marL="0" marR="0" indent="0" algn="l" defTabSz="914400" rtl="0" eaLnBrk="1" fontAlgn="auto" latinLnBrk="0" hangingPunct="1">
                        <a:lnSpc>
                          <a:spcPct val="100000"/>
                        </a:lnSpc>
                        <a:spcBef>
                          <a:spcPts val="0"/>
                        </a:spcBef>
                        <a:spcAft>
                          <a:spcPts val="0"/>
                        </a:spcAft>
                        <a:buClrTx/>
                        <a:buSzTx/>
                        <a:buFontTx/>
                        <a:buNone/>
                        <a:tabLst/>
                        <a:defRPr/>
                      </a:pPr>
                      <a:r>
                        <a:rPr kumimoji="0" lang="zh-CN" altLang="en-US" sz="1400" b="0" i="0" u="none" strike="noStrike" kern="1200" cap="none" spc="0" normalizeH="0" baseline="0" noProof="0" dirty="0" smtClean="0">
                          <a:ln>
                            <a:noFill/>
                          </a:ln>
                          <a:solidFill>
                            <a:prstClr val="black"/>
                          </a:solidFill>
                          <a:effectLst/>
                          <a:uLnTx/>
                          <a:uFillTx/>
                          <a:latin typeface="+mn-lt"/>
                          <a:ea typeface="+mn-ea"/>
                          <a:cs typeface="+mn-cs"/>
                        </a:rPr>
                        <a:t>✘</a:t>
                      </a:r>
                      <a:r>
                        <a:rPr lang="zh-CN" altLang="en-US" dirty="0" smtClean="0"/>
                        <a:t> </a:t>
                      </a:r>
                      <a:r>
                        <a:rPr lang="en-US" altLang="zh-CN" b="1" dirty="0" smtClean="0"/>
                        <a:t>S</a:t>
                      </a:r>
                      <a:r>
                        <a:rPr lang="en-US" b="1" dirty="0" smtClean="0"/>
                        <a:t>low remapping</a:t>
                      </a:r>
                      <a:r>
                        <a:rPr lang="en-US" dirty="0" smtClean="0"/>
                        <a:t> </a:t>
                      </a:r>
                      <a:br>
                        <a:rPr lang="en-US" dirty="0" smtClean="0"/>
                      </a:br>
                      <a:r>
                        <a:rPr lang="zh-CN" altLang="en-US" dirty="0" smtClean="0"/>
                        <a:t>    </a:t>
                      </a:r>
                      <a:r>
                        <a:rPr lang="en-US" dirty="0" smtClean="0"/>
                        <a:t>(on the critical path)</a:t>
                      </a:r>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noFill/>
                  </a:tcPr>
                </a:tc>
              </a:tr>
            </a:tbl>
          </a:graphicData>
        </a:graphic>
      </p:graphicFrame>
      <p:sp>
        <p:nvSpPr>
          <p:cNvPr id="7" name="Rounded Rectangle 6"/>
          <p:cNvSpPr>
            <a:spLocks noChangeArrowheads="1"/>
          </p:cNvSpPr>
          <p:nvPr/>
        </p:nvSpPr>
        <p:spPr bwMode="auto">
          <a:xfrm>
            <a:off x="5724128" y="2564904"/>
            <a:ext cx="3240360" cy="1440160"/>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8" name="Rounded Rectangle 7"/>
          <p:cNvSpPr>
            <a:spLocks noChangeArrowheads="1"/>
          </p:cNvSpPr>
          <p:nvPr/>
        </p:nvSpPr>
        <p:spPr bwMode="auto">
          <a:xfrm>
            <a:off x="2267744" y="4005064"/>
            <a:ext cx="3384376" cy="1656184"/>
          </a:xfrm>
          <a:prstGeom prst="roundRect">
            <a:avLst>
              <a:gd name="adj" fmla="val 16667"/>
            </a:avLst>
          </a:prstGeom>
          <a:noFill/>
          <a:ln w="66675">
            <a:solidFill>
              <a:srgbClr val="FF0000"/>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9" name="Rectangle 8"/>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30094836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ThyNVM</a:t>
            </a:r>
            <a:r>
              <a:rPr lang="en-US" dirty="0" smtClean="0"/>
              <a:t>: Dual-Scheme </a:t>
            </a:r>
            <a:r>
              <a:rPr lang="en-US" dirty="0" err="1" smtClean="0"/>
              <a:t>Checkpointing</a:t>
            </a:r>
            <a:endParaRPr lang="en-US" dirty="0"/>
          </a:p>
        </p:txBody>
      </p:sp>
      <p:sp>
        <p:nvSpPr>
          <p:cNvPr id="3" name="Content Placeholder 2"/>
          <p:cNvSpPr>
            <a:spLocks noGrp="1"/>
          </p:cNvSpPr>
          <p:nvPr>
            <p:ph idx="1"/>
          </p:nvPr>
        </p:nvSpPr>
        <p:spPr>
          <a:xfrm>
            <a:off x="228600" y="1196752"/>
            <a:ext cx="8915400" cy="5051648"/>
          </a:xfrm>
        </p:spPr>
        <p:txBody>
          <a:bodyPr/>
          <a:lstStyle/>
          <a:p>
            <a:r>
              <a:rPr lang="en-US" dirty="0" smtClean="0"/>
              <a:t>Idea: </a:t>
            </a:r>
            <a:r>
              <a:rPr lang="en-US" dirty="0" smtClean="0">
                <a:solidFill>
                  <a:srgbClr val="0000FF"/>
                </a:solidFill>
              </a:rPr>
              <a:t>Combine two types of </a:t>
            </a:r>
            <a:r>
              <a:rPr lang="en-US" dirty="0" err="1" smtClean="0">
                <a:solidFill>
                  <a:srgbClr val="0000FF"/>
                </a:solidFill>
              </a:rPr>
              <a:t>checkpointing</a:t>
            </a:r>
            <a:r>
              <a:rPr lang="en-US" dirty="0" smtClean="0">
                <a:solidFill>
                  <a:srgbClr val="0000FF"/>
                </a:solidFill>
              </a:rPr>
              <a:t> schemes to adapt to different types of access patterns</a:t>
            </a:r>
          </a:p>
          <a:p>
            <a:endParaRPr lang="en-US" sz="1600" dirty="0"/>
          </a:p>
          <a:p>
            <a:r>
              <a:rPr lang="en-US" dirty="0" smtClean="0">
                <a:solidFill>
                  <a:srgbClr val="FF0000"/>
                </a:solidFill>
              </a:rPr>
              <a:t>Sparse updates with low spatial locality </a:t>
            </a:r>
            <a:r>
              <a:rPr lang="en-US" dirty="0" smtClean="0">
                <a:solidFill>
                  <a:srgbClr val="FF0000"/>
                </a:solidFill>
                <a:sym typeface="Wingdings"/>
              </a:rPr>
              <a:t> address remapping</a:t>
            </a:r>
            <a:endParaRPr lang="en-US" dirty="0" smtClean="0">
              <a:solidFill>
                <a:srgbClr val="FF0000"/>
              </a:solidFill>
            </a:endParaRPr>
          </a:p>
          <a:p>
            <a:pPr marL="0" indent="0">
              <a:buNone/>
            </a:pPr>
            <a:r>
              <a:rPr lang="en-US" dirty="0">
                <a:sym typeface="Wingdings"/>
              </a:rPr>
              <a:t> </a:t>
            </a:r>
            <a:r>
              <a:rPr lang="en-US" dirty="0" smtClean="0">
                <a:sym typeface="Wingdings"/>
              </a:rPr>
              <a:t>    block granularity </a:t>
            </a:r>
            <a:r>
              <a:rPr lang="en-US" dirty="0" err="1" smtClean="0">
                <a:sym typeface="Wingdings"/>
              </a:rPr>
              <a:t>checkpointing</a:t>
            </a:r>
            <a:r>
              <a:rPr lang="en-US" dirty="0" smtClean="0">
                <a:sym typeface="Wingdings"/>
              </a:rPr>
              <a:t> </a:t>
            </a:r>
          </a:p>
          <a:p>
            <a:pPr marL="0" indent="0">
              <a:buNone/>
            </a:pPr>
            <a:r>
              <a:rPr lang="en-US" dirty="0">
                <a:sym typeface="Wingdings"/>
              </a:rPr>
              <a:t> </a:t>
            </a:r>
            <a:r>
              <a:rPr lang="en-US" dirty="0" smtClean="0">
                <a:sym typeface="Wingdings"/>
              </a:rPr>
              <a:t>    working copy stored in NVM (for short </a:t>
            </a:r>
            <a:r>
              <a:rPr lang="en-US" dirty="0" err="1" smtClean="0">
                <a:sym typeface="Wingdings"/>
              </a:rPr>
              <a:t>ckpt</a:t>
            </a:r>
            <a:r>
              <a:rPr lang="en-US" dirty="0" smtClean="0">
                <a:sym typeface="Wingdings"/>
              </a:rPr>
              <a:t> latency)</a:t>
            </a:r>
          </a:p>
          <a:p>
            <a:endParaRPr lang="en-US" sz="1600" dirty="0" smtClean="0">
              <a:sym typeface="Wingdings"/>
            </a:endParaRPr>
          </a:p>
          <a:p>
            <a:r>
              <a:rPr lang="en-US" dirty="0" smtClean="0">
                <a:solidFill>
                  <a:srgbClr val="FF0000"/>
                </a:solidFill>
                <a:sym typeface="Wingdings"/>
              </a:rPr>
              <a:t>Dense updates with high spatial locality  page </a:t>
            </a:r>
            <a:r>
              <a:rPr lang="en-US" dirty="0" err="1" smtClean="0">
                <a:solidFill>
                  <a:srgbClr val="FF0000"/>
                </a:solidFill>
                <a:sym typeface="Wingdings"/>
              </a:rPr>
              <a:t>writeback</a:t>
            </a:r>
            <a:endParaRPr lang="en-US" dirty="0" smtClean="0">
              <a:solidFill>
                <a:srgbClr val="FF0000"/>
              </a:solidFill>
              <a:sym typeface="Wingdings"/>
            </a:endParaRPr>
          </a:p>
          <a:p>
            <a:pPr marL="0" indent="0">
              <a:buNone/>
            </a:pPr>
            <a:r>
              <a:rPr lang="en-US" dirty="0">
                <a:sym typeface="Wingdings"/>
              </a:rPr>
              <a:t> </a:t>
            </a:r>
            <a:r>
              <a:rPr lang="en-US" dirty="0" smtClean="0">
                <a:sym typeface="Wingdings"/>
              </a:rPr>
              <a:t>    page granularity </a:t>
            </a:r>
            <a:r>
              <a:rPr lang="en-US" dirty="0" err="1" smtClean="0">
                <a:sym typeface="Wingdings"/>
              </a:rPr>
              <a:t>checkpointing</a:t>
            </a:r>
            <a:r>
              <a:rPr lang="en-US" dirty="0" smtClean="0">
                <a:sym typeface="Wingdings"/>
              </a:rPr>
              <a:t> (small metadata)</a:t>
            </a:r>
          </a:p>
          <a:p>
            <a:pPr marL="0" indent="0">
              <a:buNone/>
            </a:pPr>
            <a:r>
              <a:rPr lang="en-US" dirty="0">
                <a:sym typeface="Wingdings"/>
              </a:rPr>
              <a:t> </a:t>
            </a:r>
            <a:r>
              <a:rPr lang="en-US" dirty="0" smtClean="0">
                <a:sym typeface="Wingdings"/>
              </a:rPr>
              <a:t>    working copy stored in DRAM for fast buffering; written back to NVM during </a:t>
            </a:r>
            <a:r>
              <a:rPr lang="en-US" dirty="0" err="1" smtClean="0">
                <a:sym typeface="Wingdings"/>
              </a:rPr>
              <a:t>ckpt</a:t>
            </a:r>
            <a:r>
              <a:rPr lang="en-US" dirty="0" smtClean="0">
                <a:sym typeface="Wingdings"/>
              </a:rPr>
              <a:t>.</a:t>
            </a:r>
          </a:p>
          <a:p>
            <a:pPr marL="0" indent="0">
              <a:buNone/>
            </a:pPr>
            <a:endParaRPr lang="en-US" sz="1600" dirty="0">
              <a:sym typeface="Wingdings"/>
            </a:endParaRPr>
          </a:p>
          <a:p>
            <a:r>
              <a:rPr lang="en-US" dirty="0" smtClean="0">
                <a:solidFill>
                  <a:srgbClr val="0000FF"/>
                </a:solidFill>
                <a:sym typeface="Wingdings"/>
              </a:rPr>
              <a:t>Can switch between schemes when one is on critical path</a:t>
            </a:r>
          </a:p>
          <a:p>
            <a:pPr marL="0" indent="0">
              <a:buNone/>
            </a:pPr>
            <a:endParaRPr lang="en-US" dirty="0">
              <a:sym typeface="Wingdings"/>
            </a:endParaRP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162</a:t>
            </a:fld>
            <a:endParaRPr lang="en-US" altLang="en-US">
              <a:solidFill>
                <a:srgbClr val="000000"/>
              </a:solidFill>
            </a:endParaRPr>
          </a:p>
        </p:txBody>
      </p:sp>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9780433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err="1"/>
              <a:t>ThyNVM</a:t>
            </a:r>
            <a:r>
              <a:rPr lang="en-US" dirty="0"/>
              <a:t> </a:t>
            </a:r>
            <a:r>
              <a:rPr lang="en-US" dirty="0" smtClean="0"/>
              <a:t>Performance (I)</a:t>
            </a:r>
            <a:endParaRPr kumimoji="1" lang="zh-CN" altLang="en-US" dirty="0"/>
          </a:p>
        </p:txBody>
      </p:sp>
      <p:sp>
        <p:nvSpPr>
          <p:cNvPr id="3" name="内容占位符 2"/>
          <p:cNvSpPr>
            <a:spLocks noGrp="1"/>
          </p:cNvSpPr>
          <p:nvPr>
            <p:ph idx="1"/>
          </p:nvPr>
        </p:nvSpPr>
        <p:spPr>
          <a:xfrm>
            <a:off x="457200" y="1124744"/>
            <a:ext cx="8229600" cy="5336435"/>
          </a:xfrm>
        </p:spPr>
        <p:txBody>
          <a:bodyPr>
            <a:normAutofit/>
          </a:bodyPr>
          <a:lstStyle/>
          <a:p>
            <a:r>
              <a:rPr kumimoji="1" lang="en-US" altLang="zh-CN" dirty="0" smtClean="0"/>
              <a:t>In-memory</a:t>
            </a:r>
            <a:r>
              <a:rPr kumimoji="1" lang="zh-CN" altLang="en-US" dirty="0" smtClean="0"/>
              <a:t> </a:t>
            </a:r>
            <a:r>
              <a:rPr kumimoji="1" lang="en-US" altLang="zh-CN" dirty="0" smtClean="0"/>
              <a:t>storage</a:t>
            </a:r>
            <a:r>
              <a:rPr kumimoji="1" lang="zh-CN" altLang="en-US" dirty="0" smtClean="0"/>
              <a:t> </a:t>
            </a:r>
            <a:r>
              <a:rPr kumimoji="1" lang="en-US" altLang="zh-CN" dirty="0" smtClean="0"/>
              <a:t>workloads</a:t>
            </a:r>
            <a:endParaRPr kumimoji="1" lang="en-US" altLang="zh-CN" dirty="0"/>
          </a:p>
          <a:p>
            <a:endParaRPr kumimoji="1" lang="en-US" altLang="zh-CN" dirty="0"/>
          </a:p>
          <a:p>
            <a:endParaRPr kumimoji="1" lang="en-US" altLang="zh-CN" dirty="0"/>
          </a:p>
          <a:p>
            <a:endParaRPr kumimoji="1" lang="en-US" altLang="zh-CN" dirty="0"/>
          </a:p>
          <a:p>
            <a:endParaRPr kumimoji="1" lang="en-US" altLang="zh-CN" dirty="0"/>
          </a:p>
          <a:p>
            <a:endParaRPr kumimoji="1" lang="en-US" altLang="zh-CN" dirty="0" smtClean="0"/>
          </a:p>
          <a:p>
            <a:endParaRPr kumimoji="1" lang="en-US" altLang="zh-CN" dirty="0" smtClean="0"/>
          </a:p>
          <a:p>
            <a:endParaRPr kumimoji="1" lang="en-US" altLang="zh-CN" dirty="0"/>
          </a:p>
          <a:p>
            <a:pPr lvl="1"/>
            <a:endParaRPr kumimoji="1" lang="en-US" altLang="zh-CN" dirty="0" smtClean="0"/>
          </a:p>
          <a:p>
            <a:pPr marL="344487" lvl="1" indent="0">
              <a:buNone/>
            </a:pPr>
            <a:endParaRPr kumimoji="1" lang="en-US" altLang="zh-CN" dirty="0" smtClean="0"/>
          </a:p>
          <a:p>
            <a:pPr marL="344487" lvl="1" indent="0">
              <a:buNone/>
            </a:pPr>
            <a:r>
              <a:rPr kumimoji="1" lang="en-US" altLang="zh-CN" dirty="0" smtClean="0"/>
              <a:t>8.8</a:t>
            </a:r>
            <a:r>
              <a:rPr kumimoji="1" lang="en-US" altLang="zh-CN" dirty="0"/>
              <a:t>%</a:t>
            </a:r>
            <a:r>
              <a:rPr kumimoji="1" lang="en-US" altLang="zh-CN" dirty="0" smtClean="0"/>
              <a:t>/</a:t>
            </a:r>
            <a:r>
              <a:rPr kumimoji="1" lang="en-US" altLang="zh-CN" dirty="0"/>
              <a:t>29.9</a:t>
            </a:r>
            <a:r>
              <a:rPr kumimoji="1" lang="en-US" altLang="zh-CN" dirty="0" smtClean="0"/>
              <a:t>% </a:t>
            </a:r>
            <a:r>
              <a:rPr kumimoji="1" lang="en-US" altLang="zh-CN" dirty="0"/>
              <a:t>higher throughput than </a:t>
            </a:r>
            <a:r>
              <a:rPr kumimoji="1" lang="en-US" altLang="zh-CN" dirty="0" smtClean="0"/>
              <a:t>journaling/shadow </a:t>
            </a:r>
            <a:r>
              <a:rPr kumimoji="1" lang="en-US" altLang="zh-CN" dirty="0"/>
              <a:t>paging with </a:t>
            </a:r>
            <a:r>
              <a:rPr kumimoji="1" lang="en-US" altLang="zh-CN" dirty="0" smtClean="0"/>
              <a:t>a hash table</a:t>
            </a:r>
            <a:r>
              <a:rPr kumimoji="1" lang="zh-CN" altLang="en-US" dirty="0" smtClean="0"/>
              <a:t> </a:t>
            </a:r>
            <a:r>
              <a:rPr kumimoji="1" lang="en-US" altLang="zh-CN" dirty="0" smtClean="0"/>
              <a:t>based</a:t>
            </a:r>
            <a:r>
              <a:rPr kumimoji="1" lang="zh-CN" altLang="en-US" dirty="0" smtClean="0"/>
              <a:t> </a:t>
            </a:r>
            <a:r>
              <a:rPr kumimoji="1" lang="en-US" altLang="zh-CN" dirty="0" smtClean="0"/>
              <a:t>key-value</a:t>
            </a:r>
            <a:r>
              <a:rPr kumimoji="1" lang="zh-CN" altLang="en-US" dirty="0" smtClean="0"/>
              <a:t> </a:t>
            </a:r>
            <a:r>
              <a:rPr kumimoji="1" lang="en-US" altLang="zh-CN" dirty="0" smtClean="0"/>
              <a:t>store</a:t>
            </a:r>
            <a:endParaRPr kumimoji="1" lang="en-US" altLang="zh-CN" dirty="0"/>
          </a:p>
        </p:txBody>
      </p:sp>
      <p:pic>
        <p:nvPicPr>
          <p:cNvPr id="4" name="图片 3" descr="ht-thr.eps"/>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84718" y="1772816"/>
            <a:ext cx="8291737" cy="3531666"/>
          </a:xfrm>
          <a:prstGeom prst="rect">
            <a:avLst/>
          </a:prstGeom>
        </p:spPr>
      </p:pic>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4257082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dirty="0" err="1"/>
              <a:t>ThyNVM</a:t>
            </a:r>
            <a:r>
              <a:rPr lang="en-US" dirty="0"/>
              <a:t> </a:t>
            </a:r>
            <a:r>
              <a:rPr lang="en-US" dirty="0" smtClean="0"/>
              <a:t>Performance (II)</a:t>
            </a:r>
            <a:endParaRPr kumimoji="1" lang="zh-CN" altLang="en-US" dirty="0"/>
          </a:p>
        </p:txBody>
      </p:sp>
      <p:sp>
        <p:nvSpPr>
          <p:cNvPr id="3" name="内容占位符 2"/>
          <p:cNvSpPr>
            <a:spLocks noGrp="1"/>
          </p:cNvSpPr>
          <p:nvPr>
            <p:ph idx="1"/>
          </p:nvPr>
        </p:nvSpPr>
        <p:spPr>
          <a:xfrm>
            <a:off x="457200" y="1124744"/>
            <a:ext cx="8229600" cy="5420641"/>
          </a:xfrm>
        </p:spPr>
        <p:txBody>
          <a:bodyPr>
            <a:normAutofit/>
          </a:bodyPr>
          <a:lstStyle/>
          <a:p>
            <a:r>
              <a:rPr kumimoji="1" lang="en-US" altLang="zh-CN" dirty="0" smtClean="0"/>
              <a:t>Legacy compute-intensive</a:t>
            </a:r>
            <a:r>
              <a:rPr kumimoji="1" lang="zh-CN" altLang="en-US" dirty="0" smtClean="0"/>
              <a:t> </a:t>
            </a:r>
            <a:r>
              <a:rPr kumimoji="1" lang="en-US" altLang="zh-CN" dirty="0" smtClean="0"/>
              <a:t>workloads</a:t>
            </a:r>
          </a:p>
          <a:p>
            <a:endParaRPr kumimoji="1" lang="en-US" altLang="zh-CN" dirty="0"/>
          </a:p>
          <a:p>
            <a:endParaRPr kumimoji="1" lang="en-US" altLang="zh-CN" dirty="0" smtClean="0"/>
          </a:p>
          <a:p>
            <a:endParaRPr kumimoji="1" lang="en-US" altLang="zh-CN" dirty="0"/>
          </a:p>
          <a:p>
            <a:endParaRPr kumimoji="1" lang="en-US" altLang="zh-CN" dirty="0" smtClean="0"/>
          </a:p>
          <a:p>
            <a:endParaRPr kumimoji="1" lang="en-US" altLang="zh-CN" dirty="0"/>
          </a:p>
          <a:p>
            <a:endParaRPr kumimoji="1" lang="en-US" altLang="zh-CN" dirty="0" smtClean="0"/>
          </a:p>
          <a:p>
            <a:endParaRPr kumimoji="1" lang="en-US" altLang="zh-CN" dirty="0" smtClean="0"/>
          </a:p>
          <a:p>
            <a:endParaRPr kumimoji="1" lang="en-US" altLang="zh-CN" dirty="0" smtClean="0"/>
          </a:p>
          <a:p>
            <a:pPr lvl="1"/>
            <a:endParaRPr kumimoji="1" lang="en-US" altLang="zh-CN" dirty="0" smtClean="0"/>
          </a:p>
          <a:p>
            <a:pPr lvl="1"/>
            <a:r>
              <a:rPr kumimoji="1" lang="en-US" altLang="zh-CN" dirty="0" smtClean="0"/>
              <a:t>Within</a:t>
            </a:r>
            <a:r>
              <a:rPr lang="en-US" altLang="zh-CN" dirty="0" smtClean="0"/>
              <a:t> </a:t>
            </a:r>
            <a:r>
              <a:rPr lang="en-US" altLang="zh-CN" dirty="0"/>
              <a:t>3.4% </a:t>
            </a:r>
            <a:r>
              <a:rPr lang="en-US" altLang="zh-CN" dirty="0" smtClean="0"/>
              <a:t>of Ideal DRAM,</a:t>
            </a:r>
            <a:r>
              <a:rPr lang="zh-CN" altLang="en-US" dirty="0" smtClean="0"/>
              <a:t> </a:t>
            </a:r>
            <a:endParaRPr lang="en-US" altLang="zh-CN" dirty="0" smtClean="0"/>
          </a:p>
          <a:p>
            <a:pPr lvl="1"/>
            <a:r>
              <a:rPr lang="en-US" altLang="zh-CN" dirty="0" smtClean="0"/>
              <a:t>2.7</a:t>
            </a:r>
            <a:r>
              <a:rPr lang="en-US" altLang="zh-CN" dirty="0"/>
              <a:t>% </a:t>
            </a:r>
            <a:r>
              <a:rPr lang="en-US" altLang="zh-CN" dirty="0" smtClean="0"/>
              <a:t>higher performance than Ideal NVM.</a:t>
            </a:r>
            <a:endParaRPr lang="en-US" altLang="zh-CN" dirty="0"/>
          </a:p>
        </p:txBody>
      </p:sp>
      <p:pic>
        <p:nvPicPr>
          <p:cNvPr id="4" name="图片 3" descr="cpu-ipc.eps"/>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95536" y="1556792"/>
            <a:ext cx="8248022" cy="3734521"/>
          </a:xfrm>
          <a:prstGeom prst="rect">
            <a:avLst/>
          </a:prstGeom>
        </p:spPr>
      </p:pic>
      <p:sp>
        <p:nvSpPr>
          <p:cNvPr id="5" name="Rectangle 4"/>
          <p:cNvSpPr/>
          <p:nvPr/>
        </p:nvSpPr>
        <p:spPr>
          <a:xfrm>
            <a:off x="1259632" y="6362164"/>
            <a:ext cx="7344816" cy="523220"/>
          </a:xfrm>
          <a:prstGeom prst="rect">
            <a:avLst/>
          </a:prstGeom>
        </p:spPr>
        <p:txBody>
          <a:bodyPr wrap="square">
            <a:spAutoFit/>
          </a:bodyPr>
          <a:lstStyle/>
          <a:p>
            <a:pPr>
              <a:buClr>
                <a:srgbClr val="CC9900"/>
              </a:buClr>
            </a:pPr>
            <a:r>
              <a:rPr lang="en-US" sz="1400" dirty="0" err="1">
                <a:solidFill>
                  <a:srgbClr val="000000"/>
                </a:solidFill>
                <a:latin typeface="Tahoma"/>
              </a:rPr>
              <a:t>Ren</a:t>
            </a:r>
            <a:r>
              <a:rPr lang="en-US" sz="1400" dirty="0">
                <a:solidFill>
                  <a:srgbClr val="000000"/>
                </a:solidFill>
                <a:latin typeface="Tahoma"/>
              </a:rPr>
              <a:t>+, “</a:t>
            </a:r>
            <a:r>
              <a:rPr lang="en-US" sz="1400" dirty="0" err="1">
                <a:solidFill>
                  <a:srgbClr val="0000FF"/>
                </a:solidFill>
                <a:latin typeface="Tahoma"/>
              </a:rPr>
              <a:t>ThyNVM</a:t>
            </a:r>
            <a:r>
              <a:rPr lang="en-US" sz="1400" dirty="0">
                <a:solidFill>
                  <a:srgbClr val="0000FF"/>
                </a:solidFill>
                <a:latin typeface="Tahoma"/>
              </a:rPr>
              <a:t>: Enabling Software-Transparent Crash Consistency in Persistent Memory Systems</a:t>
            </a:r>
            <a:r>
              <a:rPr lang="en-US" sz="1400" dirty="0">
                <a:solidFill>
                  <a:srgbClr val="000000"/>
                </a:solidFill>
                <a:latin typeface="Tahoma"/>
              </a:rPr>
              <a:t>,” MICRO 2015.</a:t>
            </a:r>
          </a:p>
        </p:txBody>
      </p:sp>
    </p:spTree>
    <p:extLst>
      <p:ext uri="{BB962C8B-B14F-4D97-AF65-F5344CB8AC3E}">
        <p14:creationId xmlns:p14="http://schemas.microsoft.com/office/powerpoint/2010/main" val="2690705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165</a:t>
            </a:fld>
            <a:endParaRPr lang="en-US" altLang="en-US">
              <a:solidFill>
                <a:srgbClr val="000000"/>
              </a:solidFill>
            </a:endParaRPr>
          </a:p>
        </p:txBody>
      </p:sp>
      <p:sp>
        <p:nvSpPr>
          <p:cNvPr id="5" name="Rectangle 4"/>
          <p:cNvSpPr/>
          <p:nvPr/>
        </p:nvSpPr>
        <p:spPr>
          <a:xfrm>
            <a:off x="539552" y="3501008"/>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2152626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DRAM Latency</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166</a:t>
            </a:fld>
            <a:endParaRPr lang="en-US"/>
          </a:p>
        </p:txBody>
      </p:sp>
    </p:spTree>
    <p:extLst>
      <p:ext uri="{BB962C8B-B14F-4D97-AF65-F5344CB8AC3E}">
        <p14:creationId xmlns:p14="http://schemas.microsoft.com/office/powerpoint/2010/main" val="25815819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New Memory Architectures</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167</a:t>
            </a:fld>
            <a:endParaRPr lang="en-US" altLang="en-US">
              <a:solidFill>
                <a:srgbClr val="000000"/>
              </a:solidFill>
            </a:endParaRPr>
          </a:p>
        </p:txBody>
      </p:sp>
      <p:sp>
        <p:nvSpPr>
          <p:cNvPr id="5" name="Rectangle 4"/>
          <p:cNvSpPr/>
          <p:nvPr/>
        </p:nvSpPr>
        <p:spPr>
          <a:xfrm>
            <a:off x="539552" y="3501008"/>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21584892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p:cNvSpPr txBox="1">
            <a:spLocks/>
          </p:cNvSpPr>
          <p:nvPr/>
        </p:nvSpPr>
        <p:spPr>
          <a:xfrm>
            <a:off x="0" y="0"/>
            <a:ext cx="9144000" cy="83820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4000" b="1" kern="1200">
                <a:solidFill>
                  <a:schemeClr val="tx1"/>
                </a:solidFill>
                <a:latin typeface="+mj-lt"/>
                <a:ea typeface="+mj-ea"/>
                <a:cs typeface="+mj-cs"/>
              </a:defRPr>
            </a:lvl1pPr>
          </a:lstStyle>
          <a:p>
            <a:r>
              <a:rPr lang="en-US" dirty="0" smtClean="0">
                <a:solidFill>
                  <a:prstClr val="black"/>
                </a:solidFill>
                <a:latin typeface="Calibri"/>
              </a:rPr>
              <a:t>DRAM Latency-Capacity Trend</a:t>
            </a:r>
            <a:endParaRPr lang="en-US" dirty="0">
              <a:solidFill>
                <a:prstClr val="black"/>
              </a:solidFill>
              <a:latin typeface="Calibri"/>
            </a:endParaRPr>
          </a:p>
        </p:txBody>
      </p:sp>
      <p:graphicFrame>
        <p:nvGraphicFramePr>
          <p:cNvPr id="7" name="Chart 6"/>
          <p:cNvGraphicFramePr>
            <a:graphicFrameLocks/>
          </p:cNvGraphicFramePr>
          <p:nvPr>
            <p:extLst>
              <p:ext uri="{D42A27DB-BD31-4B8C-83A1-F6EECF244321}">
                <p14:modId xmlns:p14="http://schemas.microsoft.com/office/powerpoint/2010/main" val="2275993517"/>
              </p:ext>
            </p:extLst>
          </p:nvPr>
        </p:nvGraphicFramePr>
        <p:xfrm>
          <a:off x="304800" y="885825"/>
          <a:ext cx="84582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248400" y="1600200"/>
            <a:ext cx="1123950" cy="646331"/>
          </a:xfrm>
          <a:prstGeom prst="rect">
            <a:avLst/>
          </a:prstGeom>
          <a:noFill/>
        </p:spPr>
        <p:txBody>
          <a:bodyPr wrap="square" rtlCol="0">
            <a:spAutoFit/>
          </a:bodyPr>
          <a:lstStyle/>
          <a:p>
            <a:pPr algn="ctr"/>
            <a:r>
              <a:rPr lang="en-US" sz="3600" b="1" dirty="0" smtClean="0">
                <a:solidFill>
                  <a:srgbClr val="4F81BD"/>
                </a:solidFill>
                <a:latin typeface="Calibri"/>
              </a:rPr>
              <a:t>16X</a:t>
            </a:r>
            <a:endParaRPr lang="en-US" sz="3600" b="1" dirty="0">
              <a:solidFill>
                <a:srgbClr val="4F81BD"/>
              </a:solidFill>
              <a:latin typeface="Calibri"/>
            </a:endParaRPr>
          </a:p>
        </p:txBody>
      </p:sp>
      <p:sp>
        <p:nvSpPr>
          <p:cNvPr id="9" name="TextBox 8"/>
          <p:cNvSpPr txBox="1"/>
          <p:nvPr/>
        </p:nvSpPr>
        <p:spPr>
          <a:xfrm>
            <a:off x="6248400" y="3276600"/>
            <a:ext cx="1123950" cy="646331"/>
          </a:xfrm>
          <a:prstGeom prst="rect">
            <a:avLst/>
          </a:prstGeom>
          <a:noFill/>
        </p:spPr>
        <p:txBody>
          <a:bodyPr wrap="square" rtlCol="0">
            <a:spAutoFit/>
          </a:bodyPr>
          <a:lstStyle/>
          <a:p>
            <a:pPr algn="ctr"/>
            <a:r>
              <a:rPr lang="en-US" sz="3600" b="1" smtClean="0">
                <a:solidFill>
                  <a:srgbClr val="C0504D"/>
                </a:solidFill>
                <a:latin typeface="Calibri"/>
              </a:rPr>
              <a:t>-20%</a:t>
            </a:r>
            <a:endParaRPr lang="en-US" sz="3600" b="1">
              <a:solidFill>
                <a:srgbClr val="C0504D"/>
              </a:solidFill>
              <a:latin typeface="Calibri"/>
            </a:endParaRPr>
          </a:p>
        </p:txBody>
      </p:sp>
      <p:sp>
        <p:nvSpPr>
          <p:cNvPr id="3" name="TextBox 2"/>
          <p:cNvSpPr txBox="1"/>
          <p:nvPr/>
        </p:nvSpPr>
        <p:spPr>
          <a:xfrm>
            <a:off x="304800" y="5715000"/>
            <a:ext cx="8534400" cy="1077218"/>
          </a:xfrm>
          <a:prstGeom prst="rect">
            <a:avLst/>
          </a:prstGeom>
          <a:noFill/>
        </p:spPr>
        <p:txBody>
          <a:bodyPr wrap="square" rtlCol="0">
            <a:spAutoFit/>
          </a:bodyPr>
          <a:lstStyle/>
          <a:p>
            <a:r>
              <a:rPr lang="en-US" sz="3200" i="1" dirty="0" smtClean="0">
                <a:solidFill>
                  <a:srgbClr val="FF0000"/>
                </a:solidFill>
                <a:latin typeface="Calibri"/>
              </a:rPr>
              <a:t>DRAM latency continues to be a critical bottleneck, especially for response time-sensitive workloads</a:t>
            </a:r>
            <a:endParaRPr lang="en-US" sz="3200" i="1" dirty="0">
              <a:solidFill>
                <a:srgbClr val="FF0000"/>
              </a:solidFill>
              <a:latin typeface="Calibri"/>
            </a:endParaRPr>
          </a:p>
        </p:txBody>
      </p:sp>
    </p:spTree>
    <p:extLst>
      <p:ext uri="{BB962C8B-B14F-4D97-AF65-F5344CB8AC3E}">
        <p14:creationId xmlns:p14="http://schemas.microsoft.com/office/powerpoint/2010/main" val="335074283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graphicEl>
                                              <a:chart seriesIdx="-3" categoryIdx="-3" bldStep="gridLegend"/>
                                            </p:graphic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graphicEl>
                                              <a:chart seriesIdx="0" categoryIdx="-4" bldStep="series"/>
                                            </p:graphic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graphicEl>
                                              <a:chart seriesIdx="1" categoryIdx="-4" bldStep="series"/>
                                            </p:graphic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
        </p:bldSub>
      </p:bldGraphic>
      <p:bldP spid="2" grpId="0"/>
      <p:bldP spid="9" grpId="0"/>
      <p:bldP spid="3"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What Causes the Long Memory Latency?</a:t>
            </a:r>
            <a:endParaRPr lang="en-US" sz="3800" dirty="0"/>
          </a:p>
        </p:txBody>
      </p:sp>
      <p:sp>
        <p:nvSpPr>
          <p:cNvPr id="3" name="Content Placeholder 2"/>
          <p:cNvSpPr>
            <a:spLocks noGrp="1"/>
          </p:cNvSpPr>
          <p:nvPr>
            <p:ph idx="1"/>
          </p:nvPr>
        </p:nvSpPr>
        <p:spPr>
          <a:xfrm>
            <a:off x="228600" y="1052736"/>
            <a:ext cx="8610600" cy="5051648"/>
          </a:xfrm>
        </p:spPr>
        <p:txBody>
          <a:bodyPr/>
          <a:lstStyle/>
          <a:p>
            <a:r>
              <a:rPr lang="en-US" b="1" dirty="0" smtClean="0">
                <a:solidFill>
                  <a:srgbClr val="FF0000"/>
                </a:solidFill>
              </a:rPr>
              <a:t>Conservative timing margins! </a:t>
            </a:r>
          </a:p>
          <a:p>
            <a:endParaRPr lang="en-US" dirty="0">
              <a:solidFill>
                <a:srgbClr val="FF0000"/>
              </a:solidFill>
            </a:endParaRPr>
          </a:p>
          <a:p>
            <a:r>
              <a:rPr lang="en-US" dirty="0" smtClean="0">
                <a:solidFill>
                  <a:srgbClr val="0000FF"/>
                </a:solidFill>
              </a:rPr>
              <a:t>DRAM timing parameters are set to cover the worst case</a:t>
            </a:r>
          </a:p>
          <a:p>
            <a:pPr lvl="1"/>
            <a:endParaRPr lang="en-US" dirty="0" smtClean="0"/>
          </a:p>
          <a:p>
            <a:r>
              <a:rPr lang="en-US" dirty="0" smtClean="0">
                <a:solidFill>
                  <a:srgbClr val="FF0000"/>
                </a:solidFill>
              </a:rPr>
              <a:t>Worst-case temperatures </a:t>
            </a:r>
          </a:p>
          <a:p>
            <a:pPr lvl="1"/>
            <a:r>
              <a:rPr lang="en-US" dirty="0" smtClean="0"/>
              <a:t>85 degrees vs. common-case</a:t>
            </a:r>
          </a:p>
          <a:p>
            <a:pPr lvl="1"/>
            <a:r>
              <a:rPr lang="en-US" dirty="0"/>
              <a:t>t</a:t>
            </a:r>
            <a:r>
              <a:rPr lang="en-US" dirty="0" smtClean="0"/>
              <a:t>o enable a wide range of operating conditions</a:t>
            </a:r>
          </a:p>
          <a:p>
            <a:r>
              <a:rPr lang="en-US" dirty="0" smtClean="0">
                <a:solidFill>
                  <a:srgbClr val="FF0000"/>
                </a:solidFill>
              </a:rPr>
              <a:t>Worst-case devices </a:t>
            </a:r>
          </a:p>
          <a:p>
            <a:pPr lvl="1"/>
            <a:r>
              <a:rPr lang="en-US" dirty="0" smtClean="0"/>
              <a:t>DRAM cell with smallest charge across any acceptable device</a:t>
            </a:r>
          </a:p>
          <a:p>
            <a:pPr lvl="1"/>
            <a:r>
              <a:rPr lang="en-US" dirty="0" smtClean="0"/>
              <a:t>to tolerate process variation at acceptable yield</a:t>
            </a:r>
          </a:p>
          <a:p>
            <a:pPr lvl="1"/>
            <a:endParaRPr lang="en-US" dirty="0"/>
          </a:p>
          <a:p>
            <a:r>
              <a:rPr lang="en-US" dirty="0" smtClean="0">
                <a:solidFill>
                  <a:srgbClr val="0000FF"/>
                </a:solidFill>
              </a:rPr>
              <a:t>This leads to large timing margins for the common case</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169</a:t>
            </a:fld>
            <a:endParaRPr lang="en-US" altLang="en-US">
              <a:solidFill>
                <a:srgbClr val="000000"/>
              </a:solidFill>
            </a:endParaRPr>
          </a:p>
        </p:txBody>
      </p:sp>
    </p:spTree>
    <p:extLst>
      <p:ext uri="{BB962C8B-B14F-4D97-AF65-F5344CB8AC3E}">
        <p14:creationId xmlns:p14="http://schemas.microsoft.com/office/powerpoint/2010/main" val="14129565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p:cNvPicPr>
            <a:picLocks noChangeAspect="1"/>
          </p:cNvPicPr>
          <p:nvPr/>
        </p:nvPicPr>
        <p:blipFill>
          <a:blip r:embed="rId3" cstate="email">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36" name="YArrow"/>
          <p:cNvCxnSpPr>
            <a:stCxn id="37"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3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40" name="XArrow"/>
          <p:cNvCxnSpPr>
            <a:stCxn id="41"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41"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0" name="Rectangle 19"/>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4176052829"/>
      </p:ext>
    </p:extLst>
  </p:cSld>
  <p:clrMapOvr>
    <a:masterClrMapping/>
  </p:clrMapOvr>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Adaptive-Latency DRAM </a:t>
            </a:r>
            <a:r>
              <a:rPr lang="en-US" sz="3200" b="1" dirty="0" smtClean="0"/>
              <a:t>[HPCA 2015] </a:t>
            </a:r>
            <a:endParaRPr lang="en-US" sz="3200" b="1" dirty="0"/>
          </a:p>
        </p:txBody>
      </p:sp>
      <p:sp>
        <p:nvSpPr>
          <p:cNvPr id="3" name="Content Placeholder 2"/>
          <p:cNvSpPr>
            <a:spLocks noGrp="1"/>
          </p:cNvSpPr>
          <p:nvPr>
            <p:ph idx="1"/>
          </p:nvPr>
        </p:nvSpPr>
        <p:spPr>
          <a:xfrm>
            <a:off x="228600" y="1196752"/>
            <a:ext cx="8610600" cy="5051648"/>
          </a:xfrm>
        </p:spPr>
        <p:txBody>
          <a:bodyPr/>
          <a:lstStyle/>
          <a:p>
            <a:r>
              <a:rPr lang="en-US" dirty="0" smtClean="0"/>
              <a:t>Idea: </a:t>
            </a:r>
            <a:r>
              <a:rPr lang="en-US" dirty="0" smtClean="0">
                <a:solidFill>
                  <a:srgbClr val="0000FF"/>
                </a:solidFill>
              </a:rPr>
              <a:t>Optimize DRAM timing for the common case</a:t>
            </a:r>
          </a:p>
          <a:p>
            <a:pPr lvl="1"/>
            <a:r>
              <a:rPr lang="en-US" dirty="0" smtClean="0">
                <a:solidFill>
                  <a:srgbClr val="0000FF"/>
                </a:solidFill>
              </a:rPr>
              <a:t>Current temperature</a:t>
            </a:r>
          </a:p>
          <a:p>
            <a:pPr lvl="1"/>
            <a:r>
              <a:rPr lang="en-US" dirty="0" smtClean="0">
                <a:solidFill>
                  <a:srgbClr val="0000FF"/>
                </a:solidFill>
              </a:rPr>
              <a:t>Current DRAM module</a:t>
            </a:r>
          </a:p>
          <a:p>
            <a:pPr lvl="1"/>
            <a:endParaRPr lang="en-US" dirty="0">
              <a:solidFill>
                <a:srgbClr val="0000FF"/>
              </a:solidFill>
            </a:endParaRPr>
          </a:p>
          <a:p>
            <a:r>
              <a:rPr lang="en-US" dirty="0" smtClean="0"/>
              <a:t>Why would this reduce latency?</a:t>
            </a:r>
          </a:p>
          <a:p>
            <a:pPr lvl="1"/>
            <a:endParaRPr lang="en-US" dirty="0" smtClean="0"/>
          </a:p>
          <a:p>
            <a:pPr lvl="1"/>
            <a:r>
              <a:rPr lang="en-US" dirty="0" smtClean="0"/>
              <a:t>A DRAM cell can store much more charge in the common case (low temperature, strong cell) than in the worst case</a:t>
            </a:r>
          </a:p>
          <a:p>
            <a:pPr lvl="1"/>
            <a:endParaRPr lang="en-US" dirty="0" smtClean="0">
              <a:sym typeface="Wingdings"/>
            </a:endParaRPr>
          </a:p>
          <a:p>
            <a:pPr lvl="1"/>
            <a:r>
              <a:rPr lang="en-US" dirty="0" smtClean="0">
                <a:sym typeface="Wingdings"/>
              </a:rPr>
              <a:t>More charge in a DRAM cell</a:t>
            </a:r>
          </a:p>
          <a:p>
            <a:pPr marL="344487" lvl="1" indent="0">
              <a:buNone/>
            </a:pPr>
            <a:r>
              <a:rPr lang="en-US" dirty="0">
                <a:sym typeface="Wingdings"/>
              </a:rPr>
              <a:t> </a:t>
            </a:r>
            <a:r>
              <a:rPr lang="en-US" dirty="0" smtClean="0">
                <a:sym typeface="Wingdings"/>
              </a:rPr>
              <a:t>    Faster </a:t>
            </a:r>
            <a:r>
              <a:rPr lang="en-US" dirty="0">
                <a:sym typeface="Wingdings"/>
              </a:rPr>
              <a:t>sensing, charge restoration, </a:t>
            </a:r>
            <a:r>
              <a:rPr lang="en-US" dirty="0" err="1" smtClean="0">
                <a:sym typeface="Wingdings"/>
              </a:rPr>
              <a:t>precharging</a:t>
            </a:r>
            <a:endParaRPr lang="en-US" dirty="0"/>
          </a:p>
          <a:p>
            <a:pPr marL="344487" lvl="1" indent="0">
              <a:buNone/>
            </a:pPr>
            <a:r>
              <a:rPr lang="en-US" dirty="0" smtClean="0">
                <a:sym typeface="Wingdings"/>
              </a:rPr>
              <a:t>     Faster access (read, write, refresh, …)</a:t>
            </a:r>
          </a:p>
          <a:p>
            <a:pPr marL="344487" lvl="1" indent="0">
              <a:buNone/>
            </a:pPr>
            <a:endParaRPr lang="en-US" dirty="0" smtClean="0">
              <a:sym typeface="Wingdings"/>
            </a:endParaRPr>
          </a:p>
          <a:p>
            <a:pPr marL="344487" lvl="1"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170</a:t>
            </a:fld>
            <a:endParaRPr lang="en-US" altLang="en-US">
              <a:solidFill>
                <a:srgbClr val="000000"/>
              </a:solidFill>
            </a:endParaRPr>
          </a:p>
        </p:txBody>
      </p:sp>
      <p:sp>
        <p:nvSpPr>
          <p:cNvPr id="5" name="Rectangle 4"/>
          <p:cNvSpPr/>
          <p:nvPr/>
        </p:nvSpPr>
        <p:spPr>
          <a:xfrm>
            <a:off x="1403648" y="6344604"/>
            <a:ext cx="7056784" cy="553998"/>
          </a:xfrm>
          <a:prstGeom prst="rect">
            <a:avLst/>
          </a:prstGeom>
        </p:spPr>
        <p:txBody>
          <a:bodyPr wrap="square">
            <a:spAutoFit/>
          </a:bodyPr>
          <a:lstStyle/>
          <a:p>
            <a:r>
              <a:rPr lang="en-US" sz="1500" dirty="0" smtClean="0">
                <a:solidFill>
                  <a:srgbClr val="000000"/>
                </a:solidFill>
                <a:latin typeface="Tahoma"/>
              </a:rPr>
              <a:t>Lee+</a:t>
            </a:r>
            <a:r>
              <a:rPr lang="en-US" sz="1500" dirty="0">
                <a:solidFill>
                  <a:srgbClr val="000000"/>
                </a:solidFill>
                <a:latin typeface="Tahoma"/>
              </a:rPr>
              <a:t>, </a:t>
            </a:r>
            <a:r>
              <a:rPr lang="en-US" sz="1500" dirty="0" smtClean="0">
                <a:solidFill>
                  <a:srgbClr val="000000"/>
                </a:solidFill>
                <a:latin typeface="Tahoma"/>
              </a:rPr>
              <a:t>“</a:t>
            </a:r>
            <a:r>
              <a:rPr lang="en-US" sz="1500" dirty="0" smtClean="0">
                <a:solidFill>
                  <a:srgbClr val="0000FF"/>
                </a:solidFill>
                <a:latin typeface="Tahoma"/>
              </a:rPr>
              <a:t>Adaptive-Latency DRAM: Optimizing DRAM Timing for the Common-Case</a:t>
            </a:r>
            <a:r>
              <a:rPr lang="en-US" sz="1500" dirty="0" smtClean="0">
                <a:solidFill>
                  <a:srgbClr val="000000"/>
                </a:solidFill>
                <a:latin typeface="Tahoma"/>
              </a:rPr>
              <a:t>,</a:t>
            </a:r>
            <a:r>
              <a:rPr lang="en-US" sz="1500" dirty="0">
                <a:solidFill>
                  <a:srgbClr val="000000"/>
                </a:solidFill>
                <a:latin typeface="Tahoma"/>
              </a:rPr>
              <a:t>” </a:t>
            </a:r>
            <a:r>
              <a:rPr lang="en-US" sz="1500" dirty="0" smtClean="0">
                <a:solidFill>
                  <a:srgbClr val="000000"/>
                </a:solidFill>
                <a:latin typeface="Tahoma"/>
              </a:rPr>
              <a:t>HPCA 2015.</a:t>
            </a:r>
            <a:endParaRPr lang="en-US" sz="1500" dirty="0">
              <a:solidFill>
                <a:srgbClr val="000000"/>
              </a:solidFill>
              <a:latin typeface="Tahoma"/>
            </a:endParaRPr>
          </a:p>
        </p:txBody>
      </p:sp>
    </p:spTree>
    <p:extLst>
      <p:ext uri="{BB962C8B-B14F-4D97-AF65-F5344CB8AC3E}">
        <p14:creationId xmlns:p14="http://schemas.microsoft.com/office/powerpoint/2010/main" val="29601680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sz="4000" b="0" dirty="0" smtClean="0">
                <a:latin typeface="+mn-lt"/>
              </a:rPr>
              <a:t>AL-DRAM</a:t>
            </a:r>
            <a:endParaRPr lang="en-US" sz="4000" b="0" dirty="0">
              <a:latin typeface="+mn-lt"/>
            </a:endParaRPr>
          </a:p>
        </p:txBody>
      </p:sp>
      <p:sp>
        <p:nvSpPr>
          <p:cNvPr id="3" name="Content Placeholder 2"/>
          <p:cNvSpPr>
            <a:spLocks noGrp="1"/>
          </p:cNvSpPr>
          <p:nvPr>
            <p:ph idx="1"/>
          </p:nvPr>
        </p:nvSpPr>
        <p:spPr>
          <a:xfrm>
            <a:off x="0" y="1219200"/>
            <a:ext cx="9144000" cy="4648200"/>
          </a:xfrm>
        </p:spPr>
        <p:txBody>
          <a:bodyPr/>
          <a:lstStyle/>
          <a:p>
            <a:pPr marL="457200" indent="-457200">
              <a:lnSpc>
                <a:spcPct val="100000"/>
              </a:lnSpc>
              <a:spcBef>
                <a:spcPts val="0"/>
              </a:spcBef>
            </a:pPr>
            <a:r>
              <a:rPr lang="en-US" i="1" dirty="0" smtClean="0">
                <a:solidFill>
                  <a:srgbClr val="000000"/>
                </a:solidFill>
              </a:rPr>
              <a:t>Key idea</a:t>
            </a:r>
          </a:p>
          <a:p>
            <a:pPr marL="914400" lvl="1" indent="-457200">
              <a:lnSpc>
                <a:spcPct val="100000"/>
              </a:lnSpc>
              <a:spcBef>
                <a:spcPts val="0"/>
              </a:spcBef>
            </a:pPr>
            <a:r>
              <a:rPr lang="en-US" b="1" dirty="0" smtClean="0">
                <a:solidFill>
                  <a:srgbClr val="000000"/>
                </a:solidFill>
              </a:rPr>
              <a:t>Optimize </a:t>
            </a:r>
            <a:r>
              <a:rPr lang="en-US" b="1" dirty="0">
                <a:solidFill>
                  <a:srgbClr val="000000"/>
                </a:solidFill>
              </a:rPr>
              <a:t>DRAM timing parameters </a:t>
            </a:r>
            <a:r>
              <a:rPr lang="en-US" b="1" dirty="0" smtClean="0">
                <a:solidFill>
                  <a:srgbClr val="000000"/>
                </a:solidFill>
              </a:rPr>
              <a:t>online</a:t>
            </a:r>
          </a:p>
          <a:p>
            <a:pPr marL="914400" lvl="1" indent="-457200">
              <a:lnSpc>
                <a:spcPct val="100000"/>
              </a:lnSpc>
              <a:spcBef>
                <a:spcPts val="0"/>
              </a:spcBef>
            </a:pPr>
            <a:endParaRPr lang="en-US" sz="2000" i="1" dirty="0" smtClean="0">
              <a:solidFill>
                <a:srgbClr val="000000"/>
              </a:solidFill>
            </a:endParaRPr>
          </a:p>
          <a:p>
            <a:pPr marL="457200" indent="-457200">
              <a:lnSpc>
                <a:spcPct val="100000"/>
              </a:lnSpc>
              <a:spcBef>
                <a:spcPts val="0"/>
              </a:spcBef>
            </a:pPr>
            <a:r>
              <a:rPr lang="en-US" i="1" dirty="0" smtClean="0">
                <a:solidFill>
                  <a:srgbClr val="000000"/>
                </a:solidFill>
              </a:rPr>
              <a:t>Two components</a:t>
            </a:r>
            <a:endParaRPr lang="en-US" sz="3200" i="1" dirty="0">
              <a:solidFill>
                <a:srgbClr val="000000"/>
              </a:solidFill>
            </a:endParaRPr>
          </a:p>
          <a:p>
            <a:pPr lvl="1">
              <a:lnSpc>
                <a:spcPct val="100000"/>
              </a:lnSpc>
              <a:spcBef>
                <a:spcPts val="0"/>
              </a:spcBef>
            </a:pPr>
            <a:r>
              <a:rPr lang="en-US" dirty="0" smtClean="0">
                <a:solidFill>
                  <a:srgbClr val="000000"/>
                </a:solidFill>
                <a:ea typeface="Cambria Math" panose="02040503050406030204" pitchFamily="18" charset="0"/>
              </a:rPr>
              <a:t>DRAM manufacturer provides multiple sets of reliable DRAM timing parameters at different temperatures for each DIMM</a:t>
            </a:r>
          </a:p>
          <a:p>
            <a:pPr lvl="1">
              <a:lnSpc>
                <a:spcPct val="100000"/>
              </a:lnSpc>
              <a:spcBef>
                <a:spcPts val="0"/>
              </a:spcBef>
            </a:pPr>
            <a:r>
              <a:rPr lang="en-US" dirty="0" smtClean="0">
                <a:solidFill>
                  <a:srgbClr val="000000"/>
                </a:solidFill>
              </a:rPr>
              <a:t>System monitors </a:t>
            </a:r>
            <a:r>
              <a:rPr lang="en-US" dirty="0">
                <a:solidFill>
                  <a:srgbClr val="000000"/>
                </a:solidFill>
              </a:rPr>
              <a:t>DRAM temperature </a:t>
            </a:r>
            <a:r>
              <a:rPr lang="en-US" dirty="0" smtClean="0">
                <a:solidFill>
                  <a:srgbClr val="000000"/>
                </a:solidFill>
              </a:rPr>
              <a:t>&amp; uses appropriate </a:t>
            </a:r>
            <a:r>
              <a:rPr lang="en-US" dirty="0">
                <a:solidFill>
                  <a:srgbClr val="000000"/>
                </a:solidFill>
              </a:rPr>
              <a:t>DRAM timing </a:t>
            </a:r>
            <a:r>
              <a:rPr lang="en-US" dirty="0" smtClean="0">
                <a:solidFill>
                  <a:srgbClr val="000000"/>
                </a:solidFill>
              </a:rPr>
              <a:t>parameters</a:t>
            </a:r>
            <a:endParaRPr lang="en-US" sz="4000" dirty="0">
              <a:solidFill>
                <a:srgbClr val="000000"/>
              </a:solidFill>
            </a:endParaRPr>
          </a:p>
        </p:txBody>
      </p:sp>
      <p:sp>
        <p:nvSpPr>
          <p:cNvPr id="6" name="Content Placeholder 2"/>
          <p:cNvSpPr txBox="1">
            <a:spLocks/>
          </p:cNvSpPr>
          <p:nvPr/>
        </p:nvSpPr>
        <p:spPr>
          <a:xfrm>
            <a:off x="685800" y="3657600"/>
            <a:ext cx="5638800" cy="548640"/>
          </a:xfrm>
          <a:prstGeom prst="rect">
            <a:avLst/>
          </a:prstGeom>
          <a:solidFill>
            <a:srgbClr val="0000FF"/>
          </a:solidFill>
          <a:effectLst>
            <a:softEdge rad="50800"/>
          </a:effectLst>
        </p:spPr>
        <p:txBody>
          <a:bodyPr vert="horz" wrap="none"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reliable DRAM timing parameters</a:t>
            </a:r>
            <a:endParaRPr lang="en-US" sz="3200" dirty="0">
              <a:solidFill>
                <a:prstClr val="white"/>
              </a:solidFill>
              <a:latin typeface="Calibri Light"/>
            </a:endParaRPr>
          </a:p>
        </p:txBody>
      </p:sp>
      <p:sp>
        <p:nvSpPr>
          <p:cNvPr id="7" name="Content Placeholder 2"/>
          <p:cNvSpPr txBox="1">
            <a:spLocks/>
          </p:cNvSpPr>
          <p:nvPr/>
        </p:nvSpPr>
        <p:spPr>
          <a:xfrm>
            <a:off x="3581400" y="4648200"/>
            <a:ext cx="3352800" cy="548640"/>
          </a:xfrm>
          <a:prstGeom prst="rect">
            <a:avLst/>
          </a:prstGeom>
          <a:solidFill>
            <a:srgbClr val="0000FF"/>
          </a:solidFill>
          <a:effectLst>
            <a:softEdge rad="50800"/>
          </a:effectLst>
        </p:spPr>
        <p:txBody>
          <a:bodyPr vert="horz" lIns="0" tIns="0" rIns="0" bIns="91440" rtlCol="0" anchor="ctr">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0000"/>
              </a:lnSpc>
              <a:spcBef>
                <a:spcPts val="0"/>
              </a:spcBef>
              <a:buFont typeface="Arial" panose="020B0604020202020204" pitchFamily="34" charset="0"/>
              <a:buNone/>
            </a:pPr>
            <a:r>
              <a:rPr lang="en-US" sz="3200" dirty="0" smtClean="0">
                <a:solidFill>
                  <a:prstClr val="white"/>
                </a:solidFill>
                <a:latin typeface="Calibri Light"/>
                <a:ea typeface="Cambria Math" panose="02040503050406030204" pitchFamily="18" charset="0"/>
              </a:rPr>
              <a:t>DRAM temperature</a:t>
            </a:r>
            <a:endParaRPr lang="en-US" sz="3200" dirty="0">
              <a:solidFill>
                <a:prstClr val="white"/>
              </a:solidFill>
              <a:latin typeface="Calibri Light"/>
            </a:endParaRPr>
          </a:p>
        </p:txBody>
      </p:sp>
      <p:sp>
        <p:nvSpPr>
          <p:cNvPr id="8" name="Rectangle 7"/>
          <p:cNvSpPr/>
          <p:nvPr/>
        </p:nvSpPr>
        <p:spPr>
          <a:xfrm>
            <a:off x="1403648" y="6309320"/>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101519397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172</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38730139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email">
            <a:extLst>
              <a:ext uri="{28A0092B-C50C-407E-A947-70E740481C1C}">
                <a14:useLocalDpi xmlns:a14="http://schemas.microsoft.com/office/drawing/2010/main"/>
              </a:ext>
            </a:extLst>
          </a:blip>
          <a:srcRect/>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173</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22299570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prstClr val="black"/>
                </a:solidFill>
                <a:latin typeface="Calibri"/>
              </a:rPr>
              <a:t>Latency Reduction Summary of 115 DIMMs</a:t>
            </a:r>
            <a:endParaRPr lang="en-US" sz="4000" dirty="0">
              <a:solidFill>
                <a:prstClr val="black"/>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srgbClr val="000000"/>
                </a:solidFill>
                <a:latin typeface="Calibri Light"/>
              </a:rPr>
              <a:t>Latency </a:t>
            </a:r>
            <a:r>
              <a:rPr lang="en-US" i="1" dirty="0">
                <a:solidFill>
                  <a:srgbClr val="000000"/>
                </a:solidFill>
                <a:latin typeface="Calibri Light"/>
              </a:rPr>
              <a:t>reduction for read &amp; write (55°C)</a:t>
            </a:r>
          </a:p>
          <a:p>
            <a:pPr lvl="1">
              <a:lnSpc>
                <a:spcPct val="100000"/>
              </a:lnSpc>
            </a:pPr>
            <a:r>
              <a:rPr lang="en-US" i="1" dirty="0" smtClean="0">
                <a:solidFill>
                  <a:srgbClr val="000000"/>
                </a:solidFill>
                <a:latin typeface="Calibri Light"/>
              </a:rPr>
              <a:t>Read Latency: </a:t>
            </a:r>
            <a:r>
              <a:rPr lang="en-US" b="1" i="1" dirty="0" smtClean="0">
                <a:solidFill>
                  <a:srgbClr val="0000FF"/>
                </a:solidFill>
                <a:latin typeface="Calibri Light"/>
              </a:rPr>
              <a:t>32.7%</a:t>
            </a:r>
          </a:p>
          <a:p>
            <a:pPr lvl="1">
              <a:lnSpc>
                <a:spcPct val="100000"/>
              </a:lnSpc>
            </a:pPr>
            <a:r>
              <a:rPr lang="en-US" i="1" dirty="0" smtClean="0">
                <a:solidFill>
                  <a:srgbClr val="000000"/>
                </a:solidFill>
                <a:latin typeface="Calibri Light"/>
              </a:rPr>
              <a:t>Write Latency: </a:t>
            </a:r>
            <a:r>
              <a:rPr lang="en-US" b="1" i="1" dirty="0" smtClean="0">
                <a:solidFill>
                  <a:srgbClr val="0000FF"/>
                </a:solidFill>
                <a:latin typeface="Calibri Light"/>
              </a:rPr>
              <a:t>55.1%</a:t>
            </a:r>
          </a:p>
          <a:p>
            <a:pPr marL="457200" indent="-457200">
              <a:lnSpc>
                <a:spcPct val="100000"/>
              </a:lnSpc>
              <a:spcBef>
                <a:spcPts val="3000"/>
              </a:spcBef>
            </a:pPr>
            <a:r>
              <a:rPr lang="en-US" i="1" dirty="0" smtClean="0">
                <a:solidFill>
                  <a:srgbClr val="000000"/>
                </a:solidFill>
                <a:latin typeface="Calibri Light"/>
              </a:rPr>
              <a:t>Latency reduction for each timing parameter (55°C) </a:t>
            </a:r>
          </a:p>
          <a:p>
            <a:pPr lvl="1">
              <a:lnSpc>
                <a:spcPct val="100000"/>
              </a:lnSpc>
            </a:pPr>
            <a:r>
              <a:rPr lang="en-US" i="1" dirty="0">
                <a:solidFill>
                  <a:srgbClr val="000000"/>
                </a:solidFill>
                <a:latin typeface="Calibri Light"/>
              </a:rPr>
              <a:t>S</a:t>
            </a:r>
            <a:r>
              <a:rPr lang="en-US" i="1" dirty="0" smtClean="0">
                <a:solidFill>
                  <a:srgbClr val="000000"/>
                </a:solidFill>
                <a:latin typeface="Calibri Light"/>
              </a:rPr>
              <a:t>ensing</a:t>
            </a:r>
            <a:r>
              <a:rPr lang="en-US" i="1" dirty="0">
                <a:solidFill>
                  <a:srgbClr val="000000"/>
                </a:solidFill>
                <a:latin typeface="Calibri Light"/>
              </a:rPr>
              <a:t>: </a:t>
            </a:r>
            <a:r>
              <a:rPr lang="en-US" b="1" i="1" dirty="0">
                <a:solidFill>
                  <a:srgbClr val="0000FF"/>
                </a:solidFill>
                <a:latin typeface="Calibri Light"/>
              </a:rPr>
              <a:t>17.3%</a:t>
            </a:r>
          </a:p>
          <a:p>
            <a:pPr lvl="1">
              <a:lnSpc>
                <a:spcPct val="100000"/>
              </a:lnSpc>
            </a:pPr>
            <a:r>
              <a:rPr lang="en-US" i="1" dirty="0" smtClean="0">
                <a:solidFill>
                  <a:srgbClr val="000000"/>
                </a:solidFill>
                <a:latin typeface="Calibri Light"/>
              </a:rPr>
              <a:t>Restore: </a:t>
            </a:r>
            <a:r>
              <a:rPr lang="en-US" b="1" i="1" dirty="0">
                <a:solidFill>
                  <a:srgbClr val="0000FF"/>
                </a:solidFill>
                <a:latin typeface="Calibri Light"/>
              </a:rPr>
              <a:t>37.3%</a:t>
            </a:r>
            <a:r>
              <a:rPr lang="en-US" i="1" dirty="0">
                <a:solidFill>
                  <a:srgbClr val="000000"/>
                </a:solidFill>
                <a:latin typeface="Calibri Light"/>
              </a:rPr>
              <a:t> (read), </a:t>
            </a:r>
            <a:r>
              <a:rPr lang="en-US" b="1" i="1" dirty="0">
                <a:solidFill>
                  <a:srgbClr val="0000FF"/>
                </a:solidFill>
                <a:latin typeface="Calibri Light"/>
              </a:rPr>
              <a:t>54.8%</a:t>
            </a:r>
            <a:r>
              <a:rPr lang="en-US" i="1" dirty="0">
                <a:solidFill>
                  <a:srgbClr val="000000"/>
                </a:solidFill>
                <a:latin typeface="Calibri Light"/>
              </a:rPr>
              <a:t> (write)</a:t>
            </a:r>
          </a:p>
          <a:p>
            <a:pPr lvl="1">
              <a:lnSpc>
                <a:spcPct val="100000"/>
              </a:lnSpc>
            </a:pPr>
            <a:r>
              <a:rPr lang="en-US" i="1" dirty="0" err="1" smtClean="0">
                <a:solidFill>
                  <a:srgbClr val="000000"/>
                </a:solidFill>
                <a:latin typeface="Calibri Light"/>
              </a:rPr>
              <a:t>Precharge</a:t>
            </a:r>
            <a:r>
              <a:rPr lang="en-US" i="1" dirty="0" smtClean="0">
                <a:solidFill>
                  <a:srgbClr val="000000"/>
                </a:solidFill>
                <a:latin typeface="Calibri Light"/>
              </a:rPr>
              <a:t>: </a:t>
            </a:r>
            <a:r>
              <a:rPr lang="en-US" b="1" i="1" dirty="0">
                <a:solidFill>
                  <a:srgbClr val="0000FF"/>
                </a:solidFill>
                <a:latin typeface="Calibri Light"/>
              </a:rPr>
              <a:t>35.2%</a:t>
            </a:r>
            <a:r>
              <a:rPr lang="en-US" i="1" dirty="0">
                <a:solidFill>
                  <a:srgbClr val="0000FF"/>
                </a:solidFill>
                <a:latin typeface="Calibri Light"/>
              </a:rPr>
              <a:t> </a:t>
            </a:r>
          </a:p>
        </p:txBody>
      </p:sp>
      <p:sp>
        <p:nvSpPr>
          <p:cNvPr id="4" name="Rectangle 3"/>
          <p:cNvSpPr/>
          <p:nvPr/>
        </p:nvSpPr>
        <p:spPr>
          <a:xfrm>
            <a:off x="1403648" y="6344604"/>
            <a:ext cx="7056784" cy="553998"/>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Adaptive-Latency DRAM: Optimizing DRAM Timing for the Common-Case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2015.</a:t>
            </a:r>
            <a:endParaRPr lang="en-US" sz="1500" dirty="0">
              <a:solidFill>
                <a:prstClr val="black"/>
              </a:solidFill>
              <a:latin typeface="Calibri"/>
            </a:endParaRPr>
          </a:p>
        </p:txBody>
      </p:sp>
    </p:spTree>
    <p:extLst>
      <p:ext uri="{BB962C8B-B14F-4D97-AF65-F5344CB8AC3E}">
        <p14:creationId xmlns:p14="http://schemas.microsoft.com/office/powerpoint/2010/main" val="122756801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8">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76200" y="152401"/>
            <a:ext cx="92964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Real System Evaluation</a:t>
            </a:r>
            <a:endParaRPr lang="en-US" sz="4000" dirty="0">
              <a:solidFill>
                <a:srgbClr val="000000"/>
              </a:solidFill>
              <a:latin typeface="Calibri"/>
            </a:endParaRPr>
          </a:p>
        </p:txBody>
      </p:sp>
      <p:sp>
        <p:nvSpPr>
          <p:cNvPr id="8" name="Content Placeholder 2"/>
          <p:cNvSpPr txBox="1">
            <a:spLocks/>
          </p:cNvSpPr>
          <p:nvPr/>
        </p:nvSpPr>
        <p:spPr>
          <a:xfrm>
            <a:off x="381000" y="1066800"/>
            <a:ext cx="8382000" cy="5105400"/>
          </a:xfrm>
          <a:prstGeom prst="rect">
            <a:avLst/>
          </a:prstGeom>
        </p:spPr>
        <p:txBody>
          <a:bodyPr vert="horz" lIns="91440" tIns="45720" rIns="91440" bIns="45720" rtlCol="0">
            <a:noAutofit/>
          </a:bodyPr>
          <a:lstStyle>
            <a:lvl1pPr marL="285750" indent="-285750" algn="l" defTabSz="914400" rtl="0" eaLnBrk="1" latinLnBrk="0" hangingPunct="1">
              <a:lnSpc>
                <a:spcPct val="90000"/>
              </a:lnSpc>
              <a:spcBef>
                <a:spcPts val="1000"/>
              </a:spcBef>
              <a:buFont typeface="Arial" panose="020B0604020202020204" pitchFamily="34" charset="0"/>
              <a:buChar char="•"/>
              <a:defRPr sz="3600" kern="1200">
                <a:solidFill>
                  <a:schemeClr val="tx1"/>
                </a:solidFill>
                <a:latin typeface="+mj-lt"/>
                <a:ea typeface="+mn-ea"/>
                <a:cs typeface="+mn-cs"/>
              </a:defRPr>
            </a:lvl1pPr>
            <a:lvl2pPr marL="742950" indent="-285750" algn="l" defTabSz="914400" rtl="0" eaLnBrk="1" latinLnBrk="0" hangingPunct="1">
              <a:lnSpc>
                <a:spcPct val="90000"/>
              </a:lnSpc>
              <a:spcBef>
                <a:spcPts val="500"/>
              </a:spcBef>
              <a:buFont typeface="Calibri Light" panose="020F0302020204030204" pitchFamily="34" charset="0"/>
              <a:buChar char="–"/>
              <a:defRPr sz="3200" kern="1200">
                <a:solidFill>
                  <a:schemeClr val="tx1"/>
                </a:solidFill>
                <a:latin typeface="+mj-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800" kern="1200">
                <a:solidFill>
                  <a:schemeClr val="tx1"/>
                </a:solidFill>
                <a:latin typeface="+mj-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j-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457200">
              <a:lnSpc>
                <a:spcPct val="100000"/>
              </a:lnSpc>
              <a:spcBef>
                <a:spcPts val="3000"/>
              </a:spcBef>
            </a:pPr>
            <a:r>
              <a:rPr lang="en-US" i="1" dirty="0" smtClean="0">
                <a:solidFill>
                  <a:prstClr val="black"/>
                </a:solidFill>
                <a:latin typeface="Calibri Light"/>
              </a:rPr>
              <a:t>System</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CPU: AMD 4386 ( 8 Cores, 3.1GHz, 8MB LLC)</a:t>
            </a:r>
            <a:endParaRPr lang="en-US" b="1" i="1" dirty="0" smtClean="0">
              <a:solidFill>
                <a:prstClr val="black"/>
              </a:solidFill>
              <a:latin typeface="Calibri Light"/>
            </a:endParaRPr>
          </a:p>
          <a:p>
            <a:pPr lvl="1">
              <a:lnSpc>
                <a:spcPct val="100000"/>
              </a:lnSpc>
            </a:pPr>
            <a:r>
              <a:rPr lang="en-US" dirty="0" smtClean="0">
                <a:solidFill>
                  <a:prstClr val="black"/>
                </a:solidFill>
                <a:latin typeface="Calibri Light"/>
              </a:rPr>
              <a:t>DRAM: 4GByte DDR3-1600 (800Mhz Clock)</a:t>
            </a:r>
          </a:p>
          <a:p>
            <a:pPr lvl="1">
              <a:lnSpc>
                <a:spcPct val="100000"/>
              </a:lnSpc>
            </a:pPr>
            <a:r>
              <a:rPr lang="en-US" dirty="0" smtClean="0">
                <a:solidFill>
                  <a:prstClr val="black"/>
                </a:solidFill>
                <a:latin typeface="Calibri Light"/>
              </a:rPr>
              <a:t>OS: Linux</a:t>
            </a:r>
          </a:p>
          <a:p>
            <a:pPr lvl="1">
              <a:lnSpc>
                <a:spcPct val="100000"/>
              </a:lnSpc>
            </a:pPr>
            <a:r>
              <a:rPr lang="en-US" dirty="0" smtClean="0">
                <a:solidFill>
                  <a:prstClr val="black"/>
                </a:solidFill>
                <a:latin typeface="Calibri Light"/>
              </a:rPr>
              <a:t>Storage: 128GByte SSD</a:t>
            </a:r>
          </a:p>
          <a:p>
            <a:pPr marL="457200" indent="-457200">
              <a:lnSpc>
                <a:spcPct val="100000"/>
              </a:lnSpc>
              <a:spcBef>
                <a:spcPts val="3000"/>
              </a:spcBef>
            </a:pPr>
            <a:r>
              <a:rPr lang="en-US" i="1" dirty="0" smtClean="0">
                <a:solidFill>
                  <a:prstClr val="black"/>
                </a:solidFill>
                <a:latin typeface="Calibri Light"/>
              </a:rPr>
              <a:t>Workload</a:t>
            </a:r>
            <a:endParaRPr lang="en-US" i="1" dirty="0">
              <a:solidFill>
                <a:prstClr val="black"/>
              </a:solidFill>
              <a:latin typeface="Calibri Light"/>
            </a:endParaRPr>
          </a:p>
          <a:p>
            <a:pPr lvl="1">
              <a:lnSpc>
                <a:spcPct val="100000"/>
              </a:lnSpc>
            </a:pPr>
            <a:r>
              <a:rPr lang="en-US" i="1" dirty="0" smtClean="0">
                <a:solidFill>
                  <a:prstClr val="black"/>
                </a:solidFill>
                <a:latin typeface="Calibri Light"/>
              </a:rPr>
              <a:t>35 applications from SPEC, STREAM, Parsec, </a:t>
            </a:r>
            <a:r>
              <a:rPr lang="en-US" i="1" dirty="0" err="1" smtClean="0">
                <a:solidFill>
                  <a:prstClr val="black"/>
                </a:solidFill>
                <a:latin typeface="Calibri Light"/>
              </a:rPr>
              <a:t>Memcached</a:t>
            </a:r>
            <a:r>
              <a:rPr lang="en-US" i="1" dirty="0" smtClean="0">
                <a:solidFill>
                  <a:prstClr val="black"/>
                </a:solidFill>
                <a:latin typeface="Calibri Light"/>
              </a:rPr>
              <a:t>, Apache, GUPS</a:t>
            </a:r>
          </a:p>
        </p:txBody>
      </p:sp>
      <p:pic>
        <p:nvPicPr>
          <p:cNvPr id="5" name="Picture 4"/>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095374" y="2743200"/>
            <a:ext cx="4048626" cy="2057400"/>
          </a:xfrm>
          <a:prstGeom prst="rect">
            <a:avLst/>
          </a:prstGeom>
        </p:spPr>
      </p:pic>
      <p:sp>
        <p:nvSpPr>
          <p:cNvPr id="3" name="Oval 2"/>
          <p:cNvSpPr/>
          <p:nvPr/>
        </p:nvSpPr>
        <p:spPr>
          <a:xfrm>
            <a:off x="7031736" y="4151376"/>
            <a:ext cx="182880" cy="182880"/>
          </a:xfrm>
          <a:prstGeom prst="ellipse">
            <a:avLst/>
          </a:prstGeom>
          <a:solidFill>
            <a:schemeClr val="tx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prstClr val="white"/>
              </a:solidFill>
              <a:latin typeface="Calibri"/>
            </a:endParaRPr>
          </a:p>
        </p:txBody>
      </p:sp>
      <p:pic>
        <p:nvPicPr>
          <p:cNvPr id="2" name="Picture 1"/>
          <p:cNvPicPr>
            <a:picLocks noChangeAspect="1"/>
          </p:cNvPicPr>
          <p:nvPr/>
        </p:nvPicPr>
        <p:blipFill>
          <a:blip r:embed="rId3"/>
          <a:stretch>
            <a:fillRect/>
          </a:stretch>
        </p:blipFill>
        <p:spPr>
          <a:xfrm>
            <a:off x="76200" y="2286000"/>
            <a:ext cx="8943975" cy="4410075"/>
          </a:xfrm>
          <a:prstGeom prst="rect">
            <a:avLst/>
          </a:prstGeom>
          <a:ln w="50800">
            <a:solidFill>
              <a:schemeClr val="tx1"/>
            </a:solidFill>
          </a:ln>
        </p:spPr>
      </p:pic>
    </p:spTree>
    <p:extLst>
      <p:ext uri="{BB962C8B-B14F-4D97-AF65-F5344CB8AC3E}">
        <p14:creationId xmlns:p14="http://schemas.microsoft.com/office/powerpoint/2010/main" val="1614690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xit" presetSubtype="0" fill="hold" nodeType="clickEffect">
                                  <p:stCondLst>
                                    <p:cond delay="0"/>
                                  </p:stCondLst>
                                  <p:childTnLst>
                                    <p:animEffect transition="out" filter="fade">
                                      <p:cBhvr>
                                        <p:cTn id="18" dur="500"/>
                                        <p:tgtEl>
                                          <p:spTgt spid="2"/>
                                        </p:tgtEl>
                                      </p:cBhvr>
                                    </p:animEffect>
                                    <p:anim calcmode="lin" valueType="num">
                                      <p:cBhvr>
                                        <p:cTn id="19" dur="500"/>
                                        <p:tgtEl>
                                          <p:spTgt spid="2"/>
                                        </p:tgtEl>
                                        <p:attrNameLst>
                                          <p:attrName>ppt_x</p:attrName>
                                        </p:attrNameLst>
                                      </p:cBhvr>
                                      <p:tavLst>
                                        <p:tav tm="0">
                                          <p:val>
                                            <p:strVal val="ppt_x"/>
                                          </p:val>
                                        </p:tav>
                                        <p:tav tm="100000">
                                          <p:val>
                                            <p:strVal val="ppt_x"/>
                                          </p:val>
                                        </p:tav>
                                      </p:tavLst>
                                    </p:anim>
                                    <p:anim calcmode="lin" valueType="num">
                                      <p:cBhvr>
                                        <p:cTn id="20" dur="500"/>
                                        <p:tgtEl>
                                          <p:spTgt spid="2"/>
                                        </p:tgtEl>
                                        <p:attrNameLst>
                                          <p:attrName>ppt_y</p:attrName>
                                        </p:attrNameLst>
                                      </p:cBhvr>
                                      <p:tavLst>
                                        <p:tav tm="0">
                                          <p:val>
                                            <p:strVal val="ppt_y"/>
                                          </p:val>
                                        </p:tav>
                                        <p:tav tm="100000">
                                          <p:val>
                                            <p:strVal val="ppt_y+.1"/>
                                          </p:val>
                                        </p:tav>
                                      </p:tavLst>
                                    </p:anim>
                                    <p:set>
                                      <p:cBhvr>
                                        <p:cTn id="21" dur="1" fill="hold">
                                          <p:stCondLst>
                                            <p:cond delay="499"/>
                                          </p:stCondLst>
                                        </p:cTn>
                                        <p:tgtEl>
                                          <p:spTgt spid="2"/>
                                        </p:tgtEl>
                                        <p:attrNameLst>
                                          <p:attrName>style.visibility</p:attrName>
                                        </p:attrNameLst>
                                      </p:cBhvr>
                                      <p:to>
                                        <p:strVal val="hidden"/>
                                      </p:to>
                                    </p:set>
                                  </p:childTnLst>
                                </p:cTn>
                              </p:par>
                            </p:childTnLst>
                          </p:cTn>
                        </p:par>
                        <p:par>
                          <p:cTn id="22" fill="hold">
                            <p:stCondLst>
                              <p:cond delay="500"/>
                            </p:stCondLst>
                            <p:childTnLst>
                              <p:par>
                                <p:cTn id="23" presetID="1" presetClass="entr" presetSubtype="0" fill="hold" nodeType="afterEffect">
                                  <p:stCondLst>
                                    <p:cond delay="0"/>
                                  </p:stCondLst>
                                  <p:childTnLst>
                                    <p:set>
                                      <p:cBhvr>
                                        <p:cTn id="24" dur="1" fill="hold">
                                          <p:stCondLst>
                                            <p:cond delay="0"/>
                                          </p:stCondLst>
                                        </p:cTn>
                                        <p:tgtEl>
                                          <p:spTgt spid="8">
                                            <p:txEl>
                                              <p:pRg st="2" end="2"/>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8">
                                            <p:txEl>
                                              <p:pRg st="4" end="4"/>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8">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hart 9"/>
          <p:cNvGraphicFramePr>
            <a:graphicFrameLocks/>
          </p:cNvGraphicFramePr>
          <p:nvPr>
            <p:extLst>
              <p:ext uri="{D42A27DB-BD31-4B8C-83A1-F6EECF244321}">
                <p14:modId xmlns:p14="http://schemas.microsoft.com/office/powerpoint/2010/main" val="3551397283"/>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2"/>
          </a:graphicData>
        </a:graphic>
      </p:graphicFrame>
      <p:grpSp>
        <p:nvGrpSpPr>
          <p:cNvPr id="21" name="Group 20"/>
          <p:cNvGrpSpPr/>
          <p:nvPr/>
        </p:nvGrpSpPr>
        <p:grpSpPr>
          <a:xfrm>
            <a:off x="461666" y="990600"/>
            <a:ext cx="8458200" cy="4267199"/>
            <a:chOff x="461666" y="1143000"/>
            <a:chExt cx="8458200" cy="4267199"/>
          </a:xfrm>
        </p:grpSpPr>
        <p:graphicFrame>
          <p:nvGraphicFramePr>
            <p:cNvPr id="8" name="Chart 7"/>
            <p:cNvGraphicFramePr>
              <a:graphicFrameLocks/>
            </p:cNvGraphicFramePr>
            <p:nvPr>
              <p:extLst>
                <p:ext uri="{D42A27DB-BD31-4B8C-83A1-F6EECF244321}">
                  <p14:modId xmlns:p14="http://schemas.microsoft.com/office/powerpoint/2010/main" val="3498841862"/>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19" name="TextBox 54"/>
            <p:cNvSpPr txBox="1"/>
            <p:nvPr/>
          </p:nvSpPr>
          <p:spPr>
            <a:xfrm>
              <a:off x="6977768" y="3010335"/>
              <a:ext cx="990624" cy="430902"/>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1.4%</a:t>
              </a:r>
              <a:endParaRPr lang="en-US" sz="2200" b="1" i="1" dirty="0">
                <a:solidFill>
                  <a:srgbClr val="4472C4"/>
                </a:solidFill>
                <a:latin typeface="Calibri Light"/>
              </a:endParaRPr>
            </a:p>
          </p:txBody>
        </p:sp>
        <p:sp>
          <p:nvSpPr>
            <p:cNvPr id="20" name="TextBox 54"/>
            <p:cNvSpPr txBox="1"/>
            <p:nvPr/>
          </p:nvSpPr>
          <p:spPr>
            <a:xfrm>
              <a:off x="7606889" y="2624282"/>
              <a:ext cx="990624" cy="430859"/>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US" sz="2200" b="1" i="1" dirty="0" smtClean="0">
                  <a:solidFill>
                    <a:srgbClr val="4472C4"/>
                  </a:solidFill>
                  <a:latin typeface="Calibri Light"/>
                </a:rPr>
                <a:t>6.7%</a:t>
              </a:r>
              <a:endParaRPr lang="en-US" sz="2200" b="1" i="1" dirty="0">
                <a:solidFill>
                  <a:srgbClr val="4472C4"/>
                </a:solidFill>
                <a:latin typeface="Calibri Light"/>
              </a:endParaRPr>
            </a:p>
          </p:txBody>
        </p:sp>
      </p:grpSp>
      <p:grpSp>
        <p:nvGrpSpPr>
          <p:cNvPr id="18" name="Group 17"/>
          <p:cNvGrpSpPr/>
          <p:nvPr/>
        </p:nvGrpSpPr>
        <p:grpSpPr>
          <a:xfrm>
            <a:off x="461666" y="990600"/>
            <a:ext cx="8458200" cy="4267199"/>
            <a:chOff x="461666" y="1143000"/>
            <a:chExt cx="8458200" cy="4267199"/>
          </a:xfrm>
        </p:grpSpPr>
        <p:graphicFrame>
          <p:nvGraphicFramePr>
            <p:cNvPr id="11" name="Chart 10"/>
            <p:cNvGraphicFramePr>
              <a:graphicFrameLocks/>
            </p:cNvGraphicFramePr>
            <p:nvPr>
              <p:extLst>
                <p:ext uri="{D42A27DB-BD31-4B8C-83A1-F6EECF244321}">
                  <p14:modId xmlns:p14="http://schemas.microsoft.com/office/powerpoint/2010/main" val="4004442745"/>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4"/>
            </a:graphicData>
          </a:graphic>
        </p:graphicFrame>
        <p:sp>
          <p:nvSpPr>
            <p:cNvPr id="17" name="TextBox 54"/>
            <p:cNvSpPr txBox="1"/>
            <p:nvPr/>
          </p:nvSpPr>
          <p:spPr>
            <a:xfrm>
              <a:off x="7924800" y="2723778"/>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5.0%</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Single-Core Evaluation</a:t>
            </a:r>
            <a:endParaRPr lang="en-US" sz="4000" dirty="0">
              <a:solidFill>
                <a:srgbClr val="000000"/>
              </a:solidFill>
              <a:latin typeface="Calibri"/>
            </a:endParaRPr>
          </a:p>
        </p:txBody>
      </p:sp>
      <p:sp>
        <p:nvSpPr>
          <p:cNvPr id="4" name="TextBox 54"/>
          <p:cNvSpPr txBox="1"/>
          <p:nvPr/>
        </p:nvSpPr>
        <p:spPr>
          <a:xfrm>
            <a:off x="3585866" y="1567190"/>
            <a:ext cx="15240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2" name="TextBox 54"/>
          <p:cNvSpPr txBox="1"/>
          <p:nvPr/>
        </p:nvSpPr>
        <p:spPr>
          <a:xfrm>
            <a:off x="3357266" y="1524000"/>
            <a:ext cx="20574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sp>
        <p:nvSpPr>
          <p:cNvPr id="13" name="Punchline"/>
          <p:cNvSpPr txBox="1"/>
          <p:nvPr/>
        </p:nvSpPr>
        <p:spPr>
          <a:xfrm>
            <a:off x="-152400" y="5334000"/>
            <a:ext cx="9448800" cy="670562"/>
          </a:xfrm>
          <a:prstGeom prst="rect">
            <a:avLst/>
          </a:prstGeom>
          <a:noFill/>
        </p:spPr>
        <p:txBody>
          <a:bodyPr wrap="square" rtlCol="0" anchor="ctr">
            <a:noAutofit/>
          </a:bodyPr>
          <a:lstStyle/>
          <a:p>
            <a:pPr algn="ctr"/>
            <a:r>
              <a:rPr lang="en-US" sz="3600" i="1" dirty="0" smtClean="0">
                <a:solidFill>
                  <a:srgbClr val="0000FF"/>
                </a:solidFill>
                <a:latin typeface="Calibri Light"/>
              </a:rPr>
              <a:t>AL-DRAM </a:t>
            </a:r>
            <a:r>
              <a:rPr lang="en-US" sz="3600" b="1" i="1" dirty="0" smtClean="0">
                <a:solidFill>
                  <a:srgbClr val="0000FF"/>
                </a:solidFill>
                <a:latin typeface="Calibri Light"/>
              </a:rPr>
              <a:t>improves performance </a:t>
            </a:r>
            <a:r>
              <a:rPr lang="en-US" sz="3600" i="1" dirty="0" smtClean="0">
                <a:solidFill>
                  <a:srgbClr val="0000FF"/>
                </a:solidFill>
                <a:latin typeface="Calibri Light"/>
              </a:rPr>
              <a:t>on a real system</a:t>
            </a:r>
            <a:endParaRPr lang="en-US" sz="3600" i="1" dirty="0">
              <a:solidFill>
                <a:srgbClr val="0000FF"/>
              </a:solidFill>
              <a:latin typeface="Calibri Light"/>
            </a:endParaRPr>
          </a:p>
        </p:txBody>
      </p:sp>
      <p:sp>
        <p:nvSpPr>
          <p:cNvPr id="9" name="TextBox 8"/>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3" name="Straight Connector 2"/>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6858000" y="914400"/>
            <a:ext cx="2286000" cy="1384995"/>
          </a:xfrm>
          <a:prstGeom prst="rect">
            <a:avLst/>
          </a:prstGeom>
          <a:noFill/>
        </p:spPr>
        <p:txBody>
          <a:bodyPr wrap="square" rtlCol="0">
            <a:spAutoFit/>
          </a:bodyPr>
          <a:lstStyle/>
          <a:p>
            <a:pPr algn="ctr"/>
            <a:r>
              <a:rPr lang="en-US" sz="2800" dirty="0" smtClean="0">
                <a:solidFill>
                  <a:srgbClr val="000000"/>
                </a:solidFill>
                <a:latin typeface="Calibri Light"/>
              </a:rPr>
              <a:t>Average</a:t>
            </a:r>
          </a:p>
          <a:p>
            <a:pPr algn="ctr"/>
            <a:r>
              <a:rPr lang="en-US" sz="2800" dirty="0" smtClean="0">
                <a:solidFill>
                  <a:srgbClr val="000000"/>
                </a:solidFill>
                <a:latin typeface="Calibri Light"/>
              </a:rPr>
              <a:t>Improvement</a:t>
            </a:r>
          </a:p>
          <a:p>
            <a:pPr algn="ctr"/>
            <a:endParaRPr lang="en-US" sz="2800" dirty="0">
              <a:solidFill>
                <a:srgbClr val="000000"/>
              </a:solidFill>
              <a:latin typeface="Calibri Light"/>
            </a:endParaRPr>
          </a:p>
        </p:txBody>
      </p:sp>
      <p:sp>
        <p:nvSpPr>
          <p:cNvPr id="23" name="TextBox 22"/>
          <p:cNvSpPr txBox="1"/>
          <p:nvPr/>
        </p:nvSpPr>
        <p:spPr>
          <a:xfrm rot="16200000">
            <a:off x="7622234" y="4188768"/>
            <a:ext cx="2133599"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37800818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a:graphicFrameLocks/>
          </p:cNvGraphicFramePr>
          <p:nvPr>
            <p:extLst>
              <p:ext uri="{D42A27DB-BD31-4B8C-83A1-F6EECF244321}">
                <p14:modId xmlns:p14="http://schemas.microsoft.com/office/powerpoint/2010/main" val="2828744772"/>
              </p:ext>
            </p:extLst>
          </p:nvPr>
        </p:nvGraphicFramePr>
        <p:xfrm>
          <a:off x="461666" y="990600"/>
          <a:ext cx="8458200" cy="4267199"/>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54"/>
          <p:cNvSpPr txBox="1"/>
          <p:nvPr/>
        </p:nvSpPr>
        <p:spPr>
          <a:xfrm>
            <a:off x="3357266" y="1567190"/>
            <a:ext cx="1752600" cy="261610"/>
          </a:xfrm>
          <a:prstGeom prst="rect">
            <a:avLst/>
          </a:prstGeom>
          <a:solidFill>
            <a:schemeClr val="bg1"/>
          </a:solid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endParaRPr lang="en-US" b="1" i="1" dirty="0">
              <a:solidFill>
                <a:srgbClr val="0000FF"/>
              </a:solidFill>
              <a:latin typeface="Calibri Light"/>
            </a:endParaRPr>
          </a:p>
        </p:txBody>
      </p:sp>
      <p:graphicFrame>
        <p:nvGraphicFramePr>
          <p:cNvPr id="13" name="Chart 12"/>
          <p:cNvGraphicFramePr>
            <a:graphicFrameLocks/>
          </p:cNvGraphicFramePr>
          <p:nvPr>
            <p:extLst>
              <p:ext uri="{D42A27DB-BD31-4B8C-83A1-F6EECF244321}">
                <p14:modId xmlns:p14="http://schemas.microsoft.com/office/powerpoint/2010/main" val="648471202"/>
              </p:ext>
            </p:extLst>
          </p:nvPr>
        </p:nvGraphicFramePr>
        <p:xfrm>
          <a:off x="461666" y="990601"/>
          <a:ext cx="8458200" cy="4267199"/>
        </p:xfrm>
        <a:graphic>
          <a:graphicData uri="http://schemas.openxmlformats.org/drawingml/2006/chart">
            <c:chart xmlns:c="http://schemas.openxmlformats.org/drawingml/2006/chart" xmlns:r="http://schemas.openxmlformats.org/officeDocument/2006/relationships" r:id="rId4"/>
          </a:graphicData>
        </a:graphic>
      </p:graphicFrame>
      <p:grpSp>
        <p:nvGrpSpPr>
          <p:cNvPr id="2" name="Group 1"/>
          <p:cNvGrpSpPr/>
          <p:nvPr/>
        </p:nvGrpSpPr>
        <p:grpSpPr>
          <a:xfrm>
            <a:off x="461666" y="990600"/>
            <a:ext cx="8458200" cy="4267199"/>
            <a:chOff x="461666" y="1143000"/>
            <a:chExt cx="8458200" cy="4267199"/>
          </a:xfrm>
        </p:grpSpPr>
        <p:graphicFrame>
          <p:nvGraphicFramePr>
            <p:cNvPr id="14" name="Chart 13"/>
            <p:cNvGraphicFramePr>
              <a:graphicFrameLocks/>
            </p:cNvGraphicFramePr>
            <p:nvPr>
              <p:extLst>
                <p:ext uri="{D42A27DB-BD31-4B8C-83A1-F6EECF244321}">
                  <p14:modId xmlns:p14="http://schemas.microsoft.com/office/powerpoint/2010/main" val="3211335485"/>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5"/>
            </a:graphicData>
          </a:graphic>
        </p:graphicFrame>
        <p:sp>
          <p:nvSpPr>
            <p:cNvPr id="20" name="TextBox 54"/>
            <p:cNvSpPr txBox="1"/>
            <p:nvPr/>
          </p:nvSpPr>
          <p:spPr>
            <a:xfrm>
              <a:off x="7548251" y="2020897"/>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14.0%</a:t>
              </a:r>
              <a:endParaRPr lang="en-US" sz="2200" b="1" i="1" dirty="0">
                <a:solidFill>
                  <a:srgbClr val="4472C4"/>
                </a:solidFill>
                <a:latin typeface="Calibri Light"/>
              </a:endParaRPr>
            </a:p>
          </p:txBody>
        </p:sp>
        <p:sp>
          <p:nvSpPr>
            <p:cNvPr id="21" name="TextBox 54"/>
            <p:cNvSpPr txBox="1"/>
            <p:nvPr/>
          </p:nvSpPr>
          <p:spPr>
            <a:xfrm>
              <a:off x="6858000" y="2884992"/>
              <a:ext cx="914416" cy="430902"/>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2.9%</a:t>
              </a:r>
              <a:endParaRPr lang="en-US" sz="2200" b="1" i="1" dirty="0">
                <a:solidFill>
                  <a:srgbClr val="4472C4"/>
                </a:solidFill>
                <a:latin typeface="Calibri Light"/>
              </a:endParaRPr>
            </a:p>
          </p:txBody>
        </p:sp>
      </p:grpSp>
      <p:grpSp>
        <p:nvGrpSpPr>
          <p:cNvPr id="5" name="Group 4"/>
          <p:cNvGrpSpPr/>
          <p:nvPr/>
        </p:nvGrpSpPr>
        <p:grpSpPr>
          <a:xfrm>
            <a:off x="461666" y="990600"/>
            <a:ext cx="8610617" cy="4267199"/>
            <a:chOff x="461666" y="1143000"/>
            <a:chExt cx="8610617" cy="4267199"/>
          </a:xfrm>
        </p:grpSpPr>
        <p:graphicFrame>
          <p:nvGraphicFramePr>
            <p:cNvPr id="15" name="Chart 14"/>
            <p:cNvGraphicFramePr>
              <a:graphicFrameLocks/>
            </p:cNvGraphicFramePr>
            <p:nvPr>
              <p:extLst>
                <p:ext uri="{D42A27DB-BD31-4B8C-83A1-F6EECF244321}">
                  <p14:modId xmlns:p14="http://schemas.microsoft.com/office/powerpoint/2010/main" val="1103787787"/>
                </p:ext>
              </p:extLst>
            </p:nvPr>
          </p:nvGraphicFramePr>
          <p:xfrm>
            <a:off x="461666" y="1143000"/>
            <a:ext cx="8458200" cy="4267199"/>
          </p:xfrm>
          <a:graphic>
            <a:graphicData uri="http://schemas.openxmlformats.org/drawingml/2006/chart">
              <c:chart xmlns:c="http://schemas.openxmlformats.org/drawingml/2006/chart" xmlns:r="http://schemas.openxmlformats.org/officeDocument/2006/relationships" r:id="rId6"/>
            </a:graphicData>
          </a:graphic>
        </p:graphicFrame>
        <p:sp>
          <p:nvSpPr>
            <p:cNvPr id="19" name="TextBox 54"/>
            <p:cNvSpPr txBox="1"/>
            <p:nvPr/>
          </p:nvSpPr>
          <p:spPr>
            <a:xfrm>
              <a:off x="8157867" y="2312299"/>
              <a:ext cx="914416" cy="430901"/>
            </a:xfrm>
            <a:prstGeom prst="rect">
              <a:avLst/>
            </a:prstGeom>
            <a:noFill/>
          </p:spPr>
          <p:txBody>
            <a:bodyPr wrap="square" rIns="0"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r"/>
              <a:r>
                <a:rPr lang="en-US" sz="2200" b="1" i="1" dirty="0" smtClean="0">
                  <a:solidFill>
                    <a:srgbClr val="4472C4"/>
                  </a:solidFill>
                  <a:latin typeface="Calibri Light"/>
                </a:rPr>
                <a:t>10.4%</a:t>
              </a:r>
              <a:endParaRPr lang="en-US" sz="2200" b="1" i="1" dirty="0">
                <a:solidFill>
                  <a:srgbClr val="4472C4"/>
                </a:solidFill>
                <a:latin typeface="Calibri Light"/>
              </a:endParaRPr>
            </a:p>
          </p:txBody>
        </p:sp>
      </p:grpSp>
      <p:sp>
        <p:nvSpPr>
          <p:cNvPr id="7" name="Title 1"/>
          <p:cNvSpPr txBox="1">
            <a:spLocks/>
          </p:cNvSpPr>
          <p:nvPr/>
        </p:nvSpPr>
        <p:spPr>
          <a:xfrm>
            <a:off x="0" y="152401"/>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sz="4000" dirty="0" smtClean="0">
                <a:solidFill>
                  <a:srgbClr val="000000"/>
                </a:solidFill>
                <a:latin typeface="Calibri"/>
              </a:rPr>
              <a:t>AL-DRAM: Multi-Core Evaluation</a:t>
            </a:r>
            <a:endParaRPr lang="en-US" sz="4000" dirty="0">
              <a:solidFill>
                <a:srgbClr val="000000"/>
              </a:solidFill>
              <a:latin typeface="Calibri"/>
            </a:endParaRPr>
          </a:p>
        </p:txBody>
      </p:sp>
      <p:sp>
        <p:nvSpPr>
          <p:cNvPr id="16" name="Punchline"/>
          <p:cNvSpPr txBox="1"/>
          <p:nvPr/>
        </p:nvSpPr>
        <p:spPr>
          <a:xfrm>
            <a:off x="0" y="5181600"/>
            <a:ext cx="9144000" cy="1066802"/>
          </a:xfrm>
          <a:prstGeom prst="rect">
            <a:avLst/>
          </a:prstGeom>
          <a:noFill/>
        </p:spPr>
        <p:txBody>
          <a:bodyPr wrap="square" rtlCol="0" anchor="ctr">
            <a:noAutofit/>
          </a:bodyPr>
          <a:lstStyle/>
          <a:p>
            <a:pPr algn="ctr"/>
            <a:r>
              <a:rPr lang="en-US" sz="3600" i="1" dirty="0" smtClean="0">
                <a:solidFill>
                  <a:srgbClr val="0000FF"/>
                </a:solidFill>
                <a:latin typeface="Calibri Light"/>
              </a:rPr>
              <a:t>AL-DRAM provides higher performance for</a:t>
            </a:r>
          </a:p>
          <a:p>
            <a:pPr algn="ctr"/>
            <a:r>
              <a:rPr lang="en-US" sz="3600" b="1" i="1" dirty="0" smtClean="0">
                <a:solidFill>
                  <a:srgbClr val="0000FF"/>
                </a:solidFill>
                <a:latin typeface="Calibri Light"/>
              </a:rPr>
              <a:t>multi-programmed &amp; multi-threaded workloads</a:t>
            </a:r>
          </a:p>
        </p:txBody>
      </p:sp>
      <p:sp>
        <p:nvSpPr>
          <p:cNvPr id="10" name="TextBox 9"/>
          <p:cNvSpPr txBox="1"/>
          <p:nvPr/>
        </p:nvSpPr>
        <p:spPr>
          <a:xfrm rot="16200000">
            <a:off x="-1559868" y="2626666"/>
            <a:ext cx="3581402" cy="461665"/>
          </a:xfrm>
          <a:prstGeom prst="rect">
            <a:avLst/>
          </a:prstGeom>
          <a:noFill/>
        </p:spPr>
        <p:txBody>
          <a:bodyPr wrap="square" rtlCol="0">
            <a:spAutoFit/>
          </a:bodyPr>
          <a:lstStyle/>
          <a:p>
            <a:pPr algn="ctr"/>
            <a:r>
              <a:rPr lang="en-US" sz="2400" b="1" i="1" dirty="0" smtClean="0">
                <a:solidFill>
                  <a:prstClr val="black"/>
                </a:solidFill>
                <a:latin typeface="Calibri Light"/>
              </a:rPr>
              <a:t>Performance Improvement</a:t>
            </a:r>
            <a:endParaRPr lang="en-US" sz="2400" b="1" i="1" dirty="0">
              <a:solidFill>
                <a:prstClr val="black"/>
              </a:solidFill>
              <a:latin typeface="Calibri Light"/>
            </a:endParaRPr>
          </a:p>
        </p:txBody>
      </p:sp>
      <p:cxnSp>
        <p:nvCxnSpPr>
          <p:cNvPr id="11" name="Straight Connector 10"/>
          <p:cNvCxnSpPr/>
          <p:nvPr/>
        </p:nvCxnSpPr>
        <p:spPr>
          <a:xfrm>
            <a:off x="6858000" y="838200"/>
            <a:ext cx="0" cy="4343400"/>
          </a:xfrm>
          <a:prstGeom prst="line">
            <a:avLst/>
          </a:prstGeom>
          <a:ln w="12700">
            <a:solidFill>
              <a:schemeClr val="tx1">
                <a:lumMod val="95000"/>
                <a:lumOff val="5000"/>
              </a:schemeClr>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6858000" y="914400"/>
            <a:ext cx="2286000" cy="954107"/>
          </a:xfrm>
          <a:prstGeom prst="rect">
            <a:avLst/>
          </a:prstGeom>
          <a:noFill/>
        </p:spPr>
        <p:txBody>
          <a:bodyPr wrap="square" rtlCol="0">
            <a:spAutoFit/>
          </a:bodyPr>
          <a:lstStyle/>
          <a:p>
            <a:pPr algn="ctr"/>
            <a:r>
              <a:rPr lang="en-US" sz="2800" dirty="0" smtClean="0">
                <a:solidFill>
                  <a:prstClr val="black"/>
                </a:solidFill>
                <a:latin typeface="Calibri Light"/>
              </a:rPr>
              <a:t>Average    </a:t>
            </a:r>
          </a:p>
          <a:p>
            <a:pPr algn="ctr"/>
            <a:r>
              <a:rPr lang="en-US" sz="2800" dirty="0" smtClean="0">
                <a:solidFill>
                  <a:prstClr val="black"/>
                </a:solidFill>
                <a:latin typeface="Calibri Light"/>
              </a:rPr>
              <a:t>Improvement</a:t>
            </a:r>
            <a:endParaRPr lang="en-US" sz="2800" dirty="0">
              <a:solidFill>
                <a:prstClr val="black"/>
              </a:solidFill>
              <a:latin typeface="Calibri Light"/>
            </a:endParaRPr>
          </a:p>
        </p:txBody>
      </p:sp>
      <p:sp>
        <p:nvSpPr>
          <p:cNvPr id="18" name="TextBox 17"/>
          <p:cNvSpPr txBox="1"/>
          <p:nvPr/>
        </p:nvSpPr>
        <p:spPr>
          <a:xfrm rot="16200000">
            <a:off x="7431733" y="4379268"/>
            <a:ext cx="2514600" cy="461665"/>
          </a:xfrm>
          <a:prstGeom prst="rect">
            <a:avLst/>
          </a:prstGeom>
          <a:solidFill>
            <a:schemeClr val="bg1"/>
          </a:solidFill>
        </p:spPr>
        <p:txBody>
          <a:bodyPr wrap="square" rtlCol="0">
            <a:spAutoFit/>
          </a:bodyPr>
          <a:lstStyle/>
          <a:p>
            <a:pPr algn="r"/>
            <a:r>
              <a:rPr lang="en-US" sz="2400" dirty="0" smtClean="0">
                <a:solidFill>
                  <a:prstClr val="black"/>
                </a:solidFill>
                <a:latin typeface="Calibri Light"/>
              </a:rPr>
              <a:t>all-35-workload</a:t>
            </a:r>
            <a:endParaRPr lang="en-US" sz="2400" dirty="0">
              <a:solidFill>
                <a:prstClr val="black"/>
              </a:solidFill>
              <a:latin typeface="Calibri Light"/>
            </a:endParaRPr>
          </a:p>
        </p:txBody>
      </p:sp>
    </p:spTree>
    <p:extLst>
      <p:ext uri="{BB962C8B-B14F-4D97-AF65-F5344CB8AC3E}">
        <p14:creationId xmlns:p14="http://schemas.microsoft.com/office/powerpoint/2010/main" val="375253661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3" grpId="0">
        <p:bldAsOne/>
      </p:bldGraphic>
      <p:bldP spid="16"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676400"/>
            <a:ext cx="7924800" cy="1752600"/>
          </a:xfrm>
        </p:spPr>
        <p:txBody>
          <a:bodyPr/>
          <a:lstStyle/>
          <a:p>
            <a:r>
              <a:rPr lang="en-US" sz="4400" dirty="0" err="1" smtClean="0"/>
              <a:t>ChargeCache</a:t>
            </a:r>
            <a:r>
              <a:rPr lang="en-US" sz="4000" dirty="0"/>
              <a:t>	</a:t>
            </a:r>
            <a:endParaRPr lang="en-US" sz="3000" b="1"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pPr/>
              <a:t>178</a:t>
            </a:fld>
            <a:endParaRPr lang="en-US"/>
          </a:p>
        </p:txBody>
      </p:sp>
    </p:spTree>
    <p:extLst>
      <p:ext uri="{BB962C8B-B14F-4D97-AF65-F5344CB8AC3E}">
        <p14:creationId xmlns:p14="http://schemas.microsoft.com/office/powerpoint/2010/main" val="42279442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a:spLocks noGrp="1"/>
          </p:cNvSpPr>
          <p:nvPr>
            <p:ph type="title"/>
          </p:nvPr>
        </p:nvSpPr>
        <p:spPr>
          <a:xfrm>
            <a:off x="304800" y="25400"/>
            <a:ext cx="8229600" cy="889000"/>
          </a:xfrm>
        </p:spPr>
        <p:txBody>
          <a:bodyPr/>
          <a:lstStyle/>
          <a:p>
            <a:pPr algn="l"/>
            <a:r>
              <a:rPr lang="en-US" dirty="0" err="1" smtClean="0">
                <a:latin typeface="Cambria" panose="02040503050406030204" pitchFamily="18" charset="0"/>
              </a:rPr>
              <a:t>ChargeCache</a:t>
            </a:r>
            <a:r>
              <a:rPr lang="en-US" dirty="0" smtClean="0">
                <a:latin typeface="Cambria" panose="02040503050406030204" pitchFamily="18" charset="0"/>
              </a:rPr>
              <a:t>: Executive Summary</a:t>
            </a:r>
            <a:endParaRPr lang="en-US" dirty="0">
              <a:latin typeface="Cambria" panose="02040503050406030204" pitchFamily="18" charset="0"/>
            </a:endParaRPr>
          </a:p>
        </p:txBody>
      </p:sp>
      <p:sp>
        <p:nvSpPr>
          <p:cNvPr id="5" name="Content Placeholder 2"/>
          <p:cNvSpPr txBox="1">
            <a:spLocks/>
          </p:cNvSpPr>
          <p:nvPr/>
        </p:nvSpPr>
        <p:spPr>
          <a:xfrm>
            <a:off x="152400" y="943128"/>
            <a:ext cx="8686800" cy="5384496"/>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tr-TR" sz="2400" b="1" u="sng" dirty="0" smtClean="0">
                <a:solidFill>
                  <a:srgbClr val="FF0066"/>
                </a:solidFill>
                <a:latin typeface="Cambria" panose="02040503050406030204" pitchFamily="18" charset="0"/>
              </a:rPr>
              <a:t>Goal</a:t>
            </a:r>
            <a:r>
              <a:rPr lang="en-US" sz="2400" dirty="0" smtClean="0">
                <a:solidFill>
                  <a:srgbClr val="FF0066"/>
                </a:solidFill>
                <a:latin typeface="Cambria" panose="02040503050406030204" pitchFamily="18" charset="0"/>
              </a:rPr>
              <a:t>: </a:t>
            </a:r>
            <a:r>
              <a:rPr lang="tr-TR" sz="2400" dirty="0" smtClean="0">
                <a:solidFill>
                  <a:srgbClr val="FF0066"/>
                </a:solidFill>
                <a:latin typeface="Cambria" panose="02040503050406030204" pitchFamily="18" charset="0"/>
              </a:rPr>
              <a:t>Reduce average DRAM access latency with no modification to the existing DRAM chips</a:t>
            </a:r>
            <a:endParaRPr lang="en-US" sz="2400" dirty="0" smtClean="0">
              <a:solidFill>
                <a:srgbClr val="FF0066"/>
              </a:solidFill>
              <a:latin typeface="Cambria" panose="02040503050406030204" pitchFamily="18" charset="0"/>
            </a:endParaRPr>
          </a:p>
          <a:p>
            <a:r>
              <a:rPr lang="en-US" sz="2400" b="1" u="sng" dirty="0" smtClean="0">
                <a:solidFill>
                  <a:srgbClr val="000000"/>
                </a:solidFill>
                <a:latin typeface="Cambria" panose="02040503050406030204" pitchFamily="18" charset="0"/>
              </a:rPr>
              <a:t>Observations</a:t>
            </a:r>
            <a:r>
              <a:rPr lang="en-US" sz="2400" dirty="0" smtClean="0">
                <a:solidFill>
                  <a:srgbClr val="000000"/>
                </a:solidFill>
                <a:latin typeface="Cambria" panose="02040503050406030204" pitchFamily="18" charset="0"/>
              </a:rPr>
              <a:t>: </a:t>
            </a:r>
            <a:endParaRPr lang="en-US" sz="2000" dirty="0" smtClean="0">
              <a:solidFill>
                <a:srgbClr val="000000"/>
              </a:solidFill>
              <a:latin typeface="Cambria" panose="02040503050406030204" pitchFamily="18" charset="0"/>
            </a:endParaRPr>
          </a:p>
          <a:p>
            <a:pPr marL="971550" lvl="1" indent="-514350">
              <a:buFont typeface="+mj-lt"/>
              <a:buAutoNum type="arabicParenR"/>
            </a:pPr>
            <a:r>
              <a:rPr lang="tr-TR" sz="2200" dirty="0" smtClean="0">
                <a:solidFill>
                  <a:srgbClr val="000000"/>
                </a:solidFill>
                <a:latin typeface="Cambria" panose="02040503050406030204" pitchFamily="18" charset="0"/>
              </a:rPr>
              <a:t>A highly-charged</a:t>
            </a:r>
            <a:r>
              <a:rPr lang="en-US" sz="2200" dirty="0" smtClean="0">
                <a:solidFill>
                  <a:srgbClr val="000000"/>
                </a:solidFill>
                <a:latin typeface="Cambria" panose="02040503050406030204" pitchFamily="18" charset="0"/>
              </a:rPr>
              <a:t> </a:t>
            </a:r>
            <a:r>
              <a:rPr lang="tr-TR" sz="2200" dirty="0" smtClean="0">
                <a:solidFill>
                  <a:srgbClr val="000000"/>
                </a:solidFill>
                <a:latin typeface="Cambria" panose="02040503050406030204" pitchFamily="18" charset="0"/>
              </a:rPr>
              <a:t>DRAM </a:t>
            </a:r>
            <a:r>
              <a:rPr lang="en-US" sz="2200" dirty="0" smtClean="0">
                <a:solidFill>
                  <a:srgbClr val="000000"/>
                </a:solidFill>
                <a:latin typeface="Cambria" panose="02040503050406030204" pitchFamily="18" charset="0"/>
              </a:rPr>
              <a:t>row </a:t>
            </a:r>
            <a:r>
              <a:rPr lang="tr-TR" sz="2200" dirty="0" smtClean="0">
                <a:solidFill>
                  <a:srgbClr val="000000"/>
                </a:solidFill>
                <a:latin typeface="Cambria" panose="02040503050406030204" pitchFamily="18" charset="0"/>
              </a:rPr>
              <a:t>can be accessed with low latency</a:t>
            </a:r>
          </a:p>
          <a:p>
            <a:pPr marL="971550" lvl="1" indent="-514350">
              <a:buFont typeface="+mj-lt"/>
              <a:buAutoNum type="arabicParenR"/>
            </a:pPr>
            <a:r>
              <a:rPr lang="tr-TR" sz="2200" dirty="0" smtClean="0">
                <a:solidFill>
                  <a:srgbClr val="000000"/>
                </a:solidFill>
                <a:latin typeface="Cambria" panose="02040503050406030204" pitchFamily="18" charset="0"/>
              </a:rPr>
              <a:t>A </a:t>
            </a:r>
            <a:r>
              <a:rPr lang="en-US" sz="2200" dirty="0" smtClean="0">
                <a:solidFill>
                  <a:srgbClr val="000000"/>
                </a:solidFill>
                <a:latin typeface="Cambria" panose="02040503050406030204" pitchFamily="18" charset="0"/>
              </a:rPr>
              <a:t>row’s </a:t>
            </a:r>
            <a:r>
              <a:rPr lang="tr-TR" sz="2200" dirty="0" smtClean="0">
                <a:solidFill>
                  <a:srgbClr val="000000"/>
                </a:solidFill>
                <a:latin typeface="Cambria" panose="02040503050406030204" pitchFamily="18" charset="0"/>
              </a:rPr>
              <a:t>charge is restored when the </a:t>
            </a:r>
            <a:r>
              <a:rPr lang="en-US" sz="2200" dirty="0" smtClean="0">
                <a:solidFill>
                  <a:srgbClr val="000000"/>
                </a:solidFill>
                <a:latin typeface="Cambria" panose="02040503050406030204" pitchFamily="18" charset="0"/>
              </a:rPr>
              <a:t>row </a:t>
            </a:r>
            <a:r>
              <a:rPr lang="tr-TR" sz="2200" dirty="0" smtClean="0">
                <a:solidFill>
                  <a:srgbClr val="000000"/>
                </a:solidFill>
                <a:latin typeface="Cambria" panose="02040503050406030204" pitchFamily="18" charset="0"/>
              </a:rPr>
              <a:t>is accessed</a:t>
            </a:r>
          </a:p>
          <a:p>
            <a:pPr marL="971550" lvl="1" indent="-514350">
              <a:buFont typeface="+mj-lt"/>
              <a:buAutoNum type="arabicParenR"/>
            </a:pPr>
            <a:r>
              <a:rPr lang="en-US" sz="2200" dirty="0" smtClean="0">
                <a:solidFill>
                  <a:srgbClr val="000000"/>
                </a:solidFill>
                <a:latin typeface="Cambria" panose="02040503050406030204" pitchFamily="18" charset="0"/>
              </a:rPr>
              <a:t>A </a:t>
            </a:r>
            <a:r>
              <a:rPr lang="tr-TR" sz="2200" dirty="0" smtClean="0">
                <a:solidFill>
                  <a:srgbClr val="000000"/>
                </a:solidFill>
                <a:latin typeface="Cambria" panose="02040503050406030204" pitchFamily="18" charset="0"/>
              </a:rPr>
              <a:t>recently-accessed </a:t>
            </a:r>
            <a:r>
              <a:rPr lang="en-US" sz="2200" dirty="0" smtClean="0">
                <a:solidFill>
                  <a:srgbClr val="000000"/>
                </a:solidFill>
                <a:latin typeface="Cambria" panose="02040503050406030204" pitchFamily="18" charset="0"/>
              </a:rPr>
              <a:t>row</a:t>
            </a:r>
            <a:r>
              <a:rPr lang="tr-TR" sz="2200" dirty="0" smtClean="0">
                <a:solidFill>
                  <a:srgbClr val="000000"/>
                </a:solidFill>
                <a:latin typeface="Cambria" panose="02040503050406030204" pitchFamily="18" charset="0"/>
              </a:rPr>
              <a:t> </a:t>
            </a:r>
            <a:r>
              <a:rPr lang="en-US" sz="2200" dirty="0" smtClean="0">
                <a:solidFill>
                  <a:srgbClr val="000000"/>
                </a:solidFill>
                <a:latin typeface="Cambria" panose="02040503050406030204" pitchFamily="18" charset="0"/>
              </a:rPr>
              <a:t>is</a:t>
            </a:r>
            <a:r>
              <a:rPr lang="tr-TR" sz="2200" dirty="0" smtClean="0">
                <a:solidFill>
                  <a:srgbClr val="000000"/>
                </a:solidFill>
                <a:latin typeface="Cambria" panose="02040503050406030204" pitchFamily="18" charset="0"/>
              </a:rPr>
              <a:t> likely to be accessed</a:t>
            </a:r>
            <a:r>
              <a:rPr lang="en-US" sz="2200" dirty="0">
                <a:solidFill>
                  <a:srgbClr val="000000"/>
                </a:solidFill>
                <a:latin typeface="Cambria" panose="02040503050406030204" pitchFamily="18" charset="0"/>
              </a:rPr>
              <a:t> </a:t>
            </a:r>
            <a:r>
              <a:rPr lang="en-US" sz="2200" dirty="0" smtClean="0">
                <a:solidFill>
                  <a:srgbClr val="000000"/>
                </a:solidFill>
                <a:latin typeface="Cambria" panose="02040503050406030204" pitchFamily="18" charset="0"/>
              </a:rPr>
              <a:t>again</a:t>
            </a:r>
            <a:r>
              <a:rPr lang="en-US" sz="2200" b="1" dirty="0" smtClean="0">
                <a:solidFill>
                  <a:srgbClr val="000000"/>
                </a:solidFill>
                <a:latin typeface="Cambria" panose="02040503050406030204" pitchFamily="18" charset="0"/>
              </a:rPr>
              <a:t>: </a:t>
            </a:r>
            <a:endParaRPr lang="tr-TR" sz="2200" b="1" dirty="0" smtClean="0">
              <a:solidFill>
                <a:srgbClr val="000000"/>
              </a:solidFill>
              <a:latin typeface="Cambria" panose="02040503050406030204" pitchFamily="18" charset="0"/>
            </a:endParaRPr>
          </a:p>
          <a:p>
            <a:pPr marL="457200" lvl="1" indent="0">
              <a:buFont typeface="Arial" pitchFamily="34" charset="0"/>
              <a:buNone/>
            </a:pPr>
            <a:r>
              <a:rPr lang="tr-TR" sz="2200" b="1" dirty="0">
                <a:solidFill>
                  <a:srgbClr val="000000"/>
                </a:solidFill>
                <a:latin typeface="Cambria" panose="02040503050406030204" pitchFamily="18" charset="0"/>
              </a:rPr>
              <a:t>	</a:t>
            </a:r>
            <a:r>
              <a:rPr lang="tr-TR" sz="2200" b="1" dirty="0" smtClean="0">
                <a:solidFill>
                  <a:srgbClr val="000000"/>
                </a:solidFill>
                <a:latin typeface="Cambria" panose="02040503050406030204" pitchFamily="18" charset="0"/>
              </a:rPr>
              <a:t>Row </a:t>
            </a:r>
            <a:r>
              <a:rPr lang="tr-TR" sz="2200" b="1" dirty="0">
                <a:solidFill>
                  <a:srgbClr val="000000"/>
                </a:solidFill>
                <a:latin typeface="Cambria" panose="02040503050406030204" pitchFamily="18" charset="0"/>
              </a:rPr>
              <a:t>Level Temporal Locality (RLTL</a:t>
            </a:r>
            <a:r>
              <a:rPr lang="tr-TR" sz="2200" b="1" dirty="0" smtClean="0">
                <a:solidFill>
                  <a:srgbClr val="000000"/>
                </a:solidFill>
                <a:latin typeface="Cambria" panose="02040503050406030204" pitchFamily="18" charset="0"/>
              </a:rPr>
              <a:t>)</a:t>
            </a:r>
            <a:endParaRPr lang="en-US" sz="2200" b="1" dirty="0" smtClean="0">
              <a:solidFill>
                <a:srgbClr val="000000"/>
              </a:solidFill>
              <a:latin typeface="Cambria" panose="02040503050406030204" pitchFamily="18" charset="0"/>
            </a:endParaRPr>
          </a:p>
          <a:p>
            <a:r>
              <a:rPr lang="en-US" sz="2400" b="1" u="sng" dirty="0" smtClean="0">
                <a:solidFill>
                  <a:srgbClr val="0066FF"/>
                </a:solidFill>
                <a:latin typeface="Cambria" panose="02040503050406030204" pitchFamily="18" charset="0"/>
              </a:rPr>
              <a:t>Key Idea</a:t>
            </a:r>
            <a:r>
              <a:rPr lang="en-US" sz="2400" dirty="0" smtClean="0">
                <a:solidFill>
                  <a:srgbClr val="0066FF"/>
                </a:solidFill>
                <a:latin typeface="Cambria" panose="02040503050406030204" pitchFamily="18" charset="0"/>
              </a:rPr>
              <a:t>: </a:t>
            </a:r>
            <a:r>
              <a:rPr lang="tr-TR" sz="2400" dirty="0" smtClean="0">
                <a:solidFill>
                  <a:srgbClr val="0066FF"/>
                </a:solidFill>
                <a:latin typeface="Cambria" panose="02040503050406030204" pitchFamily="18" charset="0"/>
              </a:rPr>
              <a:t>Track recently-accessed DRAM rows and use lower timing parameters if such rows are accessed again</a:t>
            </a:r>
            <a:endParaRPr lang="en-US" sz="2400" dirty="0" smtClean="0">
              <a:solidFill>
                <a:srgbClr val="0066FF"/>
              </a:solidFill>
              <a:latin typeface="Cambria" panose="02040503050406030204" pitchFamily="18" charset="0"/>
            </a:endParaRPr>
          </a:p>
          <a:p>
            <a:r>
              <a:rPr lang="tr-TR" sz="2400" b="1" u="sng" dirty="0" smtClean="0">
                <a:solidFill>
                  <a:srgbClr val="000000"/>
                </a:solidFill>
                <a:latin typeface="Cambria" panose="02040503050406030204" pitchFamily="18" charset="0"/>
              </a:rPr>
              <a:t>ChargeCache</a:t>
            </a:r>
            <a:r>
              <a:rPr lang="en-US" sz="2400" b="1" u="sng" dirty="0" smtClean="0">
                <a:solidFill>
                  <a:srgbClr val="000000"/>
                </a:solidFill>
                <a:latin typeface="Cambria" panose="02040503050406030204" pitchFamily="18" charset="0"/>
              </a:rPr>
              <a:t>:</a:t>
            </a:r>
            <a:endParaRPr lang="tr-TR" sz="2400" b="1" u="sng" dirty="0" smtClean="0">
              <a:solidFill>
                <a:srgbClr val="000000"/>
              </a:solidFill>
              <a:latin typeface="Cambria" panose="02040503050406030204" pitchFamily="18" charset="0"/>
            </a:endParaRPr>
          </a:p>
          <a:p>
            <a:pPr lvl="1"/>
            <a:r>
              <a:rPr lang="tr-TR" sz="2200" dirty="0" smtClean="0">
                <a:solidFill>
                  <a:srgbClr val="000000"/>
                </a:solidFill>
                <a:latin typeface="Cambria" panose="02040503050406030204" pitchFamily="18" charset="0"/>
              </a:rPr>
              <a:t>Low cost &amp; no modifications to the DRAM</a:t>
            </a:r>
            <a:endParaRPr lang="en-US" sz="2200" dirty="0">
              <a:solidFill>
                <a:srgbClr val="000000"/>
              </a:solidFill>
              <a:latin typeface="Cambria" panose="02040503050406030204" pitchFamily="18" charset="0"/>
            </a:endParaRPr>
          </a:p>
          <a:p>
            <a:pPr lvl="1"/>
            <a:r>
              <a:rPr lang="en-US" sz="2200" dirty="0">
                <a:solidFill>
                  <a:srgbClr val="000000"/>
                </a:solidFill>
                <a:latin typeface="Cambria" panose="02040503050406030204" pitchFamily="18" charset="0"/>
              </a:rPr>
              <a:t>Higher performance </a:t>
            </a:r>
            <a:r>
              <a:rPr lang="en-US" sz="2200" dirty="0" smtClean="0">
                <a:solidFill>
                  <a:srgbClr val="000000"/>
                </a:solidFill>
                <a:latin typeface="Cambria" panose="02040503050406030204" pitchFamily="18" charset="0"/>
              </a:rPr>
              <a:t>(</a:t>
            </a:r>
            <a:r>
              <a:rPr lang="en-US" sz="2200" b="1" dirty="0" smtClean="0">
                <a:solidFill>
                  <a:srgbClr val="000000"/>
                </a:solidFill>
                <a:latin typeface="Cambria" panose="02040503050406030204" pitchFamily="18" charset="0"/>
              </a:rPr>
              <a:t>8.6-</a:t>
            </a:r>
            <a:r>
              <a:rPr lang="tr-TR" sz="2200" b="1" dirty="0" smtClean="0">
                <a:solidFill>
                  <a:srgbClr val="000000"/>
                </a:solidFill>
                <a:latin typeface="Cambria" panose="02040503050406030204" pitchFamily="18" charset="0"/>
              </a:rPr>
              <a:t>10.6</a:t>
            </a:r>
            <a:r>
              <a:rPr lang="en-US" sz="2200" b="1" dirty="0" smtClean="0">
                <a:solidFill>
                  <a:srgbClr val="000000"/>
                </a:solidFill>
                <a:latin typeface="Cambria" panose="02040503050406030204" pitchFamily="18" charset="0"/>
              </a:rPr>
              <a:t>%</a:t>
            </a:r>
            <a:r>
              <a:rPr lang="en-US" sz="2200" dirty="0" smtClean="0">
                <a:solidFill>
                  <a:srgbClr val="000000"/>
                </a:solidFill>
                <a:latin typeface="Cambria" panose="02040503050406030204" pitchFamily="18" charset="0"/>
              </a:rPr>
              <a:t> </a:t>
            </a:r>
            <a:r>
              <a:rPr lang="en-US" sz="2200" dirty="0">
                <a:solidFill>
                  <a:srgbClr val="000000"/>
                </a:solidFill>
                <a:latin typeface="Cambria" panose="02040503050406030204" pitchFamily="18" charset="0"/>
              </a:rPr>
              <a:t>on average for </a:t>
            </a:r>
            <a:r>
              <a:rPr lang="tr-TR" sz="2200" dirty="0">
                <a:solidFill>
                  <a:srgbClr val="000000"/>
                </a:solidFill>
                <a:latin typeface="Cambria" panose="02040503050406030204" pitchFamily="18" charset="0"/>
              </a:rPr>
              <a:t>8</a:t>
            </a:r>
            <a:r>
              <a:rPr lang="en-US" sz="2200" dirty="0" smtClean="0">
                <a:solidFill>
                  <a:srgbClr val="000000"/>
                </a:solidFill>
                <a:latin typeface="Cambria" panose="02040503050406030204" pitchFamily="18" charset="0"/>
              </a:rPr>
              <a:t>-core)</a:t>
            </a:r>
          </a:p>
          <a:p>
            <a:pPr lvl="1"/>
            <a:r>
              <a:rPr lang="en-US" sz="2200" dirty="0" smtClean="0">
                <a:solidFill>
                  <a:srgbClr val="000000"/>
                </a:solidFill>
                <a:latin typeface="Cambria" panose="02040503050406030204" pitchFamily="18" charset="0"/>
              </a:rPr>
              <a:t>Lower DRAM energy (</a:t>
            </a:r>
            <a:r>
              <a:rPr lang="tr-TR" sz="2200" b="1" dirty="0" smtClean="0">
                <a:solidFill>
                  <a:srgbClr val="000000"/>
                </a:solidFill>
                <a:latin typeface="Cambria" panose="02040503050406030204" pitchFamily="18" charset="0"/>
              </a:rPr>
              <a:t>7.9</a:t>
            </a:r>
            <a:r>
              <a:rPr lang="en-US" sz="2200" b="1" dirty="0" smtClean="0">
                <a:solidFill>
                  <a:srgbClr val="000000"/>
                </a:solidFill>
                <a:latin typeface="Cambria" panose="02040503050406030204" pitchFamily="18" charset="0"/>
              </a:rPr>
              <a:t>%</a:t>
            </a:r>
            <a:r>
              <a:rPr lang="en-US" sz="2200" dirty="0" smtClean="0">
                <a:solidFill>
                  <a:srgbClr val="000000"/>
                </a:solidFill>
                <a:latin typeface="Cambria" panose="02040503050406030204" pitchFamily="18" charset="0"/>
              </a:rPr>
              <a:t> </a:t>
            </a:r>
            <a:r>
              <a:rPr lang="en-US" sz="2200" dirty="0">
                <a:solidFill>
                  <a:srgbClr val="000000"/>
                </a:solidFill>
                <a:latin typeface="Cambria" panose="02040503050406030204" pitchFamily="18" charset="0"/>
              </a:rPr>
              <a:t>on average</a:t>
            </a:r>
            <a:r>
              <a:rPr lang="en-US" sz="2200" dirty="0" smtClean="0">
                <a:solidFill>
                  <a:srgbClr val="000000"/>
                </a:solidFill>
                <a:latin typeface="Cambria" panose="02040503050406030204" pitchFamily="18" charset="0"/>
              </a:rPr>
              <a:t>)</a:t>
            </a:r>
            <a:endParaRPr lang="en-US" sz="2200" dirty="0">
              <a:solidFill>
                <a:srgbClr val="000000"/>
              </a:solidFill>
              <a:latin typeface="Cambria" panose="02040503050406030204" pitchFamily="18" charset="0"/>
            </a:endParaRPr>
          </a:p>
        </p:txBody>
      </p:sp>
    </p:spTree>
    <p:extLst>
      <p:ext uri="{BB962C8B-B14F-4D97-AF65-F5344CB8AC3E}">
        <p14:creationId xmlns:p14="http://schemas.microsoft.com/office/powerpoint/2010/main" val="25590931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5">
                                            <p:txEl>
                                              <p:pRg st="6" end="6"/>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5">
                                            <p:txEl>
                                              <p:pRg st="7" end="7"/>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5">
                                            <p:txEl>
                                              <p:pRg st="8" end="8"/>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5">
                                            <p:txEl>
                                              <p:pRg st="9" end="9"/>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cstate="email">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572000" y="228601"/>
            <a:ext cx="45720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DRAM Module</a:t>
            </a:r>
            <a:endParaRPr lang="en-US" sz="5400" b="1">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6" name="Error"/>
          <p:cNvSpPr/>
          <p:nvPr/>
        </p:nvSpPr>
        <p:spPr>
          <a:xfrm>
            <a:off x="6981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7" name="Error"/>
          <p:cNvSpPr/>
          <p:nvPr/>
        </p:nvSpPr>
        <p:spPr>
          <a:xfrm>
            <a:off x="6600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8" name="Error"/>
          <p:cNvSpPr/>
          <p:nvPr/>
        </p:nvSpPr>
        <p:spPr>
          <a:xfrm>
            <a:off x="7362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9" name="Error"/>
          <p:cNvSpPr/>
          <p:nvPr/>
        </p:nvSpPr>
        <p:spPr>
          <a:xfrm>
            <a:off x="7743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0" name="Error"/>
          <p:cNvSpPr/>
          <p:nvPr/>
        </p:nvSpPr>
        <p:spPr>
          <a:xfrm>
            <a:off x="7743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1" name="Error"/>
          <p:cNvSpPr/>
          <p:nvPr/>
        </p:nvSpPr>
        <p:spPr>
          <a:xfrm>
            <a:off x="7362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2" name="Error"/>
          <p:cNvSpPr/>
          <p:nvPr/>
        </p:nvSpPr>
        <p:spPr>
          <a:xfrm>
            <a:off x="6981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3" name="Error"/>
          <p:cNvSpPr/>
          <p:nvPr/>
        </p:nvSpPr>
        <p:spPr>
          <a:xfrm>
            <a:off x="6981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4" name="Error"/>
          <p:cNvSpPr/>
          <p:nvPr/>
        </p:nvSpPr>
        <p:spPr>
          <a:xfrm>
            <a:off x="6219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5" name="Error"/>
          <p:cNvSpPr/>
          <p:nvPr/>
        </p:nvSpPr>
        <p:spPr>
          <a:xfrm>
            <a:off x="6219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7" name="Error"/>
          <p:cNvSpPr/>
          <p:nvPr/>
        </p:nvSpPr>
        <p:spPr>
          <a:xfrm>
            <a:off x="6219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8" name="Error"/>
          <p:cNvSpPr/>
          <p:nvPr/>
        </p:nvSpPr>
        <p:spPr>
          <a:xfrm>
            <a:off x="7362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35" name="Rectangle 34"/>
          <p:cNvSpPr/>
          <p:nvPr/>
        </p:nvSpPr>
        <p:spPr>
          <a:xfrm>
            <a:off x="-324544" y="6453336"/>
            <a:ext cx="5310336" cy="369332"/>
          </a:xfrm>
          <a:prstGeom prst="rect">
            <a:avLst/>
          </a:prstGeom>
        </p:spPr>
        <p:txBody>
          <a:bodyPr wrap="square">
            <a:spAutoFit/>
          </a:bodyPr>
          <a:lstStyle/>
          <a:p>
            <a:pPr lvl="1"/>
            <a:r>
              <a:rPr lang="en-US" dirty="0">
                <a:solidFill>
                  <a:prstClr val="black"/>
                </a:solidFill>
                <a:latin typeface="Calibri"/>
                <a:hlinkClick r:id="rId6"/>
              </a:rPr>
              <a:t>https://github.com/CMU-SAFARI/rowhammer</a:t>
            </a:r>
            <a:r>
              <a:rPr lang="en-US" dirty="0">
                <a:solidFill>
                  <a:prstClr val="black"/>
                </a:solidFill>
                <a:latin typeface="Calibri"/>
              </a:rPr>
              <a:t> </a:t>
            </a:r>
          </a:p>
        </p:txBody>
      </p:sp>
    </p:spTree>
    <p:extLst>
      <p:ext uri="{BB962C8B-B14F-4D97-AF65-F5344CB8AC3E}">
        <p14:creationId xmlns:p14="http://schemas.microsoft.com/office/powerpoint/2010/main" val="1420738484"/>
      </p:ext>
    </p:extLst>
  </p:cSld>
  <p:clrMapOvr>
    <a:masterClrMapping/>
  </p:clrMapOvr>
  <p:timing>
    <p:tnLst>
      <p:par>
        <p:cTn xmlns:p14="http://schemas.microsoft.com/office/powerpoint/2010/mai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 name="DRAM"/>
          <p:cNvSpPr/>
          <p:nvPr/>
        </p:nvSpPr>
        <p:spPr>
          <a:xfrm>
            <a:off x="625066" y="3552455"/>
            <a:ext cx="438912" cy="138230"/>
          </a:xfrm>
          <a:prstGeom prst="roundRect">
            <a:avLst>
              <a:gd name="adj" fmla="val 0"/>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9" name="DRAM"/>
          <p:cNvSpPr/>
          <p:nvPr/>
        </p:nvSpPr>
        <p:spPr>
          <a:xfrm>
            <a:off x="625066" y="3429000"/>
            <a:ext cx="438912" cy="138230"/>
          </a:xfrm>
          <a:prstGeom prst="roundRect">
            <a:avLst>
              <a:gd name="adj" fmla="val 20672"/>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66" name="DRAM"/>
          <p:cNvSpPr/>
          <p:nvPr/>
        </p:nvSpPr>
        <p:spPr>
          <a:xfrm>
            <a:off x="625066" y="3686737"/>
            <a:ext cx="438912" cy="265503"/>
          </a:xfrm>
          <a:prstGeom prst="roundRect">
            <a:avLst>
              <a:gd name="adj" fmla="val 0"/>
            </a:avLst>
          </a:prstGeom>
          <a:solidFill>
            <a:srgbClr val="FF0000"/>
          </a:solidFill>
          <a:ln w="254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grpSp>
        <p:nvGrpSpPr>
          <p:cNvPr id="12" name="Group 11"/>
          <p:cNvGrpSpPr/>
          <p:nvPr/>
        </p:nvGrpSpPr>
        <p:grpSpPr>
          <a:xfrm>
            <a:off x="2020824" y="3955534"/>
            <a:ext cx="6966129" cy="921266"/>
            <a:chOff x="2743849" y="3427979"/>
            <a:chExt cx="6243104" cy="921266"/>
          </a:xfrm>
        </p:grpSpPr>
        <p:sp>
          <p:nvSpPr>
            <p:cNvPr id="35" name="Rectangle 34"/>
            <p:cNvSpPr/>
            <p:nvPr/>
          </p:nvSpPr>
          <p:spPr>
            <a:xfrm>
              <a:off x="2743849" y="3427979"/>
              <a:ext cx="6189223"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4" name="67Text"/>
            <p:cNvSpPr txBox="1"/>
            <p:nvPr/>
          </p:nvSpPr>
          <p:spPr>
            <a:xfrm>
              <a:off x="7634774" y="3434845"/>
              <a:ext cx="1352179"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0</a:t>
              </a:r>
            </a:p>
          </p:txBody>
        </p:sp>
      </p:grpSp>
      <p:grpSp>
        <p:nvGrpSpPr>
          <p:cNvPr id="11" name="Group 10"/>
          <p:cNvGrpSpPr/>
          <p:nvPr/>
        </p:nvGrpSpPr>
        <p:grpSpPr>
          <a:xfrm>
            <a:off x="2020824" y="2060448"/>
            <a:ext cx="6905919" cy="981707"/>
            <a:chOff x="2751424" y="1532893"/>
            <a:chExt cx="6181648" cy="981707"/>
          </a:xfrm>
        </p:grpSpPr>
        <p:sp>
          <p:nvSpPr>
            <p:cNvPr id="4" name="Rectangle 3"/>
            <p:cNvSpPr/>
            <p:nvPr/>
          </p:nvSpPr>
          <p:spPr>
            <a:xfrm>
              <a:off x="2751424" y="1600198"/>
              <a:ext cx="6181648"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2" name="67Text"/>
            <p:cNvSpPr txBox="1"/>
            <p:nvPr/>
          </p:nvSpPr>
          <p:spPr>
            <a:xfrm>
              <a:off x="7558751" y="1532893"/>
              <a:ext cx="1367086"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1</a:t>
              </a:r>
            </a:p>
          </p:txBody>
        </p:sp>
      </p:grpSp>
      <p:sp>
        <p:nvSpPr>
          <p:cNvPr id="121" name="TextBox 44"/>
          <p:cNvSpPr txBox="1"/>
          <p:nvPr/>
        </p:nvSpPr>
        <p:spPr>
          <a:xfrm>
            <a:off x="2057400" y="1716861"/>
            <a:ext cx="821027"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Cell</a:t>
            </a:r>
          </a:p>
        </p:txBody>
      </p:sp>
      <p:cxnSp>
        <p:nvCxnSpPr>
          <p:cNvPr id="117" name="Straight Arrow Connector 116"/>
          <p:cNvCxnSpPr/>
          <p:nvPr/>
        </p:nvCxnSpPr>
        <p:spPr>
          <a:xfrm>
            <a:off x="2020823" y="4866789"/>
            <a:ext cx="6912250" cy="3148"/>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118" name="67Text"/>
          <p:cNvSpPr txBox="1"/>
          <p:nvPr/>
        </p:nvSpPr>
        <p:spPr>
          <a:xfrm>
            <a:off x="7848600" y="4876800"/>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sp>
        <p:nvSpPr>
          <p:cNvPr id="94" name="67Text"/>
          <p:cNvSpPr txBox="1"/>
          <p:nvPr/>
        </p:nvSpPr>
        <p:spPr>
          <a:xfrm rot="16200000">
            <a:off x="378611" y="3273143"/>
            <a:ext cx="2742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123" name="Straight Arrow Connector 122"/>
          <p:cNvCxnSpPr/>
          <p:nvPr/>
        </p:nvCxnSpPr>
        <p:spPr>
          <a:xfrm flipH="1" flipV="1">
            <a:off x="2020823" y="1822955"/>
            <a:ext cx="1" cy="3046982"/>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43" name="TextBox 44"/>
          <p:cNvSpPr txBox="1"/>
          <p:nvPr/>
        </p:nvSpPr>
        <p:spPr>
          <a:xfrm>
            <a:off x="2027857" y="3485196"/>
            <a:ext cx="2848943"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Sense-Amplifier</a:t>
            </a:r>
          </a:p>
        </p:txBody>
      </p:sp>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92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en-US" dirty="0" smtClean="0">
                <a:solidFill>
                  <a:prstClr val="black"/>
                </a:solidFill>
                <a:latin typeface="Cambria" panose="02040503050406030204" pitchFamily="18" charset="0"/>
              </a:rPr>
              <a:t>DRAM Charge over Time</a:t>
            </a:r>
            <a:endParaRPr lang="en-US" dirty="0">
              <a:solidFill>
                <a:prstClr val="black"/>
              </a:solidFill>
              <a:latin typeface="Cambria" panose="02040503050406030204" pitchFamily="18" charset="0"/>
            </a:endParaRPr>
          </a:p>
        </p:txBody>
      </p:sp>
      <p:grpSp>
        <p:nvGrpSpPr>
          <p:cNvPr id="64" name="Group 63"/>
          <p:cNvGrpSpPr/>
          <p:nvPr/>
        </p:nvGrpSpPr>
        <p:grpSpPr>
          <a:xfrm>
            <a:off x="2971800" y="2590800"/>
            <a:ext cx="1646718" cy="907533"/>
            <a:chOff x="3644559" y="2115894"/>
            <a:chExt cx="1646718" cy="907533"/>
          </a:xfrm>
        </p:grpSpPr>
        <p:cxnSp>
          <p:nvCxnSpPr>
            <p:cNvPr id="130" name="Straight Arrow Connector 129"/>
            <p:cNvCxnSpPr/>
            <p:nvPr/>
          </p:nvCxnSpPr>
          <p:spPr>
            <a:xfrm>
              <a:off x="3644559" y="2115894"/>
              <a:ext cx="1646718" cy="52239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33" name="Straight Arrow Connector 132"/>
            <p:cNvCxnSpPr/>
            <p:nvPr/>
          </p:nvCxnSpPr>
          <p:spPr>
            <a:xfrm flipV="1">
              <a:off x="3648800" y="2788026"/>
              <a:ext cx="1642477" cy="235401"/>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63" name="Group 62"/>
          <p:cNvGrpSpPr/>
          <p:nvPr/>
        </p:nvGrpSpPr>
        <p:grpSpPr>
          <a:xfrm>
            <a:off x="2027879" y="2590800"/>
            <a:ext cx="925633" cy="903652"/>
            <a:chOff x="2733751" y="1688418"/>
            <a:chExt cx="925633" cy="903652"/>
          </a:xfrm>
        </p:grpSpPr>
        <p:cxnSp>
          <p:nvCxnSpPr>
            <p:cNvPr id="125" name="Straight Arrow Connector 124"/>
            <p:cNvCxnSpPr/>
            <p:nvPr/>
          </p:nvCxnSpPr>
          <p:spPr>
            <a:xfrm>
              <a:off x="2744984" y="1688418"/>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44" name="Straight Arrow Connector 143"/>
            <p:cNvCxnSpPr/>
            <p:nvPr/>
          </p:nvCxnSpPr>
          <p:spPr>
            <a:xfrm>
              <a:off x="2733751" y="2592070"/>
              <a:ext cx="911353" cy="0"/>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4618518" y="2145963"/>
            <a:ext cx="1867094" cy="1116969"/>
            <a:chOff x="4565094" y="1579885"/>
            <a:chExt cx="1867094" cy="1116969"/>
          </a:xfrm>
        </p:grpSpPr>
        <p:cxnSp>
          <p:nvCxnSpPr>
            <p:cNvPr id="139" name="Straight Arrow Connector 138"/>
            <p:cNvCxnSpPr/>
            <p:nvPr/>
          </p:nvCxnSpPr>
          <p:spPr>
            <a:xfrm flipV="1">
              <a:off x="4565094" y="1579885"/>
              <a:ext cx="1867094" cy="1116969"/>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62" name="Straight Arrow Connector 161"/>
            <p:cNvCxnSpPr/>
            <p:nvPr/>
          </p:nvCxnSpPr>
          <p:spPr>
            <a:xfrm flipV="1">
              <a:off x="4565095" y="1582172"/>
              <a:ext cx="1856932" cy="97142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71" name="67Text"/>
          <p:cNvSpPr txBox="1"/>
          <p:nvPr/>
        </p:nvSpPr>
        <p:spPr>
          <a:xfrm>
            <a:off x="2949395" y="4879064"/>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Sensing</a:t>
            </a:r>
          </a:p>
        </p:txBody>
      </p:sp>
      <p:cxnSp>
        <p:nvCxnSpPr>
          <p:cNvPr id="72" name="Straight Arrow Connector 71"/>
          <p:cNvCxnSpPr/>
          <p:nvPr/>
        </p:nvCxnSpPr>
        <p:spPr>
          <a:xfrm flipH="1">
            <a:off x="4572000" y="4796330"/>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6" name="67Text"/>
          <p:cNvSpPr txBox="1"/>
          <p:nvPr/>
        </p:nvSpPr>
        <p:spPr>
          <a:xfrm>
            <a:off x="4854395" y="4866789"/>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Restore</a:t>
            </a:r>
          </a:p>
        </p:txBody>
      </p:sp>
      <p:cxnSp>
        <p:nvCxnSpPr>
          <p:cNvPr id="85" name="Straight Arrow Connector 84"/>
          <p:cNvCxnSpPr/>
          <p:nvPr/>
        </p:nvCxnSpPr>
        <p:spPr>
          <a:xfrm>
            <a:off x="6629400" y="4796838"/>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86" name="Oval 85"/>
          <p:cNvSpPr/>
          <p:nvPr/>
        </p:nvSpPr>
        <p:spPr>
          <a:xfrm>
            <a:off x="609600" y="1899459"/>
            <a:ext cx="457200" cy="457200"/>
          </a:xfrm>
          <a:prstGeom prst="ellipse">
            <a:avLst/>
          </a:prstGeom>
          <a:solidFill>
            <a:schemeClr val="bg1"/>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01" name="Straight Connector 100"/>
          <p:cNvCxnSpPr>
            <a:stCxn id="169" idx="0"/>
            <a:endCxn id="86" idx="4"/>
          </p:cNvCxnSpPr>
          <p:nvPr/>
        </p:nvCxnSpPr>
        <p:spPr>
          <a:xfrm flipH="1" flipV="1">
            <a:off x="838200" y="2356659"/>
            <a:ext cx="6322" cy="1072341"/>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sp>
        <p:nvSpPr>
          <p:cNvPr id="102" name="DRAM"/>
          <p:cNvSpPr/>
          <p:nvPr/>
        </p:nvSpPr>
        <p:spPr>
          <a:xfrm>
            <a:off x="614615" y="3429000"/>
            <a:ext cx="457200" cy="533400"/>
          </a:xfrm>
          <a:prstGeom prst="roundRect">
            <a:avLst>
              <a:gd name="adj" fmla="val 11319"/>
            </a:avLst>
          </a:prstGeom>
          <a:noFill/>
          <a:ln w="25400">
            <a:solidFill>
              <a:schemeClr val="tx1">
                <a:lumMod val="85000"/>
                <a:lumOff val="1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48" name="Oval 147"/>
          <p:cNvSpPr/>
          <p:nvPr/>
        </p:nvSpPr>
        <p:spPr>
          <a:xfrm>
            <a:off x="621030" y="1910889"/>
            <a:ext cx="438912" cy="438912"/>
          </a:xfrm>
          <a:prstGeom prst="ellipse">
            <a:avLst/>
          </a:prstGeom>
          <a:solidFill>
            <a:srgbClr val="FF0000"/>
          </a:solid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7" name="Down Arrow 156"/>
          <p:cNvSpPr/>
          <p:nvPr/>
        </p:nvSpPr>
        <p:spPr>
          <a:xfrm>
            <a:off x="689609" y="2375200"/>
            <a:ext cx="301752" cy="1046941"/>
          </a:xfrm>
          <a:prstGeom prst="downArrow">
            <a:avLst>
              <a:gd name="adj1" fmla="val 50000"/>
              <a:gd name="adj2" fmla="val 125000"/>
            </a:avLst>
          </a:prstGeom>
          <a:solidFill>
            <a:srgbClr val="FF0000"/>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sp>
        <p:nvSpPr>
          <p:cNvPr id="159" name="Down Arrow 158"/>
          <p:cNvSpPr/>
          <p:nvPr/>
        </p:nvSpPr>
        <p:spPr>
          <a:xfrm rot="10800000">
            <a:off x="691514" y="2375199"/>
            <a:ext cx="301752" cy="1053736"/>
          </a:xfrm>
          <a:prstGeom prst="downArrow">
            <a:avLst>
              <a:gd name="adj1" fmla="val 50000"/>
              <a:gd name="adj2" fmla="val 125000"/>
            </a:avLst>
          </a:prstGeom>
          <a:solidFill>
            <a:srgbClr val="FF0000"/>
          </a:solidFill>
          <a:ln>
            <a:solidFill>
              <a:schemeClr val="accent6">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Light"/>
            </a:endParaRPr>
          </a:p>
        </p:txBody>
      </p:sp>
      <p:cxnSp>
        <p:nvCxnSpPr>
          <p:cNvPr id="167" name="Straight Connector 166"/>
          <p:cNvCxnSpPr>
            <a:endCxn id="86" idx="0"/>
          </p:cNvCxnSpPr>
          <p:nvPr/>
        </p:nvCxnSpPr>
        <p:spPr>
          <a:xfrm>
            <a:off x="838200" y="1821576"/>
            <a:ext cx="0" cy="77883"/>
          </a:xfrm>
          <a:prstGeom prst="line">
            <a:avLst/>
          </a:prstGeom>
          <a:solidFill>
            <a:schemeClr val="tx1">
              <a:lumMod val="65000"/>
              <a:lumOff val="35000"/>
            </a:schemeClr>
          </a:solidFill>
          <a:ln w="25400" cap="rnd">
            <a:solidFill>
              <a:schemeClr val="tx1">
                <a:lumMod val="85000"/>
                <a:lumOff val="15000"/>
              </a:schemeClr>
            </a:solidFill>
            <a:round/>
          </a:ln>
        </p:spPr>
        <p:style>
          <a:lnRef idx="1">
            <a:schemeClr val="accent1"/>
          </a:lnRef>
          <a:fillRef idx="0">
            <a:schemeClr val="accent1"/>
          </a:fillRef>
          <a:effectRef idx="0">
            <a:schemeClr val="accent1"/>
          </a:effectRef>
          <a:fontRef idx="minor">
            <a:schemeClr val="tx1"/>
          </a:fontRef>
        </p:style>
      </p:cxnSp>
      <p:sp>
        <p:nvSpPr>
          <p:cNvPr id="56" name="67Text"/>
          <p:cNvSpPr txBox="1"/>
          <p:nvPr/>
        </p:nvSpPr>
        <p:spPr>
          <a:xfrm>
            <a:off x="359664" y="1224149"/>
            <a:ext cx="974969"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i="1" dirty="0" smtClean="0">
                <a:solidFill>
                  <a:srgbClr val="000000"/>
                </a:solidFill>
                <a:latin typeface="Cambria" panose="02040503050406030204" pitchFamily="18" charset="0"/>
              </a:rPr>
              <a:t>Cell</a:t>
            </a:r>
          </a:p>
        </p:txBody>
      </p:sp>
      <p:sp>
        <p:nvSpPr>
          <p:cNvPr id="58" name="67Text"/>
          <p:cNvSpPr txBox="1"/>
          <p:nvPr/>
        </p:nvSpPr>
        <p:spPr>
          <a:xfrm>
            <a:off x="-718946" y="4166379"/>
            <a:ext cx="3004946"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i="1" dirty="0" smtClean="0">
                <a:solidFill>
                  <a:srgbClr val="000000"/>
                </a:solidFill>
                <a:latin typeface="Cambria" panose="02040503050406030204" pitchFamily="18" charset="0"/>
              </a:rPr>
              <a:t>Sense</a:t>
            </a:r>
            <a:endParaRPr lang="tr-TR" sz="2800" i="1" dirty="0" smtClean="0">
              <a:solidFill>
                <a:srgbClr val="000000"/>
              </a:solidFill>
              <a:latin typeface="Cambria" panose="02040503050406030204" pitchFamily="18" charset="0"/>
            </a:endParaRPr>
          </a:p>
          <a:p>
            <a:pPr algn="ctr"/>
            <a:r>
              <a:rPr lang="en-US" sz="2800" i="1" dirty="0" smtClean="0">
                <a:solidFill>
                  <a:srgbClr val="000000"/>
                </a:solidFill>
                <a:latin typeface="Cambria" panose="02040503050406030204" pitchFamily="18" charset="0"/>
              </a:rPr>
              <a:t>Amplifier</a:t>
            </a:r>
          </a:p>
        </p:txBody>
      </p:sp>
      <p:sp>
        <p:nvSpPr>
          <p:cNvPr id="62" name="67Text"/>
          <p:cNvSpPr txBox="1"/>
          <p:nvPr/>
        </p:nvSpPr>
        <p:spPr>
          <a:xfrm>
            <a:off x="6524260" y="4883666"/>
            <a:ext cx="1781540"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tr-TR" sz="2800" i="1" dirty="0" smtClean="0">
                <a:solidFill>
                  <a:srgbClr val="000000"/>
                </a:solidFill>
                <a:latin typeface="Cambria" panose="02040503050406030204" pitchFamily="18" charset="0"/>
              </a:rPr>
              <a:t>Precharge</a:t>
            </a:r>
            <a:endParaRPr lang="en-US" sz="2800" i="1" dirty="0" smtClean="0">
              <a:solidFill>
                <a:srgbClr val="000000"/>
              </a:solidFill>
              <a:latin typeface="Cambria" panose="02040503050406030204" pitchFamily="18" charset="0"/>
            </a:endParaRPr>
          </a:p>
        </p:txBody>
      </p:sp>
      <p:grpSp>
        <p:nvGrpSpPr>
          <p:cNvPr id="5" name="Group 4"/>
          <p:cNvGrpSpPr/>
          <p:nvPr/>
        </p:nvGrpSpPr>
        <p:grpSpPr>
          <a:xfrm>
            <a:off x="6485612" y="2145963"/>
            <a:ext cx="971304" cy="1239630"/>
            <a:chOff x="6485612" y="1383963"/>
            <a:chExt cx="971304" cy="1239630"/>
          </a:xfrm>
        </p:grpSpPr>
        <p:cxnSp>
          <p:nvCxnSpPr>
            <p:cNvPr id="74" name="Straight Arrow Connector 73"/>
            <p:cNvCxnSpPr/>
            <p:nvPr/>
          </p:nvCxnSpPr>
          <p:spPr>
            <a:xfrm>
              <a:off x="6485612" y="1385846"/>
              <a:ext cx="971304" cy="123774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6485612" y="1383963"/>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
        <p:nvSpPr>
          <p:cNvPr id="47" name="Rectangle 46"/>
          <p:cNvSpPr/>
          <p:nvPr/>
        </p:nvSpPr>
        <p:spPr>
          <a:xfrm>
            <a:off x="48768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48" name="Rectangle 47"/>
          <p:cNvSpPr/>
          <p:nvPr/>
        </p:nvSpPr>
        <p:spPr>
          <a:xfrm>
            <a:off x="2551176"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ACT</a:t>
            </a:r>
            <a:endParaRPr lang="en-US" sz="2400" b="1" dirty="0">
              <a:solidFill>
                <a:prstClr val="white"/>
              </a:solidFill>
              <a:latin typeface="Cambria" panose="02040503050406030204" pitchFamily="18" charset="0"/>
            </a:endParaRPr>
          </a:p>
        </p:txBody>
      </p:sp>
      <p:sp>
        <p:nvSpPr>
          <p:cNvPr id="49" name="Rectangle 48"/>
          <p:cNvSpPr/>
          <p:nvPr/>
        </p:nvSpPr>
        <p:spPr>
          <a:xfrm>
            <a:off x="6230112"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cxnSp>
        <p:nvCxnSpPr>
          <p:cNvPr id="54" name="Straight Arrow Connector 53"/>
          <p:cNvCxnSpPr/>
          <p:nvPr/>
        </p:nvCxnSpPr>
        <p:spPr>
          <a:xfrm>
            <a:off x="2057400" y="2766719"/>
            <a:ext cx="6438900" cy="0"/>
          </a:xfrm>
          <a:prstGeom prst="straightConnector1">
            <a:avLst/>
          </a:prstGeom>
          <a:ln w="38100" cap="rnd">
            <a:solidFill>
              <a:srgbClr val="FF0066"/>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7569944" y="1600200"/>
            <a:ext cx="344642" cy="1166519"/>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59" name="67Text"/>
          <p:cNvSpPr txBox="1"/>
          <p:nvPr/>
        </p:nvSpPr>
        <p:spPr>
          <a:xfrm>
            <a:off x="6807767" y="867771"/>
            <a:ext cx="2183833" cy="730165"/>
          </a:xfrm>
          <a:prstGeom prst="rect">
            <a:avLst/>
          </a:prstGeom>
          <a:noFill/>
          <a:ln w="19050">
            <a:solidFill>
              <a:srgbClr val="FF0066"/>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a:p>
            <a:pPr algn="ctr"/>
            <a:r>
              <a:rPr lang="tr-TR" sz="2400" i="1" dirty="0" smtClean="0">
                <a:solidFill>
                  <a:srgbClr val="000000"/>
                </a:solidFill>
                <a:latin typeface="Cambria" panose="02040503050406030204" pitchFamily="18" charset="0"/>
              </a:rPr>
              <a:t>Charge Level</a:t>
            </a:r>
            <a:endParaRPr lang="en-US" sz="2400" i="1" dirty="0" smtClean="0">
              <a:solidFill>
                <a:srgbClr val="000000"/>
              </a:solidFill>
              <a:latin typeface="Cambria" panose="02040503050406030204" pitchFamily="18" charset="0"/>
            </a:endParaRPr>
          </a:p>
        </p:txBody>
      </p:sp>
      <p:cxnSp>
        <p:nvCxnSpPr>
          <p:cNvPr id="60" name="Straight Arrow Connector 59"/>
          <p:cNvCxnSpPr>
            <a:stCxn id="48" idx="3"/>
          </p:cNvCxnSpPr>
          <p:nvPr/>
        </p:nvCxnSpPr>
        <p:spPr>
          <a:xfrm>
            <a:off x="3397257" y="5719230"/>
            <a:ext cx="1479543"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66" name="67Text"/>
          <p:cNvSpPr txBox="1"/>
          <p:nvPr/>
        </p:nvSpPr>
        <p:spPr>
          <a:xfrm>
            <a:off x="3547872" y="5338207"/>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tRCD</a:t>
            </a:r>
            <a:endParaRPr lang="en-US" sz="2800" b="1" i="1" dirty="0" smtClean="0">
              <a:solidFill>
                <a:srgbClr val="0066FF"/>
              </a:solidFill>
              <a:latin typeface="Cambria" panose="02040503050406030204" pitchFamily="18" charset="0"/>
            </a:endParaRPr>
          </a:p>
        </p:txBody>
      </p:sp>
      <p:cxnSp>
        <p:nvCxnSpPr>
          <p:cNvPr id="67" name="Straight Arrow Connector 66"/>
          <p:cNvCxnSpPr/>
          <p:nvPr/>
        </p:nvCxnSpPr>
        <p:spPr>
          <a:xfrm>
            <a:off x="3048000" y="6400800"/>
            <a:ext cx="3846690"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68" name="67Text"/>
          <p:cNvSpPr txBox="1"/>
          <p:nvPr/>
        </p:nvSpPr>
        <p:spPr>
          <a:xfrm>
            <a:off x="4343400" y="6022064"/>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tRAS</a:t>
            </a:r>
            <a:endParaRPr lang="en-US" sz="2800" b="1" i="1" dirty="0" smtClean="0">
              <a:solidFill>
                <a:srgbClr val="0066FF"/>
              </a:solidFill>
              <a:latin typeface="Cambria" panose="02040503050406030204" pitchFamily="18" charset="0"/>
            </a:endParaRPr>
          </a:p>
        </p:txBody>
      </p:sp>
      <p:cxnSp>
        <p:nvCxnSpPr>
          <p:cNvPr id="55" name="Straight Arrow Connector 54"/>
          <p:cNvCxnSpPr/>
          <p:nvPr/>
        </p:nvCxnSpPr>
        <p:spPr>
          <a:xfrm flipH="1">
            <a:off x="2971800" y="4793929"/>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69" name="Oval 68"/>
          <p:cNvSpPr/>
          <p:nvPr/>
        </p:nvSpPr>
        <p:spPr>
          <a:xfrm>
            <a:off x="5272034" y="2645664"/>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0" name="Oval 69"/>
          <p:cNvSpPr/>
          <p:nvPr/>
        </p:nvSpPr>
        <p:spPr>
          <a:xfrm>
            <a:off x="6466211" y="20522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3" name="Straight Arrow Connector 72"/>
          <p:cNvCxnSpPr>
            <a:stCxn id="69" idx="1"/>
          </p:cNvCxnSpPr>
          <p:nvPr/>
        </p:nvCxnSpPr>
        <p:spPr>
          <a:xfrm flipH="1" flipV="1">
            <a:off x="4093375" y="1644566"/>
            <a:ext cx="1207374" cy="1032656"/>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77" name="Straight Arrow Connector 76"/>
          <p:cNvCxnSpPr>
            <a:stCxn id="70" idx="1"/>
            <a:endCxn id="79" idx="2"/>
          </p:cNvCxnSpPr>
          <p:nvPr/>
        </p:nvCxnSpPr>
        <p:spPr>
          <a:xfrm flipH="1" flipV="1">
            <a:off x="5446746" y="1644565"/>
            <a:ext cx="1048180" cy="43921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8" name="67Text"/>
          <p:cNvSpPr txBox="1"/>
          <p:nvPr/>
        </p:nvSpPr>
        <p:spPr>
          <a:xfrm>
            <a:off x="2235767" y="914400"/>
            <a:ext cx="2183833"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p:txBody>
      </p:sp>
      <p:sp>
        <p:nvSpPr>
          <p:cNvPr id="79" name="67Text"/>
          <p:cNvSpPr txBox="1"/>
          <p:nvPr/>
        </p:nvSpPr>
        <p:spPr>
          <a:xfrm>
            <a:off x="4663379" y="914400"/>
            <a:ext cx="1566734"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t>
            </a:r>
          </a:p>
          <a:p>
            <a:pPr algn="ctr"/>
            <a:r>
              <a:rPr lang="tr-TR" sz="2400" i="1" dirty="0" smtClean="0">
                <a:solidFill>
                  <a:srgbClr val="000000"/>
                </a:solidFill>
                <a:latin typeface="Cambria" panose="02040503050406030204" pitchFamily="18" charset="0"/>
              </a:rPr>
              <a:t>Precharge</a:t>
            </a:r>
          </a:p>
        </p:txBody>
      </p:sp>
    </p:spTree>
    <p:extLst>
      <p:ext uri="{BB962C8B-B14F-4D97-AF65-F5344CB8AC3E}">
        <p14:creationId xmlns:p14="http://schemas.microsoft.com/office/powerpoint/2010/main" val="8677088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wipe(left)">
                                      <p:cBhvr>
                                        <p:cTn id="15" dur="500"/>
                                        <p:tgtEl>
                                          <p:spTgt spid="59"/>
                                        </p:tgtEl>
                                      </p:cBhvr>
                                    </p:animEffect>
                                  </p:childTnLst>
                                </p:cTn>
                              </p:par>
                              <p:par>
                                <p:cTn id="16" presetID="22" presetClass="entr" presetSubtype="8" fill="hold"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par>
                                <p:cTn id="19" presetID="22" presetClass="entr" presetSubtype="8" fill="hold"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wipe(left)">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animEffect transition="in" filter="wipe(left)">
                                      <p:cBhvr>
                                        <p:cTn id="26" dur="1000"/>
                                        <p:tgtEl>
                                          <p:spTgt spid="64"/>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48"/>
                                        </p:tgtEl>
                                        <p:attrNameLst>
                                          <p:attrName>style.visibility</p:attrName>
                                        </p:attrNameLst>
                                      </p:cBhvr>
                                      <p:to>
                                        <p:strVal val="visible"/>
                                      </p:to>
                                    </p:set>
                                    <p:animEffect transition="in" filter="wipe(left)">
                                      <p:cBhvr>
                                        <p:cTn id="29" dur="500"/>
                                        <p:tgtEl>
                                          <p:spTgt spid="48"/>
                                        </p:tgtEl>
                                      </p:cBhvr>
                                    </p:animEffect>
                                  </p:childTnLst>
                                </p:cTn>
                              </p:par>
                              <p:par>
                                <p:cTn id="30" presetID="22" presetClass="exit" presetSubtype="1" fill="hold" grpId="0" nodeType="withEffect">
                                  <p:stCondLst>
                                    <p:cond delay="0"/>
                                  </p:stCondLst>
                                  <p:childTnLst>
                                    <p:animEffect transition="out" filter="wipe(up)">
                                      <p:cBhvr>
                                        <p:cTn id="31" dur="500"/>
                                        <p:tgtEl>
                                          <p:spTgt spid="148"/>
                                        </p:tgtEl>
                                      </p:cBhvr>
                                    </p:animEffect>
                                    <p:set>
                                      <p:cBhvr>
                                        <p:cTn id="32" dur="1" fill="hold">
                                          <p:stCondLst>
                                            <p:cond delay="499"/>
                                          </p:stCondLst>
                                        </p:cTn>
                                        <p:tgtEl>
                                          <p:spTgt spid="148"/>
                                        </p:tgtEl>
                                        <p:attrNameLst>
                                          <p:attrName>style.visibility</p:attrName>
                                        </p:attrNameLst>
                                      </p:cBhvr>
                                      <p:to>
                                        <p:strVal val="hidden"/>
                                      </p:to>
                                    </p:set>
                                  </p:childTnLst>
                                </p:cTn>
                              </p:par>
                              <p:par>
                                <p:cTn id="33" presetID="22" presetClass="entr" presetSubtype="1" fill="hold" grpId="0" nodeType="withEffect">
                                  <p:stCondLst>
                                    <p:cond delay="0"/>
                                  </p:stCondLst>
                                  <p:childTnLst>
                                    <p:set>
                                      <p:cBhvr>
                                        <p:cTn id="34" dur="1" fill="hold">
                                          <p:stCondLst>
                                            <p:cond delay="0"/>
                                          </p:stCondLst>
                                        </p:cTn>
                                        <p:tgtEl>
                                          <p:spTgt spid="157"/>
                                        </p:tgtEl>
                                        <p:attrNameLst>
                                          <p:attrName>style.visibility</p:attrName>
                                        </p:attrNameLst>
                                      </p:cBhvr>
                                      <p:to>
                                        <p:strVal val="visible"/>
                                      </p:to>
                                    </p:set>
                                    <p:animEffect transition="in" filter="wipe(up)">
                                      <p:cBhvr>
                                        <p:cTn id="35" dur="500"/>
                                        <p:tgtEl>
                                          <p:spTgt spid="157"/>
                                        </p:tgtEl>
                                      </p:cBhvr>
                                    </p:animEffect>
                                  </p:childTnLst>
                                </p:cTn>
                              </p:par>
                              <p:par>
                                <p:cTn id="36" presetID="22" presetClass="exit" presetSubtype="1" fill="hold" grpId="1" nodeType="withEffect">
                                  <p:stCondLst>
                                    <p:cond delay="500"/>
                                  </p:stCondLst>
                                  <p:childTnLst>
                                    <p:animEffect transition="out" filter="wipe(up)">
                                      <p:cBhvr>
                                        <p:cTn id="37" dur="500"/>
                                        <p:tgtEl>
                                          <p:spTgt spid="157"/>
                                        </p:tgtEl>
                                      </p:cBhvr>
                                    </p:animEffect>
                                    <p:set>
                                      <p:cBhvr>
                                        <p:cTn id="38" dur="1" fill="hold">
                                          <p:stCondLst>
                                            <p:cond delay="499"/>
                                          </p:stCondLst>
                                        </p:cTn>
                                        <p:tgtEl>
                                          <p:spTgt spid="157"/>
                                        </p:tgtEl>
                                        <p:attrNameLst>
                                          <p:attrName>style.visibility</p:attrName>
                                        </p:attrNameLst>
                                      </p:cBhvr>
                                      <p:to>
                                        <p:strVal val="hidden"/>
                                      </p:to>
                                    </p:set>
                                  </p:childTnLst>
                                </p:cTn>
                              </p:par>
                              <p:par>
                                <p:cTn id="39" presetID="22" presetClass="entr" presetSubtype="4" fill="hold" grpId="0" nodeType="withEffect">
                                  <p:stCondLst>
                                    <p:cond delay="500"/>
                                  </p:stCondLst>
                                  <p:childTnLst>
                                    <p:set>
                                      <p:cBhvr>
                                        <p:cTn id="40" dur="1" fill="hold">
                                          <p:stCondLst>
                                            <p:cond delay="0"/>
                                          </p:stCondLst>
                                        </p:cTn>
                                        <p:tgtEl>
                                          <p:spTgt spid="168"/>
                                        </p:tgtEl>
                                        <p:attrNameLst>
                                          <p:attrName>style.visibility</p:attrName>
                                        </p:attrNameLst>
                                      </p:cBhvr>
                                      <p:to>
                                        <p:strVal val="visible"/>
                                      </p:to>
                                    </p:set>
                                    <p:animEffect transition="in" filter="wipe(down)">
                                      <p:cBhvr>
                                        <p:cTn id="41" dur="500"/>
                                        <p:tgtEl>
                                          <p:spTgt spid="168"/>
                                        </p:tgtEl>
                                      </p:cBhvr>
                                    </p:animEffect>
                                  </p:childTnLst>
                                </p:cTn>
                              </p:par>
                            </p:childTnLst>
                          </p:cTn>
                        </p:par>
                        <p:par>
                          <p:cTn id="42" fill="hold">
                            <p:stCondLst>
                              <p:cond delay="1000"/>
                            </p:stCondLst>
                            <p:childTnLst>
                              <p:par>
                                <p:cTn id="43" presetID="1" presetClass="entr" presetSubtype="0" fill="hold" grpId="0" nodeType="afterEffect">
                                  <p:stCondLst>
                                    <p:cond delay="0"/>
                                  </p:stCondLst>
                                  <p:childTnLst>
                                    <p:set>
                                      <p:cBhvr>
                                        <p:cTn id="44" dur="1" fill="hold">
                                          <p:stCondLst>
                                            <p:cond delay="0"/>
                                          </p:stCondLst>
                                        </p:cTn>
                                        <p:tgtEl>
                                          <p:spTgt spid="71"/>
                                        </p:tgtEl>
                                        <p:attrNameLst>
                                          <p:attrName>style.visibility</p:attrName>
                                        </p:attrNameLst>
                                      </p:cBhvr>
                                      <p:to>
                                        <p:strVal val="visible"/>
                                      </p:to>
                                    </p:set>
                                  </p:childTnLst>
                                </p:cTn>
                              </p:par>
                            </p:childTnLst>
                          </p:cTn>
                        </p:par>
                        <p:par>
                          <p:cTn id="45" fill="hold">
                            <p:stCondLst>
                              <p:cond delay="1000"/>
                            </p:stCondLst>
                            <p:childTnLst>
                              <p:par>
                                <p:cTn id="46" presetID="1" presetClass="entr" presetSubtype="0" fill="hold" nodeType="afterEffect">
                                  <p:stCondLst>
                                    <p:cond delay="0"/>
                                  </p:stCondLst>
                                  <p:childTnLst>
                                    <p:set>
                                      <p:cBhvr>
                                        <p:cTn id="47" dur="1" fill="hold">
                                          <p:stCondLst>
                                            <p:cond delay="0"/>
                                          </p:stCondLst>
                                        </p:cTn>
                                        <p:tgtEl>
                                          <p:spTgt spid="72"/>
                                        </p:tgtEl>
                                        <p:attrNameLst>
                                          <p:attrName>style.visibility</p:attrName>
                                        </p:attrNameLst>
                                      </p:cBhvr>
                                      <p:to>
                                        <p:strVal val="visible"/>
                                      </p:to>
                                    </p:set>
                                  </p:childTnLst>
                                </p:cTn>
                              </p:par>
                            </p:childTnLst>
                          </p:cTn>
                        </p:par>
                        <p:par>
                          <p:cTn id="48" fill="hold">
                            <p:stCondLst>
                              <p:cond delay="1000"/>
                            </p:stCondLst>
                            <p:childTnLst>
                              <p:par>
                                <p:cTn id="49" presetID="1" presetClass="entr" presetSubtype="0"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nodeType="click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1500"/>
                                        <p:tgtEl>
                                          <p:spTgt spid="65"/>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69"/>
                                        </p:tgtEl>
                                        <p:attrNameLst>
                                          <p:attrName>style.visibility</p:attrName>
                                        </p:attrNameLst>
                                      </p:cBhvr>
                                      <p:to>
                                        <p:strVal val="visible"/>
                                      </p:to>
                                    </p:set>
                                    <p:animEffect transition="in" filter="wipe(down)">
                                      <p:cBhvr>
                                        <p:cTn id="58" dur="500"/>
                                        <p:tgtEl>
                                          <p:spTgt spid="169"/>
                                        </p:tgtEl>
                                      </p:cBhvr>
                                    </p:animEffect>
                                  </p:childTnLst>
                                </p:cTn>
                              </p:par>
                              <p:par>
                                <p:cTn id="59" presetID="22" presetClass="entr" presetSubtype="4" fill="hold" grpId="0" nodeType="withEffect">
                                  <p:stCondLst>
                                    <p:cond delay="500"/>
                                  </p:stCondLst>
                                  <p:childTnLst>
                                    <p:set>
                                      <p:cBhvr>
                                        <p:cTn id="60" dur="1" fill="hold">
                                          <p:stCondLst>
                                            <p:cond delay="0"/>
                                          </p:stCondLst>
                                        </p:cTn>
                                        <p:tgtEl>
                                          <p:spTgt spid="159"/>
                                        </p:tgtEl>
                                        <p:attrNameLst>
                                          <p:attrName>style.visibility</p:attrName>
                                        </p:attrNameLst>
                                      </p:cBhvr>
                                      <p:to>
                                        <p:strVal val="visible"/>
                                      </p:to>
                                    </p:set>
                                    <p:animEffect transition="in" filter="wipe(down)">
                                      <p:cBhvr>
                                        <p:cTn id="61" dur="500"/>
                                        <p:tgtEl>
                                          <p:spTgt spid="159"/>
                                        </p:tgtEl>
                                      </p:cBhvr>
                                    </p:animEffect>
                                  </p:childTnLst>
                                </p:cTn>
                              </p:par>
                              <p:par>
                                <p:cTn id="62" presetID="22" presetClass="exit" presetSubtype="4" fill="hold" grpId="1" nodeType="withEffect">
                                  <p:stCondLst>
                                    <p:cond delay="1000"/>
                                  </p:stCondLst>
                                  <p:childTnLst>
                                    <p:animEffect transition="out" filter="wipe(down)">
                                      <p:cBhvr>
                                        <p:cTn id="63" dur="500"/>
                                        <p:tgtEl>
                                          <p:spTgt spid="159"/>
                                        </p:tgtEl>
                                      </p:cBhvr>
                                    </p:animEffect>
                                    <p:set>
                                      <p:cBhvr>
                                        <p:cTn id="64" dur="1" fill="hold">
                                          <p:stCondLst>
                                            <p:cond delay="499"/>
                                          </p:stCondLst>
                                        </p:cTn>
                                        <p:tgtEl>
                                          <p:spTgt spid="159"/>
                                        </p:tgtEl>
                                        <p:attrNameLst>
                                          <p:attrName>style.visibility</p:attrName>
                                        </p:attrNameLst>
                                      </p:cBhvr>
                                      <p:to>
                                        <p:strVal val="hidden"/>
                                      </p:to>
                                    </p:set>
                                  </p:childTnLst>
                                </p:cTn>
                              </p:par>
                              <p:par>
                                <p:cTn id="65" presetID="22" presetClass="entr" presetSubtype="4" fill="hold" grpId="1" nodeType="withEffect">
                                  <p:stCondLst>
                                    <p:cond delay="1000"/>
                                  </p:stCondLst>
                                  <p:childTnLst>
                                    <p:set>
                                      <p:cBhvr>
                                        <p:cTn id="66" dur="1" fill="hold">
                                          <p:stCondLst>
                                            <p:cond delay="0"/>
                                          </p:stCondLst>
                                        </p:cTn>
                                        <p:tgtEl>
                                          <p:spTgt spid="148"/>
                                        </p:tgtEl>
                                        <p:attrNameLst>
                                          <p:attrName>style.visibility</p:attrName>
                                        </p:attrNameLst>
                                      </p:cBhvr>
                                      <p:to>
                                        <p:strVal val="visible"/>
                                      </p:to>
                                    </p:set>
                                    <p:animEffect transition="in" filter="wipe(down)">
                                      <p:cBhvr>
                                        <p:cTn id="67" dur="500"/>
                                        <p:tgtEl>
                                          <p:spTgt spid="148"/>
                                        </p:tgtEl>
                                      </p:cBhvr>
                                    </p:animEffect>
                                  </p:childTnLst>
                                </p:cTn>
                              </p:par>
                            </p:childTnLst>
                          </p:cTn>
                        </p:par>
                        <p:par>
                          <p:cTn id="68" fill="hold">
                            <p:stCondLst>
                              <p:cond delay="1500"/>
                            </p:stCondLst>
                            <p:childTnLst>
                              <p:par>
                                <p:cTn id="69" presetID="1" presetClass="entr" presetSubtype="0" fill="hold" grpId="0" nodeType="afterEffect">
                                  <p:stCondLst>
                                    <p:cond delay="0"/>
                                  </p:stCondLst>
                                  <p:childTnLst>
                                    <p:set>
                                      <p:cBhvr>
                                        <p:cTn id="70" dur="1" fill="hold">
                                          <p:stCondLst>
                                            <p:cond delay="0"/>
                                          </p:stCondLst>
                                        </p:cTn>
                                        <p:tgtEl>
                                          <p:spTgt spid="76"/>
                                        </p:tgtEl>
                                        <p:attrNameLst>
                                          <p:attrName>style.visibility</p:attrName>
                                        </p:attrNameLst>
                                      </p:cBhvr>
                                      <p:to>
                                        <p:strVal val="visible"/>
                                      </p:to>
                                    </p:set>
                                  </p:childTnLst>
                                </p:cTn>
                              </p:par>
                            </p:childTnLst>
                          </p:cTn>
                        </p:par>
                        <p:par>
                          <p:cTn id="71" fill="hold">
                            <p:stCondLst>
                              <p:cond delay="1500"/>
                            </p:stCondLst>
                            <p:childTnLst>
                              <p:par>
                                <p:cTn id="72" presetID="1" presetClass="entr" presetSubtype="0" fill="hold" nodeType="afterEffect">
                                  <p:stCondLst>
                                    <p:cond delay="0"/>
                                  </p:stCondLst>
                                  <p:childTnLst>
                                    <p:set>
                                      <p:cBhvr>
                                        <p:cTn id="73" dur="1" fill="hold">
                                          <p:stCondLst>
                                            <p:cond delay="0"/>
                                          </p:stCondLst>
                                        </p:cTn>
                                        <p:tgtEl>
                                          <p:spTgt spid="85"/>
                                        </p:tgtEl>
                                        <p:attrNameLst>
                                          <p:attrName>style.visibility</p:attrName>
                                        </p:attrNameLst>
                                      </p:cBhvr>
                                      <p:to>
                                        <p:strVal val="visible"/>
                                      </p:to>
                                    </p:se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69"/>
                                        </p:tgtEl>
                                        <p:attrNameLst>
                                          <p:attrName>style.visibility</p:attrName>
                                        </p:attrNameLst>
                                      </p:cBhvr>
                                      <p:to>
                                        <p:strVal val="visible"/>
                                      </p:to>
                                    </p:set>
                                    <p:animEffect transition="in" filter="fade">
                                      <p:cBhvr>
                                        <p:cTn id="78" dur="500"/>
                                        <p:tgtEl>
                                          <p:spTgt spid="69"/>
                                        </p:tgtEl>
                                      </p:cBhvr>
                                    </p:animEffect>
                                  </p:childTnLst>
                                </p:cTn>
                              </p:par>
                              <p:par>
                                <p:cTn id="79" presetID="10" presetClass="entr" presetSubtype="0" fill="hold" nodeType="with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fade">
                                      <p:cBhvr>
                                        <p:cTn id="81" dur="500"/>
                                        <p:tgtEl>
                                          <p:spTgt spid="7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78"/>
                                        </p:tgtEl>
                                        <p:attrNameLst>
                                          <p:attrName>style.visibility</p:attrName>
                                        </p:attrNameLst>
                                      </p:cBhvr>
                                      <p:to>
                                        <p:strVal val="visible"/>
                                      </p:to>
                                    </p:set>
                                    <p:animEffect transition="in" filter="fade">
                                      <p:cBhvr>
                                        <p:cTn id="84" dur="500"/>
                                        <p:tgtEl>
                                          <p:spTgt spid="78"/>
                                        </p:tgtEl>
                                      </p:cBhvr>
                                    </p:animEffect>
                                  </p:childTnLst>
                                </p:cTn>
                              </p:par>
                            </p:childTnLst>
                          </p:cTn>
                        </p:par>
                        <p:par>
                          <p:cTn id="85" fill="hold">
                            <p:stCondLst>
                              <p:cond delay="500"/>
                            </p:stCondLst>
                            <p:childTnLst>
                              <p:par>
                                <p:cTn id="86" presetID="22" presetClass="entr" presetSubtype="8" fill="hold" grpId="0" nodeType="afterEffect">
                                  <p:stCondLst>
                                    <p:cond delay="0"/>
                                  </p:stCondLst>
                                  <p:childTnLst>
                                    <p:set>
                                      <p:cBhvr>
                                        <p:cTn id="87" dur="1" fill="hold">
                                          <p:stCondLst>
                                            <p:cond delay="0"/>
                                          </p:stCondLst>
                                        </p:cTn>
                                        <p:tgtEl>
                                          <p:spTgt spid="47"/>
                                        </p:tgtEl>
                                        <p:attrNameLst>
                                          <p:attrName>style.visibility</p:attrName>
                                        </p:attrNameLst>
                                      </p:cBhvr>
                                      <p:to>
                                        <p:strVal val="visible"/>
                                      </p:to>
                                    </p:set>
                                    <p:animEffect transition="in" filter="wipe(left)">
                                      <p:cBhvr>
                                        <p:cTn id="88" dur="500"/>
                                        <p:tgtEl>
                                          <p:spTgt spid="47"/>
                                        </p:tgtEl>
                                      </p:cBhvr>
                                    </p:animEffect>
                                  </p:childTnLst>
                                </p:cTn>
                              </p:par>
                            </p:childTnLst>
                          </p:cTn>
                        </p:par>
                      </p:childTnLst>
                    </p:cTn>
                  </p:par>
                  <p:par>
                    <p:cTn id="89" fill="hold">
                      <p:stCondLst>
                        <p:cond delay="indefinite"/>
                      </p:stCondLst>
                      <p:childTnLst>
                        <p:par>
                          <p:cTn id="90" fill="hold">
                            <p:stCondLst>
                              <p:cond delay="0"/>
                            </p:stCondLst>
                            <p:childTnLst>
                              <p:par>
                                <p:cTn id="91" presetID="22" presetClass="entr" presetSubtype="8" fill="hold" grpId="0" nodeType="clickEffect">
                                  <p:stCondLst>
                                    <p:cond delay="0"/>
                                  </p:stCondLst>
                                  <p:childTnLst>
                                    <p:set>
                                      <p:cBhvr>
                                        <p:cTn id="92" dur="1" fill="hold">
                                          <p:stCondLst>
                                            <p:cond delay="0"/>
                                          </p:stCondLst>
                                        </p:cTn>
                                        <p:tgtEl>
                                          <p:spTgt spid="66"/>
                                        </p:tgtEl>
                                        <p:attrNameLst>
                                          <p:attrName>style.visibility</p:attrName>
                                        </p:attrNameLst>
                                      </p:cBhvr>
                                      <p:to>
                                        <p:strVal val="visible"/>
                                      </p:to>
                                    </p:set>
                                    <p:animEffect transition="in" filter="wipe(left)">
                                      <p:cBhvr>
                                        <p:cTn id="93" dur="500"/>
                                        <p:tgtEl>
                                          <p:spTgt spid="66"/>
                                        </p:tgtEl>
                                      </p:cBhvr>
                                    </p:animEffect>
                                  </p:childTnLst>
                                </p:cTn>
                              </p:par>
                              <p:par>
                                <p:cTn id="94" presetID="22" presetClass="entr" presetSubtype="8" fill="hold" nodeType="withEffect">
                                  <p:stCondLst>
                                    <p:cond delay="0"/>
                                  </p:stCondLst>
                                  <p:childTnLst>
                                    <p:set>
                                      <p:cBhvr>
                                        <p:cTn id="95" dur="1" fill="hold">
                                          <p:stCondLst>
                                            <p:cond delay="0"/>
                                          </p:stCondLst>
                                        </p:cTn>
                                        <p:tgtEl>
                                          <p:spTgt spid="60"/>
                                        </p:tgtEl>
                                        <p:attrNameLst>
                                          <p:attrName>style.visibility</p:attrName>
                                        </p:attrNameLst>
                                      </p:cBhvr>
                                      <p:to>
                                        <p:strVal val="visible"/>
                                      </p:to>
                                    </p:set>
                                    <p:animEffect transition="in" filter="wipe(left)">
                                      <p:cBhvr>
                                        <p:cTn id="96" dur="500"/>
                                        <p:tgtEl>
                                          <p:spTgt spid="60"/>
                                        </p:tgtEl>
                                      </p:cBhvr>
                                    </p:animEffect>
                                  </p:childTnLst>
                                </p:cTn>
                              </p:par>
                            </p:childTnLst>
                          </p:cTn>
                        </p:par>
                      </p:childTnLst>
                    </p:cTn>
                  </p:par>
                  <p:par>
                    <p:cTn id="97" fill="hold">
                      <p:stCondLst>
                        <p:cond delay="indefinite"/>
                      </p:stCondLst>
                      <p:childTnLst>
                        <p:par>
                          <p:cTn id="98" fill="hold">
                            <p:stCondLst>
                              <p:cond delay="0"/>
                            </p:stCondLst>
                            <p:childTnLst>
                              <p:par>
                                <p:cTn id="99" presetID="10" presetClass="entr" presetSubtype="0" fill="hold" grpId="0" nodeType="clickEffect">
                                  <p:stCondLst>
                                    <p:cond delay="0"/>
                                  </p:stCondLst>
                                  <p:childTnLst>
                                    <p:set>
                                      <p:cBhvr>
                                        <p:cTn id="100" dur="1" fill="hold">
                                          <p:stCondLst>
                                            <p:cond delay="0"/>
                                          </p:stCondLst>
                                        </p:cTn>
                                        <p:tgtEl>
                                          <p:spTgt spid="79"/>
                                        </p:tgtEl>
                                        <p:attrNameLst>
                                          <p:attrName>style.visibility</p:attrName>
                                        </p:attrNameLst>
                                      </p:cBhvr>
                                      <p:to>
                                        <p:strVal val="visible"/>
                                      </p:to>
                                    </p:set>
                                    <p:animEffect transition="in" filter="fade">
                                      <p:cBhvr>
                                        <p:cTn id="101" dur="500"/>
                                        <p:tgtEl>
                                          <p:spTgt spid="79"/>
                                        </p:tgtEl>
                                      </p:cBhvr>
                                    </p:animEffect>
                                  </p:childTnLst>
                                </p:cTn>
                              </p:par>
                              <p:par>
                                <p:cTn id="102" presetID="10" presetClass="entr" presetSubtype="0" fill="hold" nodeType="withEffect">
                                  <p:stCondLst>
                                    <p:cond delay="0"/>
                                  </p:stCondLst>
                                  <p:childTnLst>
                                    <p:set>
                                      <p:cBhvr>
                                        <p:cTn id="103" dur="1" fill="hold">
                                          <p:stCondLst>
                                            <p:cond delay="0"/>
                                          </p:stCondLst>
                                        </p:cTn>
                                        <p:tgtEl>
                                          <p:spTgt spid="77"/>
                                        </p:tgtEl>
                                        <p:attrNameLst>
                                          <p:attrName>style.visibility</p:attrName>
                                        </p:attrNameLst>
                                      </p:cBhvr>
                                      <p:to>
                                        <p:strVal val="visible"/>
                                      </p:to>
                                    </p:set>
                                    <p:animEffect transition="in" filter="fade">
                                      <p:cBhvr>
                                        <p:cTn id="104" dur="500"/>
                                        <p:tgtEl>
                                          <p:spTgt spid="77"/>
                                        </p:tgtEl>
                                      </p:cBhvr>
                                    </p:animEffect>
                                  </p:childTnLst>
                                </p:cTn>
                              </p:par>
                              <p:par>
                                <p:cTn id="105" presetID="10"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Effect transition="in" filter="fade">
                                      <p:cBhvr>
                                        <p:cTn id="107" dur="500"/>
                                        <p:tgtEl>
                                          <p:spTgt spid="70"/>
                                        </p:tgtEl>
                                      </p:cBhvr>
                                    </p:animEffect>
                                  </p:childTnLst>
                                </p:cTn>
                              </p:par>
                            </p:childTnLst>
                          </p:cTn>
                        </p:par>
                      </p:childTnLst>
                    </p:cTn>
                  </p:par>
                  <p:par>
                    <p:cTn id="108" fill="hold">
                      <p:stCondLst>
                        <p:cond delay="indefinite"/>
                      </p:stCondLst>
                      <p:childTnLst>
                        <p:par>
                          <p:cTn id="109" fill="hold">
                            <p:stCondLst>
                              <p:cond delay="0"/>
                            </p:stCondLst>
                            <p:childTnLst>
                              <p:par>
                                <p:cTn id="110" presetID="1" presetClass="entr" presetSubtype="0" fill="hold" grpId="0" nodeType="clickEffect">
                                  <p:stCondLst>
                                    <p:cond delay="0"/>
                                  </p:stCondLst>
                                  <p:childTnLst>
                                    <p:set>
                                      <p:cBhvr>
                                        <p:cTn id="111" dur="1" fill="hold">
                                          <p:stCondLst>
                                            <p:cond delay="0"/>
                                          </p:stCondLst>
                                        </p:cTn>
                                        <p:tgtEl>
                                          <p:spTgt spid="62"/>
                                        </p:tgtEl>
                                        <p:attrNameLst>
                                          <p:attrName>style.visibility</p:attrName>
                                        </p:attrNameLst>
                                      </p:cBhvr>
                                      <p:to>
                                        <p:strVal val="visible"/>
                                      </p:to>
                                    </p:set>
                                  </p:childTnLst>
                                </p:cTn>
                              </p:par>
                              <p:par>
                                <p:cTn id="112" presetID="22" presetClass="entr" presetSubtype="8" fill="hold" nodeType="withEffect">
                                  <p:stCondLst>
                                    <p:cond delay="0"/>
                                  </p:stCondLst>
                                  <p:childTnLst>
                                    <p:set>
                                      <p:cBhvr>
                                        <p:cTn id="113" dur="1" fill="hold">
                                          <p:stCondLst>
                                            <p:cond delay="0"/>
                                          </p:stCondLst>
                                        </p:cTn>
                                        <p:tgtEl>
                                          <p:spTgt spid="5"/>
                                        </p:tgtEl>
                                        <p:attrNameLst>
                                          <p:attrName>style.visibility</p:attrName>
                                        </p:attrNameLst>
                                      </p:cBhvr>
                                      <p:to>
                                        <p:strVal val="visible"/>
                                      </p:to>
                                    </p:set>
                                    <p:animEffect transition="in" filter="wipe(left)">
                                      <p:cBhvr>
                                        <p:cTn id="114" dur="1000"/>
                                        <p:tgtEl>
                                          <p:spTgt spid="5"/>
                                        </p:tgtEl>
                                      </p:cBhvr>
                                    </p:animEffect>
                                  </p:childTnLst>
                                </p:cTn>
                              </p:par>
                              <p:par>
                                <p:cTn id="115" presetID="22" presetClass="exit" presetSubtype="1" fill="hold" grpId="1" nodeType="withEffect">
                                  <p:stCondLst>
                                    <p:cond delay="0"/>
                                  </p:stCondLst>
                                  <p:childTnLst>
                                    <p:animEffect transition="out" filter="wipe(up)">
                                      <p:cBhvr>
                                        <p:cTn id="116" dur="500"/>
                                        <p:tgtEl>
                                          <p:spTgt spid="169"/>
                                        </p:tgtEl>
                                      </p:cBhvr>
                                    </p:animEffect>
                                    <p:set>
                                      <p:cBhvr>
                                        <p:cTn id="117" dur="1" fill="hold">
                                          <p:stCondLst>
                                            <p:cond delay="499"/>
                                          </p:stCondLst>
                                        </p:cTn>
                                        <p:tgtEl>
                                          <p:spTgt spid="169"/>
                                        </p:tgtEl>
                                        <p:attrNameLst>
                                          <p:attrName>style.visibility</p:attrName>
                                        </p:attrNameLst>
                                      </p:cBhvr>
                                      <p:to>
                                        <p:strVal val="hidden"/>
                                      </p:to>
                                    </p:set>
                                  </p:childTnLst>
                                </p:cTn>
                              </p:par>
                              <p:par>
                                <p:cTn id="118" presetID="22" presetClass="exit" presetSubtype="1" fill="hold" grpId="1" nodeType="withEffect">
                                  <p:stCondLst>
                                    <p:cond delay="400"/>
                                  </p:stCondLst>
                                  <p:childTnLst>
                                    <p:animEffect transition="out" filter="wipe(up)">
                                      <p:cBhvr>
                                        <p:cTn id="119" dur="500"/>
                                        <p:tgtEl>
                                          <p:spTgt spid="168"/>
                                        </p:tgtEl>
                                      </p:cBhvr>
                                    </p:animEffect>
                                    <p:set>
                                      <p:cBhvr>
                                        <p:cTn id="120" dur="1" fill="hold">
                                          <p:stCondLst>
                                            <p:cond delay="499"/>
                                          </p:stCondLst>
                                        </p:cTn>
                                        <p:tgtEl>
                                          <p:spTgt spid="168"/>
                                        </p:tgtEl>
                                        <p:attrNameLst>
                                          <p:attrName>style.visibility</p:attrName>
                                        </p:attrNameLst>
                                      </p:cBhvr>
                                      <p:to>
                                        <p:strVal val="hidden"/>
                                      </p:to>
                                    </p:set>
                                  </p:childTnLst>
                                </p:cTn>
                              </p:par>
                              <p:par>
                                <p:cTn id="121" presetID="22" presetClass="entr" presetSubtype="8"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Effect transition="in" filter="wipe(left)">
                                      <p:cBhvr>
                                        <p:cTn id="123" dur="500"/>
                                        <p:tgtEl>
                                          <p:spTgt spid="49"/>
                                        </p:tgtEl>
                                      </p:cBhvr>
                                    </p:animEffect>
                                  </p:childTnLst>
                                </p:cTn>
                              </p:par>
                            </p:childTnLst>
                          </p:cTn>
                        </p:par>
                      </p:childTnLst>
                    </p:cTn>
                  </p:par>
                  <p:par>
                    <p:cTn id="124" fill="hold">
                      <p:stCondLst>
                        <p:cond delay="indefinite"/>
                      </p:stCondLst>
                      <p:childTnLst>
                        <p:par>
                          <p:cTn id="125" fill="hold">
                            <p:stCondLst>
                              <p:cond delay="0"/>
                            </p:stCondLst>
                            <p:childTnLst>
                              <p:par>
                                <p:cTn id="126" presetID="22" presetClass="entr" presetSubtype="8" fill="hold" grpId="0" nodeType="click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wipe(left)">
                                      <p:cBhvr>
                                        <p:cTn id="128" dur="500"/>
                                        <p:tgtEl>
                                          <p:spTgt spid="68"/>
                                        </p:tgtEl>
                                      </p:cBhvr>
                                    </p:animEffect>
                                  </p:childTnLst>
                                </p:cTn>
                              </p:par>
                              <p:par>
                                <p:cTn id="129" presetID="22" presetClass="entr" presetSubtype="8" fill="hold" nodeType="withEffect">
                                  <p:stCondLst>
                                    <p:cond delay="0"/>
                                  </p:stCondLst>
                                  <p:childTnLst>
                                    <p:set>
                                      <p:cBhvr>
                                        <p:cTn id="130" dur="1" fill="hold">
                                          <p:stCondLst>
                                            <p:cond delay="0"/>
                                          </p:stCondLst>
                                        </p:cTn>
                                        <p:tgtEl>
                                          <p:spTgt spid="67"/>
                                        </p:tgtEl>
                                        <p:attrNameLst>
                                          <p:attrName>style.visibility</p:attrName>
                                        </p:attrNameLst>
                                      </p:cBhvr>
                                      <p:to>
                                        <p:strVal val="visible"/>
                                      </p:to>
                                    </p:set>
                                    <p:animEffect transition="in" filter="wipe(left)">
                                      <p:cBhvr>
                                        <p:cTn id="131"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68" grpId="1" animBg="1"/>
      <p:bldP spid="169" grpId="0" animBg="1"/>
      <p:bldP spid="169" grpId="1" animBg="1"/>
      <p:bldP spid="121" grpId="0"/>
      <p:bldP spid="43" grpId="0"/>
      <p:bldP spid="71" grpId="0"/>
      <p:bldP spid="76" grpId="0"/>
      <p:bldP spid="148" grpId="0" animBg="1"/>
      <p:bldP spid="148" grpId="1" animBg="1"/>
      <p:bldP spid="157" grpId="0" animBg="1"/>
      <p:bldP spid="157" grpId="1" animBg="1"/>
      <p:bldP spid="159" grpId="0" animBg="1"/>
      <p:bldP spid="159" grpId="1" animBg="1"/>
      <p:bldP spid="62" grpId="0"/>
      <p:bldP spid="47" grpId="0" animBg="1"/>
      <p:bldP spid="48" grpId="0" animBg="1"/>
      <p:bldP spid="49" grpId="0" animBg="1"/>
      <p:bldP spid="59" grpId="0" animBg="1"/>
      <p:bldP spid="66" grpId="0"/>
      <p:bldP spid="68" grpId="0"/>
      <p:bldP spid="69" grpId="0" animBg="1"/>
      <p:bldP spid="70" grpId="0" animBg="1"/>
      <p:bldP spid="78" grpId="0" animBg="1"/>
      <p:bldP spid="79"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775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dirty="0" smtClean="0">
                <a:solidFill>
                  <a:prstClr val="black"/>
                </a:solidFill>
                <a:latin typeface="Cambria" panose="02040503050406030204" pitchFamily="18" charset="0"/>
              </a:rPr>
              <a:t>Accessing Highly-charged Rows</a:t>
            </a:r>
            <a:endParaRPr lang="en-US" dirty="0">
              <a:solidFill>
                <a:prstClr val="black"/>
              </a:solidFill>
              <a:latin typeface="Cambria" panose="02040503050406030204" pitchFamily="18" charset="0"/>
            </a:endParaRPr>
          </a:p>
        </p:txBody>
      </p:sp>
      <p:grpSp>
        <p:nvGrpSpPr>
          <p:cNvPr id="41" name="Group 40"/>
          <p:cNvGrpSpPr/>
          <p:nvPr/>
        </p:nvGrpSpPr>
        <p:grpSpPr>
          <a:xfrm>
            <a:off x="685801" y="3955534"/>
            <a:ext cx="8301152" cy="921266"/>
            <a:chOff x="2743849" y="3427979"/>
            <a:chExt cx="6243104" cy="921266"/>
          </a:xfrm>
        </p:grpSpPr>
        <p:sp>
          <p:nvSpPr>
            <p:cNvPr id="45" name="Rectangle 44"/>
            <p:cNvSpPr/>
            <p:nvPr/>
          </p:nvSpPr>
          <p:spPr>
            <a:xfrm>
              <a:off x="2743849" y="3427979"/>
              <a:ext cx="6189223"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6" name="67Text"/>
            <p:cNvSpPr txBox="1"/>
            <p:nvPr/>
          </p:nvSpPr>
          <p:spPr>
            <a:xfrm>
              <a:off x="7634774" y="3434845"/>
              <a:ext cx="1352179"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0</a:t>
              </a:r>
            </a:p>
          </p:txBody>
        </p:sp>
      </p:grpSp>
      <p:grpSp>
        <p:nvGrpSpPr>
          <p:cNvPr id="47" name="Group 46"/>
          <p:cNvGrpSpPr/>
          <p:nvPr/>
        </p:nvGrpSpPr>
        <p:grpSpPr>
          <a:xfrm>
            <a:off x="685801" y="2127753"/>
            <a:ext cx="8229599" cy="920247"/>
            <a:chOff x="2751424" y="1600198"/>
            <a:chExt cx="6235662" cy="920247"/>
          </a:xfrm>
        </p:grpSpPr>
        <p:sp>
          <p:nvSpPr>
            <p:cNvPr id="48" name="Rectangle 47"/>
            <p:cNvSpPr/>
            <p:nvPr/>
          </p:nvSpPr>
          <p:spPr>
            <a:xfrm>
              <a:off x="2751424" y="1600198"/>
              <a:ext cx="6181648" cy="9144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000000"/>
                </a:solidFill>
                <a:latin typeface="Cambria" panose="02040503050406030204" pitchFamily="18" charset="0"/>
              </a:endParaRPr>
            </a:p>
          </p:txBody>
        </p:sp>
        <p:sp>
          <p:nvSpPr>
            <p:cNvPr id="49" name="67Text"/>
            <p:cNvSpPr txBox="1"/>
            <p:nvPr/>
          </p:nvSpPr>
          <p:spPr>
            <a:xfrm>
              <a:off x="7620000" y="1606045"/>
              <a:ext cx="1367086" cy="9144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Data 1</a:t>
              </a:r>
            </a:p>
          </p:txBody>
        </p:sp>
      </p:grpSp>
      <p:sp>
        <p:nvSpPr>
          <p:cNvPr id="50" name="TextBox 44"/>
          <p:cNvSpPr txBox="1"/>
          <p:nvPr/>
        </p:nvSpPr>
        <p:spPr>
          <a:xfrm>
            <a:off x="838200" y="1716861"/>
            <a:ext cx="821027"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Cell</a:t>
            </a:r>
          </a:p>
        </p:txBody>
      </p:sp>
      <p:cxnSp>
        <p:nvCxnSpPr>
          <p:cNvPr id="51" name="Straight Arrow Connector 50"/>
          <p:cNvCxnSpPr/>
          <p:nvPr/>
        </p:nvCxnSpPr>
        <p:spPr>
          <a:xfrm flipV="1">
            <a:off x="680004" y="4869937"/>
            <a:ext cx="8253069" cy="13729"/>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2" name="67Text"/>
          <p:cNvSpPr txBox="1"/>
          <p:nvPr/>
        </p:nvSpPr>
        <p:spPr>
          <a:xfrm>
            <a:off x="7848600" y="4876800"/>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sp>
        <p:nvSpPr>
          <p:cNvPr id="53" name="67Text"/>
          <p:cNvSpPr txBox="1"/>
          <p:nvPr/>
        </p:nvSpPr>
        <p:spPr>
          <a:xfrm rot="16200000">
            <a:off x="-916789" y="3273143"/>
            <a:ext cx="2742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54" name="Straight Arrow Connector 53"/>
          <p:cNvCxnSpPr/>
          <p:nvPr/>
        </p:nvCxnSpPr>
        <p:spPr>
          <a:xfrm flipH="1" flipV="1">
            <a:off x="685800" y="1822955"/>
            <a:ext cx="1" cy="3046982"/>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5" name="TextBox 44"/>
          <p:cNvSpPr txBox="1"/>
          <p:nvPr/>
        </p:nvSpPr>
        <p:spPr>
          <a:xfrm>
            <a:off x="685800" y="3485196"/>
            <a:ext cx="2848943" cy="430985"/>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800" b="1" dirty="0" smtClean="0">
                <a:solidFill>
                  <a:srgbClr val="0000FF"/>
                </a:solidFill>
                <a:latin typeface="Cambria" panose="02040503050406030204" pitchFamily="18" charset="0"/>
              </a:rPr>
              <a:t>Sense-Amplifier</a:t>
            </a:r>
          </a:p>
        </p:txBody>
      </p:sp>
      <p:sp>
        <p:nvSpPr>
          <p:cNvPr id="69" name="67Text"/>
          <p:cNvSpPr txBox="1"/>
          <p:nvPr/>
        </p:nvSpPr>
        <p:spPr>
          <a:xfrm>
            <a:off x="2438400" y="4879064"/>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Sensing</a:t>
            </a:r>
          </a:p>
        </p:txBody>
      </p:sp>
      <p:cxnSp>
        <p:nvCxnSpPr>
          <p:cNvPr id="70" name="Straight Arrow Connector 69"/>
          <p:cNvCxnSpPr/>
          <p:nvPr/>
        </p:nvCxnSpPr>
        <p:spPr>
          <a:xfrm flipH="1">
            <a:off x="4638165" y="4796330"/>
            <a:ext cx="3407" cy="148438"/>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3" name="67Text"/>
          <p:cNvSpPr txBox="1"/>
          <p:nvPr/>
        </p:nvSpPr>
        <p:spPr>
          <a:xfrm>
            <a:off x="4884572" y="4866789"/>
            <a:ext cx="1317805"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i="1" dirty="0" smtClean="0">
                <a:solidFill>
                  <a:srgbClr val="000000"/>
                </a:solidFill>
                <a:latin typeface="Cambria" panose="02040503050406030204" pitchFamily="18" charset="0"/>
              </a:rPr>
              <a:t>Restore</a:t>
            </a:r>
          </a:p>
        </p:txBody>
      </p:sp>
      <p:cxnSp>
        <p:nvCxnSpPr>
          <p:cNvPr id="77" name="Straight Arrow Connector 76"/>
          <p:cNvCxnSpPr/>
          <p:nvPr/>
        </p:nvCxnSpPr>
        <p:spPr>
          <a:xfrm>
            <a:off x="6470373" y="4796838"/>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8" name="67Text"/>
          <p:cNvSpPr txBox="1"/>
          <p:nvPr/>
        </p:nvSpPr>
        <p:spPr>
          <a:xfrm>
            <a:off x="6448060" y="4883666"/>
            <a:ext cx="1781540"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tr-TR" sz="2800" i="1" dirty="0" smtClean="0">
                <a:solidFill>
                  <a:srgbClr val="000000"/>
                </a:solidFill>
                <a:latin typeface="Cambria" panose="02040503050406030204" pitchFamily="18" charset="0"/>
              </a:rPr>
              <a:t>Precharge</a:t>
            </a:r>
            <a:endParaRPr lang="en-US" sz="2800" i="1" dirty="0" smtClean="0">
              <a:solidFill>
                <a:srgbClr val="000000"/>
              </a:solidFill>
              <a:latin typeface="Cambria" panose="02040503050406030204" pitchFamily="18" charset="0"/>
            </a:endParaRPr>
          </a:p>
        </p:txBody>
      </p:sp>
      <p:grpSp>
        <p:nvGrpSpPr>
          <p:cNvPr id="19" name="Group 18"/>
          <p:cNvGrpSpPr/>
          <p:nvPr/>
        </p:nvGrpSpPr>
        <p:grpSpPr>
          <a:xfrm>
            <a:off x="685800" y="2115312"/>
            <a:ext cx="4695460" cy="720352"/>
            <a:chOff x="2782710" y="2115312"/>
            <a:chExt cx="4695460" cy="720352"/>
          </a:xfrm>
        </p:grpSpPr>
        <p:cxnSp>
          <p:nvCxnSpPr>
            <p:cNvPr id="89" name="Straight Arrow Connector 88"/>
            <p:cNvCxnSpPr/>
            <p:nvPr/>
          </p:nvCxnSpPr>
          <p:spPr>
            <a:xfrm>
              <a:off x="2782710" y="2145963"/>
              <a:ext cx="914400" cy="0"/>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0" name="Straight Arrow Connector 89"/>
            <p:cNvCxnSpPr/>
            <p:nvPr/>
          </p:nvCxnSpPr>
          <p:spPr>
            <a:xfrm>
              <a:off x="3717431" y="2148707"/>
              <a:ext cx="681099" cy="676948"/>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3" name="Straight Arrow Connector 92"/>
            <p:cNvCxnSpPr/>
            <p:nvPr/>
          </p:nvCxnSpPr>
          <p:spPr>
            <a:xfrm flipV="1">
              <a:off x="4417970" y="2119251"/>
              <a:ext cx="2247893" cy="716413"/>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a:off x="6668910" y="2115312"/>
              <a:ext cx="809260" cy="0"/>
            </a:xfrm>
            <a:prstGeom prst="straightConnector1">
              <a:avLst/>
            </a:prstGeom>
            <a:ln w="38100" cap="rnd">
              <a:solidFill>
                <a:srgbClr val="00B050"/>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22" name="Group 21"/>
          <p:cNvGrpSpPr/>
          <p:nvPr/>
        </p:nvGrpSpPr>
        <p:grpSpPr>
          <a:xfrm>
            <a:off x="741560" y="2119251"/>
            <a:ext cx="3827393" cy="1351313"/>
            <a:chOff x="2774373" y="2119251"/>
            <a:chExt cx="3827393" cy="1351313"/>
          </a:xfrm>
        </p:grpSpPr>
        <p:cxnSp>
          <p:nvCxnSpPr>
            <p:cNvPr id="91" name="Straight Arrow Connector 90"/>
            <p:cNvCxnSpPr/>
            <p:nvPr/>
          </p:nvCxnSpPr>
          <p:spPr>
            <a:xfrm flipV="1">
              <a:off x="3737080" y="3134591"/>
              <a:ext cx="758324" cy="328264"/>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a:off x="2774373" y="3470564"/>
              <a:ext cx="911353" cy="0"/>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p:nvPr/>
          </p:nvCxnSpPr>
          <p:spPr>
            <a:xfrm flipV="1">
              <a:off x="4551633" y="2119251"/>
              <a:ext cx="2050133" cy="992643"/>
            </a:xfrm>
            <a:prstGeom prst="straightConnector1">
              <a:avLst/>
            </a:prstGeom>
            <a:ln w="38100" cap="rnd">
              <a:solidFill>
                <a:srgbClr val="00B050"/>
              </a:solidFill>
              <a:prstDash val="dash"/>
              <a:tailEnd type="none" w="lg" len="med"/>
            </a:ln>
          </p:spPr>
          <p:style>
            <a:lnRef idx="1">
              <a:schemeClr val="accent1"/>
            </a:lnRef>
            <a:fillRef idx="0">
              <a:schemeClr val="accent1"/>
            </a:fillRef>
            <a:effectRef idx="0">
              <a:schemeClr val="accent1"/>
            </a:effectRef>
            <a:fontRef idx="minor">
              <a:schemeClr val="tx1"/>
            </a:fontRef>
          </p:style>
        </p:cxnSp>
      </p:grpSp>
      <p:cxnSp>
        <p:nvCxnSpPr>
          <p:cNvPr id="62" name="Straight Arrow Connector 61"/>
          <p:cNvCxnSpPr/>
          <p:nvPr/>
        </p:nvCxnSpPr>
        <p:spPr>
          <a:xfrm flipV="1">
            <a:off x="741560" y="2766719"/>
            <a:ext cx="7259440" cy="2847"/>
          </a:xfrm>
          <a:prstGeom prst="straightConnector1">
            <a:avLst/>
          </a:prstGeom>
          <a:ln w="38100" cap="rnd">
            <a:solidFill>
              <a:srgbClr val="FF0066"/>
            </a:solidFill>
            <a:prstDash val="dash"/>
            <a:tailEnd type="none" w="lg" len="med"/>
          </a:ln>
        </p:spPr>
        <p:style>
          <a:lnRef idx="1">
            <a:schemeClr val="accent1"/>
          </a:lnRef>
          <a:fillRef idx="0">
            <a:schemeClr val="accent1"/>
          </a:fillRef>
          <a:effectRef idx="0">
            <a:schemeClr val="accent1"/>
          </a:effectRef>
          <a:fontRef idx="minor">
            <a:schemeClr val="tx1"/>
          </a:fontRef>
        </p:style>
      </p:cxnSp>
      <p:sp>
        <p:nvSpPr>
          <p:cNvPr id="71" name="Rectangle 70"/>
          <p:cNvSpPr/>
          <p:nvPr/>
        </p:nvSpPr>
        <p:spPr>
          <a:xfrm>
            <a:off x="38100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72" name="Rectangle 71"/>
          <p:cNvSpPr/>
          <p:nvPr/>
        </p:nvSpPr>
        <p:spPr>
          <a:xfrm>
            <a:off x="1287519"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ACT</a:t>
            </a:r>
            <a:endParaRPr lang="en-US" sz="2400" b="1" dirty="0">
              <a:solidFill>
                <a:prstClr val="white"/>
              </a:solidFill>
              <a:latin typeface="Cambria" panose="02040503050406030204" pitchFamily="18" charset="0"/>
            </a:endParaRPr>
          </a:p>
        </p:txBody>
      </p:sp>
      <p:sp>
        <p:nvSpPr>
          <p:cNvPr id="74" name="Rectangle 73"/>
          <p:cNvSpPr/>
          <p:nvPr/>
        </p:nvSpPr>
        <p:spPr>
          <a:xfrm>
            <a:off x="5394438"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cxnSp>
        <p:nvCxnSpPr>
          <p:cNvPr id="75" name="Straight Arrow Connector 74"/>
          <p:cNvCxnSpPr>
            <a:stCxn id="72" idx="3"/>
            <a:endCxn id="71" idx="1"/>
          </p:cNvCxnSpPr>
          <p:nvPr/>
        </p:nvCxnSpPr>
        <p:spPr>
          <a:xfrm>
            <a:off x="2133600" y="5719230"/>
            <a:ext cx="1676400"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76" name="67Text"/>
          <p:cNvSpPr txBox="1"/>
          <p:nvPr/>
        </p:nvSpPr>
        <p:spPr>
          <a:xfrm>
            <a:off x="2414196" y="5317807"/>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tRCD</a:t>
            </a:r>
            <a:endParaRPr lang="en-US" sz="2800" b="1" i="1" dirty="0" smtClean="0">
              <a:solidFill>
                <a:srgbClr val="0066FF"/>
              </a:solidFill>
              <a:latin typeface="Cambria" panose="02040503050406030204" pitchFamily="18" charset="0"/>
            </a:endParaRPr>
          </a:p>
        </p:txBody>
      </p:sp>
      <p:cxnSp>
        <p:nvCxnSpPr>
          <p:cNvPr id="82" name="Straight Arrow Connector 81"/>
          <p:cNvCxnSpPr/>
          <p:nvPr/>
        </p:nvCxnSpPr>
        <p:spPr>
          <a:xfrm>
            <a:off x="1676400" y="6400800"/>
            <a:ext cx="4148959" cy="0"/>
          </a:xfrm>
          <a:prstGeom prst="straightConnector1">
            <a:avLst/>
          </a:prstGeom>
          <a:ln w="38100">
            <a:solidFill>
              <a:srgbClr val="FF0066"/>
            </a:solidFill>
            <a:tailEnd type="triangle"/>
          </a:ln>
        </p:spPr>
        <p:style>
          <a:lnRef idx="1">
            <a:schemeClr val="accent1"/>
          </a:lnRef>
          <a:fillRef idx="0">
            <a:schemeClr val="accent1"/>
          </a:fillRef>
          <a:effectRef idx="0">
            <a:schemeClr val="accent1"/>
          </a:effectRef>
          <a:fontRef idx="minor">
            <a:schemeClr val="tx1"/>
          </a:fontRef>
        </p:style>
      </p:cxnSp>
      <p:sp>
        <p:nvSpPr>
          <p:cNvPr id="83" name="67Text"/>
          <p:cNvSpPr txBox="1"/>
          <p:nvPr/>
        </p:nvSpPr>
        <p:spPr>
          <a:xfrm>
            <a:off x="3328596" y="6022064"/>
            <a:ext cx="1091004" cy="378736"/>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tRAS</a:t>
            </a:r>
            <a:endParaRPr lang="en-US" sz="2800" b="1" i="1" dirty="0" smtClean="0">
              <a:solidFill>
                <a:srgbClr val="0066FF"/>
              </a:solidFill>
              <a:latin typeface="Cambria" panose="02040503050406030204" pitchFamily="18" charset="0"/>
            </a:endParaRPr>
          </a:p>
        </p:txBody>
      </p:sp>
      <p:sp>
        <p:nvSpPr>
          <p:cNvPr id="84" name="Rectangle 83"/>
          <p:cNvSpPr/>
          <p:nvPr/>
        </p:nvSpPr>
        <p:spPr>
          <a:xfrm>
            <a:off x="3810000" y="5528730"/>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R/W</a:t>
            </a:r>
            <a:endParaRPr lang="en-US" sz="2400" b="1" dirty="0">
              <a:solidFill>
                <a:prstClr val="white"/>
              </a:solidFill>
              <a:latin typeface="Cambria" panose="02040503050406030204" pitchFamily="18" charset="0"/>
            </a:endParaRPr>
          </a:p>
        </p:txBody>
      </p:sp>
      <p:sp>
        <p:nvSpPr>
          <p:cNvPr id="85" name="Rectangle 84"/>
          <p:cNvSpPr/>
          <p:nvPr/>
        </p:nvSpPr>
        <p:spPr>
          <a:xfrm>
            <a:off x="5402319" y="5529397"/>
            <a:ext cx="846081" cy="381000"/>
          </a:xfrm>
          <a:prstGeom prst="rect">
            <a:avLst/>
          </a:prstGeom>
          <a:solidFill>
            <a:schemeClr val="tx1">
              <a:lumMod val="65000"/>
              <a:lumOff val="3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tr-TR" sz="2400" b="1" dirty="0" smtClean="0">
                <a:solidFill>
                  <a:prstClr val="white"/>
                </a:solidFill>
                <a:latin typeface="Cambria" panose="02040503050406030204" pitchFamily="18" charset="0"/>
              </a:rPr>
              <a:t>PRE</a:t>
            </a:r>
            <a:endParaRPr lang="en-US" sz="2400" b="1" dirty="0">
              <a:solidFill>
                <a:prstClr val="white"/>
              </a:solidFill>
              <a:latin typeface="Cambria" panose="02040503050406030204" pitchFamily="18" charset="0"/>
            </a:endParaRPr>
          </a:p>
        </p:txBody>
      </p:sp>
      <p:sp>
        <p:nvSpPr>
          <p:cNvPr id="8" name="Oval 7"/>
          <p:cNvSpPr/>
          <p:nvPr/>
        </p:nvSpPr>
        <p:spPr>
          <a:xfrm>
            <a:off x="4152900" y="26618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86" name="Oval 85"/>
          <p:cNvSpPr/>
          <p:nvPr/>
        </p:nvSpPr>
        <p:spPr>
          <a:xfrm>
            <a:off x="5486400" y="2052220"/>
            <a:ext cx="196078" cy="215492"/>
          </a:xfrm>
          <a:prstGeom prst="ellipse">
            <a:avLst/>
          </a:pr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87" name="Straight Arrow Connector 86"/>
          <p:cNvCxnSpPr>
            <a:stCxn id="8" idx="0"/>
          </p:cNvCxnSpPr>
          <p:nvPr/>
        </p:nvCxnSpPr>
        <p:spPr>
          <a:xfrm flipH="1" flipV="1">
            <a:off x="3848100" y="1651477"/>
            <a:ext cx="402839" cy="101034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p:cNvCxnSpPr>
            <a:stCxn id="86" idx="7"/>
            <a:endCxn id="98" idx="2"/>
          </p:cNvCxnSpPr>
          <p:nvPr/>
        </p:nvCxnSpPr>
        <p:spPr>
          <a:xfrm flipV="1">
            <a:off x="5653763" y="1644565"/>
            <a:ext cx="1108315" cy="439213"/>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Arrow Connector 93"/>
          <p:cNvCxnSpPr/>
          <p:nvPr/>
        </p:nvCxnSpPr>
        <p:spPr>
          <a:xfrm>
            <a:off x="1671322" y="4800600"/>
            <a:ext cx="5078" cy="156314"/>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97" name="67Text"/>
          <p:cNvSpPr txBox="1"/>
          <p:nvPr/>
        </p:nvSpPr>
        <p:spPr>
          <a:xfrm>
            <a:off x="2514600" y="914400"/>
            <a:ext cx="2183833"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Access</a:t>
            </a:r>
          </a:p>
        </p:txBody>
      </p:sp>
      <p:sp>
        <p:nvSpPr>
          <p:cNvPr id="98" name="67Text"/>
          <p:cNvSpPr txBox="1"/>
          <p:nvPr/>
        </p:nvSpPr>
        <p:spPr>
          <a:xfrm>
            <a:off x="5436167" y="914400"/>
            <a:ext cx="2651822" cy="730165"/>
          </a:xfrm>
          <a:prstGeom prst="rect">
            <a:avLst/>
          </a:prstGeom>
          <a:noFill/>
          <a:ln w="28575">
            <a:solidFill>
              <a:schemeClr val="tx1"/>
            </a:solidFill>
          </a:ln>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400" i="1" dirty="0" smtClean="0">
                <a:solidFill>
                  <a:srgbClr val="000000"/>
                </a:solidFill>
                <a:latin typeface="Cambria" panose="02040503050406030204" pitchFamily="18" charset="0"/>
              </a:rPr>
              <a:t>Ready to Precharge</a:t>
            </a:r>
          </a:p>
        </p:txBody>
      </p:sp>
      <p:cxnSp>
        <p:nvCxnSpPr>
          <p:cNvPr id="101" name="Straight Arrow Connector 100"/>
          <p:cNvCxnSpPr/>
          <p:nvPr/>
        </p:nvCxnSpPr>
        <p:spPr>
          <a:xfrm flipV="1">
            <a:off x="3254761" y="1638640"/>
            <a:ext cx="216499" cy="1238672"/>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00" name="Oval 99"/>
          <p:cNvSpPr/>
          <p:nvPr/>
        </p:nvSpPr>
        <p:spPr>
          <a:xfrm>
            <a:off x="4433834" y="2036064"/>
            <a:ext cx="196078" cy="21549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9" name="Oval 98"/>
          <p:cNvSpPr/>
          <p:nvPr/>
        </p:nvSpPr>
        <p:spPr>
          <a:xfrm>
            <a:off x="3156722" y="2661820"/>
            <a:ext cx="196078" cy="215492"/>
          </a:xfrm>
          <a:prstGeom prst="ellipse">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102" name="Straight Arrow Connector 101"/>
          <p:cNvCxnSpPr>
            <a:stCxn id="100" idx="7"/>
          </p:cNvCxnSpPr>
          <p:nvPr/>
        </p:nvCxnSpPr>
        <p:spPr>
          <a:xfrm flipV="1">
            <a:off x="4601197" y="1651477"/>
            <a:ext cx="834970" cy="416145"/>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103" name="Group 102"/>
          <p:cNvGrpSpPr/>
          <p:nvPr/>
        </p:nvGrpSpPr>
        <p:grpSpPr>
          <a:xfrm>
            <a:off x="685800" y="2590800"/>
            <a:ext cx="925633" cy="903652"/>
            <a:chOff x="2733751" y="1688418"/>
            <a:chExt cx="925633" cy="903652"/>
          </a:xfrm>
        </p:grpSpPr>
        <p:cxnSp>
          <p:nvCxnSpPr>
            <p:cNvPr id="104" name="Straight Arrow Connector 103"/>
            <p:cNvCxnSpPr/>
            <p:nvPr/>
          </p:nvCxnSpPr>
          <p:spPr>
            <a:xfrm>
              <a:off x="2744984" y="1688418"/>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p:cNvCxnSpPr/>
            <p:nvPr/>
          </p:nvCxnSpPr>
          <p:spPr>
            <a:xfrm>
              <a:off x="2733751" y="2592070"/>
              <a:ext cx="911353" cy="0"/>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106" name="Group 105"/>
          <p:cNvGrpSpPr/>
          <p:nvPr/>
        </p:nvGrpSpPr>
        <p:grpSpPr>
          <a:xfrm>
            <a:off x="1629882" y="2590800"/>
            <a:ext cx="1646718" cy="907533"/>
            <a:chOff x="3644559" y="2115894"/>
            <a:chExt cx="1646718" cy="907533"/>
          </a:xfrm>
        </p:grpSpPr>
        <p:cxnSp>
          <p:nvCxnSpPr>
            <p:cNvPr id="107" name="Straight Arrow Connector 106"/>
            <p:cNvCxnSpPr/>
            <p:nvPr/>
          </p:nvCxnSpPr>
          <p:spPr>
            <a:xfrm>
              <a:off x="3644559" y="2115894"/>
              <a:ext cx="1646718" cy="52239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108" name="Straight Arrow Connector 107"/>
            <p:cNvCxnSpPr/>
            <p:nvPr/>
          </p:nvCxnSpPr>
          <p:spPr>
            <a:xfrm flipV="1">
              <a:off x="3648800" y="2788026"/>
              <a:ext cx="1642477" cy="235401"/>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grpSp>
      <p:grpSp>
        <p:nvGrpSpPr>
          <p:cNvPr id="109" name="Group 108"/>
          <p:cNvGrpSpPr/>
          <p:nvPr/>
        </p:nvGrpSpPr>
        <p:grpSpPr>
          <a:xfrm>
            <a:off x="3314506" y="2159966"/>
            <a:ext cx="2324294" cy="1102967"/>
            <a:chOff x="4565094" y="1593888"/>
            <a:chExt cx="2324294" cy="1102967"/>
          </a:xfrm>
        </p:grpSpPr>
        <p:cxnSp>
          <p:nvCxnSpPr>
            <p:cNvPr id="110" name="Straight Arrow Connector 109"/>
            <p:cNvCxnSpPr/>
            <p:nvPr/>
          </p:nvCxnSpPr>
          <p:spPr>
            <a:xfrm flipV="1">
              <a:off x="4565094" y="1593888"/>
              <a:ext cx="2324294" cy="110296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11" name="Straight Arrow Connector 110"/>
            <p:cNvCxnSpPr/>
            <p:nvPr/>
          </p:nvCxnSpPr>
          <p:spPr>
            <a:xfrm flipV="1">
              <a:off x="4565095" y="1593888"/>
              <a:ext cx="2228967" cy="959708"/>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grpSp>
        <p:nvGrpSpPr>
          <p:cNvPr id="112" name="Group 111"/>
          <p:cNvGrpSpPr/>
          <p:nvPr/>
        </p:nvGrpSpPr>
        <p:grpSpPr>
          <a:xfrm>
            <a:off x="5639046" y="2145963"/>
            <a:ext cx="971304" cy="1239630"/>
            <a:chOff x="6485612" y="1383963"/>
            <a:chExt cx="971304" cy="1239630"/>
          </a:xfrm>
        </p:grpSpPr>
        <p:cxnSp>
          <p:nvCxnSpPr>
            <p:cNvPr id="113" name="Straight Arrow Connector 112"/>
            <p:cNvCxnSpPr/>
            <p:nvPr/>
          </p:nvCxnSpPr>
          <p:spPr>
            <a:xfrm>
              <a:off x="6485612" y="1385846"/>
              <a:ext cx="971304" cy="1237747"/>
            </a:xfrm>
            <a:prstGeom prst="straightConnector1">
              <a:avLst/>
            </a:prstGeom>
            <a:ln w="38100" cap="rnd">
              <a:solidFill>
                <a:srgbClr val="0000FF"/>
              </a:solidFill>
              <a:prstDash val="dash"/>
              <a:tailEnd type="none" w="lg" len="med"/>
            </a:ln>
          </p:spPr>
          <p:style>
            <a:lnRef idx="1">
              <a:schemeClr val="accent1"/>
            </a:lnRef>
            <a:fillRef idx="0">
              <a:schemeClr val="accent1"/>
            </a:fillRef>
            <a:effectRef idx="0">
              <a:schemeClr val="accent1"/>
            </a:effectRef>
            <a:fontRef idx="minor">
              <a:schemeClr val="tx1"/>
            </a:fontRef>
          </p:style>
        </p:cxnSp>
        <p:cxnSp>
          <p:nvCxnSpPr>
            <p:cNvPr id="114" name="Straight Arrow Connector 113"/>
            <p:cNvCxnSpPr/>
            <p:nvPr/>
          </p:nvCxnSpPr>
          <p:spPr>
            <a:xfrm>
              <a:off x="6485612" y="1383963"/>
              <a:ext cx="914400" cy="0"/>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370879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2" fill="hold" nodeType="clickEffect">
                                  <p:stCondLst>
                                    <p:cond delay="0"/>
                                  </p:stCondLst>
                                  <p:childTnLst>
                                    <p:animEffect transition="out" filter="wipe(right)">
                                      <p:cBhvr>
                                        <p:cTn id="6" dur="500"/>
                                        <p:tgtEl>
                                          <p:spTgt spid="112"/>
                                        </p:tgtEl>
                                      </p:cBhvr>
                                    </p:animEffect>
                                    <p:set>
                                      <p:cBhvr>
                                        <p:cTn id="7" dur="1" fill="hold">
                                          <p:stCondLst>
                                            <p:cond delay="499"/>
                                          </p:stCondLst>
                                        </p:cTn>
                                        <p:tgtEl>
                                          <p:spTgt spid="112"/>
                                        </p:tgtEl>
                                        <p:attrNameLst>
                                          <p:attrName>style.visibility</p:attrName>
                                        </p:attrNameLst>
                                      </p:cBhvr>
                                      <p:to>
                                        <p:strVal val="hidden"/>
                                      </p:to>
                                    </p:set>
                                  </p:childTnLst>
                                </p:cTn>
                              </p:par>
                            </p:childTnLst>
                          </p:cTn>
                        </p:par>
                        <p:par>
                          <p:cTn id="8" fill="hold">
                            <p:stCondLst>
                              <p:cond delay="500"/>
                            </p:stCondLst>
                            <p:childTnLst>
                              <p:par>
                                <p:cTn id="9" presetID="22" presetClass="exit" presetSubtype="2" fill="hold" nodeType="afterEffect">
                                  <p:stCondLst>
                                    <p:cond delay="0"/>
                                  </p:stCondLst>
                                  <p:childTnLst>
                                    <p:animEffect transition="out" filter="wipe(right)">
                                      <p:cBhvr>
                                        <p:cTn id="10" dur="500"/>
                                        <p:tgtEl>
                                          <p:spTgt spid="109"/>
                                        </p:tgtEl>
                                      </p:cBhvr>
                                    </p:animEffect>
                                    <p:set>
                                      <p:cBhvr>
                                        <p:cTn id="11" dur="1" fill="hold">
                                          <p:stCondLst>
                                            <p:cond delay="499"/>
                                          </p:stCondLst>
                                        </p:cTn>
                                        <p:tgtEl>
                                          <p:spTgt spid="109"/>
                                        </p:tgtEl>
                                        <p:attrNameLst>
                                          <p:attrName>style.visibility</p:attrName>
                                        </p:attrNameLst>
                                      </p:cBhvr>
                                      <p:to>
                                        <p:strVal val="hidden"/>
                                      </p:to>
                                    </p:set>
                                  </p:childTnLst>
                                </p:cTn>
                              </p:par>
                            </p:childTnLst>
                          </p:cTn>
                        </p:par>
                        <p:par>
                          <p:cTn id="12" fill="hold">
                            <p:stCondLst>
                              <p:cond delay="1000"/>
                            </p:stCondLst>
                            <p:childTnLst>
                              <p:par>
                                <p:cTn id="13" presetID="22" presetClass="exit" presetSubtype="2" fill="hold" nodeType="afterEffect">
                                  <p:stCondLst>
                                    <p:cond delay="0"/>
                                  </p:stCondLst>
                                  <p:childTnLst>
                                    <p:animEffect transition="out" filter="wipe(right)">
                                      <p:cBhvr>
                                        <p:cTn id="14" dur="500"/>
                                        <p:tgtEl>
                                          <p:spTgt spid="106"/>
                                        </p:tgtEl>
                                      </p:cBhvr>
                                    </p:animEffect>
                                    <p:set>
                                      <p:cBhvr>
                                        <p:cTn id="15" dur="1" fill="hold">
                                          <p:stCondLst>
                                            <p:cond delay="499"/>
                                          </p:stCondLst>
                                        </p:cTn>
                                        <p:tgtEl>
                                          <p:spTgt spid="106"/>
                                        </p:tgtEl>
                                        <p:attrNameLst>
                                          <p:attrName>style.visibility</p:attrName>
                                        </p:attrNameLst>
                                      </p:cBhvr>
                                      <p:to>
                                        <p:strVal val="hidden"/>
                                      </p:to>
                                    </p:set>
                                  </p:childTnLst>
                                </p:cTn>
                              </p:par>
                            </p:childTnLst>
                          </p:cTn>
                        </p:par>
                        <p:par>
                          <p:cTn id="16" fill="hold">
                            <p:stCondLst>
                              <p:cond delay="1500"/>
                            </p:stCondLst>
                            <p:childTnLst>
                              <p:par>
                                <p:cTn id="17" presetID="22" presetClass="exit" presetSubtype="2" fill="hold" nodeType="afterEffect">
                                  <p:stCondLst>
                                    <p:cond delay="0"/>
                                  </p:stCondLst>
                                  <p:childTnLst>
                                    <p:animEffect transition="out" filter="wipe(right)">
                                      <p:cBhvr>
                                        <p:cTn id="18" dur="500"/>
                                        <p:tgtEl>
                                          <p:spTgt spid="103"/>
                                        </p:tgtEl>
                                      </p:cBhvr>
                                    </p:animEffect>
                                    <p:set>
                                      <p:cBhvr>
                                        <p:cTn id="19" dur="1" fill="hold">
                                          <p:stCondLst>
                                            <p:cond delay="499"/>
                                          </p:stCondLst>
                                        </p:cTn>
                                        <p:tgtEl>
                                          <p:spTgt spid="103"/>
                                        </p:tgtEl>
                                        <p:attrNameLst>
                                          <p:attrName>style.visibility</p:attrName>
                                        </p:attrNameLst>
                                      </p:cBhvr>
                                      <p:to>
                                        <p:strVal val="hidden"/>
                                      </p:to>
                                    </p:se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2000"/>
                                        <p:tgtEl>
                                          <p:spTgt spid="19"/>
                                        </p:tgtEl>
                                      </p:cBhvr>
                                    </p:animEffect>
                                  </p:childTnLst>
                                </p:cTn>
                              </p:par>
                              <p:par>
                                <p:cTn id="25" presetID="22" presetClass="entr" presetSubtype="8" fill="hold"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left)">
                                      <p:cBhvr>
                                        <p:cTn id="27" dur="2000"/>
                                        <p:tgtEl>
                                          <p:spTgt spid="22"/>
                                        </p:tgtEl>
                                      </p:cBhvr>
                                    </p:animEffect>
                                  </p:childTnLst>
                                </p:cTn>
                              </p:par>
                              <p:par>
                                <p:cTn id="28" presetID="3" presetClass="emph" presetSubtype="2" fill="hold" grpId="0" nodeType="withEffect">
                                  <p:stCondLst>
                                    <p:cond delay="0"/>
                                  </p:stCondLst>
                                  <p:childTnLst>
                                    <p:animClr clrSpc="rgb" dir="cw">
                                      <p:cBhvr override="childStyle">
                                        <p:cTn id="29" dur="1300" fill="hold"/>
                                        <p:tgtEl>
                                          <p:spTgt spid="50"/>
                                        </p:tgtEl>
                                        <p:attrNameLst>
                                          <p:attrName>style.color</p:attrName>
                                        </p:attrNameLst>
                                      </p:cBhvr>
                                      <p:to>
                                        <a:srgbClr val="00B050"/>
                                      </p:to>
                                    </p:animClr>
                                  </p:childTnLst>
                                </p:cTn>
                              </p:par>
                              <p:par>
                                <p:cTn id="30" presetID="3" presetClass="emph" presetSubtype="2" fill="hold" grpId="0" nodeType="withEffect">
                                  <p:stCondLst>
                                    <p:cond delay="0"/>
                                  </p:stCondLst>
                                  <p:childTnLst>
                                    <p:animClr clrSpc="rgb" dir="cw">
                                      <p:cBhvr override="childStyle">
                                        <p:cTn id="31" dur="1300" fill="hold"/>
                                        <p:tgtEl>
                                          <p:spTgt spid="55"/>
                                        </p:tgtEl>
                                        <p:attrNameLst>
                                          <p:attrName>style.color</p:attrName>
                                        </p:attrNameLst>
                                      </p:cBhvr>
                                      <p:to>
                                        <a:srgbClr val="00B050"/>
                                      </p:to>
                                    </p:animClr>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99"/>
                                        </p:tgtEl>
                                        <p:attrNameLst>
                                          <p:attrName>style.visibility</p:attrName>
                                        </p:attrNameLst>
                                      </p:cBhvr>
                                      <p:to>
                                        <p:strVal val="visible"/>
                                      </p:to>
                                    </p:set>
                                    <p:animEffect transition="in" filter="fade">
                                      <p:cBhvr>
                                        <p:cTn id="36" dur="500"/>
                                        <p:tgtEl>
                                          <p:spTgt spid="99"/>
                                        </p:tgtEl>
                                      </p:cBhvr>
                                    </p:animEffect>
                                  </p:childTnLst>
                                </p:cTn>
                              </p:par>
                              <p:par>
                                <p:cTn id="37" presetID="10" presetClass="entr" presetSubtype="0" fill="hold" nodeType="withEffect">
                                  <p:stCondLst>
                                    <p:cond delay="0"/>
                                  </p:stCondLst>
                                  <p:childTnLst>
                                    <p:set>
                                      <p:cBhvr>
                                        <p:cTn id="38" dur="1" fill="hold">
                                          <p:stCondLst>
                                            <p:cond delay="0"/>
                                          </p:stCondLst>
                                        </p:cTn>
                                        <p:tgtEl>
                                          <p:spTgt spid="101"/>
                                        </p:tgtEl>
                                        <p:attrNameLst>
                                          <p:attrName>style.visibility</p:attrName>
                                        </p:attrNameLst>
                                      </p:cBhvr>
                                      <p:to>
                                        <p:strVal val="visible"/>
                                      </p:to>
                                    </p:set>
                                    <p:animEffect transition="in" filter="fade">
                                      <p:cBhvr>
                                        <p:cTn id="39" dur="500"/>
                                        <p:tgtEl>
                                          <p:spTgt spid="10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00"/>
                                        </p:tgtEl>
                                        <p:attrNameLst>
                                          <p:attrName>style.visibility</p:attrName>
                                        </p:attrNameLst>
                                      </p:cBhvr>
                                      <p:to>
                                        <p:strVal val="visible"/>
                                      </p:to>
                                    </p:set>
                                    <p:animEffect transition="in" filter="fade">
                                      <p:cBhvr>
                                        <p:cTn id="42" dur="500"/>
                                        <p:tgtEl>
                                          <p:spTgt spid="100"/>
                                        </p:tgtEl>
                                      </p:cBhvr>
                                    </p:animEffect>
                                  </p:childTnLst>
                                </p:cTn>
                              </p:par>
                              <p:par>
                                <p:cTn id="43" presetID="10" presetClass="entr" presetSubtype="0" fill="hold" nodeType="withEffect">
                                  <p:stCondLst>
                                    <p:cond delay="0"/>
                                  </p:stCondLst>
                                  <p:childTnLst>
                                    <p:set>
                                      <p:cBhvr>
                                        <p:cTn id="44" dur="1" fill="hold">
                                          <p:stCondLst>
                                            <p:cond delay="0"/>
                                          </p:stCondLst>
                                        </p:cTn>
                                        <p:tgtEl>
                                          <p:spTgt spid="102"/>
                                        </p:tgtEl>
                                        <p:attrNameLst>
                                          <p:attrName>style.visibility</p:attrName>
                                        </p:attrNameLst>
                                      </p:cBhvr>
                                      <p:to>
                                        <p:strVal val="visible"/>
                                      </p:to>
                                    </p:set>
                                    <p:animEffect transition="in" filter="fade">
                                      <p:cBhvr>
                                        <p:cTn id="45" dur="500"/>
                                        <p:tgtEl>
                                          <p:spTgt spid="102"/>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mph" presetSubtype="0" grpId="0" nodeType="clickEffect">
                                  <p:stCondLst>
                                    <p:cond delay="0"/>
                                  </p:stCondLst>
                                  <p:childTnLst>
                                    <p:set>
                                      <p:cBhvr rctx="PPT">
                                        <p:cTn id="49" dur="indefinite"/>
                                        <p:tgtEl>
                                          <p:spTgt spid="71"/>
                                        </p:tgtEl>
                                        <p:attrNameLst>
                                          <p:attrName>style.opacity</p:attrName>
                                        </p:attrNameLst>
                                      </p:cBhvr>
                                      <p:to>
                                        <p:strVal val="0.5"/>
                                      </p:to>
                                    </p:set>
                                    <p:animEffect filter="image" prLst="opacity: 0.5">
                                      <p:cBhvr rctx="IE">
                                        <p:cTn id="50" dur="indefinite"/>
                                        <p:tgtEl>
                                          <p:spTgt spid="71"/>
                                        </p:tgtEl>
                                      </p:cBhvr>
                                    </p:animEffect>
                                  </p:childTnLst>
                                </p:cTn>
                              </p:par>
                              <p:par>
                                <p:cTn id="51" presetID="1" presetClass="entr" presetSubtype="0" fill="hold" grpId="0" nodeType="withEffect">
                                  <p:stCondLst>
                                    <p:cond delay="0"/>
                                  </p:stCondLst>
                                  <p:childTnLst>
                                    <p:set>
                                      <p:cBhvr>
                                        <p:cTn id="52" dur="1" fill="hold">
                                          <p:stCondLst>
                                            <p:cond delay="0"/>
                                          </p:stCondLst>
                                        </p:cTn>
                                        <p:tgtEl>
                                          <p:spTgt spid="84"/>
                                        </p:tgtEl>
                                        <p:attrNameLst>
                                          <p:attrName>style.visibility</p:attrName>
                                        </p:attrNameLst>
                                      </p:cBhvr>
                                      <p:to>
                                        <p:strVal val="visible"/>
                                      </p:to>
                                    </p:set>
                                  </p:childTnLst>
                                </p:cTn>
                              </p:par>
                              <p:par>
                                <p:cTn id="53" presetID="35" presetClass="path" presetSubtype="0" accel="50000" decel="50000" fill="hold" grpId="1" nodeType="withEffect">
                                  <p:stCondLst>
                                    <p:cond delay="0"/>
                                  </p:stCondLst>
                                  <p:childTnLst>
                                    <p:animMotion origin="layout" path="M 2.77778E-6 2.22222E-6 L -0.10452 -0.0007 " pathEditMode="relative" rAng="0" ptsTypes="AA">
                                      <p:cBhvr>
                                        <p:cTn id="54" dur="2000" fill="hold"/>
                                        <p:tgtEl>
                                          <p:spTgt spid="84"/>
                                        </p:tgtEl>
                                        <p:attrNameLst>
                                          <p:attrName>ppt_x</p:attrName>
                                          <p:attrName>ppt_y</p:attrName>
                                        </p:attrNameLst>
                                      </p:cBhvr>
                                      <p:rCtr x="-5226" y="-46"/>
                                    </p:animMotion>
                                  </p:childTnLst>
                                </p:cTn>
                              </p:par>
                              <p:par>
                                <p:cTn id="55" presetID="9" presetClass="emph" presetSubtype="0" grpId="0" nodeType="withEffect">
                                  <p:stCondLst>
                                    <p:cond delay="0"/>
                                  </p:stCondLst>
                                  <p:childTnLst>
                                    <p:set>
                                      <p:cBhvr rctx="PPT">
                                        <p:cTn id="56" dur="indefinite"/>
                                        <p:tgtEl>
                                          <p:spTgt spid="74"/>
                                        </p:tgtEl>
                                        <p:attrNameLst>
                                          <p:attrName>style.opacity</p:attrName>
                                        </p:attrNameLst>
                                      </p:cBhvr>
                                      <p:to>
                                        <p:strVal val="0.5"/>
                                      </p:to>
                                    </p:set>
                                    <p:animEffect filter="image" prLst="opacity: 0.5">
                                      <p:cBhvr rctx="IE">
                                        <p:cTn id="57" dur="indefinite"/>
                                        <p:tgtEl>
                                          <p:spTgt spid="74"/>
                                        </p:tgtEl>
                                      </p:cBhvr>
                                    </p:animEffect>
                                  </p:childTnLst>
                                </p:cTn>
                              </p:par>
                              <p:par>
                                <p:cTn id="58" presetID="1" presetClass="entr" presetSubtype="0" fill="hold" grpId="0" nodeType="withEffect">
                                  <p:stCondLst>
                                    <p:cond delay="0"/>
                                  </p:stCondLst>
                                  <p:childTnLst>
                                    <p:set>
                                      <p:cBhvr>
                                        <p:cTn id="59" dur="1" fill="hold">
                                          <p:stCondLst>
                                            <p:cond delay="0"/>
                                          </p:stCondLst>
                                        </p:cTn>
                                        <p:tgtEl>
                                          <p:spTgt spid="85"/>
                                        </p:tgtEl>
                                        <p:attrNameLst>
                                          <p:attrName>style.visibility</p:attrName>
                                        </p:attrNameLst>
                                      </p:cBhvr>
                                      <p:to>
                                        <p:strVal val="visible"/>
                                      </p:to>
                                    </p:set>
                                  </p:childTnLst>
                                </p:cTn>
                              </p:par>
                              <p:par>
                                <p:cTn id="60" presetID="35" presetClass="path" presetSubtype="0" accel="50000" decel="50000" fill="hold" grpId="1" nodeType="withEffect">
                                  <p:stCondLst>
                                    <p:cond delay="0"/>
                                  </p:stCondLst>
                                  <p:childTnLst>
                                    <p:animMotion origin="layout" path="M 8.33333E-7 2.22222E-6 L -0.12031 -0.0007 " pathEditMode="relative" rAng="0" ptsTypes="AA">
                                      <p:cBhvr>
                                        <p:cTn id="61" dur="2000" fill="hold"/>
                                        <p:tgtEl>
                                          <p:spTgt spid="85"/>
                                        </p:tgtEl>
                                        <p:attrNameLst>
                                          <p:attrName>ppt_x</p:attrName>
                                          <p:attrName>ppt_y</p:attrName>
                                        </p:attrNameLst>
                                      </p:cBhvr>
                                      <p:rCtr x="-6024" y="-46"/>
                                    </p:animMotion>
                                  </p:childTnLst>
                                </p:cTn>
                              </p:par>
                              <p:par>
                                <p:cTn id="62" presetID="1" presetClass="emph" presetSubtype="2" fill="hold" nodeType="withEffect">
                                  <p:stCondLst>
                                    <p:cond delay="0"/>
                                  </p:stCondLst>
                                  <p:childTnLst>
                                    <p:animClr clrSpc="rgb" dir="cw">
                                      <p:cBhvr>
                                        <p:cTn id="63" dur="1000" fill="hold"/>
                                        <p:tgtEl>
                                          <p:spTgt spid="85"/>
                                        </p:tgtEl>
                                        <p:attrNameLst>
                                          <p:attrName>fillcolor</p:attrName>
                                        </p:attrNameLst>
                                      </p:cBhvr>
                                      <p:to>
                                        <a:srgbClr val="00B050"/>
                                      </p:to>
                                    </p:animClr>
                                    <p:set>
                                      <p:cBhvr>
                                        <p:cTn id="64" dur="1000" fill="hold"/>
                                        <p:tgtEl>
                                          <p:spTgt spid="85"/>
                                        </p:tgtEl>
                                        <p:attrNameLst>
                                          <p:attrName>fill.type</p:attrName>
                                        </p:attrNameLst>
                                      </p:cBhvr>
                                      <p:to>
                                        <p:strVal val="solid"/>
                                      </p:to>
                                    </p:set>
                                    <p:set>
                                      <p:cBhvr>
                                        <p:cTn id="65" dur="1000" fill="hold"/>
                                        <p:tgtEl>
                                          <p:spTgt spid="85"/>
                                        </p:tgtEl>
                                        <p:attrNameLst>
                                          <p:attrName>fill.on</p:attrName>
                                        </p:attrNameLst>
                                      </p:cBhvr>
                                      <p:to>
                                        <p:strVal val="true"/>
                                      </p:to>
                                    </p:set>
                                  </p:childTnLst>
                                </p:cTn>
                              </p:par>
                              <p:par>
                                <p:cTn id="66" presetID="1" presetClass="emph" presetSubtype="2" fill="hold" nodeType="withEffect">
                                  <p:stCondLst>
                                    <p:cond delay="0"/>
                                  </p:stCondLst>
                                  <p:childTnLst>
                                    <p:animClr clrSpc="rgb" dir="cw">
                                      <p:cBhvr>
                                        <p:cTn id="67" dur="1000" fill="hold"/>
                                        <p:tgtEl>
                                          <p:spTgt spid="84"/>
                                        </p:tgtEl>
                                        <p:attrNameLst>
                                          <p:attrName>fillcolor</p:attrName>
                                        </p:attrNameLst>
                                      </p:cBhvr>
                                      <p:to>
                                        <a:srgbClr val="00B050"/>
                                      </p:to>
                                    </p:animClr>
                                    <p:set>
                                      <p:cBhvr>
                                        <p:cTn id="68" dur="1000" fill="hold"/>
                                        <p:tgtEl>
                                          <p:spTgt spid="84"/>
                                        </p:tgtEl>
                                        <p:attrNameLst>
                                          <p:attrName>fill.type</p:attrName>
                                        </p:attrNameLst>
                                      </p:cBhvr>
                                      <p:to>
                                        <p:strVal val="solid"/>
                                      </p:to>
                                    </p:set>
                                    <p:set>
                                      <p:cBhvr>
                                        <p:cTn id="69" dur="1000" fill="hold"/>
                                        <p:tgtEl>
                                          <p:spTgt spid="84"/>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5" grpId="0"/>
      <p:bldP spid="71" grpId="0" animBg="1"/>
      <p:bldP spid="74" grpId="0" animBg="1"/>
      <p:bldP spid="84" grpId="0" animBg="1"/>
      <p:bldP spid="84" grpId="1" animBg="1"/>
      <p:bldP spid="85" grpId="0" animBg="1"/>
      <p:bldP spid="85" grpId="1" animBg="1"/>
      <p:bldP spid="100" grpId="0" animBg="1"/>
      <p:bldP spid="99"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itchFamily="18" charset="0"/>
              </a:rPr>
              <a:t>Observation 1</a:t>
            </a:r>
            <a:endParaRPr lang="en-US" dirty="0">
              <a:latin typeface="Cambria" pitchFamily="18" charset="0"/>
            </a:endParaRPr>
          </a:p>
        </p:txBody>
      </p:sp>
      <p:sp>
        <p:nvSpPr>
          <p:cNvPr id="3" name="Content Placeholder 2"/>
          <p:cNvSpPr>
            <a:spLocks noGrp="1"/>
          </p:cNvSpPr>
          <p:nvPr>
            <p:ph idx="1"/>
          </p:nvPr>
        </p:nvSpPr>
        <p:spPr/>
        <p:txBody>
          <a:bodyPr/>
          <a:lstStyle/>
          <a:p>
            <a:pPr marL="0" indent="0">
              <a:buNone/>
            </a:pPr>
            <a:r>
              <a:rPr lang="tr-TR" dirty="0" smtClean="0">
                <a:latin typeface="Cambria" pitchFamily="18" charset="0"/>
              </a:rPr>
              <a:t>A </a:t>
            </a:r>
            <a:r>
              <a:rPr lang="tr-TR" dirty="0">
                <a:solidFill>
                  <a:srgbClr val="FF0066"/>
                </a:solidFill>
                <a:latin typeface="Cambria" pitchFamily="18" charset="0"/>
              </a:rPr>
              <a:t>highly-charged</a:t>
            </a:r>
            <a:r>
              <a:rPr lang="en-US" dirty="0">
                <a:latin typeface="Cambria" pitchFamily="18" charset="0"/>
              </a:rPr>
              <a:t> </a:t>
            </a:r>
            <a:r>
              <a:rPr lang="tr-TR" dirty="0">
                <a:latin typeface="Cambria" pitchFamily="18" charset="0"/>
              </a:rPr>
              <a:t>DRAM </a:t>
            </a:r>
            <a:r>
              <a:rPr lang="en-US" dirty="0">
                <a:latin typeface="Cambria" pitchFamily="18" charset="0"/>
              </a:rPr>
              <a:t>row </a:t>
            </a:r>
            <a:r>
              <a:rPr lang="tr-TR" dirty="0">
                <a:latin typeface="Cambria" pitchFamily="18" charset="0"/>
              </a:rPr>
              <a:t>can be accessed with </a:t>
            </a:r>
            <a:r>
              <a:rPr lang="tr-TR" dirty="0">
                <a:solidFill>
                  <a:srgbClr val="0066FF"/>
                </a:solidFill>
                <a:latin typeface="Cambria" pitchFamily="18" charset="0"/>
              </a:rPr>
              <a:t>low </a:t>
            </a:r>
            <a:r>
              <a:rPr lang="tr-TR" dirty="0" smtClean="0">
                <a:solidFill>
                  <a:srgbClr val="0066FF"/>
                </a:solidFill>
                <a:latin typeface="Cambria" pitchFamily="18" charset="0"/>
              </a:rPr>
              <a:t>latency</a:t>
            </a:r>
          </a:p>
          <a:p>
            <a:pPr marL="457200" indent="-457200"/>
            <a:r>
              <a:rPr lang="tr-TR" sz="3200" dirty="0"/>
              <a:t>tRCD:</a:t>
            </a:r>
            <a:r>
              <a:rPr lang="tr-TR" sz="3200" b="1" dirty="0"/>
              <a:t> 44%</a:t>
            </a:r>
          </a:p>
          <a:p>
            <a:pPr marL="457200" indent="-457200"/>
            <a:r>
              <a:rPr lang="tr-TR" sz="3200" dirty="0"/>
              <a:t>tRAS:</a:t>
            </a:r>
            <a:r>
              <a:rPr lang="tr-TR" sz="3200" b="1" dirty="0"/>
              <a:t> 37</a:t>
            </a:r>
            <a:r>
              <a:rPr lang="tr-TR" sz="3200" b="1" dirty="0" smtClean="0"/>
              <a:t>%</a:t>
            </a:r>
            <a:endParaRPr lang="tr-TR" sz="3200" dirty="0">
              <a:solidFill>
                <a:srgbClr val="0066FF"/>
              </a:solidFill>
              <a:latin typeface="Cambria" pitchFamily="18" charset="0"/>
            </a:endParaRPr>
          </a:p>
          <a:p>
            <a:endParaRPr lang="en-US" i="1" dirty="0" smtClean="0">
              <a:latin typeface="Cambria" pitchFamily="18" charset="0"/>
            </a:endParaRPr>
          </a:p>
        </p:txBody>
      </p:sp>
      <p:sp>
        <p:nvSpPr>
          <p:cNvPr id="4" name="Down Arrow 3"/>
          <p:cNvSpPr/>
          <p:nvPr/>
        </p:nvSpPr>
        <p:spPr>
          <a:xfrm>
            <a:off x="3117572" y="2362200"/>
            <a:ext cx="463828" cy="762000"/>
          </a:xfrm>
          <a:prstGeom prst="downArrow">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 name="TextBox 6"/>
          <p:cNvSpPr txBox="1"/>
          <p:nvPr/>
        </p:nvSpPr>
        <p:spPr>
          <a:xfrm>
            <a:off x="457200" y="4267200"/>
            <a:ext cx="8494721" cy="1754326"/>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5400" b="1" dirty="0" smtClean="0">
                <a:solidFill>
                  <a:prstClr val="black"/>
                </a:solidFill>
                <a:latin typeface="Calibri"/>
              </a:rPr>
              <a:t>How does a row become </a:t>
            </a:r>
            <a:r>
              <a:rPr lang="tr-TR" sz="5400" b="1" dirty="0" smtClean="0">
                <a:solidFill>
                  <a:srgbClr val="FF0066"/>
                </a:solidFill>
                <a:latin typeface="Calibri"/>
              </a:rPr>
              <a:t>highly-charged</a:t>
            </a:r>
            <a:r>
              <a:rPr lang="tr-TR" sz="5400" b="1" dirty="0" smtClean="0">
                <a:solidFill>
                  <a:prstClr val="black"/>
                </a:solidFill>
                <a:latin typeface="Calibri"/>
              </a:rPr>
              <a:t>?</a:t>
            </a:r>
            <a:endParaRPr lang="en-US" sz="5400" b="1" dirty="0">
              <a:solidFill>
                <a:prstClr val="black"/>
              </a:solidFill>
              <a:latin typeface="Calibri"/>
            </a:endParaRPr>
          </a:p>
        </p:txBody>
      </p:sp>
    </p:spTree>
    <p:extLst>
      <p:ext uri="{BB962C8B-B14F-4D97-AF65-F5344CB8AC3E}">
        <p14:creationId xmlns:p14="http://schemas.microsoft.com/office/powerpoint/2010/main" val="91230048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fade">
                                      <p:cBhvr>
                                        <p:cTn id="15" dur="500"/>
                                        <p:tgtEl>
                                          <p:spTgt spid="3">
                                            <p:txEl>
                                              <p:pRg st="2" end="2"/>
                                            </p:txEl>
                                          </p:spTgt>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ppt_x"/>
                                          </p:val>
                                        </p:tav>
                                        <p:tav tm="100000">
                                          <p:val>
                                            <p:strVal val="#ppt_x"/>
                                          </p:val>
                                        </p:tav>
                                      </p:tavLst>
                                    </p:anim>
                                    <p:anim calcmode="lin" valueType="num">
                                      <p:cBhvr additive="base">
                                        <p:cTn id="2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P spid="7"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
          <p:cNvSpPr txBox="1">
            <a:spLocks/>
          </p:cNvSpPr>
          <p:nvPr/>
        </p:nvSpPr>
        <p:spPr>
          <a:xfrm>
            <a:off x="377953" y="66419"/>
            <a:ext cx="8382000" cy="761999"/>
          </a:xfrm>
          <a:prstGeom prst="rect">
            <a:avLst/>
          </a:prstGeom>
        </p:spPr>
        <p:txBody>
          <a:bodyPr vert="horz" lIns="91440" tIns="45720" rIns="91440" bIns="45720" rtlCol="0" anchor="b">
            <a:normAutofit fontScale="55000" lnSpcReduction="2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b="1" dirty="0" smtClean="0">
                <a:solidFill>
                  <a:prstClr val="black"/>
                </a:solidFill>
                <a:latin typeface="Cambria" panose="02040503050406030204" pitchFamily="18" charset="0"/>
              </a:rPr>
              <a:t>How Does</a:t>
            </a:r>
            <a:r>
              <a:rPr lang="en-US" b="1" dirty="0" smtClean="0">
                <a:solidFill>
                  <a:prstClr val="black"/>
                </a:solidFill>
                <a:latin typeface="Cambria" panose="02040503050406030204" pitchFamily="18" charset="0"/>
              </a:rPr>
              <a:t> </a:t>
            </a:r>
            <a:r>
              <a:rPr lang="tr-TR" b="1" dirty="0" smtClean="0">
                <a:solidFill>
                  <a:prstClr val="black"/>
                </a:solidFill>
                <a:latin typeface="Cambria" panose="02040503050406030204" pitchFamily="18" charset="0"/>
              </a:rPr>
              <a:t>a</a:t>
            </a:r>
            <a:r>
              <a:rPr lang="en-US" b="1" dirty="0" smtClean="0">
                <a:solidFill>
                  <a:prstClr val="black"/>
                </a:solidFill>
                <a:latin typeface="Cambria" panose="02040503050406030204" pitchFamily="18" charset="0"/>
              </a:rPr>
              <a:t> Row </a:t>
            </a:r>
            <a:r>
              <a:rPr lang="tr-TR" b="1" dirty="0" smtClean="0">
                <a:solidFill>
                  <a:prstClr val="black"/>
                </a:solidFill>
                <a:latin typeface="Cambria" panose="02040503050406030204" pitchFamily="18" charset="0"/>
              </a:rPr>
              <a:t>Become </a:t>
            </a:r>
            <a:r>
              <a:rPr lang="en-US" b="1" dirty="0" smtClean="0">
                <a:solidFill>
                  <a:prstClr val="black"/>
                </a:solidFill>
                <a:latin typeface="Cambria" panose="02040503050406030204" pitchFamily="18" charset="0"/>
              </a:rPr>
              <a:t>H</a:t>
            </a:r>
            <a:r>
              <a:rPr lang="tr-TR" b="1" dirty="0" smtClean="0">
                <a:solidFill>
                  <a:prstClr val="black"/>
                </a:solidFill>
                <a:latin typeface="Cambria" panose="02040503050406030204" pitchFamily="18" charset="0"/>
              </a:rPr>
              <a:t>ighly-Charged?</a:t>
            </a:r>
            <a:endParaRPr lang="en-US" b="1" dirty="0">
              <a:solidFill>
                <a:prstClr val="black"/>
              </a:solidFill>
              <a:latin typeface="Cambria" panose="02040503050406030204" pitchFamily="18" charset="0"/>
            </a:endParaRPr>
          </a:p>
        </p:txBody>
      </p:sp>
      <p:sp>
        <p:nvSpPr>
          <p:cNvPr id="47" name="Content Placeholder 2"/>
          <p:cNvSpPr txBox="1">
            <a:spLocks/>
          </p:cNvSpPr>
          <p:nvPr/>
        </p:nvSpPr>
        <p:spPr>
          <a:xfrm>
            <a:off x="377952" y="982409"/>
            <a:ext cx="7184897" cy="2409672"/>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tr-TR" dirty="0" smtClean="0">
                <a:solidFill>
                  <a:prstClr val="black"/>
                </a:solidFill>
                <a:latin typeface="Cambria" panose="02040503050406030204" pitchFamily="18" charset="0"/>
              </a:rPr>
              <a:t>DRAM cells </a:t>
            </a:r>
            <a:r>
              <a:rPr lang="tr-TR" b="1" dirty="0" smtClean="0">
                <a:solidFill>
                  <a:prstClr val="black"/>
                </a:solidFill>
                <a:latin typeface="Cambria" panose="02040503050406030204" pitchFamily="18" charset="0"/>
              </a:rPr>
              <a:t>lose charge </a:t>
            </a:r>
            <a:r>
              <a:rPr lang="tr-TR" dirty="0" smtClean="0">
                <a:solidFill>
                  <a:prstClr val="black"/>
                </a:solidFill>
                <a:latin typeface="Cambria" panose="02040503050406030204" pitchFamily="18" charset="0"/>
              </a:rPr>
              <a:t>over time</a:t>
            </a:r>
          </a:p>
          <a:p>
            <a:pPr marL="0" indent="0">
              <a:buFont typeface="Arial" pitchFamily="34" charset="0"/>
              <a:buNone/>
            </a:pPr>
            <a:r>
              <a:rPr lang="tr-TR" dirty="0" smtClean="0">
                <a:solidFill>
                  <a:prstClr val="black"/>
                </a:solidFill>
                <a:latin typeface="Cambria" panose="02040503050406030204" pitchFamily="18" charset="0"/>
              </a:rPr>
              <a:t>Two ways of </a:t>
            </a:r>
            <a:r>
              <a:rPr lang="en-US" dirty="0" smtClean="0">
                <a:solidFill>
                  <a:prstClr val="black"/>
                </a:solidFill>
                <a:latin typeface="Cambria" panose="02040503050406030204" pitchFamily="18" charset="0"/>
              </a:rPr>
              <a:t>restoring a row’s charge</a:t>
            </a:r>
            <a:r>
              <a:rPr lang="tr-TR" dirty="0" smtClean="0">
                <a:solidFill>
                  <a:prstClr val="black"/>
                </a:solidFill>
                <a:latin typeface="Cambria" panose="02040503050406030204" pitchFamily="18" charset="0"/>
              </a:rPr>
              <a:t>:</a:t>
            </a:r>
          </a:p>
          <a:p>
            <a:r>
              <a:rPr lang="tr-TR" dirty="0" smtClean="0">
                <a:solidFill>
                  <a:srgbClr val="FF0066"/>
                </a:solidFill>
                <a:latin typeface="Cambria" panose="02040503050406030204" pitchFamily="18" charset="0"/>
              </a:rPr>
              <a:t>Refresh Operation</a:t>
            </a:r>
          </a:p>
          <a:p>
            <a:r>
              <a:rPr lang="tr-TR" dirty="0" smtClean="0">
                <a:solidFill>
                  <a:srgbClr val="0066FF"/>
                </a:solidFill>
                <a:latin typeface="Cambria" panose="02040503050406030204" pitchFamily="18" charset="0"/>
              </a:rPr>
              <a:t>Access</a:t>
            </a:r>
            <a:endParaRPr lang="en-US" dirty="0">
              <a:solidFill>
                <a:srgbClr val="0066FF"/>
              </a:solidFill>
              <a:latin typeface="Cambria" panose="02040503050406030204" pitchFamily="18" charset="0"/>
            </a:endParaRPr>
          </a:p>
        </p:txBody>
      </p:sp>
      <p:cxnSp>
        <p:nvCxnSpPr>
          <p:cNvPr id="57" name="Straight Arrow Connector 56"/>
          <p:cNvCxnSpPr/>
          <p:nvPr/>
        </p:nvCxnSpPr>
        <p:spPr>
          <a:xfrm flipV="1">
            <a:off x="936967" y="5585494"/>
            <a:ext cx="7977352" cy="55169"/>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sp>
        <p:nvSpPr>
          <p:cNvPr id="59" name="67Text"/>
          <p:cNvSpPr txBox="1"/>
          <p:nvPr/>
        </p:nvSpPr>
        <p:spPr>
          <a:xfrm>
            <a:off x="7611776" y="5603288"/>
            <a:ext cx="1295400" cy="457200"/>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sz="2800" b="1" i="1" dirty="0" smtClean="0">
                <a:solidFill>
                  <a:srgbClr val="000000"/>
                </a:solidFill>
                <a:latin typeface="Cambria" panose="02040503050406030204" pitchFamily="18" charset="0"/>
              </a:rPr>
              <a:t>time</a:t>
            </a:r>
          </a:p>
        </p:txBody>
      </p:sp>
      <p:cxnSp>
        <p:nvCxnSpPr>
          <p:cNvPr id="61" name="Straight Arrow Connector 60"/>
          <p:cNvCxnSpPr/>
          <p:nvPr/>
        </p:nvCxnSpPr>
        <p:spPr>
          <a:xfrm flipH="1">
            <a:off x="931491" y="5554188"/>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68" name="67Text"/>
          <p:cNvSpPr txBox="1"/>
          <p:nvPr/>
        </p:nvSpPr>
        <p:spPr>
          <a:xfrm>
            <a:off x="2815288" y="5647971"/>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FF0066"/>
                </a:solidFill>
                <a:latin typeface="Cambria" panose="02040503050406030204" pitchFamily="18" charset="0"/>
              </a:rPr>
              <a:t>Refresh</a:t>
            </a:r>
            <a:endParaRPr lang="en-US" sz="2800" b="1" i="1" dirty="0" smtClean="0">
              <a:solidFill>
                <a:srgbClr val="FF0066"/>
              </a:solidFill>
              <a:latin typeface="Cambria" panose="02040503050406030204" pitchFamily="18" charset="0"/>
            </a:endParaRPr>
          </a:p>
        </p:txBody>
      </p:sp>
      <p:cxnSp>
        <p:nvCxnSpPr>
          <p:cNvPr id="69" name="Straight Arrow Connector 68"/>
          <p:cNvCxnSpPr/>
          <p:nvPr/>
        </p:nvCxnSpPr>
        <p:spPr>
          <a:xfrm flipH="1">
            <a:off x="3824938" y="5552721"/>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sp>
        <p:nvSpPr>
          <p:cNvPr id="70" name="67Text"/>
          <p:cNvSpPr txBox="1"/>
          <p:nvPr/>
        </p:nvSpPr>
        <p:spPr>
          <a:xfrm rot="16200000">
            <a:off x="-122164" y="4383887"/>
            <a:ext cx="1599182" cy="451403"/>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2800" b="1" i="1" dirty="0" smtClean="0">
                <a:solidFill>
                  <a:srgbClr val="000000"/>
                </a:solidFill>
                <a:latin typeface="Cambria" panose="02040503050406030204" pitchFamily="18" charset="0"/>
              </a:rPr>
              <a:t>charge</a:t>
            </a:r>
            <a:endParaRPr lang="en-US" sz="3200" b="1" i="1" dirty="0" smtClean="0">
              <a:solidFill>
                <a:srgbClr val="000000"/>
              </a:solidFill>
              <a:latin typeface="Cambria" panose="02040503050406030204" pitchFamily="18" charset="0"/>
            </a:endParaRPr>
          </a:p>
        </p:txBody>
      </p:sp>
      <p:cxnSp>
        <p:nvCxnSpPr>
          <p:cNvPr id="73" name="Straight Arrow Connector 72"/>
          <p:cNvCxnSpPr/>
          <p:nvPr/>
        </p:nvCxnSpPr>
        <p:spPr>
          <a:xfrm flipH="1" flipV="1">
            <a:off x="929824" y="3473587"/>
            <a:ext cx="5847" cy="2129701"/>
          </a:xfrm>
          <a:prstGeom prst="straightConnector1">
            <a:avLst/>
          </a:prstGeom>
          <a:ln w="38100" cap="rnd">
            <a:solidFill>
              <a:schemeClr val="tx1"/>
            </a:solidFill>
            <a:tailEnd type="arrow" w="lg" len="med"/>
          </a:ln>
        </p:spPr>
        <p:style>
          <a:lnRef idx="1">
            <a:schemeClr val="accent1"/>
          </a:lnRef>
          <a:fillRef idx="0">
            <a:schemeClr val="accent1"/>
          </a:fillRef>
          <a:effectRef idx="0">
            <a:schemeClr val="accent1"/>
          </a:effectRef>
          <a:fontRef idx="minor">
            <a:schemeClr val="tx1"/>
          </a:fontRef>
        </p:style>
      </p:cxnSp>
      <p:cxnSp>
        <p:nvCxnSpPr>
          <p:cNvPr id="79" name="Straight Arrow Connector 78"/>
          <p:cNvCxnSpPr/>
          <p:nvPr/>
        </p:nvCxnSpPr>
        <p:spPr>
          <a:xfrm>
            <a:off x="952500" y="3961888"/>
            <a:ext cx="2781300"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81" name="67Text"/>
          <p:cNvSpPr txBox="1"/>
          <p:nvPr/>
        </p:nvSpPr>
        <p:spPr>
          <a:xfrm>
            <a:off x="5581650" y="5647971"/>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FF0066"/>
                </a:solidFill>
                <a:latin typeface="Cambria" panose="02040503050406030204" pitchFamily="18" charset="0"/>
              </a:rPr>
              <a:t>Refresh</a:t>
            </a:r>
            <a:endParaRPr lang="en-US" sz="2800" b="1" i="1" dirty="0" smtClean="0">
              <a:solidFill>
                <a:srgbClr val="FF0066"/>
              </a:solidFill>
              <a:latin typeface="Cambria" panose="02040503050406030204" pitchFamily="18" charset="0"/>
            </a:endParaRPr>
          </a:p>
        </p:txBody>
      </p:sp>
      <p:cxnSp>
        <p:nvCxnSpPr>
          <p:cNvPr id="82" name="Straight Arrow Connector 81"/>
          <p:cNvCxnSpPr/>
          <p:nvPr/>
        </p:nvCxnSpPr>
        <p:spPr>
          <a:xfrm flipH="1">
            <a:off x="6591300" y="5552721"/>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cxnSp>
        <p:nvCxnSpPr>
          <p:cNvPr id="84" name="Straight Arrow Connector 83"/>
          <p:cNvCxnSpPr/>
          <p:nvPr/>
        </p:nvCxnSpPr>
        <p:spPr>
          <a:xfrm>
            <a:off x="3750629" y="3961888"/>
            <a:ext cx="1"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89" name="67Text"/>
          <p:cNvSpPr txBox="1"/>
          <p:nvPr/>
        </p:nvSpPr>
        <p:spPr>
          <a:xfrm>
            <a:off x="4156364" y="5622319"/>
            <a:ext cx="1981200" cy="492712"/>
          </a:xfrm>
          <a:prstGeom prst="rect">
            <a:avLst/>
          </a:prstGeom>
          <a:noFill/>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tr-TR" sz="2800" b="1" i="1" dirty="0" smtClean="0">
                <a:solidFill>
                  <a:srgbClr val="0066FF"/>
                </a:solidFill>
                <a:latin typeface="Cambria" panose="02040503050406030204" pitchFamily="18" charset="0"/>
              </a:rPr>
              <a:t>Access</a:t>
            </a:r>
            <a:endParaRPr lang="en-US" sz="2800" b="1" i="1" dirty="0" smtClean="0">
              <a:solidFill>
                <a:srgbClr val="0066FF"/>
              </a:solidFill>
              <a:latin typeface="Cambria" panose="02040503050406030204" pitchFamily="18" charset="0"/>
            </a:endParaRPr>
          </a:p>
        </p:txBody>
      </p:sp>
      <p:cxnSp>
        <p:nvCxnSpPr>
          <p:cNvPr id="90" name="Straight Arrow Connector 89"/>
          <p:cNvCxnSpPr/>
          <p:nvPr/>
        </p:nvCxnSpPr>
        <p:spPr>
          <a:xfrm flipH="1">
            <a:off x="5169110" y="5539963"/>
            <a:ext cx="3096" cy="132625"/>
          </a:xfrm>
          <a:prstGeom prst="straightConnector1">
            <a:avLst/>
          </a:prstGeom>
          <a:ln w="34925" cap="rnd">
            <a:solidFill>
              <a:schemeClr val="tx1"/>
            </a:solidFill>
            <a:prstDash val="solid"/>
            <a:tailEnd type="none" w="lg"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a:off x="6520428" y="3961888"/>
            <a:ext cx="2471172"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720078" y="3961888"/>
            <a:ext cx="2800350" cy="319871"/>
            <a:chOff x="5581650" y="2735218"/>
            <a:chExt cx="2800350" cy="319871"/>
          </a:xfrm>
        </p:grpSpPr>
        <p:cxnSp>
          <p:nvCxnSpPr>
            <p:cNvPr id="23" name="Straight Arrow Connector 22"/>
            <p:cNvCxnSpPr/>
            <p:nvPr/>
          </p:nvCxnSpPr>
          <p:spPr>
            <a:xfrm>
              <a:off x="8382000" y="2742688"/>
              <a:ext cx="0" cy="305056"/>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a:off x="5581650" y="2743200"/>
              <a:ext cx="1375064" cy="30454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a:off x="6954359" y="2742688"/>
              <a:ext cx="1" cy="312401"/>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a:off x="6977984" y="2735218"/>
              <a:ext cx="1375064" cy="304544"/>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grpSp>
      <p:cxnSp>
        <p:nvCxnSpPr>
          <p:cNvPr id="27" name="Straight Arrow Connector 26"/>
          <p:cNvCxnSpPr/>
          <p:nvPr/>
        </p:nvCxnSpPr>
        <p:spPr>
          <a:xfrm>
            <a:off x="3739128" y="3961888"/>
            <a:ext cx="2781300" cy="61011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6520428" y="3961888"/>
            <a:ext cx="0" cy="616462"/>
          </a:xfrm>
          <a:prstGeom prst="straightConnector1">
            <a:avLst/>
          </a:prstGeom>
          <a:ln w="38100" cap="rnd">
            <a:solidFill>
              <a:srgbClr val="0000FF"/>
            </a:solidFill>
            <a:tailEnd type="none" w="lg" len="med"/>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4648200" y="3763828"/>
            <a:ext cx="785162" cy="808172"/>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196497703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childTnLst>
                                </p:cTn>
                              </p:par>
                              <p:par>
                                <p:cTn id="7" presetID="22" presetClass="entr" presetSubtype="8" fill="hold" nodeType="withEffect">
                                  <p:stCondLst>
                                    <p:cond delay="0"/>
                                  </p:stCondLst>
                                  <p:childTnLst>
                                    <p:set>
                                      <p:cBhvr>
                                        <p:cTn id="8" dur="1" fill="hold">
                                          <p:stCondLst>
                                            <p:cond delay="0"/>
                                          </p:stCondLst>
                                        </p:cTn>
                                        <p:tgtEl>
                                          <p:spTgt spid="79"/>
                                        </p:tgtEl>
                                        <p:attrNameLst>
                                          <p:attrName>style.visibility</p:attrName>
                                        </p:attrNameLst>
                                      </p:cBhvr>
                                      <p:to>
                                        <p:strVal val="visible"/>
                                      </p:to>
                                    </p:set>
                                    <p:animEffect transition="in" filter="wipe(left)">
                                      <p:cBhvr>
                                        <p:cTn id="9" dur="500"/>
                                        <p:tgtEl>
                                          <p:spTgt spid="79"/>
                                        </p:tgtEl>
                                      </p:cBhvr>
                                    </p:animEffec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nodeType="clickEffect">
                                  <p:stCondLst>
                                    <p:cond delay="0"/>
                                  </p:stCondLst>
                                  <p:childTnLst>
                                    <p:set>
                                      <p:cBhvr>
                                        <p:cTn id="13" dur="1" fill="hold">
                                          <p:stCondLst>
                                            <p:cond delay="0"/>
                                          </p:stCondLst>
                                        </p:cTn>
                                        <p:tgtEl>
                                          <p:spTgt spid="47">
                                            <p:txEl>
                                              <p:pRg st="1" end="1"/>
                                            </p:txEl>
                                          </p:spTgt>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47">
                                            <p:txEl>
                                              <p:pRg st="2" end="2"/>
                                            </p:txEl>
                                          </p:spTgt>
                                        </p:tgtEl>
                                        <p:attrNameLst>
                                          <p:attrName>style.visibility</p:attrName>
                                        </p:attrNameLst>
                                      </p:cBhvr>
                                      <p:to>
                                        <p:strVal val="visible"/>
                                      </p:to>
                                    </p:set>
                                  </p:childTnLst>
                                </p:cTn>
                              </p:par>
                              <p:par>
                                <p:cTn id="18" presetID="22" presetClass="entr" presetSubtype="4" fill="hold" nodeType="withEffect">
                                  <p:stCondLst>
                                    <p:cond delay="0"/>
                                  </p:stCondLst>
                                  <p:childTnLst>
                                    <p:set>
                                      <p:cBhvr>
                                        <p:cTn id="19" dur="1" fill="hold">
                                          <p:stCondLst>
                                            <p:cond delay="0"/>
                                          </p:stCondLst>
                                        </p:cTn>
                                        <p:tgtEl>
                                          <p:spTgt spid="84"/>
                                        </p:tgtEl>
                                        <p:attrNameLst>
                                          <p:attrName>style.visibility</p:attrName>
                                        </p:attrNameLst>
                                      </p:cBhvr>
                                      <p:to>
                                        <p:strVal val="visible"/>
                                      </p:to>
                                    </p:set>
                                    <p:animEffect transition="in" filter="wipe(down)">
                                      <p:cBhvr>
                                        <p:cTn id="20" dur="500"/>
                                        <p:tgtEl>
                                          <p:spTgt spid="84"/>
                                        </p:tgtEl>
                                      </p:cBhvr>
                                    </p:animEffect>
                                  </p:childTnLst>
                                </p:cTn>
                              </p:par>
                            </p:childTnLst>
                          </p:cTn>
                        </p:par>
                        <p:par>
                          <p:cTn id="21" fill="hold">
                            <p:stCondLst>
                              <p:cond delay="500"/>
                            </p:stCondLst>
                            <p:childTnLst>
                              <p:par>
                                <p:cTn id="22" presetID="22" presetClass="entr" presetSubtype="8"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wipe(left)">
                                      <p:cBhvr>
                                        <p:cTn id="24" dur="500"/>
                                        <p:tgtEl>
                                          <p:spTgt spid="27"/>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wipe(left)">
                                      <p:cBhvr>
                                        <p:cTn id="27" dur="500"/>
                                        <p:tgtEl>
                                          <p:spTgt spid="68"/>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81"/>
                                        </p:tgtEl>
                                        <p:attrNameLst>
                                          <p:attrName>style.visibility</p:attrName>
                                        </p:attrNameLst>
                                      </p:cBhvr>
                                      <p:to>
                                        <p:strVal val="visible"/>
                                      </p:to>
                                    </p:set>
                                    <p:animEffect transition="in" filter="wipe(left)">
                                      <p:cBhvr>
                                        <p:cTn id="30" dur="500"/>
                                        <p:tgtEl>
                                          <p:spTgt spid="81"/>
                                        </p:tgtEl>
                                      </p:cBhvr>
                                    </p:animEffect>
                                  </p:childTnLst>
                                </p:cTn>
                              </p:par>
                            </p:childTnLst>
                          </p:cTn>
                        </p:par>
                        <p:par>
                          <p:cTn id="31" fill="hold">
                            <p:stCondLst>
                              <p:cond delay="1000"/>
                            </p:stCondLst>
                            <p:childTnLst>
                              <p:par>
                                <p:cTn id="32" presetID="22" presetClass="entr" presetSubtype="4" fill="hold"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wipe(down)">
                                      <p:cBhvr>
                                        <p:cTn id="34" dur="500"/>
                                        <p:tgtEl>
                                          <p:spTgt spid="28"/>
                                        </p:tgtEl>
                                      </p:cBhvr>
                                    </p:animEffect>
                                  </p:childTnLst>
                                </p:cTn>
                              </p:par>
                            </p:childTnLst>
                          </p:cTn>
                        </p:par>
                        <p:par>
                          <p:cTn id="35" fill="hold">
                            <p:stCondLst>
                              <p:cond delay="1500"/>
                            </p:stCondLst>
                            <p:childTnLst>
                              <p:par>
                                <p:cTn id="36" presetID="22" presetClass="entr" presetSubtype="8" fill="hold" nodeType="afterEffect">
                                  <p:stCondLst>
                                    <p:cond delay="0"/>
                                  </p:stCondLst>
                                  <p:childTnLst>
                                    <p:set>
                                      <p:cBhvr>
                                        <p:cTn id="37" dur="1" fill="hold">
                                          <p:stCondLst>
                                            <p:cond delay="0"/>
                                          </p:stCondLst>
                                        </p:cTn>
                                        <p:tgtEl>
                                          <p:spTgt spid="95"/>
                                        </p:tgtEl>
                                        <p:attrNameLst>
                                          <p:attrName>style.visibility</p:attrName>
                                        </p:attrNameLst>
                                      </p:cBhvr>
                                      <p:to>
                                        <p:strVal val="visible"/>
                                      </p:to>
                                    </p:set>
                                    <p:animEffect transition="in" filter="wipe(left)">
                                      <p:cBhvr>
                                        <p:cTn id="38" dur="500"/>
                                        <p:tgtEl>
                                          <p:spTgt spid="95"/>
                                        </p:tgtEl>
                                      </p:cBhvr>
                                    </p:animEffec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7">
                                            <p:txEl>
                                              <p:pRg st="3" end="3"/>
                                            </p:txEl>
                                          </p:spTgt>
                                        </p:tgtEl>
                                        <p:attrNameLst>
                                          <p:attrName>style.visibility</p:attrName>
                                        </p:attrNameLst>
                                      </p:cBhvr>
                                      <p:to>
                                        <p:strVal val="visible"/>
                                      </p:to>
                                    </p:set>
                                  </p:childTnLst>
                                </p:cTn>
                              </p:par>
                              <p:par>
                                <p:cTn id="43" presetID="22" presetClass="entr" presetSubtype="8" fill="hold" grpId="0" nodeType="withEffect">
                                  <p:stCondLst>
                                    <p:cond delay="0"/>
                                  </p:stCondLst>
                                  <p:childTnLst>
                                    <p:set>
                                      <p:cBhvr>
                                        <p:cTn id="44" dur="1" fill="hold">
                                          <p:stCondLst>
                                            <p:cond delay="0"/>
                                          </p:stCondLst>
                                        </p:cTn>
                                        <p:tgtEl>
                                          <p:spTgt spid="89"/>
                                        </p:tgtEl>
                                        <p:attrNameLst>
                                          <p:attrName>style.visibility</p:attrName>
                                        </p:attrNameLst>
                                      </p:cBhvr>
                                      <p:to>
                                        <p:strVal val="visible"/>
                                      </p:to>
                                    </p:set>
                                    <p:animEffect transition="in" filter="wipe(left)">
                                      <p:cBhvr>
                                        <p:cTn id="45" dur="500"/>
                                        <p:tgtEl>
                                          <p:spTgt spid="89"/>
                                        </p:tgtEl>
                                      </p:cBhvr>
                                    </p:animEffect>
                                  </p:childTnLst>
                                </p:cTn>
                              </p:par>
                              <p:par>
                                <p:cTn id="46" presetID="22" presetClass="entr" presetSubtype="4" fill="hold" nodeType="withEffect">
                                  <p:stCondLst>
                                    <p:cond delay="0"/>
                                  </p:stCondLst>
                                  <p:childTnLst>
                                    <p:set>
                                      <p:cBhvr>
                                        <p:cTn id="47" dur="1" fill="hold">
                                          <p:stCondLst>
                                            <p:cond delay="0"/>
                                          </p:stCondLst>
                                        </p:cTn>
                                        <p:tgtEl>
                                          <p:spTgt spid="90"/>
                                        </p:tgtEl>
                                        <p:attrNameLst>
                                          <p:attrName>style.visibility</p:attrName>
                                        </p:attrNameLst>
                                      </p:cBhvr>
                                      <p:to>
                                        <p:strVal val="visible"/>
                                      </p:to>
                                    </p:set>
                                    <p:animEffect transition="in" filter="wipe(down)">
                                      <p:cBhvr>
                                        <p:cTn id="48" dur="500"/>
                                        <p:tgtEl>
                                          <p:spTgt spid="90"/>
                                        </p:tgtEl>
                                      </p:cBhvr>
                                    </p:animEffect>
                                  </p:childTnLst>
                                </p:cTn>
                              </p:par>
                              <p:par>
                                <p:cTn id="49" presetID="10" presetClass="exit" presetSubtype="0" fill="hold" nodeType="withEffect">
                                  <p:stCondLst>
                                    <p:cond delay="0"/>
                                  </p:stCondLst>
                                  <p:childTnLst>
                                    <p:animEffect transition="out" filter="fade">
                                      <p:cBhvr>
                                        <p:cTn id="50" dur="500"/>
                                        <p:tgtEl>
                                          <p:spTgt spid="27"/>
                                        </p:tgtEl>
                                      </p:cBhvr>
                                    </p:animEffect>
                                    <p:set>
                                      <p:cBhvr>
                                        <p:cTn id="51" dur="1" fill="hold">
                                          <p:stCondLst>
                                            <p:cond delay="499"/>
                                          </p:stCondLst>
                                        </p:cTn>
                                        <p:tgtEl>
                                          <p:spTgt spid="27"/>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500"/>
                                        <p:tgtEl>
                                          <p:spTgt spid="28"/>
                                        </p:tgtEl>
                                      </p:cBhvr>
                                    </p:animEffect>
                                    <p:set>
                                      <p:cBhvr>
                                        <p:cTn id="54" dur="1" fill="hold">
                                          <p:stCondLst>
                                            <p:cond delay="499"/>
                                          </p:stCondLst>
                                        </p:cTn>
                                        <p:tgtEl>
                                          <p:spTgt spid="28"/>
                                        </p:tgtEl>
                                        <p:attrNameLst>
                                          <p:attrName>style.visibility</p:attrName>
                                        </p:attrNameLst>
                                      </p:cBhvr>
                                      <p:to>
                                        <p:strVal val="hidden"/>
                                      </p:to>
                                    </p:set>
                                  </p:childTnLst>
                                </p:cTn>
                              </p:par>
                            </p:childTnLst>
                          </p:cTn>
                        </p:par>
                        <p:par>
                          <p:cTn id="55" fill="hold">
                            <p:stCondLst>
                              <p:cond delay="500"/>
                            </p:stCondLst>
                            <p:childTnLst>
                              <p:par>
                                <p:cTn id="56" presetID="22" presetClass="entr" presetSubtype="8"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Effect transition="in" filter="wipe(left)">
                                      <p:cBhvr>
                                        <p:cTn id="58" dur="1000"/>
                                        <p:tgtEl>
                                          <p:spTgt spid="4"/>
                                        </p:tgtEl>
                                      </p:cBhvr>
                                    </p:animEffect>
                                  </p:childTnLst>
                                </p:cTn>
                              </p:par>
                            </p:childTnLst>
                          </p:cTn>
                        </p:par>
                        <p:par>
                          <p:cTn id="59" fill="hold">
                            <p:stCondLst>
                              <p:cond delay="1500"/>
                            </p:stCondLst>
                            <p:childTnLst>
                              <p:par>
                                <p:cTn id="60" presetID="10" presetClass="entr" presetSubtype="0" fill="hold" grpId="0" nodeType="afterEffect">
                                  <p:stCondLst>
                                    <p:cond delay="0"/>
                                  </p:stCondLst>
                                  <p:childTnLst>
                                    <p:set>
                                      <p:cBhvr>
                                        <p:cTn id="61" dur="1" fill="hold">
                                          <p:stCondLst>
                                            <p:cond delay="0"/>
                                          </p:stCondLst>
                                        </p:cTn>
                                        <p:tgtEl>
                                          <p:spTgt spid="2"/>
                                        </p:tgtEl>
                                        <p:attrNameLst>
                                          <p:attrName>style.visibility</p:attrName>
                                        </p:attrNameLst>
                                      </p:cBhvr>
                                      <p:to>
                                        <p:strVal val="visible"/>
                                      </p:to>
                                    </p:set>
                                    <p:animEffect transition="in" filter="fade">
                                      <p:cBhvr>
                                        <p:cTn id="6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81" grpId="0"/>
      <p:bldP spid="89" grpId="0"/>
      <p:bldP spid="2"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itchFamily="18" charset="0"/>
              </a:rPr>
              <a:t>Observation 2</a:t>
            </a:r>
            <a:endParaRPr lang="en-US" dirty="0">
              <a:latin typeface="Cambria" pitchFamily="18" charset="0"/>
            </a:endParaRPr>
          </a:p>
        </p:txBody>
      </p:sp>
      <p:sp>
        <p:nvSpPr>
          <p:cNvPr id="3" name="Content Placeholder 2"/>
          <p:cNvSpPr>
            <a:spLocks noGrp="1"/>
          </p:cNvSpPr>
          <p:nvPr>
            <p:ph idx="1"/>
          </p:nvPr>
        </p:nvSpPr>
        <p:spPr/>
        <p:txBody>
          <a:bodyPr/>
          <a:lstStyle/>
          <a:p>
            <a:pPr marL="0" lvl="1" indent="0">
              <a:spcBef>
                <a:spcPts val="1000"/>
              </a:spcBef>
              <a:buNone/>
            </a:pPr>
            <a:r>
              <a:rPr lang="tr-TR" sz="3600" dirty="0">
                <a:latin typeface="Cambria" panose="02040503050406030204" pitchFamily="18" charset="0"/>
              </a:rPr>
              <a:t>A </a:t>
            </a:r>
            <a:r>
              <a:rPr lang="en-US" sz="3600" dirty="0">
                <a:latin typeface="Cambria" panose="02040503050406030204" pitchFamily="18" charset="0"/>
              </a:rPr>
              <a:t>row’s </a:t>
            </a:r>
            <a:r>
              <a:rPr lang="tr-TR" sz="3600" dirty="0">
                <a:latin typeface="Cambria" panose="02040503050406030204" pitchFamily="18" charset="0"/>
              </a:rPr>
              <a:t>charge is </a:t>
            </a:r>
            <a:r>
              <a:rPr lang="tr-TR" sz="3600" dirty="0">
                <a:solidFill>
                  <a:srgbClr val="FF0066"/>
                </a:solidFill>
                <a:latin typeface="Cambria" panose="02040503050406030204" pitchFamily="18" charset="0"/>
              </a:rPr>
              <a:t>restored</a:t>
            </a:r>
            <a:r>
              <a:rPr lang="tr-TR" sz="3600" dirty="0">
                <a:latin typeface="Cambria" panose="02040503050406030204" pitchFamily="18" charset="0"/>
              </a:rPr>
              <a:t> when the </a:t>
            </a:r>
            <a:r>
              <a:rPr lang="en-US" sz="3600" dirty="0">
                <a:latin typeface="Cambria" panose="02040503050406030204" pitchFamily="18" charset="0"/>
              </a:rPr>
              <a:t>row </a:t>
            </a:r>
            <a:r>
              <a:rPr lang="tr-TR" sz="3600" dirty="0">
                <a:latin typeface="Cambria" panose="02040503050406030204" pitchFamily="18" charset="0"/>
              </a:rPr>
              <a:t>is </a:t>
            </a:r>
            <a:r>
              <a:rPr lang="tr-TR" sz="3600" dirty="0" smtClean="0">
                <a:solidFill>
                  <a:srgbClr val="0066FF"/>
                </a:solidFill>
                <a:latin typeface="Cambria" panose="02040503050406030204" pitchFamily="18" charset="0"/>
              </a:rPr>
              <a:t>accessed</a:t>
            </a:r>
            <a:endParaRPr lang="en-US" sz="3600" dirty="0" smtClean="0">
              <a:solidFill>
                <a:srgbClr val="0066FF"/>
              </a:solidFill>
              <a:latin typeface="Cambria" panose="02040503050406030204" pitchFamily="18" charset="0"/>
            </a:endParaRPr>
          </a:p>
          <a:p>
            <a:pPr marL="0" lvl="1" indent="0">
              <a:spcBef>
                <a:spcPts val="1000"/>
              </a:spcBef>
              <a:buNone/>
            </a:pPr>
            <a:endParaRPr lang="en-US" sz="2000" dirty="0">
              <a:latin typeface="Cambria" panose="02040503050406030204" pitchFamily="18" charset="0"/>
            </a:endParaRPr>
          </a:p>
          <a:p>
            <a:pPr marL="285750" lvl="1">
              <a:spcBef>
                <a:spcPts val="1000"/>
              </a:spcBef>
              <a:buFont typeface="Arial" panose="020B0604020202020204" pitchFamily="34" charset="0"/>
              <a:buChar char="•"/>
            </a:pPr>
            <a:endParaRPr lang="en-US" sz="2000" dirty="0" smtClean="0">
              <a:latin typeface="Cambria" panose="02040503050406030204" pitchFamily="18" charset="0"/>
            </a:endParaRPr>
          </a:p>
          <a:p>
            <a:pPr marL="285750" lvl="1">
              <a:spcBef>
                <a:spcPts val="1000"/>
              </a:spcBef>
              <a:buFont typeface="Arial" panose="020B0604020202020204" pitchFamily="34" charset="0"/>
              <a:buChar char="•"/>
            </a:pPr>
            <a:endParaRPr lang="tr-TR" sz="2000" dirty="0">
              <a:latin typeface="Cambria" panose="02040503050406030204" pitchFamily="18" charset="0"/>
            </a:endParaRPr>
          </a:p>
          <a:p>
            <a:endParaRPr lang="en-US" dirty="0"/>
          </a:p>
        </p:txBody>
      </p:sp>
      <p:sp>
        <p:nvSpPr>
          <p:cNvPr id="4" name="TextBox 3"/>
          <p:cNvSpPr txBox="1"/>
          <p:nvPr/>
        </p:nvSpPr>
        <p:spPr>
          <a:xfrm>
            <a:off x="304800" y="3992940"/>
            <a:ext cx="8494721" cy="156966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800" b="1" dirty="0" smtClean="0">
                <a:solidFill>
                  <a:prstClr val="black"/>
                </a:solidFill>
                <a:latin typeface="Calibri"/>
              </a:rPr>
              <a:t>How likely is a </a:t>
            </a:r>
            <a:r>
              <a:rPr lang="tr-TR" sz="4800" b="1" dirty="0" smtClean="0">
                <a:solidFill>
                  <a:srgbClr val="FF0066"/>
                </a:solidFill>
                <a:latin typeface="Calibri"/>
              </a:rPr>
              <a:t>recently-accessed</a:t>
            </a:r>
            <a:r>
              <a:rPr lang="tr-TR" sz="4800" b="1" dirty="0" smtClean="0">
                <a:solidFill>
                  <a:prstClr val="black"/>
                </a:solidFill>
                <a:latin typeface="Calibri"/>
              </a:rPr>
              <a:t> row to be accessed again?</a:t>
            </a:r>
            <a:endParaRPr lang="en-US" sz="4800" b="1" dirty="0">
              <a:solidFill>
                <a:prstClr val="black"/>
              </a:solidFill>
              <a:latin typeface="Calibri"/>
            </a:endParaRPr>
          </a:p>
        </p:txBody>
      </p:sp>
    </p:spTree>
    <p:extLst>
      <p:ext uri="{BB962C8B-B14F-4D97-AF65-F5344CB8AC3E}">
        <p14:creationId xmlns:p14="http://schemas.microsoft.com/office/powerpoint/2010/main" val="104324938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hart 13"/>
          <p:cNvGraphicFramePr>
            <a:graphicFrameLocks/>
          </p:cNvGraphicFramePr>
          <p:nvPr>
            <p:extLst>
              <p:ext uri="{D42A27DB-BD31-4B8C-83A1-F6EECF244321}">
                <p14:modId xmlns:p14="http://schemas.microsoft.com/office/powerpoint/2010/main" val="2054469198"/>
              </p:ext>
            </p:extLst>
          </p:nvPr>
        </p:nvGraphicFramePr>
        <p:xfrm>
          <a:off x="0" y="2976264"/>
          <a:ext cx="9144000" cy="3417792"/>
        </p:xfrm>
        <a:graphic>
          <a:graphicData uri="http://schemas.openxmlformats.org/drawingml/2006/chart">
            <c:chart xmlns:c="http://schemas.openxmlformats.org/drawingml/2006/chart" xmlns:r="http://schemas.openxmlformats.org/officeDocument/2006/relationships" r:id="rId3"/>
          </a:graphicData>
        </a:graphic>
      </p:graphicFrame>
      <p:sp>
        <p:nvSpPr>
          <p:cNvPr id="13" name="Title 1"/>
          <p:cNvSpPr txBox="1">
            <a:spLocks/>
          </p:cNvSpPr>
          <p:nvPr/>
        </p:nvSpPr>
        <p:spPr>
          <a:xfrm>
            <a:off x="0" y="66419"/>
            <a:ext cx="9144000" cy="761999"/>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r>
              <a:rPr lang="tr-TR" sz="4000" b="1" dirty="0" smtClean="0">
                <a:solidFill>
                  <a:prstClr val="black"/>
                </a:solidFill>
                <a:latin typeface="Cambria" panose="02040503050406030204" pitchFamily="18" charset="0"/>
              </a:rPr>
              <a:t>Row Level Temporal Locality (RLTL)</a:t>
            </a:r>
            <a:endParaRPr lang="en-US" sz="4000" b="1" dirty="0">
              <a:solidFill>
                <a:prstClr val="black"/>
              </a:solidFill>
              <a:latin typeface="Cambria" panose="02040503050406030204" pitchFamily="18" charset="0"/>
            </a:endParaRPr>
          </a:p>
        </p:txBody>
      </p:sp>
      <p:sp>
        <p:nvSpPr>
          <p:cNvPr id="8" name="TextBox 7"/>
          <p:cNvSpPr txBox="1"/>
          <p:nvPr/>
        </p:nvSpPr>
        <p:spPr>
          <a:xfrm>
            <a:off x="8382000" y="3043535"/>
            <a:ext cx="990600" cy="461665"/>
          </a:xfrm>
          <a:prstGeom prst="rect">
            <a:avLst/>
          </a:prstGeom>
          <a:noFill/>
        </p:spPr>
        <p:txBody>
          <a:bodyPr wrap="square" rtlCol="0">
            <a:spAutoFit/>
          </a:bodyPr>
          <a:lstStyle/>
          <a:p>
            <a:r>
              <a:rPr lang="tr-TR" sz="2400" b="1" dirty="0" smtClean="0">
                <a:solidFill>
                  <a:srgbClr val="0066FF"/>
                </a:solidFill>
                <a:latin typeface="Cambria" pitchFamily="18" charset="0"/>
              </a:rPr>
              <a:t>86%</a:t>
            </a:r>
            <a:endParaRPr lang="en-US" sz="2400" b="1" dirty="0">
              <a:solidFill>
                <a:srgbClr val="0066FF"/>
              </a:solidFill>
              <a:latin typeface="Cambria" pitchFamily="18" charset="0"/>
            </a:endParaRPr>
          </a:p>
        </p:txBody>
      </p:sp>
      <p:sp>
        <p:nvSpPr>
          <p:cNvPr id="3" name="Oval 2"/>
          <p:cNvSpPr/>
          <p:nvPr/>
        </p:nvSpPr>
        <p:spPr>
          <a:xfrm>
            <a:off x="3429000" y="3505200"/>
            <a:ext cx="609600" cy="1600200"/>
          </a:xfrm>
          <a:prstGeom prst="ellipse">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aphicFrame>
        <p:nvGraphicFramePr>
          <p:cNvPr id="15" name="Chart 14"/>
          <p:cNvGraphicFramePr>
            <a:graphicFrameLocks/>
          </p:cNvGraphicFramePr>
          <p:nvPr>
            <p:extLst>
              <p:ext uri="{D42A27DB-BD31-4B8C-83A1-F6EECF244321}">
                <p14:modId xmlns:p14="http://schemas.microsoft.com/office/powerpoint/2010/main" val="1981713638"/>
              </p:ext>
            </p:extLst>
          </p:nvPr>
        </p:nvGraphicFramePr>
        <p:xfrm>
          <a:off x="27122" y="3043535"/>
          <a:ext cx="9116878" cy="3417792"/>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p:cNvSpPr txBox="1"/>
          <p:nvPr/>
        </p:nvSpPr>
        <p:spPr>
          <a:xfrm>
            <a:off x="8382000" y="3043535"/>
            <a:ext cx="990600" cy="461665"/>
          </a:xfrm>
          <a:prstGeom prst="rect">
            <a:avLst/>
          </a:prstGeom>
          <a:noFill/>
        </p:spPr>
        <p:txBody>
          <a:bodyPr wrap="square" rtlCol="0">
            <a:spAutoFit/>
          </a:bodyPr>
          <a:lstStyle/>
          <a:p>
            <a:r>
              <a:rPr lang="tr-TR" sz="2400" b="1" dirty="0" smtClean="0">
                <a:solidFill>
                  <a:srgbClr val="0066FF"/>
                </a:solidFill>
                <a:latin typeface="Cambria" pitchFamily="18" charset="0"/>
              </a:rPr>
              <a:t>97%</a:t>
            </a:r>
            <a:endParaRPr lang="en-US" sz="2400" b="1" dirty="0">
              <a:solidFill>
                <a:srgbClr val="0066FF"/>
              </a:solidFill>
              <a:latin typeface="Cambria" pitchFamily="18" charset="0"/>
            </a:endParaRPr>
          </a:p>
        </p:txBody>
      </p:sp>
      <p:sp>
        <p:nvSpPr>
          <p:cNvPr id="57" name="Content Placeholder 2"/>
          <p:cNvSpPr txBox="1">
            <a:spLocks/>
          </p:cNvSpPr>
          <p:nvPr/>
        </p:nvSpPr>
        <p:spPr>
          <a:xfrm>
            <a:off x="377952" y="982408"/>
            <a:ext cx="8382001" cy="5113591"/>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a:solidFill>
                  <a:prstClr val="black"/>
                </a:solidFill>
                <a:latin typeface="Cambria" panose="02040503050406030204" pitchFamily="18" charset="0"/>
              </a:rPr>
              <a:t>A </a:t>
            </a:r>
            <a:r>
              <a:rPr lang="tr-TR" b="1" dirty="0">
                <a:solidFill>
                  <a:srgbClr val="FF0066"/>
                </a:solidFill>
                <a:latin typeface="Cambria" panose="02040503050406030204" pitchFamily="18" charset="0"/>
              </a:rPr>
              <a:t>recently-accessed</a:t>
            </a:r>
            <a:r>
              <a:rPr lang="tr-TR" dirty="0">
                <a:solidFill>
                  <a:prstClr val="black"/>
                </a:solidFill>
                <a:latin typeface="Cambria" panose="02040503050406030204" pitchFamily="18" charset="0"/>
              </a:rPr>
              <a:t> </a:t>
            </a:r>
            <a:r>
              <a:rPr lang="en-US" dirty="0" smtClean="0">
                <a:solidFill>
                  <a:prstClr val="black"/>
                </a:solidFill>
                <a:latin typeface="Cambria" panose="02040503050406030204" pitchFamily="18" charset="0"/>
              </a:rPr>
              <a:t>DRAM row</a:t>
            </a:r>
            <a:r>
              <a:rPr lang="tr-TR" dirty="0" smtClean="0">
                <a:solidFill>
                  <a:prstClr val="black"/>
                </a:solidFill>
                <a:latin typeface="Cambria" panose="02040503050406030204" pitchFamily="18" charset="0"/>
              </a:rPr>
              <a:t> </a:t>
            </a:r>
            <a:r>
              <a:rPr lang="en-US" dirty="0">
                <a:solidFill>
                  <a:prstClr val="black"/>
                </a:solidFill>
                <a:latin typeface="Cambria" panose="02040503050406030204" pitchFamily="18" charset="0"/>
              </a:rPr>
              <a:t>is</a:t>
            </a:r>
            <a:r>
              <a:rPr lang="tr-TR" dirty="0">
                <a:solidFill>
                  <a:prstClr val="black"/>
                </a:solidFill>
                <a:latin typeface="Cambria" panose="02040503050406030204" pitchFamily="18" charset="0"/>
              </a:rPr>
              <a:t> likely to be accessed</a:t>
            </a:r>
            <a:r>
              <a:rPr lang="en-US" dirty="0">
                <a:solidFill>
                  <a:prstClr val="black"/>
                </a:solidFill>
                <a:latin typeface="Cambria" panose="02040503050406030204" pitchFamily="18" charset="0"/>
              </a:rPr>
              <a:t> again</a:t>
            </a:r>
            <a:r>
              <a:rPr lang="tr-TR" dirty="0" smtClean="0">
                <a:solidFill>
                  <a:prstClr val="black"/>
                </a:solidFill>
                <a:latin typeface="Cambria" panose="02040503050406030204" pitchFamily="18" charset="0"/>
              </a:rPr>
              <a:t>.</a:t>
            </a:r>
          </a:p>
          <a:p>
            <a:r>
              <a:rPr lang="en-US" b="1" i="1" dirty="0" smtClean="0">
                <a:solidFill>
                  <a:prstClr val="black"/>
                </a:solidFill>
                <a:latin typeface="Cambria" panose="02040503050406030204" pitchFamily="18" charset="0"/>
              </a:rPr>
              <a:t>t</a:t>
            </a:r>
            <a:r>
              <a:rPr lang="tr-TR" dirty="0" smtClean="0">
                <a:solidFill>
                  <a:prstClr val="black"/>
                </a:solidFill>
                <a:latin typeface="Cambria" panose="02040503050406030204" pitchFamily="18" charset="0"/>
              </a:rPr>
              <a:t>-RLTL</a:t>
            </a:r>
            <a:r>
              <a:rPr lang="en-US" dirty="0" smtClean="0">
                <a:solidFill>
                  <a:prstClr val="black"/>
                </a:solidFill>
                <a:latin typeface="Cambria" panose="02040503050406030204" pitchFamily="18" charset="0"/>
              </a:rPr>
              <a:t>: Fraction of rows that are accessed within time </a:t>
            </a:r>
            <a:r>
              <a:rPr lang="en-US" b="1" i="1" dirty="0" smtClean="0">
                <a:solidFill>
                  <a:prstClr val="black"/>
                </a:solidFill>
                <a:latin typeface="Cambria" panose="02040503050406030204" pitchFamily="18" charset="0"/>
              </a:rPr>
              <a:t>t</a:t>
            </a:r>
            <a:r>
              <a:rPr lang="en-US" dirty="0" smtClean="0">
                <a:solidFill>
                  <a:prstClr val="black"/>
                </a:solidFill>
                <a:latin typeface="Cambria" panose="02040503050406030204" pitchFamily="18" charset="0"/>
              </a:rPr>
              <a:t> after their previous access</a:t>
            </a:r>
            <a:endParaRPr lang="en-US" dirty="0">
              <a:solidFill>
                <a:prstClr val="black"/>
              </a:solidFill>
              <a:latin typeface="Cambria" panose="02040503050406030204" pitchFamily="18" charset="0"/>
            </a:endParaRPr>
          </a:p>
        </p:txBody>
      </p:sp>
      <p:sp>
        <p:nvSpPr>
          <p:cNvPr id="5" name="TextBox 4"/>
          <p:cNvSpPr txBox="1"/>
          <p:nvPr/>
        </p:nvSpPr>
        <p:spPr>
          <a:xfrm>
            <a:off x="1143000" y="5906869"/>
            <a:ext cx="7239000" cy="646331"/>
          </a:xfrm>
          <a:prstGeom prst="rect">
            <a:avLst/>
          </a:prstGeom>
          <a:noFill/>
        </p:spPr>
        <p:txBody>
          <a:bodyPr wrap="square" rtlCol="0">
            <a:spAutoFit/>
          </a:bodyPr>
          <a:lstStyle/>
          <a:p>
            <a:r>
              <a:rPr lang="tr-TR" sz="3600" b="1" dirty="0" smtClean="0">
                <a:solidFill>
                  <a:prstClr val="black"/>
                </a:solidFill>
                <a:latin typeface="Calibri"/>
              </a:rPr>
              <a:t>8ms – RLTL for single-core workloads</a:t>
            </a:r>
            <a:endParaRPr lang="en-US" sz="3600" b="1" dirty="0">
              <a:solidFill>
                <a:prstClr val="black"/>
              </a:solidFill>
              <a:latin typeface="Calibri"/>
            </a:endParaRPr>
          </a:p>
        </p:txBody>
      </p:sp>
      <p:sp>
        <p:nvSpPr>
          <p:cNvPr id="18" name="TextBox 17"/>
          <p:cNvSpPr txBox="1"/>
          <p:nvPr/>
        </p:nvSpPr>
        <p:spPr>
          <a:xfrm>
            <a:off x="1295400" y="5906869"/>
            <a:ext cx="7239000" cy="646331"/>
          </a:xfrm>
          <a:prstGeom prst="rect">
            <a:avLst/>
          </a:prstGeom>
          <a:noFill/>
        </p:spPr>
        <p:txBody>
          <a:bodyPr wrap="square" rtlCol="0">
            <a:spAutoFit/>
          </a:bodyPr>
          <a:lstStyle/>
          <a:p>
            <a:r>
              <a:rPr lang="tr-TR" sz="3600" b="1" dirty="0" smtClean="0">
                <a:solidFill>
                  <a:prstClr val="black"/>
                </a:solidFill>
                <a:latin typeface="Calibri"/>
              </a:rPr>
              <a:t>8ms – RLTL for eight-core workloads</a:t>
            </a:r>
            <a:endParaRPr lang="en-US" sz="3600" b="1" dirty="0">
              <a:solidFill>
                <a:prstClr val="black"/>
              </a:solidFill>
              <a:latin typeface="Calibri"/>
            </a:endParaRPr>
          </a:p>
        </p:txBody>
      </p:sp>
    </p:spTree>
    <p:extLst>
      <p:ext uri="{BB962C8B-B14F-4D97-AF65-F5344CB8AC3E}">
        <p14:creationId xmlns:p14="http://schemas.microsoft.com/office/powerpoint/2010/main" val="263641364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7">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4">
                                            <p:graphicEl>
                                              <a:chart seriesIdx="-3" categoryIdx="-3" bldStep="gridLegend"/>
                                            </p:graphicEl>
                                          </p:spTgt>
                                        </p:tgtEl>
                                        <p:attrNameLst>
                                          <p:attrName>style.visibility</p:attrName>
                                        </p:attrNameLst>
                                      </p:cBhvr>
                                      <p:to>
                                        <p:strVal val="visible"/>
                                      </p:to>
                                    </p:set>
                                    <p:animEffect transition="in" filter="fade">
                                      <p:cBhvr>
                                        <p:cTn id="15" dur="500"/>
                                        <p:tgtEl>
                                          <p:spTgt spid="14">
                                            <p:graphicEl>
                                              <a:chart seriesIdx="-3" categoryIdx="-3" bldStep="gridLegend"/>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4">
                                            <p:graphicEl>
                                              <a:chart seriesIdx="0" categoryIdx="-4" bldStep="series"/>
                                            </p:graphicEl>
                                          </p:spTgt>
                                        </p:tgtEl>
                                        <p:attrNameLst>
                                          <p:attrName>style.visibility</p:attrName>
                                        </p:attrNameLst>
                                      </p:cBhvr>
                                      <p:to>
                                        <p:strVal val="visible"/>
                                      </p:to>
                                    </p:set>
                                    <p:animEffect transition="in" filter="fade">
                                      <p:cBhvr>
                                        <p:cTn id="20" dur="500"/>
                                        <p:tgtEl>
                                          <p:spTgt spid="14">
                                            <p:graphicEl>
                                              <a:chart seriesIdx="0" categoryIdx="-4" bldStep="series"/>
                                            </p:graphic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500"/>
                                        <p:tgtEl>
                                          <p:spTgt spid="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xit" presetSubtype="0" fill="hold" grpId="1" nodeType="clickEffect">
                                  <p:stCondLst>
                                    <p:cond delay="0"/>
                                  </p:stCondLst>
                                  <p:childTnLst>
                                    <p:animEffect transition="out" filter="fade">
                                      <p:cBhvr>
                                        <p:cTn id="35" dur="500"/>
                                        <p:tgtEl>
                                          <p:spTgt spid="14">
                                            <p:graphicEl>
                                              <a:chart seriesIdx="0" categoryIdx="-4" bldStep="series"/>
                                            </p:graphicEl>
                                          </p:spTgt>
                                        </p:tgtEl>
                                      </p:cBhvr>
                                    </p:animEffect>
                                    <p:set>
                                      <p:cBhvr>
                                        <p:cTn id="36" dur="1" fill="hold">
                                          <p:stCondLst>
                                            <p:cond delay="499"/>
                                          </p:stCondLst>
                                        </p:cTn>
                                        <p:tgtEl>
                                          <p:spTgt spid="14">
                                            <p:graphicEl>
                                              <a:chart seriesIdx="0" categoryIdx="-4" bldStep="series"/>
                                            </p:graphicEl>
                                          </p:spTgt>
                                        </p:tgtEl>
                                        <p:attrNameLst>
                                          <p:attrName>style.visibility</p:attrName>
                                        </p:attrNameLst>
                                      </p:cBhvr>
                                      <p:to>
                                        <p:strVal val="hidden"/>
                                      </p:to>
                                    </p:set>
                                  </p:childTnLst>
                                </p:cTn>
                              </p:par>
                              <p:par>
                                <p:cTn id="37" presetID="10" presetClass="exit" presetSubtype="0" fill="hold" grpId="1" nodeType="withEffect">
                                  <p:stCondLst>
                                    <p:cond delay="0"/>
                                  </p:stCondLst>
                                  <p:childTnLst>
                                    <p:animEffect transition="out" filter="fade">
                                      <p:cBhvr>
                                        <p:cTn id="38" dur="500"/>
                                        <p:tgtEl>
                                          <p:spTgt spid="3"/>
                                        </p:tgtEl>
                                      </p:cBhvr>
                                    </p:animEffect>
                                    <p:set>
                                      <p:cBhvr>
                                        <p:cTn id="39" dur="1" fill="hold">
                                          <p:stCondLst>
                                            <p:cond delay="499"/>
                                          </p:stCondLst>
                                        </p:cTn>
                                        <p:tgtEl>
                                          <p:spTgt spid="3"/>
                                        </p:tgtEl>
                                        <p:attrNameLst>
                                          <p:attrName>style.visibility</p:attrName>
                                        </p:attrNameLst>
                                      </p:cBhvr>
                                      <p:to>
                                        <p:strVal val="hidden"/>
                                      </p:to>
                                    </p:set>
                                  </p:childTnLst>
                                </p:cTn>
                              </p:par>
                              <p:par>
                                <p:cTn id="40" presetID="10" presetClass="exit" presetSubtype="0" fill="hold" grpId="1" nodeType="withEffect">
                                  <p:stCondLst>
                                    <p:cond delay="0"/>
                                  </p:stCondLst>
                                  <p:childTnLst>
                                    <p:animEffect transition="out" filter="fade">
                                      <p:cBhvr>
                                        <p:cTn id="41" dur="500"/>
                                        <p:tgtEl>
                                          <p:spTgt spid="14">
                                            <p:graphicEl>
                                              <a:chart seriesIdx="-3" categoryIdx="-3" bldStep="gridLegend"/>
                                            </p:graphicEl>
                                          </p:spTgt>
                                        </p:tgtEl>
                                      </p:cBhvr>
                                    </p:animEffect>
                                    <p:set>
                                      <p:cBhvr>
                                        <p:cTn id="42" dur="1" fill="hold">
                                          <p:stCondLst>
                                            <p:cond delay="499"/>
                                          </p:stCondLst>
                                        </p:cTn>
                                        <p:tgtEl>
                                          <p:spTgt spid="14">
                                            <p:graphicEl>
                                              <a:chart seriesIdx="-3" categoryIdx="-3" bldStep="gridLegend"/>
                                            </p:graphicEl>
                                          </p:spTgt>
                                        </p:tgtEl>
                                        <p:attrNameLst>
                                          <p:attrName>style.visibility</p:attrName>
                                        </p:attrNameLst>
                                      </p:cBhvr>
                                      <p:to>
                                        <p:strVal val="hidden"/>
                                      </p:to>
                                    </p:set>
                                  </p:childTnLst>
                                </p:cTn>
                              </p:par>
                              <p:par>
                                <p:cTn id="43" presetID="10" presetClass="exit" presetSubtype="0" fill="hold" grpId="1" nodeType="withEffect">
                                  <p:stCondLst>
                                    <p:cond delay="0"/>
                                  </p:stCondLst>
                                  <p:childTnLst>
                                    <p:animEffect transition="out" filter="fade">
                                      <p:cBhvr>
                                        <p:cTn id="44" dur="500"/>
                                        <p:tgtEl>
                                          <p:spTgt spid="8"/>
                                        </p:tgtEl>
                                      </p:cBhvr>
                                    </p:animEffect>
                                    <p:set>
                                      <p:cBhvr>
                                        <p:cTn id="45" dur="1" fill="hold">
                                          <p:stCondLst>
                                            <p:cond delay="499"/>
                                          </p:stCondLst>
                                        </p:cTn>
                                        <p:tgtEl>
                                          <p:spTgt spid="8"/>
                                        </p:tgtEl>
                                        <p:attrNameLst>
                                          <p:attrName>style.visibility</p:attrName>
                                        </p:attrNameLst>
                                      </p:cBhvr>
                                      <p:to>
                                        <p:strVal val="hidden"/>
                                      </p:to>
                                    </p:set>
                                  </p:childTnLst>
                                </p:cTn>
                              </p:par>
                              <p:par>
                                <p:cTn id="46" presetID="10" presetClass="entr" presetSubtype="0" fill="hold" grpId="0" nodeType="with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fade">
                                      <p:cBhvr>
                                        <p:cTn id="51" dur="500"/>
                                        <p:tgtEl>
                                          <p:spTgt spid="15"/>
                                        </p:tgtEl>
                                      </p:cBhvr>
                                    </p:animEffect>
                                  </p:childTnLst>
                                </p:cTn>
                              </p:par>
                              <p:par>
                                <p:cTn id="52" presetID="10" presetClass="exit" presetSubtype="0" fill="hold" grpId="1" nodeType="withEffect">
                                  <p:stCondLst>
                                    <p:cond delay="0"/>
                                  </p:stCondLst>
                                  <p:childTnLst>
                                    <p:animEffect transition="out" filter="fade">
                                      <p:cBhvr>
                                        <p:cTn id="53" dur="500"/>
                                        <p:tgtEl>
                                          <p:spTgt spid="5"/>
                                        </p:tgtEl>
                                      </p:cBhvr>
                                    </p:animEffect>
                                    <p:set>
                                      <p:cBhvr>
                                        <p:cTn id="54" dur="1" fill="hold">
                                          <p:stCondLst>
                                            <p:cond delay="499"/>
                                          </p:stCondLst>
                                        </p:cTn>
                                        <p:tgtEl>
                                          <p:spTgt spid="5"/>
                                        </p:tgtEl>
                                        <p:attrNameLst>
                                          <p:attrName>style.visibility</p:attrName>
                                        </p:attrNameLst>
                                      </p:cBhvr>
                                      <p:to>
                                        <p:strVal val="hidden"/>
                                      </p:to>
                                    </p:set>
                                  </p:childTnLst>
                                </p:cTn>
                              </p:par>
                            </p:childTnLst>
                          </p:cTn>
                        </p:par>
                        <p:par>
                          <p:cTn id="55" fill="hold">
                            <p:stCondLst>
                              <p:cond delay="500"/>
                            </p:stCondLst>
                            <p:childTnLst>
                              <p:par>
                                <p:cTn id="56" presetID="10" presetClass="entr" presetSubtype="0" fill="hold" grpId="0"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Graphic spid="14" grpId="1">
        <p:bldSub>
          <a:bldChart bld="series"/>
        </p:bldSub>
      </p:bldGraphic>
      <p:bldP spid="8" grpId="0"/>
      <p:bldP spid="8" grpId="1"/>
      <p:bldP spid="3" grpId="0" animBg="1"/>
      <p:bldP spid="3" grpId="1" animBg="1"/>
      <p:bldGraphic spid="15" grpId="0">
        <p:bldAsOne/>
      </p:bldGraphic>
      <p:bldP spid="16" grpId="0"/>
      <p:bldP spid="5" grpId="0"/>
      <p:bldP spid="5" grpId="1"/>
      <p:bldP spid="18"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sz="5400" dirty="0" smtClean="0">
                <a:latin typeface="Cambria" pitchFamily="18" charset="0"/>
              </a:rPr>
              <a:t>Key Idea</a:t>
            </a:r>
            <a:endParaRPr lang="en-US" sz="5400" dirty="0">
              <a:latin typeface="Cambria" pitchFamily="18" charset="0"/>
            </a:endParaRPr>
          </a:p>
        </p:txBody>
      </p:sp>
      <p:sp>
        <p:nvSpPr>
          <p:cNvPr id="4" name="TextBox 3"/>
          <p:cNvSpPr txBox="1"/>
          <p:nvPr/>
        </p:nvSpPr>
        <p:spPr>
          <a:xfrm>
            <a:off x="271272" y="2057400"/>
            <a:ext cx="8494721" cy="1938992"/>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000" dirty="0">
                <a:solidFill>
                  <a:prstClr val="black"/>
                </a:solidFill>
                <a:latin typeface="Cambria" panose="02040503050406030204" pitchFamily="18" charset="0"/>
              </a:rPr>
              <a:t>Track </a:t>
            </a:r>
            <a:r>
              <a:rPr lang="tr-TR" sz="4000" b="1" dirty="0">
                <a:solidFill>
                  <a:srgbClr val="FF0066"/>
                </a:solidFill>
                <a:latin typeface="Cambria" panose="02040503050406030204" pitchFamily="18" charset="0"/>
              </a:rPr>
              <a:t>recently-accessed</a:t>
            </a:r>
            <a:r>
              <a:rPr lang="tr-TR" sz="4000" dirty="0">
                <a:solidFill>
                  <a:prstClr val="black"/>
                </a:solidFill>
                <a:latin typeface="Cambria" panose="02040503050406030204" pitchFamily="18" charset="0"/>
              </a:rPr>
              <a:t> DRAM rows and use </a:t>
            </a:r>
            <a:r>
              <a:rPr lang="tr-TR" sz="4000" b="1" dirty="0">
                <a:solidFill>
                  <a:srgbClr val="0066FF"/>
                </a:solidFill>
                <a:latin typeface="Cambria" panose="02040503050406030204" pitchFamily="18" charset="0"/>
              </a:rPr>
              <a:t>lower timing parameters</a:t>
            </a:r>
            <a:r>
              <a:rPr lang="tr-TR" sz="4000" dirty="0">
                <a:solidFill>
                  <a:prstClr val="black"/>
                </a:solidFill>
                <a:latin typeface="Cambria" panose="02040503050406030204" pitchFamily="18" charset="0"/>
              </a:rPr>
              <a:t> if such rows are accessed again</a:t>
            </a:r>
            <a:endParaRPr lang="en-US" sz="4000" dirty="0">
              <a:solidFill>
                <a:prstClr val="black"/>
              </a:solidFill>
              <a:latin typeface="Calibri"/>
            </a:endParaRPr>
          </a:p>
        </p:txBody>
      </p:sp>
    </p:spTree>
    <p:extLst>
      <p:ext uri="{BB962C8B-B14F-4D97-AF65-F5344CB8AC3E}">
        <p14:creationId xmlns:p14="http://schemas.microsoft.com/office/powerpoint/2010/main" val="3126561289"/>
      </p:ext>
    </p:extLst>
  </p:cSld>
  <p:clrMapOvr>
    <a:masterClrMapping/>
  </p:clrMapOvr>
  <p:timing>
    <p:tnLst>
      <p:par>
        <p:cTn xmlns:p14="http://schemas.microsoft.com/office/powerpoint/2010/mai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dirty="0" smtClean="0">
                <a:latin typeface="Cambria" panose="02040503050406030204" pitchFamily="18" charset="0"/>
              </a:rPr>
              <a:t>ChargeCache Overview</a:t>
            </a:r>
            <a:endParaRPr lang="en-US" dirty="0">
              <a:latin typeface="Cambria" panose="02040503050406030204" pitchFamily="18" charset="0"/>
            </a:endParaRPr>
          </a:p>
        </p:txBody>
      </p:sp>
      <p:sp>
        <p:nvSpPr>
          <p:cNvPr id="4" name="Rectangle 3"/>
          <p:cNvSpPr/>
          <p:nvPr/>
        </p:nvSpPr>
        <p:spPr>
          <a:xfrm>
            <a:off x="876300" y="1905000"/>
            <a:ext cx="2781300" cy="298336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tr-TR" sz="2400" dirty="0" smtClean="0">
                <a:solidFill>
                  <a:prstClr val="black"/>
                </a:solidFill>
                <a:latin typeface="Cambria" panose="02040503050406030204" pitchFamily="18" charset="0"/>
              </a:rPr>
              <a:t>Memory Controller</a:t>
            </a:r>
            <a:endParaRPr lang="en-US" sz="2400" dirty="0">
              <a:solidFill>
                <a:prstClr val="black"/>
              </a:solidFill>
              <a:latin typeface="Cambria" panose="02040503050406030204" pitchFamily="18" charset="0"/>
            </a:endParaRPr>
          </a:p>
        </p:txBody>
      </p:sp>
      <p:sp>
        <p:nvSpPr>
          <p:cNvPr id="5" name="Rectangle 4"/>
          <p:cNvSpPr/>
          <p:nvPr/>
        </p:nvSpPr>
        <p:spPr>
          <a:xfrm>
            <a:off x="990600" y="2438400"/>
            <a:ext cx="2514600" cy="22860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tr-TR" sz="2400" b="1" dirty="0" smtClean="0">
                <a:solidFill>
                  <a:prstClr val="white"/>
                </a:solidFill>
                <a:latin typeface="Cambria" panose="02040503050406030204" pitchFamily="18" charset="0"/>
              </a:rPr>
              <a:t>ChargeCache</a:t>
            </a:r>
            <a:endParaRPr lang="en-US" sz="2400" b="1" dirty="0">
              <a:solidFill>
                <a:prstClr val="white"/>
              </a:solidFill>
              <a:latin typeface="Cambria" panose="02040503050406030204" pitchFamily="18" charset="0"/>
            </a:endParaRPr>
          </a:p>
        </p:txBody>
      </p:sp>
      <p:sp>
        <p:nvSpPr>
          <p:cNvPr id="6" name="Rectangle 5"/>
          <p:cNvSpPr/>
          <p:nvPr/>
        </p:nvSpPr>
        <p:spPr>
          <a:xfrm>
            <a:off x="1219200" y="2895600"/>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7" name="Rectangle 6"/>
          <p:cNvSpPr/>
          <p:nvPr/>
        </p:nvSpPr>
        <p:spPr>
          <a:xfrm>
            <a:off x="1219200" y="3352800"/>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8" name="Rectangle 7"/>
          <p:cNvSpPr/>
          <p:nvPr/>
        </p:nvSpPr>
        <p:spPr>
          <a:xfrm>
            <a:off x="1219200" y="3825498"/>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Rectangle 8"/>
          <p:cNvSpPr/>
          <p:nvPr/>
        </p:nvSpPr>
        <p:spPr>
          <a:xfrm>
            <a:off x="1219200" y="4256932"/>
            <a:ext cx="2057400" cy="391268"/>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0" name="Group 9"/>
          <p:cNvGrpSpPr/>
          <p:nvPr/>
        </p:nvGrpSpPr>
        <p:grpSpPr>
          <a:xfrm>
            <a:off x="4873753" y="2589085"/>
            <a:ext cx="2743200" cy="459105"/>
            <a:chOff x="4724400" y="2590800"/>
            <a:chExt cx="2743200" cy="459105"/>
          </a:xfrm>
          <a:solidFill>
            <a:srgbClr val="00B050"/>
          </a:solidFill>
        </p:grpSpPr>
        <p:sp>
          <p:nvSpPr>
            <p:cNvPr id="11" name="Oval 10"/>
            <p:cNvSpPr/>
            <p:nvPr/>
          </p:nvSpPr>
          <p:spPr>
            <a:xfrm>
              <a:off x="56388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2" name="Oval 11"/>
            <p:cNvSpPr/>
            <p:nvPr/>
          </p:nvSpPr>
          <p:spPr>
            <a:xfrm>
              <a:off x="60960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3" name="Oval 12"/>
            <p:cNvSpPr/>
            <p:nvPr/>
          </p:nvSpPr>
          <p:spPr>
            <a:xfrm>
              <a:off x="6553200" y="259270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4" name="Oval 13"/>
            <p:cNvSpPr/>
            <p:nvPr/>
          </p:nvSpPr>
          <p:spPr>
            <a:xfrm>
              <a:off x="70104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5" name="Oval 14"/>
            <p:cNvSpPr/>
            <p:nvPr/>
          </p:nvSpPr>
          <p:spPr>
            <a:xfrm>
              <a:off x="47244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6" name="Oval 15"/>
            <p:cNvSpPr/>
            <p:nvPr/>
          </p:nvSpPr>
          <p:spPr>
            <a:xfrm>
              <a:off x="5181600" y="259080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22" name="Group 21"/>
          <p:cNvGrpSpPr/>
          <p:nvPr/>
        </p:nvGrpSpPr>
        <p:grpSpPr>
          <a:xfrm>
            <a:off x="4876800" y="2141220"/>
            <a:ext cx="2743200" cy="459105"/>
            <a:chOff x="5794247" y="2066735"/>
            <a:chExt cx="2743200" cy="459105"/>
          </a:xfrm>
          <a:solidFill>
            <a:srgbClr val="00B050"/>
          </a:solidFill>
        </p:grpSpPr>
        <p:sp>
          <p:nvSpPr>
            <p:cNvPr id="23" name="Oval 22"/>
            <p:cNvSpPr/>
            <p:nvPr/>
          </p:nvSpPr>
          <p:spPr>
            <a:xfrm>
              <a:off x="67086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4" name="Oval 23"/>
            <p:cNvSpPr/>
            <p:nvPr/>
          </p:nvSpPr>
          <p:spPr>
            <a:xfrm>
              <a:off x="71658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5" name="Oval 24"/>
            <p:cNvSpPr/>
            <p:nvPr/>
          </p:nvSpPr>
          <p:spPr>
            <a:xfrm>
              <a:off x="7623047" y="206864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6" name="Oval 25"/>
            <p:cNvSpPr/>
            <p:nvPr/>
          </p:nvSpPr>
          <p:spPr>
            <a:xfrm>
              <a:off x="80802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7" name="Oval 26"/>
            <p:cNvSpPr/>
            <p:nvPr/>
          </p:nvSpPr>
          <p:spPr>
            <a:xfrm>
              <a:off x="57942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8" name="Oval 27"/>
            <p:cNvSpPr/>
            <p:nvPr/>
          </p:nvSpPr>
          <p:spPr>
            <a:xfrm>
              <a:off x="6251447" y="206673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72" name="Group 71"/>
          <p:cNvGrpSpPr/>
          <p:nvPr/>
        </p:nvGrpSpPr>
        <p:grpSpPr>
          <a:xfrm>
            <a:off x="4876800" y="1684020"/>
            <a:ext cx="2743200" cy="459105"/>
            <a:chOff x="4876800" y="1684020"/>
            <a:chExt cx="2743200" cy="459105"/>
          </a:xfrm>
          <a:solidFill>
            <a:srgbClr val="00B050"/>
          </a:solidFill>
        </p:grpSpPr>
        <p:sp>
          <p:nvSpPr>
            <p:cNvPr id="17" name="Oval 16"/>
            <p:cNvSpPr/>
            <p:nvPr/>
          </p:nvSpPr>
          <p:spPr>
            <a:xfrm>
              <a:off x="57912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8" name="Oval 17"/>
            <p:cNvSpPr/>
            <p:nvPr/>
          </p:nvSpPr>
          <p:spPr>
            <a:xfrm>
              <a:off x="67056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19" name="Oval 18"/>
            <p:cNvSpPr/>
            <p:nvPr/>
          </p:nvSpPr>
          <p:spPr>
            <a:xfrm>
              <a:off x="6248400" y="16859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0" name="Oval 19"/>
            <p:cNvSpPr/>
            <p:nvPr/>
          </p:nvSpPr>
          <p:spPr>
            <a:xfrm>
              <a:off x="71628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1" name="Oval 20"/>
            <p:cNvSpPr/>
            <p:nvPr/>
          </p:nvSpPr>
          <p:spPr>
            <a:xfrm>
              <a:off x="48768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29" name="Oval 28"/>
            <p:cNvSpPr/>
            <p:nvPr/>
          </p:nvSpPr>
          <p:spPr>
            <a:xfrm>
              <a:off x="5334000" y="16840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grpSp>
        <p:nvGrpSpPr>
          <p:cNvPr id="3" name="Group 2"/>
          <p:cNvGrpSpPr/>
          <p:nvPr/>
        </p:nvGrpSpPr>
        <p:grpSpPr>
          <a:xfrm>
            <a:off x="4876800" y="3051810"/>
            <a:ext cx="2743200" cy="459105"/>
            <a:chOff x="4876800" y="3051810"/>
            <a:chExt cx="2743200" cy="459105"/>
          </a:xfrm>
          <a:solidFill>
            <a:srgbClr val="00B050"/>
          </a:solidFill>
        </p:grpSpPr>
        <p:sp>
          <p:nvSpPr>
            <p:cNvPr id="30" name="Oval 29"/>
            <p:cNvSpPr/>
            <p:nvPr/>
          </p:nvSpPr>
          <p:spPr>
            <a:xfrm>
              <a:off x="57912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1" name="Oval 30"/>
            <p:cNvSpPr/>
            <p:nvPr/>
          </p:nvSpPr>
          <p:spPr>
            <a:xfrm>
              <a:off x="62484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2" name="Oval 31"/>
            <p:cNvSpPr/>
            <p:nvPr/>
          </p:nvSpPr>
          <p:spPr>
            <a:xfrm>
              <a:off x="6705600" y="305371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3" name="Oval 32"/>
            <p:cNvSpPr/>
            <p:nvPr/>
          </p:nvSpPr>
          <p:spPr>
            <a:xfrm>
              <a:off x="71628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4" name="Oval 33"/>
            <p:cNvSpPr/>
            <p:nvPr/>
          </p:nvSpPr>
          <p:spPr>
            <a:xfrm>
              <a:off x="48768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5" name="Oval 34"/>
            <p:cNvSpPr/>
            <p:nvPr/>
          </p:nvSpPr>
          <p:spPr>
            <a:xfrm>
              <a:off x="5334000" y="305181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36" name="Oval 35"/>
          <p:cNvSpPr/>
          <p:nvPr/>
        </p:nvSpPr>
        <p:spPr>
          <a:xfrm>
            <a:off x="57912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7" name="Oval 36"/>
          <p:cNvSpPr/>
          <p:nvPr/>
        </p:nvSpPr>
        <p:spPr>
          <a:xfrm>
            <a:off x="62484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8" name="Oval 37"/>
          <p:cNvSpPr/>
          <p:nvPr/>
        </p:nvSpPr>
        <p:spPr>
          <a:xfrm>
            <a:off x="6705600" y="3962400"/>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39" name="Oval 38"/>
          <p:cNvSpPr/>
          <p:nvPr/>
        </p:nvSpPr>
        <p:spPr>
          <a:xfrm>
            <a:off x="71628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nvGrpSpPr>
          <p:cNvPr id="40" name="Group 39"/>
          <p:cNvGrpSpPr/>
          <p:nvPr/>
        </p:nvGrpSpPr>
        <p:grpSpPr>
          <a:xfrm>
            <a:off x="4876800" y="3507105"/>
            <a:ext cx="2743200" cy="459105"/>
            <a:chOff x="5794247" y="3432620"/>
            <a:chExt cx="2743200" cy="459105"/>
          </a:xfrm>
          <a:solidFill>
            <a:srgbClr val="00B050"/>
          </a:solidFill>
        </p:grpSpPr>
        <p:sp>
          <p:nvSpPr>
            <p:cNvPr id="41" name="Oval 40"/>
            <p:cNvSpPr/>
            <p:nvPr/>
          </p:nvSpPr>
          <p:spPr>
            <a:xfrm>
              <a:off x="67086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2" name="Oval 41"/>
            <p:cNvSpPr/>
            <p:nvPr/>
          </p:nvSpPr>
          <p:spPr>
            <a:xfrm>
              <a:off x="71658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3" name="Oval 42"/>
            <p:cNvSpPr/>
            <p:nvPr/>
          </p:nvSpPr>
          <p:spPr>
            <a:xfrm>
              <a:off x="7623047" y="3434525"/>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4" name="Oval 43"/>
            <p:cNvSpPr/>
            <p:nvPr/>
          </p:nvSpPr>
          <p:spPr>
            <a:xfrm>
              <a:off x="80802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5" name="Oval 44"/>
            <p:cNvSpPr/>
            <p:nvPr/>
          </p:nvSpPr>
          <p:spPr>
            <a:xfrm>
              <a:off x="57942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6" name="Oval 45"/>
            <p:cNvSpPr/>
            <p:nvPr/>
          </p:nvSpPr>
          <p:spPr>
            <a:xfrm>
              <a:off x="6251447" y="3432620"/>
              <a:ext cx="457200" cy="457200"/>
            </a:xfrm>
            <a:prstGeom prst="ellipse">
              <a:avLst/>
            </a:prstGeom>
            <a:grp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47" name="Oval 46"/>
          <p:cNvSpPr/>
          <p:nvPr/>
        </p:nvSpPr>
        <p:spPr>
          <a:xfrm>
            <a:off x="48768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48" name="Oval 47"/>
          <p:cNvSpPr/>
          <p:nvPr/>
        </p:nvSpPr>
        <p:spPr>
          <a:xfrm>
            <a:off x="5334000" y="3960495"/>
            <a:ext cx="457200" cy="457200"/>
          </a:xfrm>
          <a:prstGeom prst="ellipse">
            <a:avLst/>
          </a:prstGeom>
          <a:solidFill>
            <a:srgbClr val="00B050"/>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nvGrpSpPr>
          <p:cNvPr id="49" name="Group 48"/>
          <p:cNvGrpSpPr/>
          <p:nvPr/>
        </p:nvGrpSpPr>
        <p:grpSpPr>
          <a:xfrm>
            <a:off x="4885183" y="2600515"/>
            <a:ext cx="2724912" cy="440817"/>
            <a:chOff x="4583430" y="2539526"/>
            <a:chExt cx="2724912" cy="440817"/>
          </a:xfrm>
          <a:solidFill>
            <a:srgbClr val="00B050"/>
          </a:solidFill>
        </p:grpSpPr>
        <p:sp>
          <p:nvSpPr>
            <p:cNvPr id="50" name="Oval 49"/>
            <p:cNvSpPr/>
            <p:nvPr/>
          </p:nvSpPr>
          <p:spPr>
            <a:xfrm>
              <a:off x="54978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1" name="Oval 50"/>
            <p:cNvSpPr/>
            <p:nvPr/>
          </p:nvSpPr>
          <p:spPr>
            <a:xfrm>
              <a:off x="59550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2" name="Oval 51"/>
            <p:cNvSpPr/>
            <p:nvPr/>
          </p:nvSpPr>
          <p:spPr>
            <a:xfrm>
              <a:off x="6412230" y="2541431"/>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3" name="Oval 52"/>
            <p:cNvSpPr/>
            <p:nvPr/>
          </p:nvSpPr>
          <p:spPr>
            <a:xfrm>
              <a:off x="68694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4" name="Oval 53"/>
            <p:cNvSpPr/>
            <p:nvPr/>
          </p:nvSpPr>
          <p:spPr>
            <a:xfrm>
              <a:off x="45834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sp>
          <p:nvSpPr>
            <p:cNvPr id="55" name="Oval 54"/>
            <p:cNvSpPr/>
            <p:nvPr/>
          </p:nvSpPr>
          <p:spPr>
            <a:xfrm>
              <a:off x="5040630" y="2539526"/>
              <a:ext cx="438912" cy="438912"/>
            </a:xfrm>
            <a:prstGeom prst="ellipse">
              <a:avLst/>
            </a:prstGeom>
            <a:grpFill/>
            <a:ln w="254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mbria" panose="02040503050406030204" pitchFamily="18" charset="0"/>
              </a:endParaRPr>
            </a:p>
          </p:txBody>
        </p:sp>
      </p:grpSp>
      <p:sp>
        <p:nvSpPr>
          <p:cNvPr id="56" name="TextBox 55"/>
          <p:cNvSpPr txBox="1"/>
          <p:nvPr/>
        </p:nvSpPr>
        <p:spPr>
          <a:xfrm>
            <a:off x="4102173" y="5103573"/>
            <a:ext cx="533400" cy="646331"/>
          </a:xfrm>
          <a:prstGeom prst="rect">
            <a:avLst/>
          </a:prstGeom>
          <a:noFill/>
        </p:spPr>
        <p:txBody>
          <a:bodyPr wrap="square" rtlCol="0">
            <a:spAutoFit/>
          </a:bodyPr>
          <a:lstStyle/>
          <a:p>
            <a:r>
              <a:rPr lang="tr-TR" sz="3600" b="1" dirty="0" smtClean="0">
                <a:solidFill>
                  <a:prstClr val="black"/>
                </a:solidFill>
                <a:effectLst>
                  <a:outerShdw blurRad="38100" dist="38100" dir="2700000" algn="tl">
                    <a:srgbClr val="000000">
                      <a:alpha val="43137"/>
                    </a:srgbClr>
                  </a:outerShdw>
                </a:effectLst>
                <a:latin typeface="Cambria" panose="02040503050406030204" pitchFamily="18" charset="0"/>
              </a:rPr>
              <a:t>A</a:t>
            </a:r>
            <a:endParaRPr lang="en-US" sz="3600" b="1" dirty="0">
              <a:solidFill>
                <a:prstClr val="black"/>
              </a:solidFill>
              <a:effectLst>
                <a:outerShdw blurRad="38100" dist="38100" dir="2700000" algn="tl">
                  <a:srgbClr val="000000">
                    <a:alpha val="43137"/>
                  </a:srgbClr>
                </a:outerShdw>
              </a:effectLst>
              <a:latin typeface="Cambria" panose="02040503050406030204" pitchFamily="18" charset="0"/>
            </a:endParaRPr>
          </a:p>
        </p:txBody>
      </p:sp>
      <p:sp>
        <p:nvSpPr>
          <p:cNvPr id="57" name="TextBox 56"/>
          <p:cNvSpPr txBox="1"/>
          <p:nvPr/>
        </p:nvSpPr>
        <p:spPr>
          <a:xfrm>
            <a:off x="7584443" y="2084174"/>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:B</a:t>
            </a:r>
            <a:endParaRPr lang="en-US" sz="2800" b="1" dirty="0">
              <a:solidFill>
                <a:prstClr val="black"/>
              </a:solidFill>
              <a:latin typeface="Cambria" panose="02040503050406030204" pitchFamily="18" charset="0"/>
            </a:endParaRPr>
          </a:p>
        </p:txBody>
      </p:sp>
      <p:sp>
        <p:nvSpPr>
          <p:cNvPr id="58" name="TextBox 57"/>
          <p:cNvSpPr txBox="1"/>
          <p:nvPr/>
        </p:nvSpPr>
        <p:spPr>
          <a:xfrm>
            <a:off x="7597142" y="3037732"/>
            <a:ext cx="556257"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:D</a:t>
            </a:r>
            <a:endParaRPr lang="en-US" sz="2800" b="1" dirty="0">
              <a:solidFill>
                <a:prstClr val="black"/>
              </a:solidFill>
              <a:latin typeface="Cambria" panose="02040503050406030204" pitchFamily="18" charset="0"/>
            </a:endParaRPr>
          </a:p>
        </p:txBody>
      </p:sp>
      <p:sp>
        <p:nvSpPr>
          <p:cNvPr id="59" name="TextBox 58"/>
          <p:cNvSpPr txBox="1"/>
          <p:nvPr/>
        </p:nvSpPr>
        <p:spPr>
          <a:xfrm>
            <a:off x="7581395" y="2514916"/>
            <a:ext cx="549147" cy="553998"/>
          </a:xfrm>
          <a:prstGeom prst="rect">
            <a:avLst/>
          </a:prstGeom>
          <a:noFill/>
        </p:spPr>
        <p:txBody>
          <a:bodyPr wrap="square" rtlCol="0">
            <a:spAutoFit/>
          </a:bodyPr>
          <a:lstStyle/>
          <a:p>
            <a:r>
              <a:rPr lang="tr-TR" sz="3000" b="1" dirty="0" smtClean="0">
                <a:solidFill>
                  <a:prstClr val="black"/>
                </a:solidFill>
                <a:latin typeface="Cambria" panose="02040503050406030204" pitchFamily="18" charset="0"/>
              </a:rPr>
              <a:t>:C</a:t>
            </a:r>
            <a:endParaRPr lang="en-US" sz="3000" b="1" dirty="0">
              <a:solidFill>
                <a:prstClr val="black"/>
              </a:solidFill>
              <a:latin typeface="Cambria" panose="02040503050406030204" pitchFamily="18" charset="0"/>
            </a:endParaRPr>
          </a:p>
        </p:txBody>
      </p:sp>
      <p:sp>
        <p:nvSpPr>
          <p:cNvPr id="60" name="TextBox 59"/>
          <p:cNvSpPr txBox="1"/>
          <p:nvPr/>
        </p:nvSpPr>
        <p:spPr>
          <a:xfrm>
            <a:off x="7610095" y="3442990"/>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:E</a:t>
            </a:r>
            <a:endParaRPr lang="en-US" sz="2800" b="1" dirty="0">
              <a:solidFill>
                <a:prstClr val="black"/>
              </a:solidFill>
              <a:latin typeface="Cambria" panose="02040503050406030204" pitchFamily="18" charset="0"/>
            </a:endParaRPr>
          </a:p>
        </p:txBody>
      </p:sp>
      <p:sp>
        <p:nvSpPr>
          <p:cNvPr id="61" name="TextBox 60"/>
          <p:cNvSpPr txBox="1"/>
          <p:nvPr/>
        </p:nvSpPr>
        <p:spPr>
          <a:xfrm>
            <a:off x="7610095" y="3894475"/>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:F</a:t>
            </a:r>
            <a:endParaRPr lang="en-US" sz="2800" b="1" dirty="0">
              <a:solidFill>
                <a:prstClr val="black"/>
              </a:solidFill>
              <a:latin typeface="Cambria" panose="02040503050406030204" pitchFamily="18" charset="0"/>
            </a:endParaRPr>
          </a:p>
        </p:txBody>
      </p:sp>
      <p:sp>
        <p:nvSpPr>
          <p:cNvPr id="62" name="TextBox 61"/>
          <p:cNvSpPr txBox="1"/>
          <p:nvPr/>
        </p:nvSpPr>
        <p:spPr>
          <a:xfrm>
            <a:off x="2385131" y="5148590"/>
            <a:ext cx="1905000" cy="523220"/>
          </a:xfrm>
          <a:prstGeom prst="rect">
            <a:avLst/>
          </a:prstGeom>
          <a:noFill/>
        </p:spPr>
        <p:txBody>
          <a:bodyPr wrap="square" rtlCol="0">
            <a:spAutoFit/>
          </a:bodyPr>
          <a:lstStyle/>
          <a:p>
            <a:r>
              <a:rPr lang="tr-TR" sz="2800" b="1" u="sng" dirty="0" smtClean="0">
                <a:solidFill>
                  <a:prstClr val="black"/>
                </a:solidFill>
                <a:latin typeface="Cambria" panose="02040503050406030204" pitchFamily="18" charset="0"/>
              </a:rPr>
              <a:t>Requests: </a:t>
            </a:r>
            <a:endParaRPr lang="en-US" sz="2800" b="1" u="sng" dirty="0">
              <a:solidFill>
                <a:prstClr val="black"/>
              </a:solidFill>
              <a:latin typeface="Cambria" panose="02040503050406030204" pitchFamily="18" charset="0"/>
            </a:endParaRPr>
          </a:p>
        </p:txBody>
      </p:sp>
      <p:sp>
        <p:nvSpPr>
          <p:cNvPr id="63" name="TextBox 62"/>
          <p:cNvSpPr txBox="1"/>
          <p:nvPr/>
        </p:nvSpPr>
        <p:spPr>
          <a:xfrm>
            <a:off x="7597142" y="1600516"/>
            <a:ext cx="533400" cy="523220"/>
          </a:xfrm>
          <a:prstGeom prst="rect">
            <a:avLst/>
          </a:prstGeom>
          <a:noFill/>
        </p:spPr>
        <p:txBody>
          <a:bodyPr wrap="square" rtlCol="0">
            <a:spAutoFit/>
          </a:bodyPr>
          <a:lstStyle/>
          <a:p>
            <a:r>
              <a:rPr lang="tr-TR" sz="2800" b="1" dirty="0" smtClean="0">
                <a:solidFill>
                  <a:prstClr val="black"/>
                </a:solidFill>
                <a:latin typeface="Cambria" panose="02040503050406030204" pitchFamily="18" charset="0"/>
              </a:rPr>
              <a:t>:A</a:t>
            </a:r>
            <a:endParaRPr lang="en-US" sz="2800" b="1" dirty="0">
              <a:solidFill>
                <a:prstClr val="black"/>
              </a:solidFill>
              <a:latin typeface="Cambria" panose="02040503050406030204" pitchFamily="18" charset="0"/>
            </a:endParaRPr>
          </a:p>
        </p:txBody>
      </p:sp>
      <p:cxnSp>
        <p:nvCxnSpPr>
          <p:cNvPr id="65" name="Straight Arrow Connector 64"/>
          <p:cNvCxnSpPr>
            <a:stCxn id="6" idx="3"/>
            <a:endCxn id="21" idx="2"/>
          </p:cNvCxnSpPr>
          <p:nvPr/>
        </p:nvCxnSpPr>
        <p:spPr>
          <a:xfrm flipV="1">
            <a:off x="3276600" y="1912620"/>
            <a:ext cx="1600200" cy="1178614"/>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TextBox 66"/>
          <p:cNvSpPr txBox="1"/>
          <p:nvPr/>
        </p:nvSpPr>
        <p:spPr>
          <a:xfrm>
            <a:off x="4633031" y="5103573"/>
            <a:ext cx="533400" cy="646331"/>
          </a:xfrm>
          <a:prstGeom prst="rect">
            <a:avLst/>
          </a:prstGeom>
          <a:noFill/>
        </p:spPr>
        <p:txBody>
          <a:bodyPr wrap="square" rtlCol="0">
            <a:spAutoFit/>
          </a:bodyPr>
          <a:lstStyle/>
          <a:p>
            <a:r>
              <a:rPr lang="tr-TR" sz="3600" b="1" dirty="0">
                <a:solidFill>
                  <a:prstClr val="black"/>
                </a:solidFill>
                <a:effectLst>
                  <a:outerShdw blurRad="38100" dist="38100" dir="2700000" algn="tl">
                    <a:srgbClr val="000000">
                      <a:alpha val="43137"/>
                    </a:srgbClr>
                  </a:outerShdw>
                </a:effectLst>
                <a:latin typeface="Cambria" panose="02040503050406030204" pitchFamily="18" charset="0"/>
              </a:rPr>
              <a:t>D</a:t>
            </a:r>
            <a:endParaRPr lang="en-US" sz="3600" b="1" dirty="0">
              <a:solidFill>
                <a:prstClr val="black"/>
              </a:solidFill>
              <a:effectLst>
                <a:outerShdw blurRad="38100" dist="38100" dir="2700000" algn="tl">
                  <a:srgbClr val="000000">
                    <a:alpha val="43137"/>
                  </a:srgbClr>
                </a:outerShdw>
              </a:effectLst>
              <a:latin typeface="Cambria" panose="02040503050406030204" pitchFamily="18" charset="0"/>
            </a:endParaRPr>
          </a:p>
        </p:txBody>
      </p:sp>
      <p:cxnSp>
        <p:nvCxnSpPr>
          <p:cNvPr id="68" name="Straight Arrow Connector 67"/>
          <p:cNvCxnSpPr>
            <a:endCxn id="34" idx="2"/>
          </p:cNvCxnSpPr>
          <p:nvPr/>
        </p:nvCxnSpPr>
        <p:spPr>
          <a:xfrm flipV="1">
            <a:off x="3276600" y="3280410"/>
            <a:ext cx="1600200" cy="268024"/>
          </a:xfrm>
          <a:prstGeom prst="straightConnector1">
            <a:avLst/>
          </a:prstGeom>
          <a:ln w="571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166431" y="5116273"/>
            <a:ext cx="533400" cy="646331"/>
          </a:xfrm>
          <a:prstGeom prst="rect">
            <a:avLst/>
          </a:prstGeom>
          <a:noFill/>
        </p:spPr>
        <p:txBody>
          <a:bodyPr wrap="square" rtlCol="0">
            <a:spAutoFit/>
          </a:bodyPr>
          <a:lstStyle/>
          <a:p>
            <a:r>
              <a:rPr lang="tr-TR" sz="3600" b="1" dirty="0" smtClean="0">
                <a:solidFill>
                  <a:srgbClr val="0066FF"/>
                </a:solidFill>
                <a:effectLst>
                  <a:outerShdw blurRad="38100" dist="38100" dir="2700000" algn="tl">
                    <a:srgbClr val="000000">
                      <a:alpha val="43137"/>
                    </a:srgbClr>
                  </a:outerShdw>
                </a:effectLst>
                <a:latin typeface="Cambria" panose="02040503050406030204" pitchFamily="18" charset="0"/>
              </a:rPr>
              <a:t>A</a:t>
            </a:r>
            <a:endParaRPr lang="en-US" sz="3600" b="1" dirty="0">
              <a:solidFill>
                <a:srgbClr val="0066FF"/>
              </a:solidFill>
              <a:effectLst>
                <a:outerShdw blurRad="38100" dist="38100" dir="2700000" algn="tl">
                  <a:srgbClr val="000000">
                    <a:alpha val="43137"/>
                  </a:srgbClr>
                </a:outerShdw>
              </a:effectLst>
              <a:latin typeface="Cambria" panose="02040503050406030204" pitchFamily="18" charset="0"/>
            </a:endParaRPr>
          </a:p>
        </p:txBody>
      </p:sp>
      <p:pic>
        <p:nvPicPr>
          <p:cNvPr id="71" name="Picture 70"/>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814131" y="5116273"/>
            <a:ext cx="739069" cy="739069"/>
          </a:xfrm>
          <a:prstGeom prst="rect">
            <a:avLst/>
          </a:prstGeom>
        </p:spPr>
      </p:pic>
      <p:sp>
        <p:nvSpPr>
          <p:cNvPr id="73" name="TextBox 72"/>
          <p:cNvSpPr txBox="1"/>
          <p:nvPr/>
        </p:nvSpPr>
        <p:spPr>
          <a:xfrm>
            <a:off x="5420495" y="977596"/>
            <a:ext cx="1905000" cy="646331"/>
          </a:xfrm>
          <a:prstGeom prst="rect">
            <a:avLst/>
          </a:prstGeom>
          <a:noFill/>
        </p:spPr>
        <p:txBody>
          <a:bodyPr wrap="square" rtlCol="0">
            <a:spAutoFit/>
          </a:bodyPr>
          <a:lstStyle/>
          <a:p>
            <a:r>
              <a:rPr lang="tr-TR" sz="3600" b="1" u="sng" dirty="0" smtClean="0">
                <a:solidFill>
                  <a:prstClr val="black"/>
                </a:solidFill>
                <a:latin typeface="Cambria" panose="02040503050406030204" pitchFamily="18" charset="0"/>
              </a:rPr>
              <a:t>DRAM</a:t>
            </a:r>
            <a:endParaRPr lang="en-US" sz="3600" b="1" u="sng" dirty="0">
              <a:solidFill>
                <a:prstClr val="black"/>
              </a:solidFill>
              <a:latin typeface="Cambria" panose="02040503050406030204" pitchFamily="18" charset="0"/>
            </a:endParaRPr>
          </a:p>
        </p:txBody>
      </p:sp>
      <p:sp>
        <p:nvSpPr>
          <p:cNvPr id="74" name="TextBox 73"/>
          <p:cNvSpPr txBox="1"/>
          <p:nvPr/>
        </p:nvSpPr>
        <p:spPr>
          <a:xfrm>
            <a:off x="2000250" y="2796407"/>
            <a:ext cx="533400" cy="584775"/>
          </a:xfrm>
          <a:prstGeom prst="rect">
            <a:avLst/>
          </a:prstGeom>
          <a:noFill/>
        </p:spPr>
        <p:txBody>
          <a:bodyPr wrap="square" rtlCol="0">
            <a:spAutoFit/>
          </a:bodyPr>
          <a:lstStyle/>
          <a:p>
            <a:r>
              <a:rPr lang="tr-TR" sz="3200" b="1" dirty="0" smtClean="0">
                <a:solidFill>
                  <a:prstClr val="black"/>
                </a:solidFill>
                <a:latin typeface="Cambria" panose="02040503050406030204" pitchFamily="18" charset="0"/>
              </a:rPr>
              <a:t>A</a:t>
            </a:r>
            <a:endParaRPr lang="en-US" sz="3200" b="1" dirty="0">
              <a:solidFill>
                <a:prstClr val="black"/>
              </a:solidFill>
              <a:latin typeface="Cambria" panose="02040503050406030204" pitchFamily="18" charset="0"/>
            </a:endParaRPr>
          </a:p>
        </p:txBody>
      </p:sp>
      <p:sp>
        <p:nvSpPr>
          <p:cNvPr id="77" name="TextBox 76"/>
          <p:cNvSpPr txBox="1"/>
          <p:nvPr/>
        </p:nvSpPr>
        <p:spPr>
          <a:xfrm>
            <a:off x="2007676" y="3240723"/>
            <a:ext cx="533400" cy="584775"/>
          </a:xfrm>
          <a:prstGeom prst="rect">
            <a:avLst/>
          </a:prstGeom>
          <a:noFill/>
        </p:spPr>
        <p:txBody>
          <a:bodyPr wrap="square" rtlCol="0">
            <a:spAutoFit/>
          </a:bodyPr>
          <a:lstStyle/>
          <a:p>
            <a:r>
              <a:rPr lang="tr-TR" sz="3200" b="1" dirty="0">
                <a:solidFill>
                  <a:prstClr val="black"/>
                </a:solidFill>
                <a:latin typeface="Cambria" panose="02040503050406030204" pitchFamily="18" charset="0"/>
              </a:rPr>
              <a:t>D</a:t>
            </a:r>
            <a:endParaRPr lang="en-US" sz="3200" b="1" dirty="0">
              <a:solidFill>
                <a:prstClr val="black"/>
              </a:solidFill>
              <a:latin typeface="Cambria" panose="02040503050406030204" pitchFamily="18" charset="0"/>
            </a:endParaRPr>
          </a:p>
        </p:txBody>
      </p:sp>
      <p:sp>
        <p:nvSpPr>
          <p:cNvPr id="78" name="TextBox 77"/>
          <p:cNvSpPr txBox="1"/>
          <p:nvPr/>
        </p:nvSpPr>
        <p:spPr>
          <a:xfrm>
            <a:off x="1485899" y="5892225"/>
            <a:ext cx="3502153" cy="584775"/>
          </a:xfrm>
          <a:prstGeom prst="rect">
            <a:avLst/>
          </a:prstGeom>
          <a:noFill/>
        </p:spPr>
        <p:txBody>
          <a:bodyPr wrap="square" rtlCol="0">
            <a:spAutoFit/>
          </a:bodyPr>
          <a:lstStyle/>
          <a:p>
            <a:r>
              <a:rPr lang="tr-TR" sz="3200" b="1" dirty="0" smtClean="0">
                <a:solidFill>
                  <a:srgbClr val="FF0066"/>
                </a:solidFill>
                <a:latin typeface="Calibri"/>
              </a:rPr>
              <a:t>ChargeCache Miss:</a:t>
            </a:r>
            <a:endParaRPr lang="en-US" sz="3200" b="1" dirty="0">
              <a:solidFill>
                <a:srgbClr val="FF0066"/>
              </a:solidFill>
              <a:latin typeface="Calibri"/>
            </a:endParaRPr>
          </a:p>
        </p:txBody>
      </p:sp>
      <p:sp>
        <p:nvSpPr>
          <p:cNvPr id="79" name="TextBox 78"/>
          <p:cNvSpPr txBox="1"/>
          <p:nvPr/>
        </p:nvSpPr>
        <p:spPr>
          <a:xfrm>
            <a:off x="4778574" y="5885587"/>
            <a:ext cx="3889249" cy="584775"/>
          </a:xfrm>
          <a:prstGeom prst="rect">
            <a:avLst/>
          </a:prstGeom>
          <a:noFill/>
        </p:spPr>
        <p:txBody>
          <a:bodyPr wrap="square" rtlCol="0">
            <a:spAutoFit/>
          </a:bodyPr>
          <a:lstStyle/>
          <a:p>
            <a:r>
              <a:rPr lang="tr-TR" sz="3200" b="1" dirty="0" smtClean="0">
                <a:solidFill>
                  <a:prstClr val="black"/>
                </a:solidFill>
                <a:latin typeface="Calibri"/>
              </a:rPr>
              <a:t>Use </a:t>
            </a:r>
            <a:r>
              <a:rPr lang="tr-TR" sz="3200" b="1" dirty="0" smtClean="0">
                <a:solidFill>
                  <a:srgbClr val="FF0066"/>
                </a:solidFill>
                <a:latin typeface="Calibri"/>
              </a:rPr>
              <a:t>Default</a:t>
            </a:r>
            <a:r>
              <a:rPr lang="tr-TR" sz="3200" b="1" dirty="0" smtClean="0">
                <a:solidFill>
                  <a:prstClr val="black"/>
                </a:solidFill>
                <a:latin typeface="Calibri"/>
              </a:rPr>
              <a:t> Timings</a:t>
            </a:r>
            <a:endParaRPr lang="en-US" sz="3200" b="1" dirty="0">
              <a:solidFill>
                <a:prstClr val="black"/>
              </a:solidFill>
              <a:latin typeface="Calibri"/>
            </a:endParaRPr>
          </a:p>
        </p:txBody>
      </p:sp>
      <p:sp>
        <p:nvSpPr>
          <p:cNvPr id="80" name="TextBox 79"/>
          <p:cNvSpPr txBox="1"/>
          <p:nvPr/>
        </p:nvSpPr>
        <p:spPr>
          <a:xfrm>
            <a:off x="1692473" y="5892225"/>
            <a:ext cx="3502153" cy="584775"/>
          </a:xfrm>
          <a:prstGeom prst="rect">
            <a:avLst/>
          </a:prstGeom>
          <a:noFill/>
        </p:spPr>
        <p:txBody>
          <a:bodyPr wrap="square" rtlCol="0">
            <a:spAutoFit/>
          </a:bodyPr>
          <a:lstStyle/>
          <a:p>
            <a:r>
              <a:rPr lang="tr-TR" sz="3200" b="1" dirty="0" smtClean="0">
                <a:solidFill>
                  <a:srgbClr val="0066FF"/>
                </a:solidFill>
                <a:latin typeface="Calibri"/>
              </a:rPr>
              <a:t>ChargeCache Hit:</a:t>
            </a:r>
            <a:endParaRPr lang="en-US" sz="3200" b="1" dirty="0">
              <a:solidFill>
                <a:srgbClr val="0066FF"/>
              </a:solidFill>
              <a:latin typeface="Calibri"/>
            </a:endParaRPr>
          </a:p>
        </p:txBody>
      </p:sp>
      <p:sp>
        <p:nvSpPr>
          <p:cNvPr id="81" name="TextBox 80"/>
          <p:cNvSpPr txBox="1"/>
          <p:nvPr/>
        </p:nvSpPr>
        <p:spPr>
          <a:xfrm>
            <a:off x="4861631" y="5867400"/>
            <a:ext cx="3889249" cy="584775"/>
          </a:xfrm>
          <a:prstGeom prst="rect">
            <a:avLst/>
          </a:prstGeom>
          <a:noFill/>
        </p:spPr>
        <p:txBody>
          <a:bodyPr wrap="square" rtlCol="0">
            <a:spAutoFit/>
          </a:bodyPr>
          <a:lstStyle/>
          <a:p>
            <a:r>
              <a:rPr lang="tr-TR" sz="3200" b="1" dirty="0" smtClean="0">
                <a:solidFill>
                  <a:prstClr val="black"/>
                </a:solidFill>
                <a:latin typeface="Calibri"/>
              </a:rPr>
              <a:t>Use </a:t>
            </a:r>
            <a:r>
              <a:rPr lang="tr-TR" sz="3200" b="1" dirty="0" smtClean="0">
                <a:solidFill>
                  <a:srgbClr val="0066FF"/>
                </a:solidFill>
                <a:latin typeface="Calibri"/>
              </a:rPr>
              <a:t>Lower</a:t>
            </a:r>
            <a:r>
              <a:rPr lang="tr-TR" sz="3200" b="1" dirty="0" smtClean="0">
                <a:solidFill>
                  <a:prstClr val="black"/>
                </a:solidFill>
                <a:latin typeface="Calibri"/>
              </a:rPr>
              <a:t> Timings</a:t>
            </a:r>
            <a:endParaRPr lang="en-US" sz="3200" b="1" dirty="0">
              <a:solidFill>
                <a:prstClr val="black"/>
              </a:solidFill>
              <a:latin typeface="Calibri"/>
            </a:endParaRPr>
          </a:p>
        </p:txBody>
      </p:sp>
    </p:spTree>
    <p:extLst>
      <p:ext uri="{BB962C8B-B14F-4D97-AF65-F5344CB8AC3E}">
        <p14:creationId xmlns:p14="http://schemas.microsoft.com/office/powerpoint/2010/main" val="422214218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1000" fill="hold"/>
                                        <p:tgtEl>
                                          <p:spTgt spid="56"/>
                                        </p:tgtEl>
                                        <p:attrNameLst>
                                          <p:attrName>ppt_x</p:attrName>
                                        </p:attrNameLst>
                                      </p:cBhvr>
                                      <p:tavLst>
                                        <p:tav tm="0">
                                          <p:val>
                                            <p:strVal val="1+#ppt_w/2"/>
                                          </p:val>
                                        </p:tav>
                                        <p:tav tm="100000">
                                          <p:val>
                                            <p:strVal val="#ppt_x"/>
                                          </p:val>
                                        </p:tav>
                                      </p:tavLst>
                                    </p:anim>
                                    <p:anim calcmode="lin" valueType="num">
                                      <p:cBhvr additive="base">
                                        <p:cTn id="8" dur="10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6" presetClass="emph" presetSubtype="0" fill="hold" nodeType="clickEffect">
                                  <p:stCondLst>
                                    <p:cond delay="0"/>
                                  </p:stCondLst>
                                  <p:childTnLst>
                                    <p:animEffect transition="out" filter="fade">
                                      <p:cBhvr>
                                        <p:cTn id="18" dur="800" tmFilter="0, 0; .2, .5; .8, .5; 1, 0"/>
                                        <p:tgtEl>
                                          <p:spTgt spid="72"/>
                                        </p:tgtEl>
                                      </p:cBhvr>
                                    </p:animEffect>
                                    <p:animScale>
                                      <p:cBhvr>
                                        <p:cTn id="19" dur="400" autoRev="1" fill="hold"/>
                                        <p:tgtEl>
                                          <p:spTgt spid="72"/>
                                        </p:tgtEl>
                                      </p:cBhvr>
                                      <p:by x="105000" y="105000"/>
                                    </p:animScale>
                                  </p:childTnLst>
                                </p:cTn>
                              </p:par>
                              <p:par>
                                <p:cTn id="20" presetID="10" presetClass="entr" presetSubtype="0" fill="hold" grpId="0" nodeType="withEffect">
                                  <p:stCondLst>
                                    <p:cond delay="500"/>
                                  </p:stCondLst>
                                  <p:childTnLst>
                                    <p:set>
                                      <p:cBhvr>
                                        <p:cTn id="21" dur="1" fill="hold">
                                          <p:stCondLst>
                                            <p:cond delay="0"/>
                                          </p:stCondLst>
                                        </p:cTn>
                                        <p:tgtEl>
                                          <p:spTgt spid="74"/>
                                        </p:tgtEl>
                                        <p:attrNameLst>
                                          <p:attrName>style.visibility</p:attrName>
                                        </p:attrNameLst>
                                      </p:cBhvr>
                                      <p:to>
                                        <p:strVal val="visible"/>
                                      </p:to>
                                    </p:set>
                                    <p:animEffect transition="in" filter="fade">
                                      <p:cBhvr>
                                        <p:cTn id="22" dur="500"/>
                                        <p:tgtEl>
                                          <p:spTgt spid="74"/>
                                        </p:tgtEl>
                                      </p:cBhvr>
                                    </p:animEffect>
                                  </p:childTnLst>
                                </p:cTn>
                              </p:par>
                            </p:childTnLst>
                          </p:cTn>
                        </p:par>
                        <p:par>
                          <p:cTn id="23" fill="hold">
                            <p:stCondLst>
                              <p:cond delay="1000"/>
                            </p:stCondLst>
                            <p:childTnLst>
                              <p:par>
                                <p:cTn id="24" presetID="22" presetClass="entr" presetSubtype="8"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left)">
                                      <p:cBhvr>
                                        <p:cTn id="26" dur="1000"/>
                                        <p:tgtEl>
                                          <p:spTgt spid="65"/>
                                        </p:tgtEl>
                                      </p:cBhvr>
                                    </p:animEffect>
                                  </p:childTnLst>
                                </p:cTn>
                              </p:par>
                              <p:par>
                                <p:cTn id="27" presetID="10" presetClass="exit" presetSubtype="0" fill="hold" grpId="2" nodeType="withEffect">
                                  <p:stCondLst>
                                    <p:cond delay="0"/>
                                  </p:stCondLst>
                                  <p:childTnLst>
                                    <p:animEffect transition="out" filter="fade">
                                      <p:cBhvr>
                                        <p:cTn id="28" dur="500"/>
                                        <p:tgtEl>
                                          <p:spTgt spid="78"/>
                                        </p:tgtEl>
                                      </p:cBhvr>
                                    </p:animEffect>
                                    <p:set>
                                      <p:cBhvr>
                                        <p:cTn id="29" dur="1" fill="hold">
                                          <p:stCondLst>
                                            <p:cond delay="499"/>
                                          </p:stCondLst>
                                        </p:cTn>
                                        <p:tgtEl>
                                          <p:spTgt spid="78"/>
                                        </p:tgtEl>
                                        <p:attrNameLst>
                                          <p:attrName>style.visibility</p:attrName>
                                        </p:attrNameLst>
                                      </p:cBhvr>
                                      <p:to>
                                        <p:strVal val="hidden"/>
                                      </p:to>
                                    </p:set>
                                  </p:childTnLst>
                                </p:cTn>
                              </p:par>
                              <p:par>
                                <p:cTn id="30" presetID="10" presetClass="exit" presetSubtype="0" fill="hold" grpId="2" nodeType="withEffect">
                                  <p:stCondLst>
                                    <p:cond delay="0"/>
                                  </p:stCondLst>
                                  <p:childTnLst>
                                    <p:animEffect transition="out" filter="fade">
                                      <p:cBhvr>
                                        <p:cTn id="31" dur="500"/>
                                        <p:tgtEl>
                                          <p:spTgt spid="79"/>
                                        </p:tgtEl>
                                      </p:cBhvr>
                                    </p:animEffect>
                                    <p:set>
                                      <p:cBhvr>
                                        <p:cTn id="32" dur="1" fill="hold">
                                          <p:stCondLst>
                                            <p:cond delay="499"/>
                                          </p:stCondLst>
                                        </p:cTn>
                                        <p:tgtEl>
                                          <p:spTgt spid="7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67"/>
                                        </p:tgtEl>
                                        <p:attrNameLst>
                                          <p:attrName>style.visibility</p:attrName>
                                        </p:attrNameLst>
                                      </p:cBhvr>
                                      <p:to>
                                        <p:strVal val="visible"/>
                                      </p:to>
                                    </p:set>
                                    <p:anim calcmode="lin" valueType="num">
                                      <p:cBhvr additive="base">
                                        <p:cTn id="37" dur="1000" fill="hold"/>
                                        <p:tgtEl>
                                          <p:spTgt spid="67"/>
                                        </p:tgtEl>
                                        <p:attrNameLst>
                                          <p:attrName>ppt_x</p:attrName>
                                        </p:attrNameLst>
                                      </p:cBhvr>
                                      <p:tavLst>
                                        <p:tav tm="0">
                                          <p:val>
                                            <p:strVal val="1+#ppt_w/2"/>
                                          </p:val>
                                        </p:tav>
                                        <p:tav tm="100000">
                                          <p:val>
                                            <p:strVal val="#ppt_x"/>
                                          </p:val>
                                        </p:tav>
                                      </p:tavLst>
                                    </p:anim>
                                    <p:anim calcmode="lin" valueType="num">
                                      <p:cBhvr additive="base">
                                        <p:cTn id="38" dur="10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3" nodeType="clickEffect">
                                  <p:stCondLst>
                                    <p:cond delay="0"/>
                                  </p:stCondLst>
                                  <p:childTnLst>
                                    <p:set>
                                      <p:cBhvr>
                                        <p:cTn id="42" dur="1" fill="hold">
                                          <p:stCondLst>
                                            <p:cond delay="0"/>
                                          </p:stCondLst>
                                        </p:cTn>
                                        <p:tgtEl>
                                          <p:spTgt spid="78"/>
                                        </p:tgtEl>
                                        <p:attrNameLst>
                                          <p:attrName>style.visibility</p:attrName>
                                        </p:attrNameLst>
                                      </p:cBhvr>
                                      <p:to>
                                        <p:strVal val="visible"/>
                                      </p:to>
                                    </p:set>
                                    <p:animEffect transition="in" filter="fade">
                                      <p:cBhvr>
                                        <p:cTn id="43" dur="500"/>
                                        <p:tgtEl>
                                          <p:spTgt spid="78"/>
                                        </p:tgtEl>
                                      </p:cBhvr>
                                    </p:animEffect>
                                  </p:childTnLst>
                                </p:cTn>
                              </p:par>
                              <p:par>
                                <p:cTn id="44" presetID="10" presetClass="entr" presetSubtype="0" fill="hold" grpId="3" nodeType="with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fade">
                                      <p:cBhvr>
                                        <p:cTn id="46" dur="500"/>
                                        <p:tgtEl>
                                          <p:spTgt spid="79"/>
                                        </p:tgtEl>
                                      </p:cBhvr>
                                    </p:animEffect>
                                  </p:childTnLst>
                                </p:cTn>
                              </p:par>
                            </p:childTnLst>
                          </p:cTn>
                        </p:par>
                      </p:childTnLst>
                    </p:cTn>
                  </p:par>
                  <p:par>
                    <p:cTn id="47" fill="hold">
                      <p:stCondLst>
                        <p:cond delay="indefinite"/>
                      </p:stCondLst>
                      <p:childTnLst>
                        <p:par>
                          <p:cTn id="48" fill="hold">
                            <p:stCondLst>
                              <p:cond delay="0"/>
                            </p:stCondLst>
                            <p:childTnLst>
                              <p:par>
                                <p:cTn id="49" presetID="26" presetClass="emph" presetSubtype="0" fill="hold" nodeType="clickEffect">
                                  <p:stCondLst>
                                    <p:cond delay="0"/>
                                  </p:stCondLst>
                                  <p:childTnLst>
                                    <p:animEffect transition="out" filter="fade">
                                      <p:cBhvr>
                                        <p:cTn id="50" dur="800" tmFilter="0, 0; .2, .5; .8, .5; 1, 0"/>
                                        <p:tgtEl>
                                          <p:spTgt spid="3"/>
                                        </p:tgtEl>
                                      </p:cBhvr>
                                    </p:animEffect>
                                    <p:animScale>
                                      <p:cBhvr>
                                        <p:cTn id="51" dur="400" autoRev="1" fill="hold"/>
                                        <p:tgtEl>
                                          <p:spTgt spid="3"/>
                                        </p:tgtEl>
                                      </p:cBhvr>
                                      <p:by x="105000" y="105000"/>
                                    </p:animScale>
                                  </p:childTnLst>
                                </p:cTn>
                              </p:par>
                              <p:par>
                                <p:cTn id="52" presetID="10" presetClass="entr" presetSubtype="0" fill="hold" grpId="0" nodeType="withEffect">
                                  <p:stCondLst>
                                    <p:cond delay="600"/>
                                  </p:stCondLst>
                                  <p:childTnLst>
                                    <p:set>
                                      <p:cBhvr>
                                        <p:cTn id="53" dur="1" fill="hold">
                                          <p:stCondLst>
                                            <p:cond delay="0"/>
                                          </p:stCondLst>
                                        </p:cTn>
                                        <p:tgtEl>
                                          <p:spTgt spid="77"/>
                                        </p:tgtEl>
                                        <p:attrNameLst>
                                          <p:attrName>style.visibility</p:attrName>
                                        </p:attrNameLst>
                                      </p:cBhvr>
                                      <p:to>
                                        <p:strVal val="visible"/>
                                      </p:to>
                                    </p:set>
                                    <p:animEffect transition="in" filter="fade">
                                      <p:cBhvr>
                                        <p:cTn id="54" dur="500"/>
                                        <p:tgtEl>
                                          <p:spTgt spid="77"/>
                                        </p:tgtEl>
                                      </p:cBhvr>
                                    </p:animEffect>
                                  </p:childTnLst>
                                </p:cTn>
                              </p:par>
                            </p:childTnLst>
                          </p:cTn>
                        </p:par>
                        <p:par>
                          <p:cTn id="55" fill="hold">
                            <p:stCondLst>
                              <p:cond delay="1100"/>
                            </p:stCondLst>
                            <p:childTnLst>
                              <p:par>
                                <p:cTn id="56" presetID="22" presetClass="entr" presetSubtype="8" fill="hold" nodeType="afterEffect">
                                  <p:stCondLst>
                                    <p:cond delay="0"/>
                                  </p:stCondLst>
                                  <p:childTnLst>
                                    <p:set>
                                      <p:cBhvr>
                                        <p:cTn id="57" dur="1" fill="hold">
                                          <p:stCondLst>
                                            <p:cond delay="0"/>
                                          </p:stCondLst>
                                        </p:cTn>
                                        <p:tgtEl>
                                          <p:spTgt spid="68"/>
                                        </p:tgtEl>
                                        <p:attrNameLst>
                                          <p:attrName>style.visibility</p:attrName>
                                        </p:attrNameLst>
                                      </p:cBhvr>
                                      <p:to>
                                        <p:strVal val="visible"/>
                                      </p:to>
                                    </p:set>
                                    <p:animEffect transition="in" filter="wipe(left)">
                                      <p:cBhvr>
                                        <p:cTn id="58" dur="1000"/>
                                        <p:tgtEl>
                                          <p:spTgt spid="68"/>
                                        </p:tgtEl>
                                      </p:cBhvr>
                                    </p:animEffect>
                                  </p:childTnLst>
                                </p:cTn>
                              </p:par>
                              <p:par>
                                <p:cTn id="59" presetID="10" presetClass="exit" presetSubtype="0" fill="hold" grpId="4" nodeType="withEffect">
                                  <p:stCondLst>
                                    <p:cond delay="0"/>
                                  </p:stCondLst>
                                  <p:childTnLst>
                                    <p:animEffect transition="out" filter="fade">
                                      <p:cBhvr>
                                        <p:cTn id="60" dur="500"/>
                                        <p:tgtEl>
                                          <p:spTgt spid="78"/>
                                        </p:tgtEl>
                                      </p:cBhvr>
                                    </p:animEffect>
                                    <p:set>
                                      <p:cBhvr>
                                        <p:cTn id="61" dur="1" fill="hold">
                                          <p:stCondLst>
                                            <p:cond delay="499"/>
                                          </p:stCondLst>
                                        </p:cTn>
                                        <p:tgtEl>
                                          <p:spTgt spid="78"/>
                                        </p:tgtEl>
                                        <p:attrNameLst>
                                          <p:attrName>style.visibility</p:attrName>
                                        </p:attrNameLst>
                                      </p:cBhvr>
                                      <p:to>
                                        <p:strVal val="hidden"/>
                                      </p:to>
                                    </p:set>
                                  </p:childTnLst>
                                </p:cTn>
                              </p:par>
                              <p:par>
                                <p:cTn id="62" presetID="10" presetClass="exit" presetSubtype="0" fill="hold" grpId="4" nodeType="withEffect">
                                  <p:stCondLst>
                                    <p:cond delay="0"/>
                                  </p:stCondLst>
                                  <p:childTnLst>
                                    <p:animEffect transition="out" filter="fade">
                                      <p:cBhvr>
                                        <p:cTn id="63" dur="500"/>
                                        <p:tgtEl>
                                          <p:spTgt spid="79"/>
                                        </p:tgtEl>
                                      </p:cBhvr>
                                    </p:animEffect>
                                    <p:set>
                                      <p:cBhvr>
                                        <p:cTn id="64" dur="1" fill="hold">
                                          <p:stCondLst>
                                            <p:cond delay="499"/>
                                          </p:stCondLst>
                                        </p:cTn>
                                        <p:tgtEl>
                                          <p:spTgt spid="79"/>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70"/>
                                        </p:tgtEl>
                                        <p:attrNameLst>
                                          <p:attrName>style.visibility</p:attrName>
                                        </p:attrNameLst>
                                      </p:cBhvr>
                                      <p:to>
                                        <p:strVal val="visible"/>
                                      </p:to>
                                    </p:set>
                                    <p:anim calcmode="lin" valueType="num">
                                      <p:cBhvr additive="base">
                                        <p:cTn id="69" dur="1000" fill="hold"/>
                                        <p:tgtEl>
                                          <p:spTgt spid="70"/>
                                        </p:tgtEl>
                                        <p:attrNameLst>
                                          <p:attrName>ppt_x</p:attrName>
                                        </p:attrNameLst>
                                      </p:cBhvr>
                                      <p:tavLst>
                                        <p:tav tm="0">
                                          <p:val>
                                            <p:strVal val="1+#ppt_w/2"/>
                                          </p:val>
                                        </p:tav>
                                        <p:tav tm="100000">
                                          <p:val>
                                            <p:strVal val="#ppt_x"/>
                                          </p:val>
                                        </p:tav>
                                      </p:tavLst>
                                    </p:anim>
                                    <p:anim calcmode="lin" valueType="num">
                                      <p:cBhvr additive="base">
                                        <p:cTn id="70" dur="10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0" presetClass="exit" presetSubtype="0" fill="hold" grpId="1" nodeType="clickEffect">
                                  <p:stCondLst>
                                    <p:cond delay="0"/>
                                  </p:stCondLst>
                                  <p:childTnLst>
                                    <p:animEffect transition="out" filter="fade">
                                      <p:cBhvr>
                                        <p:cTn id="74" dur="500"/>
                                        <p:tgtEl>
                                          <p:spTgt spid="78"/>
                                        </p:tgtEl>
                                      </p:cBhvr>
                                    </p:animEffect>
                                    <p:set>
                                      <p:cBhvr>
                                        <p:cTn id="75" dur="1" fill="hold">
                                          <p:stCondLst>
                                            <p:cond delay="499"/>
                                          </p:stCondLst>
                                        </p:cTn>
                                        <p:tgtEl>
                                          <p:spTgt spid="78"/>
                                        </p:tgtEl>
                                        <p:attrNameLst>
                                          <p:attrName>style.visibility</p:attrName>
                                        </p:attrNameLst>
                                      </p:cBhvr>
                                      <p:to>
                                        <p:strVal val="hidden"/>
                                      </p:to>
                                    </p:set>
                                  </p:childTnLst>
                                </p:cTn>
                              </p:par>
                              <p:par>
                                <p:cTn id="76" presetID="10" presetClass="exit" presetSubtype="0" fill="hold" grpId="1" nodeType="withEffect">
                                  <p:stCondLst>
                                    <p:cond delay="0"/>
                                  </p:stCondLst>
                                  <p:childTnLst>
                                    <p:animEffect transition="out" filter="fade">
                                      <p:cBhvr>
                                        <p:cTn id="77" dur="500"/>
                                        <p:tgtEl>
                                          <p:spTgt spid="79"/>
                                        </p:tgtEl>
                                      </p:cBhvr>
                                    </p:animEffect>
                                    <p:set>
                                      <p:cBhvr>
                                        <p:cTn id="78" dur="1" fill="hold">
                                          <p:stCondLst>
                                            <p:cond delay="499"/>
                                          </p:stCondLst>
                                        </p:cTn>
                                        <p:tgtEl>
                                          <p:spTgt spid="79"/>
                                        </p:tgtEl>
                                        <p:attrNameLst>
                                          <p:attrName>style.visibility</p:attrName>
                                        </p:attrNameLst>
                                      </p:cBhvr>
                                      <p:to>
                                        <p:strVal val="hidden"/>
                                      </p:to>
                                    </p:set>
                                  </p:childTnLst>
                                </p:cTn>
                              </p:par>
                            </p:childTnLst>
                          </p:cTn>
                        </p:par>
                        <p:par>
                          <p:cTn id="79" fill="hold">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80"/>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81"/>
                                        </p:tgtEl>
                                        <p:attrNameLst>
                                          <p:attrName>style.visibility</p:attrName>
                                        </p:attrNameLst>
                                      </p:cBhvr>
                                      <p:to>
                                        <p:strVal val="visible"/>
                                      </p:to>
                                    </p:set>
                                  </p:childTnLst>
                                </p:cTn>
                              </p:par>
                            </p:childTnLst>
                          </p:cTn>
                        </p:par>
                      </p:childTnLst>
                    </p:cTn>
                  </p:par>
                  <p:par>
                    <p:cTn id="84" fill="hold">
                      <p:stCondLst>
                        <p:cond delay="indefinite"/>
                      </p:stCondLst>
                      <p:childTnLst>
                        <p:par>
                          <p:cTn id="85" fill="hold">
                            <p:stCondLst>
                              <p:cond delay="0"/>
                            </p:stCondLst>
                            <p:childTnLst>
                              <p:par>
                                <p:cTn id="86" presetID="7" presetClass="emph" presetSubtype="2" fill="hold" nodeType="clickEffect">
                                  <p:stCondLst>
                                    <p:cond delay="0"/>
                                  </p:stCondLst>
                                  <p:childTnLst>
                                    <p:animClr clrSpc="rgb" dir="cw">
                                      <p:cBhvr>
                                        <p:cTn id="87" dur="1000" fill="hold"/>
                                        <p:tgtEl>
                                          <p:spTgt spid="65"/>
                                        </p:tgtEl>
                                        <p:attrNameLst>
                                          <p:attrName>stroke.color</p:attrName>
                                        </p:attrNameLst>
                                      </p:cBhvr>
                                      <p:to>
                                        <a:srgbClr val="0066FF"/>
                                      </p:to>
                                    </p:animClr>
                                    <p:set>
                                      <p:cBhvr>
                                        <p:cTn id="88" dur="1000" fill="hold"/>
                                        <p:tgtEl>
                                          <p:spTgt spid="65"/>
                                        </p:tgtEl>
                                        <p:attrNameLst>
                                          <p:attrName>stroke.on</p:attrName>
                                        </p:attrNameLst>
                                      </p:cBhvr>
                                      <p:to>
                                        <p:strVal val="true"/>
                                      </p:to>
                                    </p:set>
                                  </p:childTnLst>
                                </p:cTn>
                              </p:par>
                              <p:par>
                                <p:cTn id="89" presetID="3" presetClass="emph" presetSubtype="2" fill="hold" grpId="1" nodeType="withEffect">
                                  <p:stCondLst>
                                    <p:cond delay="0"/>
                                  </p:stCondLst>
                                  <p:childTnLst>
                                    <p:animClr clrSpc="rgb" dir="cw">
                                      <p:cBhvr override="childStyle">
                                        <p:cTn id="90" dur="2000" fill="hold"/>
                                        <p:tgtEl>
                                          <p:spTgt spid="74"/>
                                        </p:tgtEl>
                                        <p:attrNameLst>
                                          <p:attrName>style.color</p:attrName>
                                        </p:attrNameLst>
                                      </p:cBhvr>
                                      <p:to>
                                        <a:srgbClr val="0066FF"/>
                                      </p:to>
                                    </p:animClr>
                                  </p:childTnLst>
                                </p:cTn>
                              </p:par>
                              <p:par>
                                <p:cTn id="91" presetID="26" presetClass="emph" presetSubtype="0" fill="hold" nodeType="withEffect">
                                  <p:stCondLst>
                                    <p:cond delay="300"/>
                                  </p:stCondLst>
                                  <p:childTnLst>
                                    <p:animEffect transition="out" filter="fade">
                                      <p:cBhvr>
                                        <p:cTn id="92" dur="800" tmFilter="0, 0; .2, .5; .8, .5; 1, 0"/>
                                        <p:tgtEl>
                                          <p:spTgt spid="65"/>
                                        </p:tgtEl>
                                      </p:cBhvr>
                                    </p:animEffect>
                                    <p:animScale>
                                      <p:cBhvr>
                                        <p:cTn id="93" dur="400" autoRev="1" fill="hold"/>
                                        <p:tgtEl>
                                          <p:spTgt spid="65"/>
                                        </p:tgtEl>
                                      </p:cBhvr>
                                      <p:by x="105000" y="105000"/>
                                    </p:animScale>
                                  </p:childTnLst>
                                </p:cTn>
                              </p:par>
                              <p:par>
                                <p:cTn id="94" presetID="26" presetClass="emph" presetSubtype="0" fill="hold" nodeType="withEffect">
                                  <p:stCondLst>
                                    <p:cond delay="800"/>
                                  </p:stCondLst>
                                  <p:childTnLst>
                                    <p:animEffect transition="out" filter="fade">
                                      <p:cBhvr>
                                        <p:cTn id="95" dur="800" tmFilter="0, 0; .2, .5; .8, .5; 1, 0"/>
                                        <p:tgtEl>
                                          <p:spTgt spid="72"/>
                                        </p:tgtEl>
                                      </p:cBhvr>
                                    </p:animEffect>
                                    <p:animScale>
                                      <p:cBhvr>
                                        <p:cTn id="96" dur="400" autoRev="1" fill="hold"/>
                                        <p:tgtEl>
                                          <p:spTgt spid="72"/>
                                        </p:tgtEl>
                                      </p:cBhvr>
                                      <p:by x="105000" y="105000"/>
                                    </p:animScale>
                                  </p:childTnLst>
                                </p:cTn>
                              </p:par>
                            </p:childTnLst>
                          </p:cTn>
                        </p:par>
                      </p:childTnLst>
                    </p:cTn>
                  </p:par>
                  <p:par>
                    <p:cTn id="97" fill="hold">
                      <p:stCondLst>
                        <p:cond delay="indefinite"/>
                      </p:stCondLst>
                      <p:childTnLst>
                        <p:par>
                          <p:cTn id="98" fill="hold">
                            <p:stCondLst>
                              <p:cond delay="0"/>
                            </p:stCondLst>
                            <p:childTnLst>
                              <p:par>
                                <p:cTn id="99" presetID="2" presetClass="entr" presetSubtype="2" fill="hold" nodeType="clickEffect">
                                  <p:stCondLst>
                                    <p:cond delay="0"/>
                                  </p:stCondLst>
                                  <p:childTnLst>
                                    <p:set>
                                      <p:cBhvr>
                                        <p:cTn id="100" dur="1" fill="hold">
                                          <p:stCondLst>
                                            <p:cond delay="0"/>
                                          </p:stCondLst>
                                        </p:cTn>
                                        <p:tgtEl>
                                          <p:spTgt spid="71"/>
                                        </p:tgtEl>
                                        <p:attrNameLst>
                                          <p:attrName>style.visibility</p:attrName>
                                        </p:attrNameLst>
                                      </p:cBhvr>
                                      <p:to>
                                        <p:strVal val="visible"/>
                                      </p:to>
                                    </p:set>
                                    <p:anim calcmode="lin" valueType="num">
                                      <p:cBhvr additive="base">
                                        <p:cTn id="101" dur="1000" fill="hold"/>
                                        <p:tgtEl>
                                          <p:spTgt spid="71"/>
                                        </p:tgtEl>
                                        <p:attrNameLst>
                                          <p:attrName>ppt_x</p:attrName>
                                        </p:attrNameLst>
                                      </p:cBhvr>
                                      <p:tavLst>
                                        <p:tav tm="0">
                                          <p:val>
                                            <p:strVal val="1+#ppt_w/2"/>
                                          </p:val>
                                        </p:tav>
                                        <p:tav tm="100000">
                                          <p:val>
                                            <p:strVal val="#ppt_x"/>
                                          </p:val>
                                        </p:tav>
                                      </p:tavLst>
                                    </p:anim>
                                    <p:anim calcmode="lin" valueType="num">
                                      <p:cBhvr additive="base">
                                        <p:cTn id="102" dur="1000" fill="hold"/>
                                        <p:tgtEl>
                                          <p:spTgt spid="71"/>
                                        </p:tgtEl>
                                        <p:attrNameLst>
                                          <p:attrName>ppt_y</p:attrName>
                                        </p:attrNameLst>
                                      </p:cBhvr>
                                      <p:tavLst>
                                        <p:tav tm="0">
                                          <p:val>
                                            <p:strVal val="#ppt_y"/>
                                          </p:val>
                                        </p:tav>
                                        <p:tav tm="100000">
                                          <p:val>
                                            <p:strVal val="#ppt_y"/>
                                          </p:val>
                                        </p:tav>
                                      </p:tavLst>
                                    </p:anim>
                                  </p:childTnLst>
                                </p:cTn>
                              </p:par>
                            </p:childTnLst>
                          </p:cTn>
                        </p:par>
                        <p:par>
                          <p:cTn id="103" fill="hold">
                            <p:stCondLst>
                              <p:cond delay="1000"/>
                            </p:stCondLst>
                            <p:childTnLst>
                              <p:par>
                                <p:cTn id="104" presetID="22" presetClass="exit" presetSubtype="2" fill="hold" nodeType="afterEffect">
                                  <p:stCondLst>
                                    <p:cond delay="0"/>
                                  </p:stCondLst>
                                  <p:childTnLst>
                                    <p:animEffect transition="out" filter="wipe(right)">
                                      <p:cBhvr>
                                        <p:cTn id="105" dur="1500"/>
                                        <p:tgtEl>
                                          <p:spTgt spid="65"/>
                                        </p:tgtEl>
                                      </p:cBhvr>
                                    </p:animEffect>
                                    <p:set>
                                      <p:cBhvr>
                                        <p:cTn id="106" dur="1" fill="hold">
                                          <p:stCondLst>
                                            <p:cond delay="1499"/>
                                          </p:stCondLst>
                                        </p:cTn>
                                        <p:tgtEl>
                                          <p:spTgt spid="65"/>
                                        </p:tgtEl>
                                        <p:attrNameLst>
                                          <p:attrName>style.visibility</p:attrName>
                                        </p:attrNameLst>
                                      </p:cBhvr>
                                      <p:to>
                                        <p:strVal val="hidden"/>
                                      </p:to>
                                    </p:set>
                                  </p:childTnLst>
                                </p:cTn>
                              </p:par>
                              <p:par>
                                <p:cTn id="107" presetID="22" presetClass="exit" presetSubtype="2" fill="hold" nodeType="withEffect">
                                  <p:stCondLst>
                                    <p:cond delay="0"/>
                                  </p:stCondLst>
                                  <p:childTnLst>
                                    <p:animEffect transition="out" filter="wipe(right)">
                                      <p:cBhvr>
                                        <p:cTn id="108" dur="1500"/>
                                        <p:tgtEl>
                                          <p:spTgt spid="68"/>
                                        </p:tgtEl>
                                      </p:cBhvr>
                                    </p:animEffect>
                                    <p:set>
                                      <p:cBhvr>
                                        <p:cTn id="109" dur="1" fill="hold">
                                          <p:stCondLst>
                                            <p:cond delay="1499"/>
                                          </p:stCondLst>
                                        </p:cTn>
                                        <p:tgtEl>
                                          <p:spTgt spid="68"/>
                                        </p:tgtEl>
                                        <p:attrNameLst>
                                          <p:attrName>style.visibility</p:attrName>
                                        </p:attrNameLst>
                                      </p:cBhvr>
                                      <p:to>
                                        <p:strVal val="hidden"/>
                                      </p:to>
                                    </p:set>
                                  </p:childTnLst>
                                </p:cTn>
                              </p:par>
                              <p:par>
                                <p:cTn id="110" presetID="10" presetClass="exit" presetSubtype="0" fill="hold" grpId="2" nodeType="withEffect">
                                  <p:stCondLst>
                                    <p:cond delay="0"/>
                                  </p:stCondLst>
                                  <p:childTnLst>
                                    <p:animEffect transition="out" filter="fade">
                                      <p:cBhvr>
                                        <p:cTn id="111" dur="500"/>
                                        <p:tgtEl>
                                          <p:spTgt spid="74"/>
                                        </p:tgtEl>
                                      </p:cBhvr>
                                    </p:animEffect>
                                    <p:set>
                                      <p:cBhvr>
                                        <p:cTn id="112" dur="1" fill="hold">
                                          <p:stCondLst>
                                            <p:cond delay="499"/>
                                          </p:stCondLst>
                                        </p:cTn>
                                        <p:tgtEl>
                                          <p:spTgt spid="74"/>
                                        </p:tgtEl>
                                        <p:attrNameLst>
                                          <p:attrName>style.visibility</p:attrName>
                                        </p:attrNameLst>
                                      </p:cBhvr>
                                      <p:to>
                                        <p:strVal val="hidden"/>
                                      </p:to>
                                    </p:set>
                                  </p:childTnLst>
                                </p:cTn>
                              </p:par>
                              <p:par>
                                <p:cTn id="113" presetID="10" presetClass="exit" presetSubtype="0" fill="hold" grpId="1" nodeType="withEffect">
                                  <p:stCondLst>
                                    <p:cond delay="0"/>
                                  </p:stCondLst>
                                  <p:childTnLst>
                                    <p:animEffect transition="out" filter="fade">
                                      <p:cBhvr>
                                        <p:cTn id="114" dur="500"/>
                                        <p:tgtEl>
                                          <p:spTgt spid="77"/>
                                        </p:tgtEl>
                                      </p:cBhvr>
                                    </p:animEffect>
                                    <p:set>
                                      <p:cBhvr>
                                        <p:cTn id="115" dur="1" fill="hold">
                                          <p:stCondLst>
                                            <p:cond delay="499"/>
                                          </p:stCondLst>
                                        </p:cTn>
                                        <p:tgtEl>
                                          <p:spTgt spid="77"/>
                                        </p:tgtEl>
                                        <p:attrNameLst>
                                          <p:attrName>style.visibility</p:attrName>
                                        </p:attrNameLst>
                                      </p:cBhvr>
                                      <p:to>
                                        <p:strVal val="hidden"/>
                                      </p:to>
                                    </p:set>
                                  </p:childTnLst>
                                </p:cTn>
                              </p:par>
                              <p:par>
                                <p:cTn id="116" presetID="10" presetClass="exit" presetSubtype="0" fill="hold" grpId="1" nodeType="withEffect">
                                  <p:stCondLst>
                                    <p:cond delay="0"/>
                                  </p:stCondLst>
                                  <p:childTnLst>
                                    <p:animEffect transition="out" filter="fade">
                                      <p:cBhvr>
                                        <p:cTn id="117" dur="500"/>
                                        <p:tgtEl>
                                          <p:spTgt spid="80"/>
                                        </p:tgtEl>
                                      </p:cBhvr>
                                    </p:animEffect>
                                    <p:set>
                                      <p:cBhvr>
                                        <p:cTn id="118" dur="1" fill="hold">
                                          <p:stCondLst>
                                            <p:cond delay="499"/>
                                          </p:stCondLst>
                                        </p:cTn>
                                        <p:tgtEl>
                                          <p:spTgt spid="80"/>
                                        </p:tgtEl>
                                        <p:attrNameLst>
                                          <p:attrName>style.visibility</p:attrName>
                                        </p:attrNameLst>
                                      </p:cBhvr>
                                      <p:to>
                                        <p:strVal val="hidden"/>
                                      </p:to>
                                    </p:set>
                                  </p:childTnLst>
                                </p:cTn>
                              </p:par>
                              <p:par>
                                <p:cTn id="119" presetID="10" presetClass="exit" presetSubtype="0" fill="hold" grpId="1" nodeType="withEffect">
                                  <p:stCondLst>
                                    <p:cond delay="0"/>
                                  </p:stCondLst>
                                  <p:childTnLst>
                                    <p:animEffect transition="out" filter="fade">
                                      <p:cBhvr>
                                        <p:cTn id="120" dur="500"/>
                                        <p:tgtEl>
                                          <p:spTgt spid="81"/>
                                        </p:tgtEl>
                                      </p:cBhvr>
                                    </p:animEffect>
                                    <p:set>
                                      <p:cBhvr>
                                        <p:cTn id="121" dur="1" fill="hold">
                                          <p:stCondLst>
                                            <p:cond delay="499"/>
                                          </p:stCondLst>
                                        </p:cTn>
                                        <p:tgtEl>
                                          <p:spTgt spid="8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7" grpId="0"/>
      <p:bldP spid="70" grpId="0"/>
      <p:bldP spid="74" grpId="0"/>
      <p:bldP spid="74" grpId="1"/>
      <p:bldP spid="74" grpId="2"/>
      <p:bldP spid="77" grpId="0"/>
      <p:bldP spid="77" grpId="1"/>
      <p:bldP spid="78" grpId="0"/>
      <p:bldP spid="78" grpId="1"/>
      <p:bldP spid="78" grpId="2"/>
      <p:bldP spid="78" grpId="3"/>
      <p:bldP spid="78" grpId="4"/>
      <p:bldP spid="79" grpId="0"/>
      <p:bldP spid="79" grpId="1"/>
      <p:bldP spid="79" grpId="2"/>
      <p:bldP spid="79" grpId="3"/>
      <p:bldP spid="79" grpId="4"/>
      <p:bldP spid="80" grpId="0"/>
      <p:bldP spid="80" grpId="1"/>
      <p:bldP spid="81" grpId="0"/>
      <p:bldP spid="81" grpId="1"/>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Area and Power </a:t>
            </a:r>
            <a:r>
              <a:rPr lang="tr-TR" dirty="0" smtClean="0">
                <a:latin typeface="Cambria" panose="02040503050406030204" pitchFamily="18" charset="0"/>
              </a:rPr>
              <a:t>Overhead</a:t>
            </a:r>
            <a:endParaRPr lang="en-US" dirty="0">
              <a:latin typeface="Cambria" panose="02040503050406030204" pitchFamily="18" charset="0"/>
            </a:endParaRPr>
          </a:p>
        </p:txBody>
      </p:sp>
      <p:sp>
        <p:nvSpPr>
          <p:cNvPr id="3" name="Content Placeholder 2"/>
          <p:cNvSpPr>
            <a:spLocks noGrp="1"/>
          </p:cNvSpPr>
          <p:nvPr>
            <p:ph idx="1"/>
          </p:nvPr>
        </p:nvSpPr>
        <p:spPr/>
        <p:txBody>
          <a:bodyPr/>
          <a:lstStyle/>
          <a:p>
            <a:r>
              <a:rPr lang="en-US" b="1" dirty="0" smtClean="0">
                <a:latin typeface="Cambria" panose="02040503050406030204" pitchFamily="18" charset="0"/>
              </a:rPr>
              <a:t>Modeled with CACTI</a:t>
            </a:r>
            <a:endParaRPr lang="tr-TR" b="1" dirty="0" smtClean="0">
              <a:latin typeface="Cambria" panose="02040503050406030204" pitchFamily="18" charset="0"/>
            </a:endParaRPr>
          </a:p>
          <a:p>
            <a:endParaRPr lang="en-US" b="1" dirty="0" smtClean="0">
              <a:latin typeface="Cambria" panose="02040503050406030204" pitchFamily="18" charset="0"/>
            </a:endParaRPr>
          </a:p>
          <a:p>
            <a:r>
              <a:rPr lang="tr-TR" b="1" dirty="0" smtClean="0">
                <a:latin typeface="Cambria" panose="02040503050406030204" pitchFamily="18" charset="0"/>
              </a:rPr>
              <a:t>Area</a:t>
            </a:r>
          </a:p>
          <a:p>
            <a:pPr lvl="1"/>
            <a:r>
              <a:rPr lang="tr-TR" dirty="0" smtClean="0">
                <a:latin typeface="Cambria" panose="02040503050406030204" pitchFamily="18" charset="0"/>
              </a:rPr>
              <a:t>~5KB for 128-entry ChargeCache</a:t>
            </a:r>
          </a:p>
          <a:p>
            <a:pPr lvl="1">
              <a:buClr>
                <a:schemeClr val="tx1"/>
              </a:buClr>
            </a:pPr>
            <a:r>
              <a:rPr lang="tr-TR" dirty="0" smtClean="0">
                <a:solidFill>
                  <a:srgbClr val="FF0066"/>
                </a:solidFill>
                <a:latin typeface="Cambria" panose="02040503050406030204" pitchFamily="18" charset="0"/>
              </a:rPr>
              <a:t>0.24%</a:t>
            </a:r>
            <a:r>
              <a:rPr lang="tr-TR" dirty="0" smtClean="0">
                <a:latin typeface="Cambria" panose="02040503050406030204" pitchFamily="18" charset="0"/>
              </a:rPr>
              <a:t> of a 4MB Last Level Cache (LLC) area</a:t>
            </a:r>
          </a:p>
          <a:p>
            <a:pPr marL="457200" lvl="1" indent="0">
              <a:buNone/>
            </a:pPr>
            <a:endParaRPr lang="tr-TR" dirty="0" smtClean="0">
              <a:latin typeface="Cambria" panose="02040503050406030204" pitchFamily="18" charset="0"/>
            </a:endParaRPr>
          </a:p>
          <a:p>
            <a:r>
              <a:rPr lang="tr-TR" b="1" dirty="0" smtClean="0">
                <a:latin typeface="Cambria" panose="02040503050406030204" pitchFamily="18" charset="0"/>
              </a:rPr>
              <a:t>Power Consumption</a:t>
            </a:r>
          </a:p>
          <a:p>
            <a:pPr lvl="1"/>
            <a:r>
              <a:rPr lang="tr-TR" dirty="0" smtClean="0">
                <a:latin typeface="Cambria" panose="02040503050406030204" pitchFamily="18" charset="0"/>
              </a:rPr>
              <a:t>0.15 mW on average (static + dynamic)</a:t>
            </a:r>
          </a:p>
          <a:p>
            <a:pPr lvl="1">
              <a:buClr>
                <a:schemeClr val="tx1"/>
              </a:buClr>
            </a:pPr>
            <a:r>
              <a:rPr lang="tr-TR" dirty="0" smtClean="0">
                <a:solidFill>
                  <a:srgbClr val="FF0066"/>
                </a:solidFill>
                <a:latin typeface="Cambria" panose="02040503050406030204" pitchFamily="18" charset="0"/>
              </a:rPr>
              <a:t>0.23%</a:t>
            </a:r>
            <a:r>
              <a:rPr lang="tr-TR" dirty="0" smtClean="0">
                <a:latin typeface="Cambria" panose="02040503050406030204" pitchFamily="18" charset="0"/>
              </a:rPr>
              <a:t> of the 4MB LLC power consumption</a:t>
            </a:r>
            <a:endParaRPr lang="en-US" dirty="0">
              <a:latin typeface="Cambria" panose="02040503050406030204" pitchFamily="18" charset="0"/>
            </a:endParaRPr>
          </a:p>
        </p:txBody>
      </p:sp>
    </p:spTree>
    <p:extLst>
      <p:ext uri="{BB962C8B-B14F-4D97-AF65-F5344CB8AC3E}">
        <p14:creationId xmlns:p14="http://schemas.microsoft.com/office/powerpoint/2010/main" val="314123025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tr-TR" dirty="0" smtClean="0">
                <a:latin typeface="Cambria" panose="02040503050406030204" pitchFamily="18" charset="0"/>
              </a:rPr>
              <a:t>Methodology</a:t>
            </a:r>
            <a:endParaRPr lang="en-US" dirty="0">
              <a:latin typeface="Cambria" panose="02040503050406030204" pitchFamily="18" charset="0"/>
            </a:endParaRPr>
          </a:p>
        </p:txBody>
      </p:sp>
      <p:sp>
        <p:nvSpPr>
          <p:cNvPr id="3" name="Content Placeholder 2"/>
          <p:cNvSpPr>
            <a:spLocks noGrp="1"/>
          </p:cNvSpPr>
          <p:nvPr>
            <p:ph idx="1"/>
          </p:nvPr>
        </p:nvSpPr>
        <p:spPr>
          <a:xfrm>
            <a:off x="381000" y="838200"/>
            <a:ext cx="8382000" cy="5638800"/>
          </a:xfrm>
        </p:spPr>
        <p:txBody>
          <a:bodyPr/>
          <a:lstStyle/>
          <a:p>
            <a:r>
              <a:rPr lang="tr-TR" sz="2800" b="1" dirty="0" smtClean="0">
                <a:latin typeface="Cambria" panose="02040503050406030204" pitchFamily="18" charset="0"/>
              </a:rPr>
              <a:t>Simulator</a:t>
            </a:r>
          </a:p>
          <a:p>
            <a:pPr lvl="1"/>
            <a:r>
              <a:rPr lang="tr-TR" sz="2400" dirty="0" smtClean="0">
                <a:latin typeface="Cambria" panose="02040503050406030204" pitchFamily="18" charset="0"/>
              </a:rPr>
              <a:t>DRAM Simulator (Ramulator </a:t>
            </a:r>
            <a:r>
              <a:rPr lang="en-US" sz="2400" i="1" kern="0" dirty="0" smtClean="0">
                <a:solidFill>
                  <a:srgbClr val="0000CC"/>
                </a:solidFill>
                <a:latin typeface="Cambria" panose="02040503050406030204" pitchFamily="18" charset="0"/>
              </a:rPr>
              <a:t>[</a:t>
            </a:r>
            <a:r>
              <a:rPr lang="tr-TR" sz="2400" i="1" kern="0" dirty="0" smtClean="0">
                <a:solidFill>
                  <a:srgbClr val="0000CC"/>
                </a:solidFill>
                <a:latin typeface="Cambria" panose="02040503050406030204" pitchFamily="18" charset="0"/>
              </a:rPr>
              <a:t>Kim</a:t>
            </a:r>
            <a:r>
              <a:rPr lang="en-US" sz="2400" i="1" kern="0" dirty="0" smtClean="0">
                <a:solidFill>
                  <a:srgbClr val="0000CC"/>
                </a:solidFill>
                <a:latin typeface="Cambria" panose="02040503050406030204" pitchFamily="18" charset="0"/>
              </a:rPr>
              <a:t>+, </a:t>
            </a:r>
            <a:r>
              <a:rPr lang="tr-TR" sz="2400" i="1" kern="0" dirty="0" smtClean="0">
                <a:solidFill>
                  <a:srgbClr val="0000CC"/>
                </a:solidFill>
                <a:latin typeface="Cambria" panose="02040503050406030204" pitchFamily="18" charset="0"/>
              </a:rPr>
              <a:t>CAL</a:t>
            </a:r>
            <a:r>
              <a:rPr lang="en-US" sz="2400" i="1" kern="0" dirty="0" smtClean="0">
                <a:solidFill>
                  <a:srgbClr val="0000CC"/>
                </a:solidFill>
                <a:latin typeface="Cambria" panose="02040503050406030204" pitchFamily="18" charset="0"/>
              </a:rPr>
              <a:t>’1</a:t>
            </a:r>
            <a:r>
              <a:rPr lang="tr-TR" sz="2400" i="1" kern="0" dirty="0" smtClean="0">
                <a:solidFill>
                  <a:srgbClr val="0000CC"/>
                </a:solidFill>
                <a:latin typeface="Cambria" panose="02040503050406030204" pitchFamily="18" charset="0"/>
              </a:rPr>
              <a:t>5</a:t>
            </a:r>
            <a:r>
              <a:rPr lang="en-US" sz="2400" i="1" kern="0" dirty="0" smtClean="0">
                <a:solidFill>
                  <a:srgbClr val="0000CC"/>
                </a:solidFill>
                <a:latin typeface="Cambria" panose="02040503050406030204" pitchFamily="18" charset="0"/>
              </a:rPr>
              <a:t>]</a:t>
            </a:r>
            <a:r>
              <a:rPr lang="tr-TR" sz="2400" kern="0" dirty="0" smtClean="0">
                <a:latin typeface="Cambria" panose="02040503050406030204" pitchFamily="18" charset="0"/>
              </a:rPr>
              <a:t>)</a:t>
            </a:r>
          </a:p>
          <a:p>
            <a:pPr marL="914400" lvl="2" indent="0">
              <a:buNone/>
            </a:pPr>
            <a:r>
              <a:rPr lang="tr-TR" sz="2000" i="1" kern="0" dirty="0">
                <a:solidFill>
                  <a:srgbClr val="0066FF"/>
                </a:solidFill>
                <a:latin typeface="Cambria" panose="02040503050406030204" pitchFamily="18" charset="0"/>
              </a:rPr>
              <a:t>https://github.com/CMU-SAFARI/ramulator</a:t>
            </a:r>
          </a:p>
          <a:p>
            <a:r>
              <a:rPr lang="tr-TR" sz="2800" b="1" kern="0" dirty="0" smtClean="0">
                <a:latin typeface="Cambria" panose="02040503050406030204" pitchFamily="18" charset="0"/>
              </a:rPr>
              <a:t>Workloads</a:t>
            </a:r>
          </a:p>
          <a:p>
            <a:pPr lvl="1"/>
            <a:r>
              <a:rPr lang="tr-TR" sz="2400" kern="0" dirty="0" smtClean="0">
                <a:solidFill>
                  <a:srgbClr val="FF0066"/>
                </a:solidFill>
                <a:latin typeface="Cambria" panose="02040503050406030204" pitchFamily="18" charset="0"/>
              </a:rPr>
              <a:t>22 single-core workloads</a:t>
            </a:r>
          </a:p>
          <a:p>
            <a:pPr lvl="2"/>
            <a:r>
              <a:rPr lang="tr-TR" sz="2000" kern="0" dirty="0" smtClean="0">
                <a:latin typeface="Cambria" panose="02040503050406030204" pitchFamily="18" charset="0"/>
              </a:rPr>
              <a:t>SPEC CPU2006, TPC, STREAM</a:t>
            </a:r>
          </a:p>
          <a:p>
            <a:pPr lvl="1"/>
            <a:r>
              <a:rPr lang="tr-TR" sz="2400" kern="0" dirty="0" smtClean="0">
                <a:solidFill>
                  <a:srgbClr val="FF0066"/>
                </a:solidFill>
                <a:latin typeface="Cambria" panose="02040503050406030204" pitchFamily="18" charset="0"/>
              </a:rPr>
              <a:t>20 multi-programmed </a:t>
            </a:r>
            <a:r>
              <a:rPr lang="en-US" sz="2400" kern="0" dirty="0" smtClean="0">
                <a:solidFill>
                  <a:srgbClr val="FF0066"/>
                </a:solidFill>
                <a:latin typeface="Cambria" panose="02040503050406030204" pitchFamily="18" charset="0"/>
              </a:rPr>
              <a:t>8-core </a:t>
            </a:r>
            <a:r>
              <a:rPr lang="tr-TR" sz="2400" kern="0" dirty="0" smtClean="0">
                <a:solidFill>
                  <a:srgbClr val="FF0066"/>
                </a:solidFill>
                <a:latin typeface="Cambria" panose="02040503050406030204" pitchFamily="18" charset="0"/>
              </a:rPr>
              <a:t>workloads</a:t>
            </a:r>
          </a:p>
          <a:p>
            <a:pPr lvl="2"/>
            <a:r>
              <a:rPr lang="tr-TR" sz="2000" kern="0" dirty="0" smtClean="0">
                <a:latin typeface="Cambria" panose="02040503050406030204" pitchFamily="18" charset="0"/>
              </a:rPr>
              <a:t>By randomly choosing from single-core workloads</a:t>
            </a:r>
          </a:p>
          <a:p>
            <a:pPr lvl="1"/>
            <a:r>
              <a:rPr lang="tr-TR" sz="2400" kern="0" dirty="0" smtClean="0">
                <a:latin typeface="Cambria" panose="02040503050406030204" pitchFamily="18" charset="0"/>
              </a:rPr>
              <a:t>Execute at least </a:t>
            </a:r>
            <a:r>
              <a:rPr lang="tr-TR" sz="2400" kern="0" dirty="0" smtClean="0">
                <a:solidFill>
                  <a:srgbClr val="FF0066"/>
                </a:solidFill>
                <a:latin typeface="Cambria" panose="02040503050406030204" pitchFamily="18" charset="0"/>
              </a:rPr>
              <a:t>1 billion</a:t>
            </a:r>
            <a:r>
              <a:rPr lang="tr-TR" sz="2400" kern="0" dirty="0" smtClean="0">
                <a:latin typeface="Cambria" panose="02040503050406030204" pitchFamily="18" charset="0"/>
              </a:rPr>
              <a:t> representative </a:t>
            </a:r>
            <a:r>
              <a:rPr lang="tr-TR" sz="2400" kern="0" dirty="0" smtClean="0">
                <a:solidFill>
                  <a:srgbClr val="FF0066"/>
                </a:solidFill>
                <a:latin typeface="Cambria" panose="02040503050406030204" pitchFamily="18" charset="0"/>
              </a:rPr>
              <a:t>instructions</a:t>
            </a:r>
            <a:r>
              <a:rPr lang="tr-TR" sz="2400" kern="0" dirty="0" smtClean="0">
                <a:latin typeface="Cambria" panose="02040503050406030204" pitchFamily="18" charset="0"/>
              </a:rPr>
              <a:t> per core (Pinpoints)</a:t>
            </a:r>
            <a:endParaRPr lang="tr-TR" sz="2400" kern="0" dirty="0">
              <a:latin typeface="Cambria" panose="02040503050406030204" pitchFamily="18" charset="0"/>
            </a:endParaRPr>
          </a:p>
          <a:p>
            <a:r>
              <a:rPr lang="tr-TR" sz="2800" b="1" kern="0" dirty="0" smtClean="0">
                <a:latin typeface="Cambria" panose="02040503050406030204" pitchFamily="18" charset="0"/>
              </a:rPr>
              <a:t>System Parameters</a:t>
            </a:r>
          </a:p>
          <a:p>
            <a:pPr lvl="1"/>
            <a:r>
              <a:rPr lang="tr-TR" sz="2400" kern="0" dirty="0" smtClean="0">
                <a:latin typeface="Cambria" panose="02040503050406030204" pitchFamily="18" charset="0"/>
              </a:rPr>
              <a:t>1/8 core system with 4MB LLC</a:t>
            </a:r>
          </a:p>
          <a:p>
            <a:pPr lvl="1"/>
            <a:r>
              <a:rPr lang="tr-TR" sz="2400" kern="0" dirty="0" smtClean="0">
                <a:latin typeface="Cambria" panose="02040503050406030204" pitchFamily="18" charset="0"/>
              </a:rPr>
              <a:t>Default </a:t>
            </a:r>
            <a:r>
              <a:rPr lang="tr-TR" sz="2400" kern="0" dirty="0" smtClean="0">
                <a:solidFill>
                  <a:srgbClr val="FF0066"/>
                </a:solidFill>
                <a:latin typeface="Cambria" panose="02040503050406030204" pitchFamily="18" charset="0"/>
              </a:rPr>
              <a:t>tRCD</a:t>
            </a:r>
            <a:r>
              <a:rPr lang="tr-TR" sz="2400" kern="0" dirty="0" smtClean="0">
                <a:latin typeface="Cambria" panose="02040503050406030204" pitchFamily="18" charset="0"/>
              </a:rPr>
              <a:t>/</a:t>
            </a:r>
            <a:r>
              <a:rPr lang="tr-TR" sz="2400" kern="0" dirty="0" smtClean="0">
                <a:solidFill>
                  <a:srgbClr val="FF0066"/>
                </a:solidFill>
                <a:latin typeface="Cambria" panose="02040503050406030204" pitchFamily="18" charset="0"/>
              </a:rPr>
              <a:t>tRAS</a:t>
            </a:r>
            <a:r>
              <a:rPr lang="tr-TR" sz="2400" kern="0" dirty="0" smtClean="0">
                <a:latin typeface="Cambria" panose="02040503050406030204" pitchFamily="18" charset="0"/>
              </a:rPr>
              <a:t> of </a:t>
            </a:r>
            <a:r>
              <a:rPr lang="tr-TR" sz="2400" kern="0" dirty="0" smtClean="0">
                <a:solidFill>
                  <a:srgbClr val="0066FF"/>
                </a:solidFill>
                <a:latin typeface="Cambria" panose="02040503050406030204" pitchFamily="18" charset="0"/>
              </a:rPr>
              <a:t>11</a:t>
            </a:r>
            <a:r>
              <a:rPr lang="tr-TR" sz="2400" kern="0" dirty="0" smtClean="0">
                <a:latin typeface="Cambria" panose="02040503050406030204" pitchFamily="18" charset="0"/>
              </a:rPr>
              <a:t>/</a:t>
            </a:r>
            <a:r>
              <a:rPr lang="tr-TR" sz="2400" kern="0" dirty="0" smtClean="0">
                <a:solidFill>
                  <a:srgbClr val="0066FF"/>
                </a:solidFill>
                <a:latin typeface="Cambria" panose="02040503050406030204" pitchFamily="18" charset="0"/>
              </a:rPr>
              <a:t>28</a:t>
            </a:r>
            <a:r>
              <a:rPr lang="tr-TR" sz="2400" kern="0" dirty="0" smtClean="0">
                <a:latin typeface="Cambria" panose="02040503050406030204" pitchFamily="18" charset="0"/>
              </a:rPr>
              <a:t> cycles</a:t>
            </a:r>
          </a:p>
          <a:p>
            <a:pPr lvl="1"/>
            <a:endParaRPr lang="en-US" sz="2800" b="1" dirty="0"/>
          </a:p>
        </p:txBody>
      </p:sp>
    </p:spTree>
    <p:extLst>
      <p:ext uri="{BB962C8B-B14F-4D97-AF65-F5344CB8AC3E}">
        <p14:creationId xmlns:p14="http://schemas.microsoft.com/office/powerpoint/2010/main" val="29967058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fad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fade">
                                      <p:cBhvr>
                                        <p:cTn id="18" dur="500"/>
                                        <p:tgtEl>
                                          <p:spTgt spid="3">
                                            <p:txEl>
                                              <p:pRg st="3" end="3"/>
                                            </p:txEl>
                                          </p:spTgt>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fade">
                                      <p:cBhvr>
                                        <p:cTn id="21" dur="500"/>
                                        <p:tgtEl>
                                          <p:spTgt spid="3">
                                            <p:txEl>
                                              <p:pRg st="4" end="4"/>
                                            </p:txEl>
                                          </p:spTgt>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fad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3">
                                            <p:txEl>
                                              <p:pRg st="6" end="6"/>
                                            </p:txEl>
                                          </p:spTgt>
                                        </p:tgtEl>
                                        <p:attrNameLst>
                                          <p:attrName>style.visibility</p:attrName>
                                        </p:attrNameLst>
                                      </p:cBhvr>
                                      <p:to>
                                        <p:strVal val="visible"/>
                                      </p:to>
                                    </p:set>
                                    <p:animEffect transition="in" filter="fade">
                                      <p:cBhvr>
                                        <p:cTn id="29" dur="500"/>
                                        <p:tgtEl>
                                          <p:spTgt spid="3">
                                            <p:txEl>
                                              <p:pRg st="6" end="6"/>
                                            </p:txEl>
                                          </p:spTgt>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
                                            <p:txEl>
                                              <p:pRg st="7" end="7"/>
                                            </p:txEl>
                                          </p:spTgt>
                                        </p:tgtEl>
                                        <p:attrNameLst>
                                          <p:attrName>style.visibility</p:attrName>
                                        </p:attrNameLst>
                                      </p:cBhvr>
                                      <p:to>
                                        <p:strVal val="visible"/>
                                      </p:to>
                                    </p:set>
                                    <p:animEffect transition="in" filter="fade">
                                      <p:cBhvr>
                                        <p:cTn id="32" dur="500"/>
                                        <p:tgtEl>
                                          <p:spTgt spid="3">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3">
                                            <p:txEl>
                                              <p:pRg st="9" end="9"/>
                                            </p:txEl>
                                          </p:spTgt>
                                        </p:tgtEl>
                                        <p:attrNameLst>
                                          <p:attrName>style.visibility</p:attrName>
                                        </p:attrNameLst>
                                      </p:cBhvr>
                                      <p:to>
                                        <p:strVal val="visible"/>
                                      </p:to>
                                    </p:set>
                                    <p:animEffect transition="in" filter="fade">
                                      <p:cBhvr>
                                        <p:cTn id="42" dur="500"/>
                                        <p:tgtEl>
                                          <p:spTgt spid="3">
                                            <p:txEl>
                                              <p:pRg st="9" end="9"/>
                                            </p:tx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
                                            <p:txEl>
                                              <p:pRg st="10" end="10"/>
                                            </p:txEl>
                                          </p:spTgt>
                                        </p:tgtEl>
                                        <p:attrNameLst>
                                          <p:attrName>style.visibility</p:attrName>
                                        </p:attrNameLst>
                                      </p:cBhvr>
                                      <p:to>
                                        <p:strVal val="visible"/>
                                      </p:to>
                                    </p:set>
                                    <p:animEffect transition="in" filter="fade">
                                      <p:cBhvr>
                                        <p:cTn id="45" dur="500"/>
                                        <p:tgtEl>
                                          <p:spTgt spid="3">
                                            <p:txEl>
                                              <p:pRg st="10" end="10"/>
                                            </p:tx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
                                            <p:txEl>
                                              <p:pRg st="11" end="11"/>
                                            </p:txEl>
                                          </p:spTgt>
                                        </p:tgtEl>
                                        <p:attrNameLst>
                                          <p:attrName>style.visibility</p:attrName>
                                        </p:attrNameLst>
                                      </p:cBhvr>
                                      <p:to>
                                        <p:strVal val="visible"/>
                                      </p:to>
                                    </p:set>
                                    <p:animEffect transition="in" filter="fade">
                                      <p:cBhvr>
                                        <p:cTn id="48"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smtClean="0"/>
          </a:p>
          <a:p>
            <a:pPr marL="0" indent="0">
              <a:buNone/>
            </a:pPr>
            <a:endParaRPr lang="en-US" i="1" dirty="0"/>
          </a:p>
          <a:p>
            <a:pPr marL="0" indent="0">
              <a:buNone/>
            </a:pPr>
            <a:endParaRPr lang="en-US" i="1" dirty="0" smtClean="0"/>
          </a:p>
          <a:p>
            <a:pPr marL="0" indent="0">
              <a:buNone/>
            </a:pPr>
            <a:endParaRPr lang="en-US" i="1" dirty="0"/>
          </a:p>
          <a:p>
            <a:pPr marL="0" indent="0">
              <a:buNone/>
            </a:pPr>
            <a:endParaRPr lang="en-US" sz="2400" i="1" dirty="0" smtClean="0">
              <a:solidFill>
                <a:srgbClr val="FF0000"/>
              </a:solidFill>
            </a:endParaRPr>
          </a:p>
          <a:p>
            <a:r>
              <a:rPr lang="en-US" sz="3200" i="1" dirty="0">
                <a:solidFill>
                  <a:srgbClr val="FF0000"/>
                </a:solidFill>
              </a:rPr>
              <a:t>A real reliability &amp; security issue </a:t>
            </a:r>
          </a:p>
          <a:p>
            <a:r>
              <a:rPr lang="en-US" sz="3200" i="1" dirty="0" smtClean="0"/>
              <a:t>In a more controlled environment, we can induce as many as </a:t>
            </a:r>
            <a:r>
              <a:rPr lang="en-US" sz="3200" i="1" dirty="0" smtClean="0">
                <a:solidFill>
                  <a:srgbClr val="FF0000"/>
                </a:solidFill>
              </a:rPr>
              <a:t>ten million</a:t>
            </a:r>
            <a:r>
              <a:rPr lang="en-US" sz="3200" i="1" dirty="0" smtClean="0"/>
              <a:t> disturbance errors</a:t>
            </a:r>
          </a:p>
        </p:txBody>
      </p:sp>
      <p:graphicFrame>
        <p:nvGraphicFramePr>
          <p:cNvPr id="4" name="Content Placeholder 4"/>
          <p:cNvGraphicFramePr>
            <a:graphicFrameLocks/>
          </p:cNvGraphicFramePr>
          <p:nvPr>
            <p:extLst>
              <p:ext uri="{D42A27DB-BD31-4B8C-83A1-F6EECF244321}">
                <p14:modId xmlns:p14="http://schemas.microsoft.com/office/powerpoint/2010/main" val="11050622"/>
              </p:ext>
            </p:extLst>
          </p:nvPr>
        </p:nvGraphicFramePr>
        <p:xfrm>
          <a:off x="761999" y="1143000"/>
          <a:ext cx="7620002" cy="3200400"/>
        </p:xfrm>
        <a:graphic>
          <a:graphicData uri="http://schemas.openxmlformats.org/drawingml/2006/table">
            <a:tbl>
              <a:tblPr>
                <a:tableStyleId>{9D7B26C5-4107-4FEC-AEDC-1716B250A1EF}</a:tableStyleId>
              </a:tblPr>
              <a:tblGrid>
                <a:gridCol w="3736732"/>
                <a:gridCol w="1597269"/>
                <a:gridCol w="2286001"/>
              </a:tblGrid>
              <a:tr h="640080">
                <a:tc>
                  <a:txBody>
                    <a:bodyPr/>
                    <a:lstStyle/>
                    <a:p>
                      <a:pPr algn="ctr"/>
                      <a:r>
                        <a:rPr lang="en-US" sz="3200" b="1" dirty="0" smtClean="0">
                          <a:solidFill>
                            <a:schemeClr val="bg1"/>
                          </a:solidFill>
                          <a:latin typeface="+mj-lt"/>
                        </a:rPr>
                        <a:t>CPU Architecture</a:t>
                      </a:r>
                      <a:endParaRPr lang="en-US" sz="3200" b="1" dirty="0">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smtClean="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smtClean="0">
                          <a:solidFill>
                            <a:schemeClr val="bg1"/>
                          </a:solidFill>
                          <a:latin typeface="+mj-lt"/>
                        </a:rPr>
                        <a:t>Access-Rate</a:t>
                      </a:r>
                      <a:endParaRPr lang="en-US" sz="3200" b="1">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r>
              <a:tr h="640080">
                <a:tc>
                  <a:txBody>
                    <a:bodyPr/>
                    <a:lstStyle/>
                    <a:p>
                      <a:r>
                        <a:rPr lang="en-US" sz="2800" b="0" smtClean="0">
                          <a:solidFill>
                            <a:schemeClr val="tx1"/>
                          </a:solidFill>
                          <a:latin typeface="+mj-lt"/>
                        </a:rPr>
                        <a:t>Intel Haswell (2013)</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12.3M/sec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Ivy</a:t>
                      </a:r>
                      <a:r>
                        <a:rPr lang="en-US" sz="2800" b="0" baseline="0" smtClean="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11.7M/sec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Sandy Bridge (2011)</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11.6M/sec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AMD</a:t>
                      </a:r>
                      <a:r>
                        <a:rPr lang="en-US" sz="2800" b="0" baseline="0" smtClean="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smtClean="0">
                          <a:latin typeface="Cambria" panose="02040503050406030204" pitchFamily="18" charset="0"/>
                        </a:rPr>
                        <a:t>6.1M/sec</a:t>
                      </a:r>
                      <a:endParaRPr lang="en-US" sz="2800" dirty="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19</a:t>
            </a:fld>
            <a:endParaRPr lang="en-US">
              <a:solidFill>
                <a:prstClr val="black">
                  <a:tint val="75000"/>
                </a:prstClr>
              </a:solidFill>
            </a:endParaRPr>
          </a:p>
        </p:txBody>
      </p:sp>
      <p:sp>
        <p:nvSpPr>
          <p:cNvPr id="7" name="Rectangle 6"/>
          <p:cNvSpPr/>
          <p:nvPr/>
        </p:nvSpPr>
        <p:spPr>
          <a:xfrm>
            <a:off x="107504" y="6239053"/>
            <a:ext cx="8242270" cy="646331"/>
          </a:xfrm>
          <a:prstGeom prst="rect">
            <a:avLst/>
          </a:prstGeom>
        </p:spPr>
        <p:txBody>
          <a:bodyPr wrap="square">
            <a:spAutoFit/>
          </a:bodyPr>
          <a:lstStyle/>
          <a:p>
            <a:r>
              <a:rPr lang="en-US" dirty="0">
                <a:solidFill>
                  <a:prstClr val="black"/>
                </a:solidFill>
                <a:latin typeface="Tahoma" charset="0"/>
                <a:ea typeface="ＭＳ Ｐゴシック" charset="0"/>
                <a:cs typeface="ＭＳ Ｐゴシック" charset="0"/>
              </a:rPr>
              <a:t>Kim+, “</a:t>
            </a:r>
            <a:r>
              <a:rPr lang="en-US" dirty="0">
                <a:solidFill>
                  <a:srgbClr val="0000FF"/>
                </a:solidFill>
                <a:latin typeface="Calibri"/>
              </a:rPr>
              <a:t>Flipping Bits in Memory Without Accessing Them: An Experimental Study of DRAM Disturbance Errors</a:t>
            </a:r>
            <a:r>
              <a:rPr lang="en-US" dirty="0">
                <a:solidFill>
                  <a:prstClr val="black"/>
                </a:solidFill>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Observed Errors in Real Systems</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1204234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0" name="Chart 29"/>
          <p:cNvGraphicFramePr>
            <a:graphicFrameLocks/>
          </p:cNvGraphicFramePr>
          <p:nvPr>
            <p:extLst>
              <p:ext uri="{D42A27DB-BD31-4B8C-83A1-F6EECF244321}">
                <p14:modId xmlns:p14="http://schemas.microsoft.com/office/powerpoint/2010/main" val="3796596400"/>
              </p:ext>
            </p:extLst>
          </p:nvPr>
        </p:nvGraphicFramePr>
        <p:xfrm>
          <a:off x="-144180" y="2438400"/>
          <a:ext cx="9191297" cy="318611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tr-TR" dirty="0" smtClean="0">
                <a:latin typeface="Cambria" panose="02040503050406030204" pitchFamily="18" charset="0"/>
              </a:rPr>
              <a:t>Single-core Performance</a:t>
            </a:r>
            <a:endParaRPr lang="en-US" dirty="0">
              <a:latin typeface="Cambria" panose="02040503050406030204" pitchFamily="18" charset="0"/>
            </a:endParaRPr>
          </a:p>
        </p:txBody>
      </p:sp>
      <p:grpSp>
        <p:nvGrpSpPr>
          <p:cNvPr id="12" name="Group 11"/>
          <p:cNvGrpSpPr/>
          <p:nvPr/>
        </p:nvGrpSpPr>
        <p:grpSpPr>
          <a:xfrm>
            <a:off x="685800" y="1034534"/>
            <a:ext cx="1365920" cy="369332"/>
            <a:chOff x="685800" y="1034534"/>
            <a:chExt cx="1084217" cy="369332"/>
          </a:xfrm>
        </p:grpSpPr>
        <p:sp>
          <p:nvSpPr>
            <p:cNvPr id="10" name="Rectangle 9"/>
            <p:cNvSpPr/>
            <p:nvPr/>
          </p:nvSpPr>
          <p:spPr>
            <a:xfrm>
              <a:off x="685800" y="1066800"/>
              <a:ext cx="304800" cy="304800"/>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TextBox 10"/>
            <p:cNvSpPr txBox="1"/>
            <p:nvPr/>
          </p:nvSpPr>
          <p:spPr>
            <a:xfrm>
              <a:off x="1008017" y="1034534"/>
              <a:ext cx="7620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NUAT</a:t>
              </a:r>
              <a:endParaRPr lang="en-US" b="1" dirty="0">
                <a:solidFill>
                  <a:prstClr val="black"/>
                </a:solidFill>
                <a:latin typeface="Cambria" panose="02040503050406030204" pitchFamily="18" charset="0"/>
              </a:endParaRPr>
            </a:p>
          </p:txBody>
        </p:sp>
      </p:grpSp>
      <p:grpSp>
        <p:nvGrpSpPr>
          <p:cNvPr id="13" name="Group 12"/>
          <p:cNvGrpSpPr/>
          <p:nvPr/>
        </p:nvGrpSpPr>
        <p:grpSpPr>
          <a:xfrm>
            <a:off x="3581400" y="1065615"/>
            <a:ext cx="1884317" cy="369332"/>
            <a:chOff x="685800" y="1034534"/>
            <a:chExt cx="1884317" cy="369332"/>
          </a:xfrm>
        </p:grpSpPr>
        <p:sp>
          <p:nvSpPr>
            <p:cNvPr id="14" name="Rectangle 13"/>
            <p:cNvSpPr/>
            <p:nvPr/>
          </p:nvSpPr>
          <p:spPr>
            <a:xfrm>
              <a:off x="685800" y="1066800"/>
              <a:ext cx="304800" cy="3048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TextBox 14"/>
            <p:cNvSpPr txBox="1"/>
            <p:nvPr/>
          </p:nvSpPr>
          <p:spPr>
            <a:xfrm>
              <a:off x="1008017" y="1034534"/>
              <a:ext cx="15621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a:t>
              </a:r>
              <a:endParaRPr lang="en-US" b="1" dirty="0">
                <a:solidFill>
                  <a:prstClr val="black"/>
                </a:solidFill>
                <a:latin typeface="Cambria" panose="02040503050406030204" pitchFamily="18" charset="0"/>
              </a:endParaRPr>
            </a:p>
          </p:txBody>
        </p:sp>
      </p:grpSp>
      <p:grpSp>
        <p:nvGrpSpPr>
          <p:cNvPr id="16" name="Group 15"/>
          <p:cNvGrpSpPr/>
          <p:nvPr/>
        </p:nvGrpSpPr>
        <p:grpSpPr>
          <a:xfrm>
            <a:off x="685800" y="1556266"/>
            <a:ext cx="2743199" cy="369332"/>
            <a:chOff x="685800" y="1034534"/>
            <a:chExt cx="2743199" cy="369332"/>
          </a:xfrm>
        </p:grpSpPr>
        <p:sp>
          <p:nvSpPr>
            <p:cNvPr id="17" name="Rectangle 16"/>
            <p:cNvSpPr/>
            <p:nvPr/>
          </p:nvSpPr>
          <p:spPr>
            <a:xfrm>
              <a:off x="685800" y="1066800"/>
              <a:ext cx="304800" cy="304800"/>
            </a:xfrm>
            <a:prstGeom prst="rect">
              <a:avLst/>
            </a:prstGeom>
            <a:solidFill>
              <a:srgbClr val="00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 name="TextBox 17"/>
            <p:cNvSpPr txBox="1"/>
            <p:nvPr/>
          </p:nvSpPr>
          <p:spPr>
            <a:xfrm>
              <a:off x="1008016" y="1034534"/>
              <a:ext cx="2420983"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 + NUAT</a:t>
              </a:r>
              <a:endParaRPr lang="en-US" b="1" dirty="0">
                <a:solidFill>
                  <a:prstClr val="black"/>
                </a:solidFill>
                <a:latin typeface="Cambria" panose="02040503050406030204" pitchFamily="18" charset="0"/>
              </a:endParaRPr>
            </a:p>
          </p:txBody>
        </p:sp>
      </p:grpSp>
      <p:grpSp>
        <p:nvGrpSpPr>
          <p:cNvPr id="22" name="Group 21"/>
          <p:cNvGrpSpPr/>
          <p:nvPr/>
        </p:nvGrpSpPr>
        <p:grpSpPr>
          <a:xfrm>
            <a:off x="3581400" y="1553896"/>
            <a:ext cx="3124200" cy="369332"/>
            <a:chOff x="685800" y="1034534"/>
            <a:chExt cx="3124200" cy="369332"/>
          </a:xfrm>
        </p:grpSpPr>
        <p:sp>
          <p:nvSpPr>
            <p:cNvPr id="23" name="Rectangle 22"/>
            <p:cNvSpPr/>
            <p:nvPr/>
          </p:nvSpPr>
          <p:spPr>
            <a:xfrm>
              <a:off x="685800" y="1066800"/>
              <a:ext cx="304800" cy="3048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TextBox 23"/>
            <p:cNvSpPr txBox="1"/>
            <p:nvPr/>
          </p:nvSpPr>
          <p:spPr>
            <a:xfrm>
              <a:off x="1008016" y="1034534"/>
              <a:ext cx="2801984"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LL-DRAM (Upper bound)</a:t>
              </a:r>
              <a:endParaRPr lang="en-US" b="1" dirty="0">
                <a:solidFill>
                  <a:prstClr val="black"/>
                </a:solidFill>
                <a:latin typeface="Cambria" panose="02040503050406030204" pitchFamily="18" charset="0"/>
              </a:endParaRPr>
            </a:p>
          </p:txBody>
        </p:sp>
      </p:grpSp>
      <p:sp>
        <p:nvSpPr>
          <p:cNvPr id="28" name="Oval 27"/>
          <p:cNvSpPr/>
          <p:nvPr/>
        </p:nvSpPr>
        <p:spPr>
          <a:xfrm>
            <a:off x="6096000" y="3330241"/>
            <a:ext cx="990600" cy="101315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9" name="Oval 28"/>
          <p:cNvSpPr/>
          <p:nvPr/>
        </p:nvSpPr>
        <p:spPr>
          <a:xfrm>
            <a:off x="7467600" y="2514600"/>
            <a:ext cx="990600" cy="1803914"/>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5" name="Oval 24"/>
          <p:cNvSpPr/>
          <p:nvPr/>
        </p:nvSpPr>
        <p:spPr>
          <a:xfrm>
            <a:off x="3200400" y="3139740"/>
            <a:ext cx="876300" cy="1279860"/>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1" name="TextBox 30"/>
          <p:cNvSpPr txBox="1"/>
          <p:nvPr/>
        </p:nvSpPr>
        <p:spPr>
          <a:xfrm>
            <a:off x="304800" y="4802214"/>
            <a:ext cx="8494721" cy="144655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improves </a:t>
            </a:r>
          </a:p>
          <a:p>
            <a:pPr algn="ctr"/>
            <a:r>
              <a:rPr lang="tr-TR" sz="4400" b="1" dirty="0" smtClean="0">
                <a:solidFill>
                  <a:prstClr val="black"/>
                </a:solidFill>
                <a:latin typeface="Calibri"/>
              </a:rPr>
              <a:t>single-core performance</a:t>
            </a:r>
            <a:endParaRPr lang="en-US" sz="4400" b="1" dirty="0">
              <a:solidFill>
                <a:prstClr val="black"/>
              </a:solidFill>
              <a:latin typeface="Calibri"/>
            </a:endParaRPr>
          </a:p>
        </p:txBody>
      </p:sp>
    </p:spTree>
    <p:extLst>
      <p:ext uri="{BB962C8B-B14F-4D97-AF65-F5344CB8AC3E}">
        <p14:creationId xmlns:p14="http://schemas.microsoft.com/office/powerpoint/2010/main" val="315938590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down)">
                                      <p:cBhvr>
                                        <p:cTn id="7" dur="500"/>
                                        <p:tgtEl>
                                          <p:spTgt spid="30">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down)">
                                      <p:cBhvr>
                                        <p:cTn id="12" dur="500"/>
                                        <p:tgtEl>
                                          <p:spTgt spid="30">
                                            <p:graphicEl>
                                              <a:chart seriesIdx="0" categoryIdx="-4" bldStep="series"/>
                                            </p:graphic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down)">
                                      <p:cBhvr>
                                        <p:cTn id="20" dur="500"/>
                                        <p:tgtEl>
                                          <p:spTgt spid="30">
                                            <p:graphicEl>
                                              <a:chart seriesIdx="1" categoryIdx="-4" bldStep="series"/>
                                            </p:graphic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fade">
                                      <p:cBhvr>
                                        <p:cTn id="23" dur="500"/>
                                        <p:tgtEl>
                                          <p:spTgt spid="1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down)">
                                      <p:cBhvr>
                                        <p:cTn id="28" dur="500"/>
                                        <p:tgtEl>
                                          <p:spTgt spid="30">
                                            <p:graphicEl>
                                              <a:chart seriesIdx="2" categoryIdx="-4" bldStep="series"/>
                                            </p:graphicEl>
                                          </p:spTgt>
                                        </p:tgtEl>
                                      </p:cBhvr>
                                    </p:animEffect>
                                  </p:childTnLst>
                                </p:cTn>
                              </p:par>
                              <p:par>
                                <p:cTn id="29" presetID="10" presetClass="entr" presetSubtype="0" fill="hold" nodeType="with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par>
                                <p:cTn id="32" presetID="10" presetClass="entr" presetSubtype="0" fill="hold" nodeType="with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4" fill="hold" grpId="0" nodeType="clickEffect">
                                  <p:stCondLst>
                                    <p:cond delay="0"/>
                                  </p:stCondLst>
                                  <p:childTnLst>
                                    <p:set>
                                      <p:cBhvr>
                                        <p:cTn id="38" dur="1" fill="hold">
                                          <p:stCondLst>
                                            <p:cond delay="0"/>
                                          </p:stCondLst>
                                        </p:cTn>
                                        <p:tgtEl>
                                          <p:spTgt spid="30">
                                            <p:graphicEl>
                                              <a:chart seriesIdx="3" categoryIdx="-4" bldStep="series"/>
                                            </p:graphicEl>
                                          </p:spTgt>
                                        </p:tgtEl>
                                        <p:attrNameLst>
                                          <p:attrName>style.visibility</p:attrName>
                                        </p:attrNameLst>
                                      </p:cBhvr>
                                      <p:to>
                                        <p:strVal val="visible"/>
                                      </p:to>
                                    </p:set>
                                    <p:animEffect transition="in" filter="wipe(down)">
                                      <p:cBhvr>
                                        <p:cTn id="39" dur="500"/>
                                        <p:tgtEl>
                                          <p:spTgt spid="30">
                                            <p:graphicEl>
                                              <a:chart seriesIdx="3" categoryIdx="-4" bldStep="series"/>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fade">
                                      <p:cBhvr>
                                        <p:cTn id="44" dur="500"/>
                                        <p:tgtEl>
                                          <p:spTgt spid="2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Effect transition="in" filter="fade">
                                      <p:cBhvr>
                                        <p:cTn id="47" dur="500"/>
                                        <p:tgtEl>
                                          <p:spTgt spid="28"/>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additive="base">
                                        <p:cTn id="55" dur="500" fill="hold"/>
                                        <p:tgtEl>
                                          <p:spTgt spid="31"/>
                                        </p:tgtEl>
                                        <p:attrNameLst>
                                          <p:attrName>ppt_x</p:attrName>
                                        </p:attrNameLst>
                                      </p:cBhvr>
                                      <p:tavLst>
                                        <p:tav tm="0">
                                          <p:val>
                                            <p:strVal val="#ppt_x"/>
                                          </p:val>
                                        </p:tav>
                                        <p:tav tm="100000">
                                          <p:val>
                                            <p:strVal val="#ppt_x"/>
                                          </p:val>
                                        </p:tav>
                                      </p:tavLst>
                                    </p:anim>
                                    <p:anim calcmode="lin" valueType="num">
                                      <p:cBhvr additive="base">
                                        <p:cTn id="5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0" grpId="0">
        <p:bldSub>
          <a:bldChart bld="series"/>
        </p:bldSub>
      </p:bldGraphic>
      <p:bldP spid="28" grpId="0" animBg="1"/>
      <p:bldP spid="29" grpId="0" animBg="1"/>
      <p:bldP spid="25" grpId="0" animBg="1"/>
      <p:bldP spid="31"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Eight-core </a:t>
            </a:r>
            <a:r>
              <a:rPr lang="tr-TR" dirty="0" smtClean="0">
                <a:latin typeface="Cambria" panose="02040503050406030204" pitchFamily="18" charset="0"/>
              </a:rPr>
              <a:t>Performance</a:t>
            </a:r>
            <a:endParaRPr lang="en-US" dirty="0">
              <a:latin typeface="Cambria" panose="02040503050406030204" pitchFamily="18" charset="0"/>
            </a:endParaRPr>
          </a:p>
        </p:txBody>
      </p:sp>
      <p:grpSp>
        <p:nvGrpSpPr>
          <p:cNvPr id="12" name="Group 11"/>
          <p:cNvGrpSpPr/>
          <p:nvPr/>
        </p:nvGrpSpPr>
        <p:grpSpPr>
          <a:xfrm>
            <a:off x="685800" y="1034534"/>
            <a:ext cx="1293911" cy="369332"/>
            <a:chOff x="685800" y="1034534"/>
            <a:chExt cx="1293911" cy="369332"/>
          </a:xfrm>
        </p:grpSpPr>
        <p:sp>
          <p:nvSpPr>
            <p:cNvPr id="10" name="Rectangle 9"/>
            <p:cNvSpPr/>
            <p:nvPr/>
          </p:nvSpPr>
          <p:spPr>
            <a:xfrm>
              <a:off x="685800" y="1066800"/>
              <a:ext cx="304800" cy="304800"/>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TextBox 10"/>
            <p:cNvSpPr txBox="1"/>
            <p:nvPr/>
          </p:nvSpPr>
          <p:spPr>
            <a:xfrm>
              <a:off x="1008016" y="1034534"/>
              <a:ext cx="971695"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NUAT</a:t>
              </a:r>
              <a:endParaRPr lang="en-US" b="1" dirty="0">
                <a:solidFill>
                  <a:prstClr val="black"/>
                </a:solidFill>
                <a:latin typeface="Cambria" panose="02040503050406030204" pitchFamily="18" charset="0"/>
              </a:endParaRPr>
            </a:p>
          </p:txBody>
        </p:sp>
      </p:grpSp>
      <p:grpSp>
        <p:nvGrpSpPr>
          <p:cNvPr id="13" name="Group 12"/>
          <p:cNvGrpSpPr/>
          <p:nvPr/>
        </p:nvGrpSpPr>
        <p:grpSpPr>
          <a:xfrm>
            <a:off x="3581400" y="1065615"/>
            <a:ext cx="1884317" cy="369332"/>
            <a:chOff x="685800" y="1034534"/>
            <a:chExt cx="1884317" cy="369332"/>
          </a:xfrm>
        </p:grpSpPr>
        <p:sp>
          <p:nvSpPr>
            <p:cNvPr id="14" name="Rectangle 13"/>
            <p:cNvSpPr/>
            <p:nvPr/>
          </p:nvSpPr>
          <p:spPr>
            <a:xfrm>
              <a:off x="685800" y="1066800"/>
              <a:ext cx="304800" cy="304800"/>
            </a:xfrm>
            <a:prstGeom prst="rect">
              <a:avLst/>
            </a:prstGeom>
            <a:solidFill>
              <a:srgbClr val="FF0066"/>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TextBox 14"/>
            <p:cNvSpPr txBox="1"/>
            <p:nvPr/>
          </p:nvSpPr>
          <p:spPr>
            <a:xfrm>
              <a:off x="1008017" y="1034534"/>
              <a:ext cx="1562100"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a:t>
              </a:r>
              <a:endParaRPr lang="en-US" b="1" dirty="0">
                <a:solidFill>
                  <a:prstClr val="black"/>
                </a:solidFill>
                <a:latin typeface="Cambria" panose="02040503050406030204" pitchFamily="18" charset="0"/>
              </a:endParaRPr>
            </a:p>
          </p:txBody>
        </p:sp>
      </p:grpSp>
      <p:grpSp>
        <p:nvGrpSpPr>
          <p:cNvPr id="16" name="Group 15"/>
          <p:cNvGrpSpPr/>
          <p:nvPr/>
        </p:nvGrpSpPr>
        <p:grpSpPr>
          <a:xfrm>
            <a:off x="685800" y="1556266"/>
            <a:ext cx="2743199" cy="369332"/>
            <a:chOff x="685800" y="1034534"/>
            <a:chExt cx="2743199" cy="369332"/>
          </a:xfrm>
        </p:grpSpPr>
        <p:sp>
          <p:nvSpPr>
            <p:cNvPr id="17" name="Rectangle 16"/>
            <p:cNvSpPr/>
            <p:nvPr/>
          </p:nvSpPr>
          <p:spPr>
            <a:xfrm>
              <a:off x="685800" y="1066800"/>
              <a:ext cx="304800" cy="304800"/>
            </a:xfrm>
            <a:prstGeom prst="rect">
              <a:avLst/>
            </a:prstGeom>
            <a:solidFill>
              <a:srgbClr val="0066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 name="TextBox 17"/>
            <p:cNvSpPr txBox="1"/>
            <p:nvPr/>
          </p:nvSpPr>
          <p:spPr>
            <a:xfrm>
              <a:off x="1008016" y="1034534"/>
              <a:ext cx="2420983" cy="36933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ChargeCache + NUAT</a:t>
              </a:r>
              <a:endParaRPr lang="en-US" b="1" dirty="0">
                <a:solidFill>
                  <a:prstClr val="black"/>
                </a:solidFill>
                <a:latin typeface="Cambria" panose="02040503050406030204" pitchFamily="18" charset="0"/>
              </a:endParaRPr>
            </a:p>
          </p:txBody>
        </p:sp>
      </p:grpSp>
      <p:grpSp>
        <p:nvGrpSpPr>
          <p:cNvPr id="22" name="Group 21"/>
          <p:cNvGrpSpPr/>
          <p:nvPr/>
        </p:nvGrpSpPr>
        <p:grpSpPr>
          <a:xfrm>
            <a:off x="3581400" y="1553896"/>
            <a:ext cx="3200399" cy="371702"/>
            <a:chOff x="685800" y="1034534"/>
            <a:chExt cx="3200399" cy="371702"/>
          </a:xfrm>
        </p:grpSpPr>
        <p:sp>
          <p:nvSpPr>
            <p:cNvPr id="23" name="Rectangle 22"/>
            <p:cNvSpPr/>
            <p:nvPr/>
          </p:nvSpPr>
          <p:spPr>
            <a:xfrm>
              <a:off x="685800" y="1066800"/>
              <a:ext cx="304800" cy="3048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TextBox 23"/>
            <p:cNvSpPr txBox="1"/>
            <p:nvPr/>
          </p:nvSpPr>
          <p:spPr>
            <a:xfrm>
              <a:off x="1008016" y="1034534"/>
              <a:ext cx="2878183" cy="371702"/>
            </a:xfrm>
            <a:prstGeom prst="rect">
              <a:avLst/>
            </a:prstGeom>
            <a:noFill/>
          </p:spPr>
          <p:txBody>
            <a:bodyPr wrap="square" rtlCol="0">
              <a:spAutoFit/>
            </a:bodyPr>
            <a:lstStyle/>
            <a:p>
              <a:r>
                <a:rPr lang="tr-TR" b="1" dirty="0" smtClean="0">
                  <a:solidFill>
                    <a:prstClr val="black"/>
                  </a:solidFill>
                  <a:latin typeface="Cambria" panose="02040503050406030204" pitchFamily="18" charset="0"/>
                </a:rPr>
                <a:t>LL-DRAM (Upperbound)</a:t>
              </a:r>
              <a:endParaRPr lang="en-US" b="1" dirty="0">
                <a:solidFill>
                  <a:prstClr val="black"/>
                </a:solidFill>
                <a:latin typeface="Cambria" panose="02040503050406030204" pitchFamily="18" charset="0"/>
              </a:endParaRPr>
            </a:p>
          </p:txBody>
        </p:sp>
      </p:grpSp>
      <p:sp>
        <p:nvSpPr>
          <p:cNvPr id="25" name="TextBox 24"/>
          <p:cNvSpPr txBox="1"/>
          <p:nvPr/>
        </p:nvSpPr>
        <p:spPr>
          <a:xfrm>
            <a:off x="1742700" y="988671"/>
            <a:ext cx="1076700" cy="523220"/>
          </a:xfrm>
          <a:prstGeom prst="rect">
            <a:avLst/>
          </a:prstGeom>
          <a:noFill/>
        </p:spPr>
        <p:txBody>
          <a:bodyPr wrap="square" rtlCol="0">
            <a:spAutoFit/>
          </a:bodyPr>
          <a:lstStyle/>
          <a:p>
            <a:r>
              <a:rPr lang="tr-TR" sz="2800" b="1" dirty="0" smtClean="0">
                <a:solidFill>
                  <a:prstClr val="black">
                    <a:lumMod val="75000"/>
                    <a:lumOff val="25000"/>
                  </a:prstClr>
                </a:solidFill>
                <a:latin typeface="Calibri"/>
              </a:rPr>
              <a:t>2.5%</a:t>
            </a:r>
            <a:endParaRPr lang="en-US" sz="2800" b="1" dirty="0">
              <a:solidFill>
                <a:prstClr val="black">
                  <a:lumMod val="75000"/>
                  <a:lumOff val="25000"/>
                </a:prstClr>
              </a:solidFill>
              <a:latin typeface="Calibri"/>
            </a:endParaRPr>
          </a:p>
        </p:txBody>
      </p:sp>
      <p:sp>
        <p:nvSpPr>
          <p:cNvPr id="26" name="TextBox 25"/>
          <p:cNvSpPr txBox="1"/>
          <p:nvPr/>
        </p:nvSpPr>
        <p:spPr>
          <a:xfrm>
            <a:off x="5465717" y="988671"/>
            <a:ext cx="1028700" cy="523220"/>
          </a:xfrm>
          <a:prstGeom prst="rect">
            <a:avLst/>
          </a:prstGeom>
          <a:noFill/>
        </p:spPr>
        <p:txBody>
          <a:bodyPr wrap="square" rtlCol="0">
            <a:spAutoFit/>
          </a:bodyPr>
          <a:lstStyle/>
          <a:p>
            <a:r>
              <a:rPr lang="tr-TR" sz="2800" b="1" dirty="0">
                <a:solidFill>
                  <a:srgbClr val="FF0066"/>
                </a:solidFill>
                <a:latin typeface="Calibri"/>
              </a:rPr>
              <a:t>9</a:t>
            </a:r>
            <a:r>
              <a:rPr lang="tr-TR" sz="2800" b="1" dirty="0" smtClean="0">
                <a:solidFill>
                  <a:srgbClr val="FF0066"/>
                </a:solidFill>
                <a:latin typeface="Calibri"/>
              </a:rPr>
              <a:t>%</a:t>
            </a:r>
            <a:endParaRPr lang="en-US" sz="2800" b="1" dirty="0">
              <a:solidFill>
                <a:srgbClr val="FF0066"/>
              </a:solidFill>
              <a:latin typeface="Calibri"/>
            </a:endParaRPr>
          </a:p>
        </p:txBody>
      </p:sp>
      <p:graphicFrame>
        <p:nvGraphicFramePr>
          <p:cNvPr id="27" name="Chart 26"/>
          <p:cNvGraphicFramePr>
            <a:graphicFrameLocks/>
          </p:cNvGraphicFramePr>
          <p:nvPr>
            <p:extLst>
              <p:ext uri="{D42A27DB-BD31-4B8C-83A1-F6EECF244321}">
                <p14:modId xmlns:p14="http://schemas.microsoft.com/office/powerpoint/2010/main" val="1424288449"/>
              </p:ext>
            </p:extLst>
          </p:nvPr>
        </p:nvGraphicFramePr>
        <p:xfrm>
          <a:off x="0" y="2667000"/>
          <a:ext cx="9144000" cy="2819400"/>
        </p:xfrm>
        <a:graphic>
          <a:graphicData uri="http://schemas.openxmlformats.org/drawingml/2006/chart">
            <c:chart xmlns:c="http://schemas.openxmlformats.org/drawingml/2006/chart" xmlns:r="http://schemas.openxmlformats.org/officeDocument/2006/relationships" r:id="rId3"/>
          </a:graphicData>
        </a:graphic>
      </p:graphicFrame>
      <p:sp>
        <p:nvSpPr>
          <p:cNvPr id="29" name="TextBox 28"/>
          <p:cNvSpPr txBox="1"/>
          <p:nvPr/>
        </p:nvSpPr>
        <p:spPr>
          <a:xfrm>
            <a:off x="6646817" y="1524000"/>
            <a:ext cx="1028700" cy="523220"/>
          </a:xfrm>
          <a:prstGeom prst="rect">
            <a:avLst/>
          </a:prstGeom>
          <a:noFill/>
        </p:spPr>
        <p:txBody>
          <a:bodyPr wrap="square" rtlCol="0">
            <a:spAutoFit/>
          </a:bodyPr>
          <a:lstStyle/>
          <a:p>
            <a:r>
              <a:rPr lang="tr-TR" sz="2800" b="1" dirty="0" smtClean="0">
                <a:solidFill>
                  <a:prstClr val="black"/>
                </a:solidFill>
                <a:latin typeface="Calibri"/>
              </a:rPr>
              <a:t>13%</a:t>
            </a:r>
            <a:endParaRPr lang="en-US" sz="2800" b="1" dirty="0">
              <a:solidFill>
                <a:prstClr val="black"/>
              </a:solidFill>
              <a:latin typeface="Calibri"/>
            </a:endParaRPr>
          </a:p>
        </p:txBody>
      </p:sp>
      <p:sp>
        <p:nvSpPr>
          <p:cNvPr id="30" name="TextBox 29"/>
          <p:cNvSpPr txBox="1"/>
          <p:nvPr/>
        </p:nvSpPr>
        <p:spPr>
          <a:xfrm>
            <a:off x="304800" y="4802214"/>
            <a:ext cx="8494721" cy="1446550"/>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significantly improves multi-core performance</a:t>
            </a:r>
            <a:endParaRPr lang="en-US" sz="4400" b="1" dirty="0">
              <a:solidFill>
                <a:prstClr val="black"/>
              </a:solidFill>
              <a:latin typeface="Calibri"/>
            </a:endParaRPr>
          </a:p>
        </p:txBody>
      </p:sp>
    </p:spTree>
    <p:extLst>
      <p:ext uri="{BB962C8B-B14F-4D97-AF65-F5344CB8AC3E}">
        <p14:creationId xmlns:p14="http://schemas.microsoft.com/office/powerpoint/2010/main" val="27859577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7">
                                            <p:graphicEl>
                                              <a:chart seriesIdx="-3" categoryIdx="-3" bldStep="gridLegend"/>
                                            </p:graphicEl>
                                          </p:spTgt>
                                        </p:tgtEl>
                                        <p:attrNameLst>
                                          <p:attrName>style.visibility</p:attrName>
                                        </p:attrNameLst>
                                      </p:cBhvr>
                                      <p:to>
                                        <p:strVal val="visible"/>
                                      </p:to>
                                    </p:set>
                                    <p:animEffect transition="in" filter="wipe(down)">
                                      <p:cBhvr>
                                        <p:cTn id="7" dur="500"/>
                                        <p:tgtEl>
                                          <p:spTgt spid="27">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7">
                                            <p:graphicEl>
                                              <a:chart seriesIdx="0" categoryIdx="-4" bldStep="series"/>
                                            </p:graphicEl>
                                          </p:spTgt>
                                        </p:tgtEl>
                                        <p:attrNameLst>
                                          <p:attrName>style.visibility</p:attrName>
                                        </p:attrNameLst>
                                      </p:cBhvr>
                                      <p:to>
                                        <p:strVal val="visible"/>
                                      </p:to>
                                    </p:set>
                                    <p:animEffect transition="in" filter="wipe(down)">
                                      <p:cBhvr>
                                        <p:cTn id="12" dur="500"/>
                                        <p:tgtEl>
                                          <p:spTgt spid="27">
                                            <p:graphicEl>
                                              <a:chart seriesIdx="0" categoryIdx="-4" bldStep="series"/>
                                            </p:graphic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grpId="0" nodeType="clickEffect">
                                  <p:stCondLst>
                                    <p:cond delay="0"/>
                                  </p:stCondLst>
                                  <p:childTnLst>
                                    <p:set>
                                      <p:cBhvr>
                                        <p:cTn id="22" dur="1" fill="hold">
                                          <p:stCondLst>
                                            <p:cond delay="0"/>
                                          </p:stCondLst>
                                        </p:cTn>
                                        <p:tgtEl>
                                          <p:spTgt spid="27">
                                            <p:graphicEl>
                                              <a:chart seriesIdx="1" categoryIdx="-4" bldStep="series"/>
                                            </p:graphicEl>
                                          </p:spTgt>
                                        </p:tgtEl>
                                        <p:attrNameLst>
                                          <p:attrName>style.visibility</p:attrName>
                                        </p:attrNameLst>
                                      </p:cBhvr>
                                      <p:to>
                                        <p:strVal val="visible"/>
                                      </p:to>
                                    </p:set>
                                    <p:animEffect transition="in" filter="wipe(down)">
                                      <p:cBhvr>
                                        <p:cTn id="23" dur="500"/>
                                        <p:tgtEl>
                                          <p:spTgt spid="27">
                                            <p:graphicEl>
                                              <a:chart seriesIdx="1" categoryIdx="-4" bldStep="series"/>
                                            </p:graphicEl>
                                          </p:spTgt>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fade">
                                      <p:cBhvr>
                                        <p:cTn id="26" dur="500"/>
                                        <p:tgtEl>
                                          <p:spTgt spid="26"/>
                                        </p:tgtEl>
                                      </p:cBhvr>
                                    </p:animEffect>
                                  </p:childTnLst>
                                </p:cTn>
                              </p:par>
                              <p:par>
                                <p:cTn id="27" presetID="10" presetClass="entr" presetSubtype="0"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fade">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4" fill="hold" grpId="0" nodeType="clickEffect">
                                  <p:stCondLst>
                                    <p:cond delay="0"/>
                                  </p:stCondLst>
                                  <p:childTnLst>
                                    <p:set>
                                      <p:cBhvr>
                                        <p:cTn id="33" dur="1" fill="hold">
                                          <p:stCondLst>
                                            <p:cond delay="0"/>
                                          </p:stCondLst>
                                        </p:cTn>
                                        <p:tgtEl>
                                          <p:spTgt spid="27">
                                            <p:graphicEl>
                                              <a:chart seriesIdx="2" categoryIdx="-4" bldStep="series"/>
                                            </p:graphicEl>
                                          </p:spTgt>
                                        </p:tgtEl>
                                        <p:attrNameLst>
                                          <p:attrName>style.visibility</p:attrName>
                                        </p:attrNameLst>
                                      </p:cBhvr>
                                      <p:to>
                                        <p:strVal val="visible"/>
                                      </p:to>
                                    </p:set>
                                    <p:animEffect transition="in" filter="wipe(down)">
                                      <p:cBhvr>
                                        <p:cTn id="34" dur="500"/>
                                        <p:tgtEl>
                                          <p:spTgt spid="27">
                                            <p:graphicEl>
                                              <a:chart seriesIdx="2" categoryIdx="-4" bldStep="series"/>
                                            </p:graphicEl>
                                          </p:spTgt>
                                        </p:tgtEl>
                                      </p:cBhvr>
                                    </p:animEffect>
                                  </p:childTnLst>
                                </p:cTn>
                              </p:par>
                              <p:par>
                                <p:cTn id="35" presetID="10" presetClass="entr" presetSubtype="0"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fade">
                                      <p:cBhvr>
                                        <p:cTn id="37" dur="500"/>
                                        <p:tgtEl>
                                          <p:spTgt spid="16"/>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27">
                                            <p:graphicEl>
                                              <a:chart seriesIdx="3" categoryIdx="-4" bldStep="series"/>
                                            </p:graphicEl>
                                          </p:spTgt>
                                        </p:tgtEl>
                                        <p:attrNameLst>
                                          <p:attrName>style.visibility</p:attrName>
                                        </p:attrNameLst>
                                      </p:cBhvr>
                                      <p:to>
                                        <p:strVal val="visible"/>
                                      </p:to>
                                    </p:set>
                                    <p:animEffect transition="in" filter="wipe(down)">
                                      <p:cBhvr>
                                        <p:cTn id="42" dur="500"/>
                                        <p:tgtEl>
                                          <p:spTgt spid="27">
                                            <p:graphicEl>
                                              <a:chart seriesIdx="3" categoryIdx="-4" bldStep="series"/>
                                            </p:graphicEl>
                                          </p:spTgt>
                                        </p:tgtEl>
                                      </p:cBhvr>
                                    </p:animEffect>
                                  </p:childTnLst>
                                </p:cTn>
                              </p:par>
                              <p:par>
                                <p:cTn id="43" presetID="10" presetClass="entr" presetSubtype="0" fill="hold" nodeType="withEffect">
                                  <p:stCondLst>
                                    <p:cond delay="0"/>
                                  </p:stCondLst>
                                  <p:childTnLst>
                                    <p:set>
                                      <p:cBhvr>
                                        <p:cTn id="44" dur="1" fill="hold">
                                          <p:stCondLst>
                                            <p:cond delay="0"/>
                                          </p:stCondLst>
                                        </p:cTn>
                                        <p:tgtEl>
                                          <p:spTgt spid="22"/>
                                        </p:tgtEl>
                                        <p:attrNameLst>
                                          <p:attrName>style.visibility</p:attrName>
                                        </p:attrNameLst>
                                      </p:cBhvr>
                                      <p:to>
                                        <p:strVal val="visible"/>
                                      </p:to>
                                    </p:set>
                                    <p:animEffect transition="in" filter="fade">
                                      <p:cBhvr>
                                        <p:cTn id="45" dur="500"/>
                                        <p:tgtEl>
                                          <p:spTgt spid="2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fade">
                                      <p:cBhvr>
                                        <p:cTn id="48" dur="500"/>
                                        <p:tgtEl>
                                          <p:spTgt spid="29"/>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30"/>
                                        </p:tgtEl>
                                        <p:attrNameLst>
                                          <p:attrName>style.visibility</p:attrName>
                                        </p:attrNameLst>
                                      </p:cBhvr>
                                      <p:to>
                                        <p:strVal val="visible"/>
                                      </p:to>
                                    </p:set>
                                    <p:anim calcmode="lin" valueType="num">
                                      <p:cBhvr additive="base">
                                        <p:cTn id="53" dur="500" fill="hold"/>
                                        <p:tgtEl>
                                          <p:spTgt spid="30"/>
                                        </p:tgtEl>
                                        <p:attrNameLst>
                                          <p:attrName>ppt_x</p:attrName>
                                        </p:attrNameLst>
                                      </p:cBhvr>
                                      <p:tavLst>
                                        <p:tav tm="0">
                                          <p:val>
                                            <p:strVal val="#ppt_x"/>
                                          </p:val>
                                        </p:tav>
                                        <p:tav tm="100000">
                                          <p:val>
                                            <p:strVal val="#ppt_x"/>
                                          </p:val>
                                        </p:tav>
                                      </p:tavLst>
                                    </p:anim>
                                    <p:anim calcmode="lin" valueType="num">
                                      <p:cBhvr additive="base">
                                        <p:cTn id="5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Graphic spid="27" grpId="0">
        <p:bldSub>
          <a:bldChart bld="series"/>
        </p:bldSub>
      </p:bldGraphic>
      <p:bldP spid="29" grpId="0"/>
      <p:bldP spid="30"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ambria" panose="02040503050406030204" pitchFamily="18" charset="0"/>
              </a:rPr>
              <a:t>DRAM </a:t>
            </a:r>
            <a:r>
              <a:rPr lang="tr-TR" dirty="0" smtClean="0">
                <a:latin typeface="Cambria" panose="02040503050406030204" pitchFamily="18" charset="0"/>
              </a:rPr>
              <a:t>Energy Savings</a:t>
            </a:r>
            <a:endParaRPr lang="en-US" dirty="0">
              <a:latin typeface="Cambria" panose="02040503050406030204" pitchFamily="18" charset="0"/>
            </a:endParaRPr>
          </a:p>
        </p:txBody>
      </p:sp>
      <p:graphicFrame>
        <p:nvGraphicFramePr>
          <p:cNvPr id="4" name="Chart 3"/>
          <p:cNvGraphicFramePr>
            <a:graphicFrameLocks/>
          </p:cNvGraphicFramePr>
          <p:nvPr>
            <p:extLst>
              <p:ext uri="{D42A27DB-BD31-4B8C-83A1-F6EECF244321}">
                <p14:modId xmlns:p14="http://schemas.microsoft.com/office/powerpoint/2010/main" val="2729224854"/>
              </p:ext>
            </p:extLst>
          </p:nvPr>
        </p:nvGraphicFramePr>
        <p:xfrm>
          <a:off x="1016933" y="1515875"/>
          <a:ext cx="7110133" cy="3826249"/>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304800" y="5334000"/>
            <a:ext cx="8494721" cy="769441"/>
          </a:xfrm>
          <a:prstGeom prst="rect">
            <a:avLst/>
          </a:prstGeom>
          <a:solidFill>
            <a:schemeClr val="accent4">
              <a:lumMod val="20000"/>
              <a:lumOff val="80000"/>
            </a:schemeClr>
          </a:solidFill>
          <a:ln w="38100">
            <a:solidFill>
              <a:srgbClr val="0066FF"/>
            </a:solidFill>
          </a:ln>
        </p:spPr>
        <p:txBody>
          <a:bodyPr wrap="square" rtlCol="0">
            <a:spAutoFit/>
          </a:bodyPr>
          <a:lstStyle/>
          <a:p>
            <a:pPr algn="ctr"/>
            <a:r>
              <a:rPr lang="tr-TR" sz="4400" b="1" dirty="0" smtClean="0">
                <a:solidFill>
                  <a:prstClr val="black"/>
                </a:solidFill>
                <a:latin typeface="Calibri"/>
              </a:rPr>
              <a:t>ChargeCache reduces DRAM energy</a:t>
            </a:r>
            <a:endParaRPr lang="en-US" sz="4400" b="1" dirty="0">
              <a:solidFill>
                <a:prstClr val="black"/>
              </a:solidFill>
              <a:latin typeface="Calibri"/>
            </a:endParaRPr>
          </a:p>
        </p:txBody>
      </p:sp>
    </p:spTree>
    <p:extLst>
      <p:ext uri="{BB962C8B-B14F-4D97-AF65-F5344CB8AC3E}">
        <p14:creationId xmlns:p14="http://schemas.microsoft.com/office/powerpoint/2010/main" val="324151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a:t>
            </a:r>
            <a:r>
              <a:rPr lang="en-US" dirty="0" err="1" smtClean="0"/>
              <a:t>ChargeCache</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err="1"/>
              <a:t>Hasan</a:t>
            </a:r>
            <a:r>
              <a:rPr lang="en-US" dirty="0"/>
              <a:t> Hassan, Gennady Pekhimenko, </a:t>
            </a:r>
            <a:r>
              <a:rPr lang="en-US" dirty="0" err="1"/>
              <a:t>Nandita</a:t>
            </a:r>
            <a:r>
              <a:rPr lang="en-US" dirty="0"/>
              <a:t> </a:t>
            </a:r>
            <a:r>
              <a:rPr lang="en-US" dirty="0" err="1"/>
              <a:t>Vijaykumar</a:t>
            </a:r>
            <a:r>
              <a:rPr lang="en-US" dirty="0"/>
              <a:t>, </a:t>
            </a:r>
            <a:r>
              <a:rPr lang="en-US" dirty="0" err="1"/>
              <a:t>Vivek</a:t>
            </a:r>
            <a:r>
              <a:rPr lang="en-US" dirty="0"/>
              <a:t> </a:t>
            </a:r>
            <a:r>
              <a:rPr lang="en-US" dirty="0" err="1"/>
              <a:t>Seshadri</a:t>
            </a:r>
            <a:r>
              <a:rPr lang="en-US" dirty="0"/>
              <a:t>, </a:t>
            </a:r>
            <a:r>
              <a:rPr lang="en-US" dirty="0" err="1"/>
              <a:t>Donghyuk</a:t>
            </a:r>
            <a:r>
              <a:rPr lang="en-US" dirty="0"/>
              <a:t> Lee, </a:t>
            </a:r>
            <a:r>
              <a:rPr lang="en-US" dirty="0" err="1"/>
              <a:t>Oguz</a:t>
            </a:r>
            <a:r>
              <a:rPr lang="en-US" dirty="0"/>
              <a:t> </a:t>
            </a:r>
            <a:r>
              <a:rPr lang="en-US" dirty="0" err="1"/>
              <a:t>Ergin</a:t>
            </a:r>
            <a:r>
              <a:rPr lang="en-US" dirty="0"/>
              <a:t>, and </a:t>
            </a:r>
            <a:r>
              <a:rPr lang="en-US" dirty="0" err="1"/>
              <a:t>Onur</a:t>
            </a:r>
            <a:r>
              <a:rPr lang="en-US" dirty="0"/>
              <a:t> </a:t>
            </a:r>
            <a:r>
              <a:rPr lang="en-US" dirty="0" err="1"/>
              <a:t>Mutlu</a:t>
            </a:r>
            <a:r>
              <a:rPr lang="en-US" dirty="0"/>
              <a:t>,</a:t>
            </a:r>
            <a:br>
              <a:rPr lang="en-US" dirty="0"/>
            </a:br>
            <a:r>
              <a:rPr lang="en-US" b="1" dirty="0">
                <a:hlinkClick r:id="rId2"/>
              </a:rPr>
              <a:t>"ChargeCache: Reducing DRAM Latency by Exploiting Row Access Locality"</a:t>
            </a:r>
            <a:r>
              <a:rPr lang="en-US" dirty="0"/>
              <a:t> </a:t>
            </a:r>
            <a:br>
              <a:rPr lang="en-US" dirty="0"/>
            </a:br>
            <a:r>
              <a:rPr lang="en-US" i="1" dirty="0"/>
              <a:t>Proceedings of the </a:t>
            </a:r>
            <a:r>
              <a:rPr lang="en-US" i="1" dirty="0">
                <a:hlinkClick r:id="rId3"/>
              </a:rPr>
              <a:t>22nd International Symposium on High-Performance Computer Architecture</a:t>
            </a:r>
            <a:r>
              <a:rPr lang="en-US" i="1" dirty="0"/>
              <a:t> (</a:t>
            </a:r>
            <a:r>
              <a:rPr lang="en-US" b="1" i="1" dirty="0"/>
              <a:t>HPCA</a:t>
            </a:r>
            <a:r>
              <a:rPr lang="en-US" i="1" dirty="0"/>
              <a:t>)</a:t>
            </a:r>
            <a:r>
              <a:rPr lang="en-US" dirty="0"/>
              <a:t>, Barcelona, Spain, March 2016. </a:t>
            </a:r>
            <a:br>
              <a:rPr lang="en-US" dirty="0"/>
            </a:br>
            <a:r>
              <a:rPr lang="en-US" dirty="0"/>
              <a:t>[</a:t>
            </a:r>
            <a:r>
              <a:rPr lang="en-US" dirty="0">
                <a:hlinkClick r:id="rId4"/>
              </a:rPr>
              <a:t>Slides (pptx)</a:t>
            </a:r>
            <a:r>
              <a:rPr lang="en-US" dirty="0"/>
              <a:t> </a:t>
            </a:r>
            <a:r>
              <a:rPr lang="en-US" dirty="0">
                <a:hlinkClick r:id="rId5"/>
              </a:rPr>
              <a:t>(pdf)</a:t>
            </a:r>
            <a:r>
              <a:rPr lang="en-US" dirty="0"/>
              <a:t>] </a:t>
            </a:r>
            <a:endParaRPr lang="en-US" dirty="0" smtClean="0"/>
          </a:p>
          <a:p>
            <a:endParaRPr lang="en-US" dirty="0"/>
          </a:p>
          <a:p>
            <a:endParaRPr lang="en-US" dirty="0" smtClean="0"/>
          </a:p>
          <a:p>
            <a:r>
              <a:rPr lang="en-US" dirty="0" smtClean="0"/>
              <a:t>Source code will be released as part of </a:t>
            </a:r>
            <a:r>
              <a:rPr lang="en-US" dirty="0" err="1" smtClean="0"/>
              <a:t>Ramulator</a:t>
            </a:r>
            <a:r>
              <a:rPr lang="en-US" dirty="0" smtClean="0"/>
              <a:t> (May 2016)</a:t>
            </a:r>
          </a:p>
          <a:p>
            <a:pPr lvl="1"/>
            <a:r>
              <a:rPr lang="en-US" dirty="0">
                <a:hlinkClick r:id="rId6"/>
              </a:rPr>
              <a:t>https://github.com/CMU-SAFARI/</a:t>
            </a:r>
            <a:r>
              <a:rPr lang="en-US" dirty="0" smtClean="0">
                <a:hlinkClick r:id="rId6"/>
              </a:rPr>
              <a:t>ramulator</a:t>
            </a:r>
            <a:r>
              <a:rPr lang="en-US" dirty="0" smtClean="0"/>
              <a:t> </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193</a:t>
            </a:fld>
            <a:endParaRPr lang="en-US"/>
          </a:p>
        </p:txBody>
      </p:sp>
    </p:spTree>
    <p:extLst>
      <p:ext uri="{BB962C8B-B14F-4D97-AF65-F5344CB8AC3E}">
        <p14:creationId xmlns:p14="http://schemas.microsoft.com/office/powerpoint/2010/main" val="40976289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Tiered Latency DRAM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194</a:t>
            </a:fld>
            <a:endParaRPr lang="en-US">
              <a:solidFill>
                <a:srgbClr val="000000"/>
              </a:solidFill>
            </a:endParaRPr>
          </a:p>
        </p:txBody>
      </p:sp>
    </p:spTree>
    <p:extLst>
      <p:ext uri="{BB962C8B-B14F-4D97-AF65-F5344CB8AC3E}">
        <p14:creationId xmlns:p14="http://schemas.microsoft.com/office/powerpoint/2010/main" val="319991295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b="1" i="1" dirty="0" err="1" smtClean="0">
                <a:solidFill>
                  <a:srgbClr val="FF0000"/>
                </a:solidFill>
                <a:latin typeface="Calibri"/>
              </a:rPr>
              <a:t>Subarray</a:t>
            </a:r>
            <a:r>
              <a:rPr lang="en-US" sz="3200" b="1" i="1" dirty="0" smtClean="0">
                <a:solidFill>
                  <a:srgbClr val="FF0000"/>
                </a:solidFill>
                <a:latin typeface="Calibri"/>
              </a:rPr>
              <a:t> Latency</a:t>
            </a:r>
            <a:r>
              <a:rPr lang="en-US" sz="3200" i="1" dirty="0" smtClean="0">
                <a:solidFill>
                  <a:prstClr val="black"/>
                </a:solidFill>
                <a:latin typeface="Calibri"/>
              </a:rPr>
              <a:t> + I/O Latency</a:t>
            </a:r>
          </a:p>
        </p:txBody>
      </p:sp>
      <p:sp>
        <p:nvSpPr>
          <p:cNvPr id="2" name="Title 1"/>
          <p:cNvSpPr>
            <a:spLocks noGrp="1"/>
          </p:cNvSpPr>
          <p:nvPr>
            <p:ph type="title"/>
          </p:nvPr>
        </p:nvSpPr>
        <p:spPr>
          <a:xfrm>
            <a:off x="0" y="0"/>
            <a:ext cx="8991600" cy="838200"/>
          </a:xfrm>
        </p:spPr>
        <p:txBody>
          <a:bodyPr>
            <a:normAutofit/>
          </a:bodyPr>
          <a:lstStyle/>
          <a:p>
            <a:r>
              <a:rPr lang="en-US" smtClean="0"/>
              <a:t>   What </a:t>
            </a:r>
            <a:r>
              <a:rPr lang="en-US"/>
              <a:t>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ell array</a:t>
            </a:r>
            <a:endParaRPr lang="en-US" sz="2800" b="1" i="1">
              <a:solidFill>
                <a:prstClr val="black"/>
              </a:solidFill>
              <a:latin typeface="Calibri"/>
            </a:endParaRP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black"/>
                </a:solidFill>
                <a:latin typeface="Calibri"/>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prstClr val="black"/>
                </a:solidFill>
                <a:latin typeface="Calibri"/>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err="1">
                  <a:solidFill>
                    <a:prstClr val="black"/>
                  </a:solidFill>
                  <a:latin typeface="Calibri"/>
                </a:rPr>
                <a:t>s</a:t>
              </a:r>
              <a:r>
                <a:rPr lang="en-US" sz="2800" b="1" i="1" dirty="0" err="1" smtClean="0">
                  <a:solidFill>
                    <a:prstClr val="black"/>
                  </a:solidFill>
                  <a:latin typeface="Calibri"/>
                </a:rPr>
                <a:t>ubarray</a:t>
              </a:r>
              <a:endParaRPr lang="en-US" sz="2800" b="1" i="1" dirty="0">
                <a:solidFill>
                  <a:prstClr val="black"/>
                </a:solidFill>
                <a:latin typeface="Calibri"/>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i="1" dirty="0" err="1" smtClean="0">
                <a:solidFill>
                  <a:prstClr val="black"/>
                </a:solidFill>
                <a:latin typeface="Calibri"/>
              </a:rPr>
              <a:t>Subarray</a:t>
            </a:r>
            <a:r>
              <a:rPr lang="en-US" sz="3200" i="1" dirty="0" smtClean="0">
                <a:solidFill>
                  <a:prstClr val="black"/>
                </a:solidFill>
                <a:latin typeface="Calibri"/>
              </a:rPr>
              <a:t> Latency + </a:t>
            </a:r>
            <a:r>
              <a:rPr lang="en-US" sz="3200" i="1" dirty="0">
                <a:solidFill>
                  <a:prstClr val="black"/>
                </a:solidFill>
                <a:latin typeface="Calibri"/>
              </a:rPr>
              <a:t>I/</a:t>
            </a:r>
            <a:r>
              <a:rPr lang="en-US" sz="3200" i="1" dirty="0" smtClean="0">
                <a:solidFill>
                  <a:prstClr val="black"/>
                </a:solidFill>
                <a:latin typeface="Calibri"/>
              </a:rPr>
              <a:t>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r>
                <a:rPr lang="en-US" sz="4000" b="1" i="1" smtClean="0">
                  <a:solidFill>
                    <a:srgbClr val="FF0000"/>
                  </a:solidFill>
                  <a:latin typeface="Calibri"/>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err="1" smtClean="0">
                <a:solidFill>
                  <a:prstClr val="white"/>
                </a:solidFill>
                <a:latin typeface="Calibri"/>
              </a:rPr>
              <a:t>Subarray</a:t>
            </a:r>
            <a:endParaRPr lang="en-US" sz="2600" b="1" dirty="0">
              <a:solidFill>
                <a:prstClr val="white"/>
              </a:solidFill>
              <a:latin typeface="Calibri"/>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smtClean="0">
                <a:solidFill>
                  <a:prstClr val="white"/>
                </a:solidFill>
                <a:latin typeface="Calibri"/>
              </a:rPr>
              <a:t>I/O</a:t>
            </a:r>
            <a:endParaRPr lang="en-US" sz="2600" b="1" dirty="0">
              <a:solidFill>
                <a:prstClr val="white"/>
              </a:solidFill>
              <a:latin typeface="Calibri"/>
            </a:endParaRPr>
          </a:p>
        </p:txBody>
      </p:sp>
    </p:spTree>
    <p:extLst>
      <p:ext uri="{BB962C8B-B14F-4D97-AF65-F5344CB8AC3E}">
        <p14:creationId xmlns:p14="http://schemas.microsoft.com/office/powerpoint/2010/main" val="40500224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Why is the </a:t>
            </a:r>
            <a:r>
              <a:rPr lang="en-US" dirty="0" err="1" smtClean="0"/>
              <a:t>Subarray</a:t>
            </a:r>
            <a:r>
              <a:rPr lang="en-US" dirty="0" smtClean="0"/>
              <a:t> </a:t>
            </a:r>
            <a:r>
              <a:rPr lang="en-US" dirty="0"/>
              <a:t>S</a:t>
            </a:r>
            <a:r>
              <a:rPr lang="en-US" dirty="0" smtClean="0"/>
              <a:t>o Slow?</a:t>
            </a:r>
            <a:endParaRPr lang="en-US" dirty="0"/>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err="1" smtClean="0">
                <a:solidFill>
                  <a:prstClr val="black"/>
                </a:solidFill>
                <a:latin typeface="Calibri"/>
              </a:rPr>
              <a:t>Subarray</a:t>
            </a:r>
            <a:endParaRPr lang="en-US" sz="3200" b="1" i="1" dirty="0">
              <a:solidFill>
                <a:prstClr val="black"/>
              </a:solidFill>
              <a:latin typeface="Calibri"/>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s</a:t>
              </a:r>
              <a:r>
                <a:rPr lang="en-US" sz="2800" b="1" i="1" dirty="0" smtClean="0">
                  <a:solidFill>
                    <a:prstClr val="black"/>
                  </a:solidFill>
                  <a:latin typeface="Calibri"/>
                </a:rPr>
                <a:t>ense amplifier</a:t>
              </a:r>
              <a:endParaRPr lang="en-US" sz="2800" b="1" i="1" dirty="0">
                <a:solidFill>
                  <a:prstClr val="black"/>
                </a:solidFill>
                <a:latin typeface="Calibri"/>
              </a:endParaRP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prstClr val="black"/>
                  </a:solidFill>
                  <a:latin typeface="Calibri"/>
                </a:rPr>
                <a:t>c</a:t>
              </a:r>
              <a:r>
                <a:rPr lang="en-US" sz="2000" dirty="0" smtClean="0">
                  <a:solidFill>
                    <a:prstClr val="black"/>
                  </a:solidFill>
                  <a:latin typeface="Calibri"/>
                </a:rPr>
                <a:t>apacitor</a:t>
              </a:r>
              <a:endParaRPr lang="en-US" sz="2000" dirty="0">
                <a:solidFill>
                  <a:prstClr val="black"/>
                </a:solidFill>
                <a:latin typeface="Calibri"/>
              </a:endParaRP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prstClr val="black"/>
                  </a:solidFill>
                  <a:latin typeface="Calibri"/>
                </a:rPr>
                <a:t>a</a:t>
              </a:r>
              <a:r>
                <a:rPr lang="en-US" sz="2000" smtClean="0">
                  <a:solidFill>
                    <a:prstClr val="black"/>
                  </a:solidFill>
                  <a:latin typeface="Calibri"/>
                </a:rPr>
                <a:t>ccess</a:t>
              </a:r>
              <a:endParaRPr lang="en-US" sz="2000">
                <a:solidFill>
                  <a:prstClr val="black"/>
                </a:solidFill>
                <a:latin typeface="Calibri"/>
              </a:endParaRP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black"/>
                  </a:solidFill>
                  <a:latin typeface="Calibri"/>
                </a:rPr>
                <a:t>transistor</a:t>
              </a:r>
              <a:endParaRPr lang="en-US" sz="2000">
                <a:solidFill>
                  <a:prstClr val="black"/>
                </a:solidFill>
                <a:latin typeface="Calibri"/>
              </a:endParaRP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wordline</a:t>
              </a:r>
              <a:endParaRPr lang="en-US" sz="2000">
                <a:solidFill>
                  <a:prstClr val="black"/>
                </a:solidFill>
                <a:latin typeface="Calibri"/>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bitline</a:t>
              </a:r>
              <a:endParaRPr lang="en-US" sz="2000">
                <a:solidFill>
                  <a:prstClr val="black"/>
                </a:solidFill>
                <a:latin typeface="Calibri"/>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FF0000"/>
                  </a:solidFill>
                  <a:latin typeface="Calibri"/>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i="1" dirty="0" err="1" smtClean="0">
                  <a:solidFill>
                    <a:srgbClr val="FF0000"/>
                  </a:solidFill>
                  <a:latin typeface="Calibri"/>
                  <a:cs typeface="Calibri"/>
                </a:rPr>
                <a:t>bitline</a:t>
              </a:r>
              <a:r>
                <a:rPr lang="en-US" sz="2400" b="1" i="1" dirty="0" smtClean="0">
                  <a:solidFill>
                    <a:srgbClr val="FF0000"/>
                  </a:solidFill>
                  <a:latin typeface="Calibri"/>
                  <a:cs typeface="Calibri"/>
                </a:rPr>
                <a:t>: 512 cells</a:t>
              </a:r>
              <a:endParaRPr lang="en-US" sz="2400" b="1" i="1" dirty="0">
                <a:solidFill>
                  <a:srgbClr val="FF0000"/>
                </a:solidFill>
                <a:latin typeface="Calibri"/>
                <a:cs typeface="Calibri"/>
              </a:endParaRP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200" b="1" dirty="0" smtClean="0">
                <a:solidFill>
                  <a:prstClr val="black"/>
                </a:solidFill>
                <a:latin typeface="Calibri"/>
              </a:rPr>
              <a:t>Long </a:t>
            </a:r>
            <a:r>
              <a:rPr lang="en-US" sz="3200" b="1" dirty="0" err="1">
                <a:solidFill>
                  <a:prstClr val="black"/>
                </a:solidFill>
                <a:latin typeface="Calibri"/>
              </a:rPr>
              <a:t>b</a:t>
            </a:r>
            <a:r>
              <a:rPr lang="en-US" sz="3200" b="1" dirty="0" err="1" smtClean="0">
                <a:solidFill>
                  <a:prstClr val="black"/>
                </a:solidFill>
                <a:latin typeface="Calibri"/>
              </a:rPr>
              <a:t>itline</a:t>
            </a:r>
            <a:endParaRPr lang="en-US" sz="3200" b="1" dirty="0" smtClean="0">
              <a:solidFill>
                <a:prstClr val="black"/>
              </a:solidFill>
              <a:latin typeface="Calibri"/>
            </a:endParaRPr>
          </a:p>
          <a:p>
            <a:pPr lvl="1">
              <a:lnSpc>
                <a:spcPct val="90000"/>
              </a:lnSpc>
            </a:pPr>
            <a:r>
              <a:rPr lang="en-US" sz="2800" b="1" dirty="0" smtClean="0">
                <a:solidFill>
                  <a:srgbClr val="006600"/>
                </a:solidFill>
                <a:latin typeface="Calibri"/>
              </a:rPr>
              <a:t>Amortizes sense amplifier cost </a:t>
            </a:r>
            <a:r>
              <a:rPr lang="en-US" sz="2800" b="1" dirty="0" smtClean="0">
                <a:solidFill>
                  <a:srgbClr val="006600"/>
                </a:solidFill>
                <a:latin typeface="Calibri"/>
                <a:sym typeface="Wingdings" pitchFamily="2" charset="2"/>
              </a:rPr>
              <a:t> Small area</a:t>
            </a:r>
          </a:p>
          <a:p>
            <a:pPr lvl="1">
              <a:lnSpc>
                <a:spcPct val="90000"/>
              </a:lnSpc>
            </a:pPr>
            <a:r>
              <a:rPr lang="en-US" sz="2800" b="1" dirty="0" smtClean="0">
                <a:solidFill>
                  <a:srgbClr val="FF0000"/>
                </a:solidFill>
                <a:latin typeface="Calibri"/>
                <a:sym typeface="Wingdings" pitchFamily="2" charset="2"/>
              </a:rPr>
              <a:t>Large </a:t>
            </a:r>
            <a:r>
              <a:rPr lang="en-US" sz="2800" b="1" dirty="0" err="1" smtClean="0">
                <a:solidFill>
                  <a:srgbClr val="FF0000"/>
                </a:solidFill>
                <a:latin typeface="Calibri"/>
                <a:sym typeface="Wingdings" pitchFamily="2" charset="2"/>
              </a:rPr>
              <a:t>bitline</a:t>
            </a:r>
            <a:r>
              <a:rPr lang="en-US" sz="2800" b="1" dirty="0" smtClean="0">
                <a:solidFill>
                  <a:srgbClr val="FF0000"/>
                </a:solidFill>
                <a:latin typeface="Calibri"/>
                <a:sym typeface="Wingdings" pitchFamily="2" charset="2"/>
              </a:rPr>
              <a:t> capacitance  High latency &amp; power</a:t>
            </a:r>
            <a:endParaRPr lang="en-US" sz="2800" dirty="0" smtClean="0">
              <a:solidFill>
                <a:srgbClr val="FF0000"/>
              </a:solidFill>
              <a:latin typeface="Calibri"/>
            </a:endParaRPr>
          </a:p>
          <a:p>
            <a:pPr marL="749300" lvl="1" indent="-349250">
              <a:lnSpc>
                <a:spcPct val="90000"/>
              </a:lnSpc>
            </a:pPr>
            <a:endParaRPr lang="en-US" dirty="0" smtClean="0">
              <a:solidFill>
                <a:prstClr val="black"/>
              </a:solidFill>
              <a:latin typeface="Calibri"/>
            </a:endParaRPr>
          </a:p>
          <a:p>
            <a:pPr marL="749300" lvl="1" indent="-349250">
              <a:lnSpc>
                <a:spcPct val="90000"/>
              </a:lnSpc>
            </a:pPr>
            <a:endParaRPr lang="en-US" sz="4400" b="1" i="1" dirty="0">
              <a:solidFill>
                <a:srgbClr val="1F497D"/>
              </a:solidFill>
              <a:latin typeface="Calibri"/>
            </a:endParaRPr>
          </a:p>
          <a:p>
            <a:pPr marL="746125" lvl="1" indent="-346075">
              <a:lnSpc>
                <a:spcPct val="90000"/>
              </a:lnSpc>
            </a:pPr>
            <a:endParaRPr lang="en-US" dirty="0">
              <a:solidFill>
                <a:prstClr val="black"/>
              </a:solidFill>
              <a:latin typeface="Calibri"/>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sense amplifier</a:t>
            </a:r>
            <a:endParaRPr lang="en-US" sz="2800" b="1" i="1" dirty="0">
              <a:solidFill>
                <a:prstClr val="black"/>
              </a:solidFill>
              <a:latin typeface="Calibri"/>
            </a:endParaRP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Tree>
    <p:extLst>
      <p:ext uri="{BB962C8B-B14F-4D97-AF65-F5344CB8AC3E}">
        <p14:creationId xmlns:p14="http://schemas.microsoft.com/office/powerpoint/2010/main" val="73559320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Trade-Off: Area (Die Size) vs. Latency</a:t>
            </a:r>
            <a:endParaRPr lang="en-US" dirty="0"/>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Faster</a:t>
            </a:r>
            <a:endParaRPr lang="en-US" sz="4000" b="1" dirty="0">
              <a:solidFill>
                <a:prstClr val="white"/>
              </a:solidFill>
              <a:latin typeface="Calibri"/>
            </a:endParaRP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Smaller</a:t>
            </a:r>
            <a:endParaRPr lang="en-US" sz="4000" b="1" dirty="0">
              <a:solidFill>
                <a:prstClr val="white"/>
              </a:solidFill>
              <a:latin typeface="Calibri"/>
            </a:endParaRP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Short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Long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4000" b="1" dirty="0" smtClean="0">
                <a:solidFill>
                  <a:srgbClr val="FFFF00"/>
                </a:solidFill>
                <a:latin typeface="Calibri"/>
              </a:rPr>
              <a:t>Trade-Off: Area vs. Latency</a:t>
            </a:r>
          </a:p>
        </p:txBody>
      </p:sp>
    </p:spTree>
    <p:extLst>
      <p:ext uri="{BB962C8B-B14F-4D97-AF65-F5344CB8AC3E}">
        <p14:creationId xmlns:p14="http://schemas.microsoft.com/office/powerpoint/2010/main" val="22163753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t>
            </a:r>
            <a:r>
              <a:rPr lang="en-US" dirty="0"/>
              <a:t> </a:t>
            </a:r>
            <a:r>
              <a:rPr lang="en-US" dirty="0" smtClean="0"/>
              <a:t>Size)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1864303137"/>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dirty="0" smtClean="0">
                <a:solidFill>
                  <a:prstClr val="black"/>
                </a:solidFill>
                <a:latin typeface="Calibri"/>
              </a:rPr>
              <a:t>64</a:t>
            </a:r>
            <a:endParaRPr lang="en-US" sz="2800" b="1" dirty="0">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3581400" y="3124200"/>
            <a:ext cx="838200" cy="523220"/>
          </a:xfrm>
          <a:prstGeom prst="rect">
            <a:avLst/>
          </a:prstGeom>
          <a:noFill/>
        </p:spPr>
        <p:txBody>
          <a:bodyPr wrap="square" rtlCol="0">
            <a:spAutoFit/>
          </a:bodyPr>
          <a:lstStyle/>
          <a:p>
            <a:pPr algn="r"/>
            <a:r>
              <a:rPr lang="en-US" sz="2800" b="1" dirty="0" smtClean="0">
                <a:solidFill>
                  <a:srgbClr val="9BBB59">
                    <a:lumMod val="75000"/>
                  </a:srgbClr>
                </a:solidFill>
                <a:latin typeface="Calibri"/>
              </a:rPr>
              <a:t>128</a:t>
            </a:r>
            <a:endParaRPr lang="en-US" sz="2800" b="1" dirty="0">
              <a:solidFill>
                <a:srgbClr val="9BBB59">
                  <a:lumMod val="75000"/>
                </a:srgbClr>
              </a:solidFill>
              <a:latin typeface="Calibri"/>
            </a:endParaRPr>
          </a:p>
        </p:txBody>
      </p:sp>
      <p:sp>
        <p:nvSpPr>
          <p:cNvPr id="37" name="TextBox 36"/>
          <p:cNvSpPr txBox="1"/>
          <p:nvPr/>
        </p:nvSpPr>
        <p:spPr>
          <a:xfrm>
            <a:off x="4572000" y="36576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6019800" y="3757990"/>
            <a:ext cx="2895600" cy="523220"/>
          </a:xfrm>
          <a:prstGeom prst="rect">
            <a:avLst/>
          </a:prstGeom>
          <a:noFill/>
        </p:spPr>
        <p:txBody>
          <a:bodyPr wrap="square" rtlCol="0">
            <a:spAutoFit/>
          </a:bodyPr>
          <a:lstStyle/>
          <a:p>
            <a:pPr algn="ctr"/>
            <a:r>
              <a:rPr lang="en-US" sz="2800" b="1" dirty="0" smtClean="0">
                <a:solidFill>
                  <a:srgbClr val="C0504D"/>
                </a:solidFill>
                <a:latin typeface="Calibri"/>
              </a:rPr>
              <a:t>512 cells/</a:t>
            </a:r>
            <a:r>
              <a:rPr lang="en-US" sz="2800" b="1" dirty="0" err="1" smtClean="0">
                <a:solidFill>
                  <a:srgbClr val="C0504D"/>
                </a:solidFill>
                <a:latin typeface="Calibri"/>
              </a:rPr>
              <a:t>bitline</a:t>
            </a:r>
            <a:endParaRPr lang="en-US" sz="2800" b="1" dirty="0">
              <a:solidFill>
                <a:srgbClr val="C0504D"/>
              </a:solidFill>
              <a:latin typeface="Calibri"/>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Commodity DRAM</a:t>
            </a:r>
          </a:p>
          <a:p>
            <a:pPr algn="ctr"/>
            <a:r>
              <a:rPr lang="en-US" sz="2400" b="1" dirty="0" smtClean="0">
                <a:solidFill>
                  <a:prstClr val="white"/>
                </a:solidFill>
                <a:latin typeface="Calibri"/>
              </a:rPr>
              <a:t>Long </a:t>
            </a:r>
            <a:r>
              <a:rPr lang="en-US" sz="2400" b="1" dirty="0" err="1" smtClean="0">
                <a:solidFill>
                  <a:prstClr val="white"/>
                </a:solidFill>
                <a:latin typeface="Calibri"/>
              </a:rPr>
              <a:t>Bitline</a:t>
            </a:r>
            <a:endParaRPr lang="en-US" sz="2400" b="1" dirty="0" smtClean="0">
              <a:solidFill>
                <a:prstClr val="white"/>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Fancy DRAM</a:t>
            </a:r>
          </a:p>
          <a:p>
            <a:pPr algn="ctr"/>
            <a:r>
              <a:rPr lang="en-US" sz="2400" b="1" dirty="0" smtClean="0">
                <a:solidFill>
                  <a:prstClr val="white"/>
                </a:solidFill>
                <a:latin typeface="Calibri"/>
              </a:rPr>
              <a:t>Short </a:t>
            </a:r>
            <a:r>
              <a:rPr lang="en-US" sz="2400" b="1" dirty="0" err="1" smtClean="0">
                <a:solidFill>
                  <a:prstClr val="white"/>
                </a:solidFill>
                <a:latin typeface="Calibri"/>
              </a:rPr>
              <a:t>Bitline</a:t>
            </a:r>
            <a:endParaRPr lang="en-US" sz="2400" b="1" dirty="0">
              <a:solidFill>
                <a:prstClr val="white"/>
              </a:solidFill>
              <a:latin typeface="Calibri"/>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123777931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Short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smtClean="0">
                <a:solidFill>
                  <a:srgbClr val="008000"/>
                </a:solidFill>
                <a:latin typeface="Calibri"/>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Long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Short </a:t>
            </a:r>
            <a:r>
              <a:rPr lang="en-US" sz="3200" b="1" err="1" smtClean="0">
                <a:solidFill>
                  <a:srgbClr val="FFFF00"/>
                </a:solidFill>
                <a:latin typeface="Calibri"/>
                <a:cs typeface="Calibri"/>
              </a:rPr>
              <a:t>Bitline</a:t>
            </a:r>
            <a:endParaRPr lang="en-US" sz="3200" b="1">
              <a:solidFill>
                <a:srgbClr val="FFFF00"/>
              </a:solidFill>
              <a:latin typeface="Calibri"/>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Short </a:t>
              </a:r>
              <a:r>
                <a:rPr lang="en-US" sz="3200" b="1" i="1" dirty="0" err="1" smtClean="0">
                  <a:solidFill>
                    <a:srgbClr val="FFFF66"/>
                  </a:solidFill>
                  <a:latin typeface="Calibri"/>
                </a:rPr>
                <a:t>Bitline</a:t>
              </a:r>
              <a:r>
                <a:rPr lang="en-US" sz="3200" b="1" i="1" dirty="0">
                  <a:solidFill>
                    <a:srgbClr val="FFFF66"/>
                  </a:solidFill>
                  <a:latin typeface="Calibri"/>
                </a:rPr>
                <a:t> </a:t>
              </a:r>
              <a:r>
                <a:rPr lang="en-US" sz="3200" b="1" i="1" dirty="0" smtClean="0">
                  <a:solidFill>
                    <a:srgbClr val="FFFF66"/>
                  </a:solidFill>
                  <a:latin typeface="Calibri"/>
                  <a:sym typeface="Wingdings"/>
                </a:rPr>
                <a:t> </a:t>
              </a:r>
              <a:r>
                <a:rPr lang="en-US" sz="3200" b="1" i="1" dirty="0" smtClean="0">
                  <a:solidFill>
                    <a:srgbClr val="FFFF66"/>
                  </a:solidFill>
                  <a:latin typeface="Calibri"/>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Add Isolation Transistor</a:t>
            </a:r>
            <a:r>
              <a:rPr lang="en-US" sz="3200" b="1" i="1" dirty="0">
                <a:solidFill>
                  <a:srgbClr val="FFFF66"/>
                </a:solidFill>
                <a:latin typeface="Calibri"/>
              </a:rPr>
              <a:t>s</a:t>
            </a:r>
            <a:endParaRPr lang="en-US" sz="3200" b="1" i="1" dirty="0" smtClean="0">
              <a:solidFill>
                <a:srgbClr val="FFFF66"/>
              </a:solidFill>
              <a:latin typeface="Calibri"/>
            </a:endParaRP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52750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2</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Processor</a:t>
            </a:r>
          </a:p>
          <a:p>
            <a:pPr algn="ctr">
              <a:defRPr/>
            </a:pPr>
            <a:r>
              <a:rPr lang="en-US" kern="0" dirty="0">
                <a:solidFill>
                  <a:sysClr val="windowText" lastClr="000000"/>
                </a:solidFill>
                <a:latin typeface="Arial" pitchFamily="-107" charset="0"/>
                <a:ea typeface="Arial" pitchFamily="-107" charset="0"/>
                <a:cs typeface="Arial" pitchFamily="-107" charset="0"/>
              </a:rPr>
              <a:t>a</a:t>
            </a:r>
            <a:r>
              <a:rPr lang="en-US" kern="0" dirty="0" smtClean="0">
                <a:solidFill>
                  <a:sysClr val="windowText" lastClr="000000"/>
                </a:solidFill>
                <a:latin typeface="Arial" pitchFamily="-107" charset="0"/>
                <a:ea typeface="Arial" pitchFamily="-107" charset="0"/>
                <a:cs typeface="Arial" pitchFamily="-107" charset="0"/>
              </a:rPr>
              <a:t>nd caches</a:t>
            </a:r>
            <a:endParaRPr lang="en-US" kern="0" dirty="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pic>
        <p:nvPicPr>
          <p:cNvPr id="19" name="Content Placeholder 6" descr="barcelona-die-photo-color.jpg"/>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bwMode="auto">
          <a:xfrm>
            <a:off x="1243608" y="1633988"/>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3512725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cstate="email">
            <a:extLst>
              <a:ext uri="{28A0092B-C50C-407E-A947-70E740481C1C}">
                <a14:useLocalDpi xmlns:a14="http://schemas.microsoft.com/office/drawing/2010/main"/>
              </a:ext>
            </a:extLst>
          </a:blip>
          <a:stretch>
            <a:fillRect/>
          </a:stretch>
        </p:blipFill>
        <p:spPr>
          <a:xfrm>
            <a:off x="1213682" y="990600"/>
            <a:ext cx="6731875" cy="4651892"/>
          </a:xfrm>
        </p:spPr>
      </p:pic>
      <p:pic>
        <p:nvPicPr>
          <p:cNvPr id="8" name="AllErrors"/>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20</a:t>
            </a:fld>
            <a:endParaRPr lang="en-US">
              <a:solidFill>
                <a:prstClr val="black">
                  <a:tint val="75000"/>
                </a:prstClr>
              </a:solidFill>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smtClean="0">
                <a:solidFill>
                  <a:srgbClr val="FF0000"/>
                </a:solidFill>
                <a:latin typeface="Calibri Light"/>
              </a:rPr>
              <a:t>All modules from </a:t>
            </a:r>
            <a:r>
              <a:rPr lang="en-US" sz="3200" i="1" dirty="0" smtClean="0">
                <a:solidFill>
                  <a:srgbClr val="FF0000"/>
                </a:solidFill>
                <a:latin typeface="Cambria Math" panose="02040503050406030204" pitchFamily="18" charset="0"/>
                <a:ea typeface="Cambria Math" panose="02040503050406030204" pitchFamily="18" charset="0"/>
              </a:rPr>
              <a:t>2012–2013 </a:t>
            </a:r>
            <a:r>
              <a:rPr lang="en-US" sz="3600" i="1" dirty="0" smtClean="0">
                <a:solidFill>
                  <a:srgbClr val="FF0000"/>
                </a:solidFill>
                <a:latin typeface="Calibri Light"/>
              </a:rPr>
              <a:t>are vulnerable</a:t>
            </a:r>
            <a:endParaRPr lang="en-US" sz="3600" i="1" dirty="0">
              <a:solidFill>
                <a:srgbClr val="FF0000"/>
              </a:solidFill>
              <a:latin typeface="Calibri Light"/>
            </a:endParaRP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Errors </a:t>
            </a:r>
            <a:r>
              <a:rPr lang="en-US" sz="4400" b="0" i="1" dirty="0" smtClean="0">
                <a:solidFill>
                  <a:srgbClr val="1A5712"/>
                </a:solidFill>
                <a:latin typeface="Garamond" charset="0"/>
                <a:ea typeface="ＭＳ Ｐゴシック" charset="0"/>
                <a:cs typeface="ＭＳ Ｐゴシック" charset="0"/>
              </a:rPr>
              <a:t>vs. </a:t>
            </a:r>
            <a:r>
              <a:rPr lang="en-US" sz="4400" b="0" dirty="0" smtClean="0">
                <a:solidFill>
                  <a:srgbClr val="1A5712"/>
                </a:solidFill>
                <a:latin typeface="Garamond" charset="0"/>
                <a:ea typeface="ＭＳ Ｐゴシック" charset="0"/>
                <a:cs typeface="ＭＳ Ｐゴシック" charset="0"/>
              </a:rPr>
              <a:t>Vintage</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8131114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animBg="1"/>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Long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Short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Short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Low Latency</a:t>
              </a:r>
              <a:endParaRPr lang="en-US" sz="3200" b="1" dirty="0">
                <a:solidFill>
                  <a:srgbClr val="FFFF00"/>
                </a:solidFill>
                <a:latin typeface="Calibri"/>
                <a:cs typeface="Calibri"/>
              </a:endParaRP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Small area using 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5665050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ext uri="{D42A27DB-BD31-4B8C-83A1-F6EECF244321}">
                <p14:modId xmlns:p14="http://schemas.microsoft.com/office/powerpoint/2010/main" val="2045362725"/>
              </p:ext>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ext uri="{D42A27DB-BD31-4B8C-83A1-F6EECF244321}">
                <p14:modId xmlns:p14="http://schemas.microsoft.com/office/powerpoint/2010/main" val="1672851558"/>
              </p:ext>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a:t>
            </a:r>
            <a:r>
              <a:rPr lang="en-US" dirty="0"/>
              <a:t>Commodity DRAM </a:t>
            </a:r>
            <a:r>
              <a:rPr lang="en-US" dirty="0" smtClean="0"/>
              <a:t>vs. TL-DRAM </a:t>
            </a:r>
            <a:r>
              <a:rPr lang="en-US" sz="2700" dirty="0" smtClean="0">
                <a:solidFill>
                  <a:srgbClr val="1A5712"/>
                </a:solidFill>
              </a:rPr>
              <a:t>[HPCA 2013] </a:t>
            </a:r>
            <a:endParaRPr lang="en-US" sz="2700" dirty="0">
              <a:solidFill>
                <a:srgbClr val="1A5712"/>
              </a:solidFill>
            </a:endParaRPr>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prstClr val="black"/>
                </a:solidFill>
                <a:latin typeface="Calibri"/>
              </a:rPr>
              <a:t>Latency</a:t>
            </a:r>
            <a:endParaRPr lang="en-US" sz="2400" b="1">
              <a:solidFill>
                <a:prstClr val="black"/>
              </a:solidFill>
              <a:latin typeface="Calibri"/>
            </a:endParaRP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prstClr val="black"/>
                </a:solidFill>
                <a:latin typeface="Calibri"/>
              </a:rPr>
              <a:t>Power</a:t>
            </a:r>
            <a:endParaRPr lang="en-US" sz="2400" b="1" dirty="0">
              <a:solidFill>
                <a:prstClr val="black"/>
              </a:solidFill>
              <a:latin typeface="Calibri"/>
            </a:endParaRP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dirty="0" smtClean="0">
                <a:solidFill>
                  <a:srgbClr val="0000FF"/>
                </a:solidFill>
                <a:latin typeface="Calibri"/>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a:solidFill>
                  <a:srgbClr val="FF0000"/>
                </a:solidFill>
                <a:latin typeface="Calibri"/>
              </a:rPr>
              <a:t>+</a:t>
            </a:r>
            <a:r>
              <a:rPr lang="en-US" sz="2800" b="1" smtClean="0">
                <a:solidFill>
                  <a:srgbClr val="FF0000"/>
                </a:solidFill>
                <a:latin typeface="Calibri"/>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0000FF"/>
                </a:solidFill>
                <a:latin typeface="Calibri"/>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FF0000"/>
                </a:solidFill>
                <a:latin typeface="Calibri"/>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Latency </a:t>
            </a:r>
            <a:r>
              <a:rPr lang="en-US" sz="3600" dirty="0" smtClean="0">
                <a:solidFill>
                  <a:prstClr val="black"/>
                </a:solidFill>
                <a:latin typeface="Calibri"/>
              </a:rPr>
              <a:t>(</a:t>
            </a:r>
            <a:r>
              <a:rPr lang="en-US" sz="3600" dirty="0" err="1" smtClean="0">
                <a:solidFill>
                  <a:prstClr val="black"/>
                </a:solidFill>
                <a:latin typeface="Calibri"/>
              </a:rPr>
              <a:t>tRC</a:t>
            </a:r>
            <a:r>
              <a:rPr lang="en-US" sz="3600" dirty="0" smtClean="0">
                <a:solidFill>
                  <a:prstClr val="black"/>
                </a:solidFill>
                <a:latin typeface="Calibri"/>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Area Overhead</a:t>
            </a:r>
          </a:p>
          <a:p>
            <a:pPr marL="457200" lvl="1" indent="0">
              <a:lnSpc>
                <a:spcPct val="90000"/>
              </a:lnSpc>
              <a:buFont typeface="Arial" pitchFamily="34" charset="0"/>
              <a:buNone/>
            </a:pPr>
            <a:r>
              <a:rPr lang="en-US" sz="3200" b="1" dirty="0" smtClean="0">
                <a:solidFill>
                  <a:srgbClr val="4F81BD">
                    <a:lumMod val="75000"/>
                  </a:srgbClr>
                </a:solidFill>
                <a:latin typeface="Calibri"/>
              </a:rPr>
              <a:t>~3%</a:t>
            </a:r>
            <a:r>
              <a:rPr lang="en-US" sz="2800" dirty="0" smtClean="0">
                <a:solidFill>
                  <a:prstClr val="black"/>
                </a:solidFill>
                <a:latin typeface="Calibri"/>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dirty="0" smtClean="0">
                  <a:solidFill>
                    <a:prstClr val="black"/>
                  </a:solidFill>
                  <a:latin typeface="Calibri"/>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b="1" dirty="0" smtClean="0">
                <a:solidFill>
                  <a:prstClr val="black"/>
                </a:solidFill>
                <a:latin typeface="Calibri"/>
              </a:rPr>
              <a:t> (52.5ns)</a:t>
            </a:r>
          </a:p>
        </p:txBody>
      </p:sp>
    </p:spTree>
    <p:extLst>
      <p:ext uri="{BB962C8B-B14F-4D97-AF65-F5344CB8AC3E}">
        <p14:creationId xmlns:p14="http://schemas.microsoft.com/office/powerpoint/2010/main" val="151240198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(Die-Area)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1520642500"/>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smtClean="0">
                <a:solidFill>
                  <a:prstClr val="black"/>
                </a:solidFill>
                <a:latin typeface="Calibri"/>
              </a:rPr>
              <a:t>64</a:t>
            </a:r>
            <a:endParaRPr lang="en-US" sz="2800" b="1">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4419600" y="2743200"/>
            <a:ext cx="838200" cy="523220"/>
          </a:xfrm>
          <a:prstGeom prst="rect">
            <a:avLst/>
          </a:prstGeom>
          <a:noFill/>
        </p:spPr>
        <p:txBody>
          <a:bodyPr wrap="square" rtlCol="0">
            <a:spAutoFit/>
          </a:bodyPr>
          <a:lstStyle/>
          <a:p>
            <a:pPr algn="r"/>
            <a:r>
              <a:rPr lang="en-US" sz="2800" b="1" dirty="0" smtClean="0">
                <a:solidFill>
                  <a:prstClr val="black"/>
                </a:solidFill>
                <a:latin typeface="Calibri"/>
              </a:rPr>
              <a:t>128</a:t>
            </a:r>
            <a:endParaRPr lang="en-US" sz="2800" b="1" dirty="0">
              <a:solidFill>
                <a:prstClr val="black"/>
              </a:solidFill>
              <a:latin typeface="Calibri"/>
            </a:endParaRPr>
          </a:p>
        </p:txBody>
      </p:sp>
      <p:sp>
        <p:nvSpPr>
          <p:cNvPr id="37" name="TextBox 36"/>
          <p:cNvSpPr txBox="1"/>
          <p:nvPr/>
        </p:nvSpPr>
        <p:spPr>
          <a:xfrm>
            <a:off x="5105400" y="30480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5981700" y="3084493"/>
            <a:ext cx="2895600" cy="954107"/>
          </a:xfrm>
          <a:prstGeom prst="rect">
            <a:avLst/>
          </a:prstGeom>
          <a:noFill/>
        </p:spPr>
        <p:txBody>
          <a:bodyPr wrap="square" rtlCol="0">
            <a:spAutoFit/>
          </a:bodyPr>
          <a:lstStyle/>
          <a:p>
            <a:r>
              <a:rPr lang="en-US" sz="2800" b="1" dirty="0" smtClean="0">
                <a:solidFill>
                  <a:prstClr val="black"/>
                </a:solidFill>
                <a:latin typeface="Calibri"/>
              </a:rPr>
              <a:t>   512 cells/</a:t>
            </a:r>
            <a:r>
              <a:rPr lang="en-US" sz="2800" b="1" dirty="0" err="1" smtClean="0">
                <a:solidFill>
                  <a:prstClr val="black"/>
                </a:solidFill>
                <a:latin typeface="Calibri"/>
              </a:rPr>
              <a:t>bitline</a:t>
            </a:r>
            <a:r>
              <a:rPr lang="en-US" sz="2800" b="1" dirty="0" smtClean="0">
                <a:solidFill>
                  <a:prstClr val="black"/>
                </a:solidFill>
                <a:latin typeface="Calibri"/>
              </a:rPr>
              <a:t> </a:t>
            </a:r>
          </a:p>
          <a:p>
            <a:r>
              <a:rPr lang="en-US" sz="2800" b="1" dirty="0">
                <a:solidFill>
                  <a:prstClr val="black"/>
                </a:solidFill>
                <a:latin typeface="Calibri"/>
              </a:rPr>
              <a:t> </a:t>
            </a:r>
            <a:r>
              <a:rPr lang="en-US" sz="2800" b="1" dirty="0" smtClean="0">
                <a:solidFill>
                  <a:prstClr val="black"/>
                </a:solidFill>
                <a:latin typeface="Calibri"/>
              </a:rPr>
              <a:t>  </a:t>
            </a:r>
            <a:endParaRPr lang="en-US" sz="2800" b="1" dirty="0">
              <a:solidFill>
                <a:prstClr val="black"/>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9BBB59">
                    <a:lumMod val="50000"/>
                  </a:srgbClr>
                </a:solidFill>
                <a:latin typeface="Calibri"/>
              </a:rPr>
              <a:t>Near Segment</a:t>
            </a:r>
            <a:endParaRPr lang="en-US" sz="2800" b="1" i="1" dirty="0">
              <a:solidFill>
                <a:srgbClr val="9BBB59">
                  <a:lumMod val="50000"/>
                </a:srgbClr>
              </a:solidFill>
              <a:latin typeface="Calibri"/>
            </a:endParaRP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i="1" dirty="0" smtClean="0">
                <a:solidFill>
                  <a:srgbClr val="FF0000"/>
                </a:solidFill>
                <a:latin typeface="Calibri"/>
              </a:rPr>
              <a:t>Far Segment</a:t>
            </a:r>
            <a:endParaRPr lang="en-US" sz="2800" b="1" i="1" dirty="0">
              <a:solidFill>
                <a:srgbClr val="FF0000"/>
              </a:solidFill>
              <a:latin typeface="Calibri"/>
            </a:endParaRP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154775170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Leveraging Tiered-Latency DRAM </a:t>
            </a:r>
            <a:endParaRPr lang="en-US" dirty="0"/>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smtClean="0"/>
              <a:t>TL-DRAM is a </a:t>
            </a:r>
            <a:r>
              <a:rPr lang="en-US" sz="3200" b="1" i="1" dirty="0" smtClean="0"/>
              <a:t>substrate</a:t>
            </a:r>
            <a:r>
              <a:rPr lang="en-US" sz="3200" dirty="0" smtClean="0"/>
              <a:t> that can be leveraged by the hardware and/or software</a:t>
            </a:r>
          </a:p>
          <a:p>
            <a:pPr>
              <a:lnSpc>
                <a:spcPct val="85000"/>
              </a:lnSpc>
            </a:pPr>
            <a:endParaRPr lang="en-US" sz="1800" dirty="0"/>
          </a:p>
          <a:p>
            <a:pPr>
              <a:lnSpc>
                <a:spcPct val="85000"/>
              </a:lnSpc>
            </a:pPr>
            <a:r>
              <a:rPr lang="en-US" sz="3200" dirty="0" smtClean="0"/>
              <a:t>Many potential uses</a:t>
            </a:r>
          </a:p>
          <a:p>
            <a:pPr marL="801688" lvl="1" indent="-344488">
              <a:lnSpc>
                <a:spcPct val="85000"/>
              </a:lnSpc>
              <a:buFont typeface="+mj-lt"/>
              <a:buAutoNum type="arabicPeriod"/>
            </a:pPr>
            <a:r>
              <a:rPr lang="en-US" sz="2800" dirty="0" smtClean="0"/>
              <a:t>Use near segment as hardware-managed </a:t>
            </a:r>
            <a:r>
              <a:rPr lang="en-US" sz="2800" b="1" i="1" dirty="0" smtClean="0"/>
              <a:t>inclusive</a:t>
            </a:r>
            <a:r>
              <a:rPr lang="en-US" sz="2800" dirty="0" smtClean="0"/>
              <a:t> cache to far segment</a:t>
            </a:r>
          </a:p>
          <a:p>
            <a:pPr marL="801688" lvl="1" indent="-344488">
              <a:lnSpc>
                <a:spcPct val="85000"/>
              </a:lnSpc>
              <a:buFont typeface="+mj-lt"/>
              <a:buAutoNum type="arabicPeriod"/>
            </a:pPr>
            <a:r>
              <a:rPr lang="en-US" sz="2800" dirty="0" smtClean="0"/>
              <a:t>Use near segment as hardware-managed </a:t>
            </a:r>
            <a:r>
              <a:rPr lang="en-US" sz="2800" b="1" i="1" dirty="0" smtClean="0"/>
              <a:t>exclusive</a:t>
            </a:r>
            <a:r>
              <a:rPr lang="en-US" sz="2800" dirty="0" smtClean="0"/>
              <a:t> cache to far segment</a:t>
            </a:r>
            <a:endParaRPr lang="en-US" sz="2800" dirty="0"/>
          </a:p>
          <a:p>
            <a:pPr marL="801688" lvl="1" indent="-344488">
              <a:lnSpc>
                <a:spcPct val="85000"/>
              </a:lnSpc>
              <a:buFont typeface="+mj-lt"/>
              <a:buAutoNum type="arabicPeriod"/>
            </a:pPr>
            <a:r>
              <a:rPr lang="en-US" sz="2800" dirty="0" smtClean="0"/>
              <a:t>Profile-based page mapping by operating system</a:t>
            </a:r>
          </a:p>
          <a:p>
            <a:pPr marL="801688" lvl="1" indent="-344488">
              <a:lnSpc>
                <a:spcPct val="85000"/>
              </a:lnSpc>
              <a:buFont typeface="+mj-lt"/>
              <a:buAutoNum type="arabicPeriod"/>
            </a:pPr>
            <a:r>
              <a:rPr lang="en-US" sz="2800" dirty="0" smtClean="0"/>
              <a:t>Simply replace DRAM with TL-DRAM </a:t>
            </a:r>
            <a:r>
              <a:rPr lang="en-US" sz="1000" dirty="0" smtClean="0">
                <a:latin typeface="Wingdings"/>
                <a:ea typeface="Wingdings"/>
                <a:cs typeface="Wingdings"/>
                <a:sym typeface="Wingdings"/>
              </a:rPr>
              <a:t> </a:t>
            </a:r>
            <a:endParaRPr lang="en-US" sz="2800" dirty="0" smtClean="0"/>
          </a:p>
          <a:p>
            <a:pPr marL="457200" lvl="1" indent="0">
              <a:lnSpc>
                <a:spcPct val="85000"/>
              </a:lnSpc>
              <a:buNone/>
            </a:pPr>
            <a:endParaRPr lang="en-US" sz="2800" dirty="0" smtClean="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6" name="Rectangle 5"/>
          <p:cNvSpPr/>
          <p:nvPr/>
        </p:nvSpPr>
        <p:spPr>
          <a:xfrm>
            <a:off x="683568" y="6490211"/>
            <a:ext cx="7560840" cy="323165"/>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Tiered-Latency DRAM: A Low Latency and Low Cost DRAM Architecture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2013.</a:t>
            </a:r>
            <a:endParaRPr lang="en-US" sz="1500" dirty="0">
              <a:solidFill>
                <a:prstClr val="black"/>
              </a:solidFill>
              <a:latin typeface="Calibri"/>
            </a:endParaRPr>
          </a:p>
        </p:txBody>
      </p:sp>
    </p:spTree>
    <p:extLst>
      <p:ext uri="{BB962C8B-B14F-4D97-AF65-F5344CB8AC3E}">
        <p14:creationId xmlns:p14="http://schemas.microsoft.com/office/powerpoint/2010/main" val="38056119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ext uri="{D42A27DB-BD31-4B8C-83A1-F6EECF244321}">
                <p14:modId xmlns:p14="http://schemas.microsoft.com/office/powerpoint/2010/main" val="99876052"/>
              </p:ext>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ext uri="{D42A27DB-BD31-4B8C-83A1-F6EECF244321}">
                <p14:modId xmlns:p14="http://schemas.microsoft.com/office/powerpoint/2010/main" val="3641061157"/>
              </p:ext>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Performance &amp; Power Consumption  </a:t>
            </a:r>
            <a:endParaRPr lang="en-US" dirty="0"/>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11.5%</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Performance</a:t>
            </a:r>
            <a:endParaRPr lang="en-US" sz="2600" b="1" dirty="0">
              <a:solidFill>
                <a:prstClr val="black"/>
              </a:solidFill>
              <a:latin typeface="Calibri"/>
            </a:endParaRP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Power</a:t>
            </a:r>
            <a:endParaRPr lang="en-US" sz="2600" b="1" dirty="0">
              <a:solidFill>
                <a:prstClr val="black"/>
              </a:solidFill>
              <a:latin typeface="Calibri"/>
            </a:endParaRP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10.7%</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–23%</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–26%</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r>
              <a:rPr lang="en-US" sz="3200" b="1" i="1" dirty="0" smtClean="0">
                <a:solidFill>
                  <a:srgbClr val="4F81BD">
                    <a:lumMod val="75000"/>
                  </a:srgbClr>
                </a:solidFill>
                <a:latin typeface="Calibri"/>
              </a:rPr>
              <a:t>Using near segment as a cache improves performance and reduces power consumption</a:t>
            </a:r>
            <a:endParaRPr lang="en-US" sz="3200" b="1" i="1" dirty="0">
              <a:solidFill>
                <a:srgbClr val="4F81BD">
                  <a:lumMod val="75000"/>
                </a:srgbClr>
              </a:solidFill>
              <a:latin typeface="Calibri"/>
            </a:endParaRPr>
          </a:p>
        </p:txBody>
      </p:sp>
      <p:sp>
        <p:nvSpPr>
          <p:cNvPr id="21" name="Rectangle 20"/>
          <p:cNvSpPr/>
          <p:nvPr/>
        </p:nvSpPr>
        <p:spPr>
          <a:xfrm>
            <a:off x="683568" y="6490211"/>
            <a:ext cx="7560840" cy="323165"/>
          </a:xfrm>
          <a:prstGeom prst="rect">
            <a:avLst/>
          </a:prstGeom>
        </p:spPr>
        <p:txBody>
          <a:bodyPr wrap="square">
            <a:spAutoFit/>
          </a:bodyPr>
          <a:lstStyle/>
          <a:p>
            <a:r>
              <a:rPr lang="en-US" sz="1500" dirty="0" smtClean="0">
                <a:solidFill>
                  <a:prstClr val="black"/>
                </a:solidFill>
                <a:latin typeface="Calibri"/>
              </a:rPr>
              <a:t>Lee+</a:t>
            </a:r>
            <a:r>
              <a:rPr lang="en-US" sz="1500" dirty="0">
                <a:solidFill>
                  <a:prstClr val="black"/>
                </a:solidFill>
                <a:latin typeface="Calibri"/>
              </a:rPr>
              <a:t>, </a:t>
            </a:r>
            <a:r>
              <a:rPr lang="en-US" sz="1500" dirty="0" smtClean="0">
                <a:solidFill>
                  <a:prstClr val="black"/>
                </a:solidFill>
                <a:latin typeface="Calibri"/>
              </a:rPr>
              <a:t>“</a:t>
            </a:r>
            <a:r>
              <a:rPr lang="en-US" sz="1500" dirty="0" smtClean="0">
                <a:solidFill>
                  <a:srgbClr val="0000FF"/>
                </a:solidFill>
                <a:latin typeface="Calibri"/>
              </a:rPr>
              <a:t>Tiered-Latency DRAM: A Low Latency and Low Cost DRAM Architecture</a:t>
            </a:r>
            <a:r>
              <a:rPr lang="en-US" sz="1500" dirty="0" smtClean="0">
                <a:solidFill>
                  <a:prstClr val="black"/>
                </a:solidFill>
                <a:latin typeface="Calibri"/>
              </a:rPr>
              <a:t>,</a:t>
            </a:r>
            <a:r>
              <a:rPr lang="en-US" sz="1500" dirty="0">
                <a:solidFill>
                  <a:prstClr val="black"/>
                </a:solidFill>
                <a:latin typeface="Calibri"/>
              </a:rPr>
              <a:t>” </a:t>
            </a:r>
            <a:r>
              <a:rPr lang="en-US" sz="1500" dirty="0" smtClean="0">
                <a:solidFill>
                  <a:prstClr val="black"/>
                </a:solidFill>
                <a:latin typeface="Calibri"/>
              </a:rPr>
              <a:t>HPCA 2013.</a:t>
            </a:r>
            <a:endParaRPr lang="en-US" sz="1500" dirty="0">
              <a:solidFill>
                <a:prstClr val="black"/>
              </a:solidFill>
              <a:latin typeface="Calibri"/>
            </a:endParaRPr>
          </a:p>
        </p:txBody>
      </p:sp>
    </p:spTree>
    <p:extLst>
      <p:ext uri="{BB962C8B-B14F-4D97-AF65-F5344CB8AC3E}">
        <p14:creationId xmlns:p14="http://schemas.microsoft.com/office/powerpoint/2010/main" val="28296278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Architecture-Aware DRM</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205</a:t>
            </a:fld>
            <a:endParaRPr lang="en-US">
              <a:solidFill>
                <a:srgbClr val="000000"/>
              </a:solidFill>
            </a:endParaRPr>
          </a:p>
        </p:txBody>
      </p:sp>
    </p:spTree>
    <p:extLst>
      <p:ext uri="{BB962C8B-B14F-4D97-AF65-F5344CB8AC3E}">
        <p14:creationId xmlns:p14="http://schemas.microsoft.com/office/powerpoint/2010/main" val="15517150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Virtualized Cluster</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206</a:t>
            </a:fld>
            <a:endParaRPr lang="zh-CHS" altLang="en-US">
              <a:solidFill>
                <a:prstClr val="black"/>
              </a:solidFill>
              <a:latin typeface="Calibri"/>
              <a:ea typeface="Calibri"/>
            </a:endParaRPr>
          </a:p>
        </p:txBody>
      </p:sp>
      <p:grpSp>
        <p:nvGrpSpPr>
          <p:cNvPr id="24" name="组合 23"/>
          <p:cNvGrpSpPr>
            <a:grpSpLocks noChangeAspect="1"/>
          </p:cNvGrpSpPr>
          <p:nvPr/>
        </p:nvGrpSpPr>
        <p:grpSpPr>
          <a:xfrm>
            <a:off x="1726143" y="3356992"/>
            <a:ext cx="2204000" cy="3384376"/>
            <a:chOff x="134211" y="3465818"/>
            <a:chExt cx="2204000" cy="3384376"/>
          </a:xfrm>
        </p:grpSpPr>
        <p:sp>
          <p:nvSpPr>
            <p:cNvPr id="5" name="圆角矩形 4"/>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7" name="圆角矩形 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11" name="圆角矩形 1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14" name="矩形 13"/>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15" name="圆角矩形 14"/>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16" name="圆角矩形 15"/>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17" name="下箭头 16"/>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 name="圆角矩形 19"/>
          <p:cNvSpPr/>
          <p:nvPr/>
        </p:nvSpPr>
        <p:spPr>
          <a:xfrm>
            <a:off x="2818643"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1" name="圆角矩形 20"/>
          <p:cNvSpPr/>
          <p:nvPr/>
        </p:nvSpPr>
        <p:spPr>
          <a:xfrm>
            <a:off x="2867229" y="2145383"/>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nvGrpSpPr>
          <p:cNvPr id="25" name="组合 24"/>
          <p:cNvGrpSpPr>
            <a:grpSpLocks noChangeAspect="1"/>
          </p:cNvGrpSpPr>
          <p:nvPr/>
        </p:nvGrpSpPr>
        <p:grpSpPr>
          <a:xfrm>
            <a:off x="5601992"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34" name="圆角矩形 33"/>
          <p:cNvSpPr/>
          <p:nvPr/>
        </p:nvSpPr>
        <p:spPr>
          <a:xfrm>
            <a:off x="1982802"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5" name="圆角矩形 34"/>
          <p:cNvSpPr/>
          <p:nvPr/>
        </p:nvSpPr>
        <p:spPr>
          <a:xfrm>
            <a:off x="2031388" y="2152517"/>
            <a:ext cx="648072" cy="399572"/>
          </a:xfrm>
          <a:prstGeom prst="roundRect">
            <a:avLst/>
          </a:prstGeom>
          <a:solidFill>
            <a:srgbClr val="C0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848599" y="2152517"/>
            <a:ext cx="648072"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42" name="下箭头 41"/>
          <p:cNvSpPr/>
          <p:nvPr/>
        </p:nvSpPr>
        <p:spPr>
          <a:xfrm>
            <a:off x="2051720" y="2636912"/>
            <a:ext cx="5400600" cy="1089412"/>
          </a:xfrm>
          <a:prstGeom prst="downArrow">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altLang="zh-CHS" sz="2200" b="1" dirty="0" smtClean="0">
                <a:solidFill>
                  <a:prstClr val="black"/>
                </a:solidFill>
                <a:latin typeface="Calibri"/>
                <a:ea typeface="Calibri"/>
              </a:rPr>
              <a:t>How to dynamically schedule VMs onto hosts?</a:t>
            </a:r>
            <a:endParaRPr lang="zh-CHS" altLang="en-US" sz="2200" b="1" dirty="0">
              <a:solidFill>
                <a:prstClr val="black"/>
              </a:solidFill>
              <a:latin typeface="Calibri"/>
              <a:ea typeface="Calibri"/>
            </a:endParaRPr>
          </a:p>
        </p:txBody>
      </p:sp>
      <p:sp>
        <p:nvSpPr>
          <p:cNvPr id="43" name="矩形 42"/>
          <p:cNvSpPr/>
          <p:nvPr/>
        </p:nvSpPr>
        <p:spPr>
          <a:xfrm>
            <a:off x="2087724" y="2636912"/>
            <a:ext cx="5328592" cy="108012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HS" sz="2800" dirty="0" smtClean="0">
                <a:solidFill>
                  <a:srgbClr val="0000FF"/>
                </a:solidFill>
                <a:latin typeface="Calibri"/>
                <a:ea typeface="Calibri"/>
              </a:rPr>
              <a:t>Distributed Resource Management (DRM) policies</a:t>
            </a:r>
            <a:endParaRPr lang="zh-CHS" altLang="en-US" sz="2800" dirty="0">
              <a:solidFill>
                <a:srgbClr val="0000FF"/>
              </a:solidFill>
              <a:latin typeface="Calibri"/>
              <a:ea typeface="Calibri"/>
            </a:endParaRPr>
          </a:p>
        </p:txBody>
      </p:sp>
      <p:pic>
        <p:nvPicPr>
          <p:cNvPr id="33" name="Picture 7" descr="safari.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868078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34" grpId="0" animBg="1"/>
      <p:bldP spid="35" grpId="0" animBg="1"/>
      <p:bldP spid="38" grpId="0" animBg="1"/>
      <p:bldP spid="39" grpId="0" animBg="1"/>
      <p:bldP spid="42" grpId="0" animBg="1"/>
      <p:bldP spid="43"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Conventional DRM Policies</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207</a:t>
            </a:fld>
            <a:endParaRPr lang="zh-CHS" altLang="en-US">
              <a:solidFill>
                <a:prstClr val="black"/>
              </a:solidFill>
              <a:latin typeface="Calibri"/>
              <a:ea typeface="Calibri"/>
            </a:endParaRPr>
          </a:p>
        </p:txBody>
      </p:sp>
      <p:grpSp>
        <p:nvGrpSpPr>
          <p:cNvPr id="24" name="组合 23"/>
          <p:cNvGrpSpPr>
            <a:grpSpLocks noChangeAspect="1"/>
          </p:cNvGrpSpPr>
          <p:nvPr/>
        </p:nvGrpSpPr>
        <p:grpSpPr>
          <a:xfrm>
            <a:off x="1726143" y="3356992"/>
            <a:ext cx="2204000" cy="3384376"/>
            <a:chOff x="134211" y="3465818"/>
            <a:chExt cx="2204000" cy="3384376"/>
          </a:xfrm>
        </p:grpSpPr>
        <p:sp>
          <p:nvSpPr>
            <p:cNvPr id="5" name="圆角矩形 4"/>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7" name="圆角矩形 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11" name="圆角矩形 1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14" name="矩形 13"/>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15" name="圆角矩形 14"/>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16" name="圆角矩形 15"/>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17" name="下箭头 16"/>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8" name="组合 17"/>
          <p:cNvGrpSpPr/>
          <p:nvPr/>
        </p:nvGrpSpPr>
        <p:grpSpPr>
          <a:xfrm>
            <a:off x="2818643" y="2101043"/>
            <a:ext cx="745245" cy="500637"/>
            <a:chOff x="2818643" y="2101043"/>
            <a:chExt cx="745245" cy="500637"/>
          </a:xfrm>
        </p:grpSpPr>
        <p:sp>
          <p:nvSpPr>
            <p:cNvPr id="20" name="圆角矩形 19"/>
            <p:cNvSpPr/>
            <p:nvPr/>
          </p:nvSpPr>
          <p:spPr>
            <a:xfrm>
              <a:off x="2818643" y="2101043"/>
              <a:ext cx="745245" cy="500637"/>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1" name="圆角矩形 20"/>
            <p:cNvSpPr/>
            <p:nvPr/>
          </p:nvSpPr>
          <p:spPr>
            <a:xfrm>
              <a:off x="2867229" y="2145383"/>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19" name="组合 18"/>
          <p:cNvGrpSpPr/>
          <p:nvPr/>
        </p:nvGrpSpPr>
        <p:grpSpPr>
          <a:xfrm>
            <a:off x="5940152" y="2101043"/>
            <a:ext cx="745245" cy="500638"/>
            <a:chOff x="5940152" y="2101043"/>
            <a:chExt cx="745245" cy="500638"/>
          </a:xfrm>
        </p:grpSpPr>
        <p:sp>
          <p:nvSpPr>
            <p:cNvPr id="22" name="圆角矩形 21"/>
            <p:cNvSpPr/>
            <p:nvPr/>
          </p:nvSpPr>
          <p:spPr>
            <a:xfrm>
              <a:off x="5940152" y="2101043"/>
              <a:ext cx="745245" cy="500638"/>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25" name="组合 24"/>
          <p:cNvGrpSpPr>
            <a:grpSpLocks noChangeAspect="1"/>
          </p:cNvGrpSpPr>
          <p:nvPr/>
        </p:nvGrpSpPr>
        <p:grpSpPr>
          <a:xfrm>
            <a:off x="5601992"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3" name="组合 12"/>
          <p:cNvGrpSpPr/>
          <p:nvPr/>
        </p:nvGrpSpPr>
        <p:grpSpPr>
          <a:xfrm>
            <a:off x="1982802" y="1648461"/>
            <a:ext cx="745245" cy="960354"/>
            <a:chOff x="1982802" y="1648461"/>
            <a:chExt cx="745245" cy="960354"/>
          </a:xfrm>
        </p:grpSpPr>
        <p:sp>
          <p:nvSpPr>
            <p:cNvPr id="34" name="圆角矩形 33"/>
            <p:cNvSpPr/>
            <p:nvPr/>
          </p:nvSpPr>
          <p:spPr>
            <a:xfrm>
              <a:off x="1982802"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5" name="圆角矩形 34"/>
            <p:cNvSpPr/>
            <p:nvPr/>
          </p:nvSpPr>
          <p:spPr>
            <a:xfrm>
              <a:off x="2031388" y="2152517"/>
              <a:ext cx="648072" cy="399572"/>
            </a:xfrm>
            <a:prstGeom prst="roundRect">
              <a:avLst/>
            </a:prstGeom>
            <a:solidFill>
              <a:srgbClr val="C0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44" name="组合 43"/>
          <p:cNvGrpSpPr/>
          <p:nvPr/>
        </p:nvGrpSpPr>
        <p:grpSpPr>
          <a:xfrm>
            <a:off x="6800013" y="1648461"/>
            <a:ext cx="1588411" cy="960354"/>
            <a:chOff x="6800013" y="1648461"/>
            <a:chExt cx="1588411" cy="960354"/>
          </a:xfrm>
        </p:grpSpPr>
        <p:sp>
          <p:nvSpPr>
            <p:cNvPr id="38" name="圆角矩形 37"/>
            <p:cNvSpPr/>
            <p:nvPr/>
          </p:nvSpPr>
          <p:spPr>
            <a:xfrm>
              <a:off x="6800013" y="1648461"/>
              <a:ext cx="1588411"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920607" y="2152517"/>
              <a:ext cx="1395809"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36" name="圆角矩形 35"/>
          <p:cNvSpPr/>
          <p:nvPr/>
        </p:nvSpPr>
        <p:spPr>
          <a:xfrm>
            <a:off x="774763" y="3873575"/>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7" name="圆角矩形 36"/>
          <p:cNvSpPr/>
          <p:nvPr/>
        </p:nvSpPr>
        <p:spPr>
          <a:xfrm>
            <a:off x="823349" y="4377631"/>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6" name="直接箭头连接符 5"/>
          <p:cNvCxnSpPr/>
          <p:nvPr/>
        </p:nvCxnSpPr>
        <p:spPr>
          <a:xfrm>
            <a:off x="774763" y="3717032"/>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0" name="直接箭头连接符 39"/>
          <p:cNvCxnSpPr/>
          <p:nvPr/>
        </p:nvCxnSpPr>
        <p:spPr>
          <a:xfrm flipV="1">
            <a:off x="630747" y="3861048"/>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397677" y="3356992"/>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43" name="TextBox 42"/>
          <p:cNvSpPr txBox="1"/>
          <p:nvPr/>
        </p:nvSpPr>
        <p:spPr>
          <a:xfrm>
            <a:off x="107504" y="4149080"/>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sp>
        <p:nvSpPr>
          <p:cNvPr id="45" name="TextBox 44"/>
          <p:cNvSpPr txBox="1"/>
          <p:nvPr/>
        </p:nvSpPr>
        <p:spPr>
          <a:xfrm>
            <a:off x="1187624" y="1571308"/>
            <a:ext cx="7344816" cy="1569660"/>
          </a:xfrm>
          <a:prstGeom prst="rect">
            <a:avLst/>
          </a:prstGeom>
          <a:noFill/>
        </p:spPr>
        <p:txBody>
          <a:bodyPr wrap="square" rtlCol="0">
            <a:spAutoFit/>
          </a:bodyPr>
          <a:lstStyle/>
          <a:p>
            <a:r>
              <a:rPr lang="en-US" altLang="zh-CHS" sz="3200" dirty="0" smtClean="0">
                <a:solidFill>
                  <a:prstClr val="black"/>
                </a:solidFill>
                <a:latin typeface="Calibri"/>
                <a:ea typeface="Calibri"/>
                <a:cs typeface="ＭＳ Ｐゴシック" charset="0"/>
              </a:rPr>
              <a:t>Based on </a:t>
            </a:r>
            <a:r>
              <a:rPr lang="en-US" altLang="zh-CHS" sz="3200" dirty="0" smtClean="0">
                <a:solidFill>
                  <a:srgbClr val="0000FF"/>
                </a:solidFill>
                <a:latin typeface="Calibri"/>
                <a:ea typeface="Calibri"/>
                <a:cs typeface="ＭＳ Ｐゴシック" charset="0"/>
              </a:rPr>
              <a:t>operating-system-level metrics</a:t>
            </a:r>
          </a:p>
          <a:p>
            <a:r>
              <a:rPr lang="en-US" altLang="zh-CHS" sz="3200" dirty="0" smtClean="0">
                <a:solidFill>
                  <a:prstClr val="black"/>
                </a:solidFill>
                <a:latin typeface="Calibri"/>
                <a:ea typeface="Calibri"/>
                <a:cs typeface="ＭＳ Ｐゴシック" charset="0"/>
              </a:rPr>
              <a:t>e.g., CPU utilization, memory capacity demand</a:t>
            </a:r>
            <a:endParaRPr lang="zh-CHS" altLang="en-US" sz="3200" dirty="0">
              <a:solidFill>
                <a:prstClr val="black"/>
              </a:solidFill>
              <a:latin typeface="Calibri"/>
              <a:ea typeface="Calibri"/>
              <a:cs typeface="ＭＳ Ｐゴシック" charset="0"/>
            </a:endParaRPr>
          </a:p>
        </p:txBody>
      </p:sp>
      <p:pic>
        <p:nvPicPr>
          <p:cNvPr id="41" name="Picture 7" descr="safari.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112508413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42" presetClass="path" presetSubtype="0" accel="50000" decel="50000" fill="hold" nodeType="clickEffect">
                                  <p:stCondLst>
                                    <p:cond delay="0"/>
                                  </p:stCondLst>
                                  <p:childTnLst>
                                    <p:animMotion origin="layout" path="M 4.72222E-6 3.4104E-6 L -0.00157 0.34682 " pathEditMode="relative" rAng="0" ptsTypes="AA">
                                      <p:cBhvr>
                                        <p:cTn id="34" dur="500" fill="hold"/>
                                        <p:tgtEl>
                                          <p:spTgt spid="13"/>
                                        </p:tgtEl>
                                        <p:attrNameLst>
                                          <p:attrName>ppt_x</p:attrName>
                                          <p:attrName>ppt_y</p:attrName>
                                        </p:attrNameLst>
                                      </p:cBhvr>
                                      <p:rCtr x="-87" y="17341"/>
                                    </p:animMotion>
                                  </p:childTnLst>
                                </p:cTn>
                              </p:par>
                            </p:childTnLst>
                          </p:cTn>
                        </p:par>
                        <p:par>
                          <p:cTn id="35" fill="hold">
                            <p:stCondLst>
                              <p:cond delay="500"/>
                            </p:stCondLst>
                            <p:childTnLst>
                              <p:par>
                                <p:cTn id="36" presetID="42" presetClass="path" presetSubtype="0" accel="50000" decel="50000" fill="hold" nodeType="afterEffect">
                                  <p:stCondLst>
                                    <p:cond delay="0"/>
                                  </p:stCondLst>
                                  <p:childTnLst>
                                    <p:animMotion origin="layout" path="M 1.66667E-6 2.25434E-6 L 0.00937 0.3667 " pathEditMode="relative" rAng="0" ptsTypes="AA">
                                      <p:cBhvr>
                                        <p:cTn id="37" dur="500" fill="hold"/>
                                        <p:tgtEl>
                                          <p:spTgt spid="18"/>
                                        </p:tgtEl>
                                        <p:attrNameLst>
                                          <p:attrName>ppt_x</p:attrName>
                                          <p:attrName>ppt_y</p:attrName>
                                        </p:attrNameLst>
                                      </p:cBhvr>
                                      <p:rCtr x="469" y="18335"/>
                                    </p:animMotion>
                                  </p:childTnLst>
                                </p:cTn>
                              </p:par>
                            </p:childTnLst>
                          </p:cTn>
                        </p:par>
                        <p:par>
                          <p:cTn id="38" fill="hold">
                            <p:stCondLst>
                              <p:cond delay="1000"/>
                            </p:stCondLst>
                            <p:childTnLst>
                              <p:par>
                                <p:cTn id="39" presetID="42" presetClass="path" presetSubtype="0" accel="50000" decel="50000" fill="hold" nodeType="afterEffect">
                                  <p:stCondLst>
                                    <p:cond delay="0"/>
                                  </p:stCondLst>
                                  <p:childTnLst>
                                    <p:animMotion origin="layout" path="M 2.22222E-6 2.25434E-6 L -0.33195 0.28277 " pathEditMode="relative" rAng="0" ptsTypes="AA">
                                      <p:cBhvr>
                                        <p:cTn id="40" dur="500" fill="hold"/>
                                        <p:tgtEl>
                                          <p:spTgt spid="19"/>
                                        </p:tgtEl>
                                        <p:attrNameLst>
                                          <p:attrName>ppt_x</p:attrName>
                                          <p:attrName>ppt_y</p:attrName>
                                        </p:attrNameLst>
                                      </p:cBhvr>
                                      <p:rCtr x="-16597" y="14127"/>
                                    </p:animMotion>
                                  </p:childTnLst>
                                </p:cTn>
                              </p:par>
                            </p:childTnLst>
                          </p:cTn>
                        </p:par>
                        <p:par>
                          <p:cTn id="41" fill="hold">
                            <p:stCondLst>
                              <p:cond delay="1500"/>
                            </p:stCondLst>
                            <p:childTnLst>
                              <p:par>
                                <p:cTn id="42" presetID="42" presetClass="path" presetSubtype="0" accel="50000" decel="50000" fill="hold" nodeType="afterEffect">
                                  <p:stCondLst>
                                    <p:cond delay="0"/>
                                  </p:stCondLst>
                                  <p:childTnLst>
                                    <p:animMotion origin="layout" path="M -1.94444E-6 3.4104E-6 L -0.10208 0.34682 " pathEditMode="relative" rAng="0" ptsTypes="AA">
                                      <p:cBhvr>
                                        <p:cTn id="43" dur="500" fill="hold"/>
                                        <p:tgtEl>
                                          <p:spTgt spid="44"/>
                                        </p:tgtEl>
                                        <p:attrNameLst>
                                          <p:attrName>ppt_x</p:attrName>
                                          <p:attrName>ppt_y</p:attrName>
                                        </p:attrNameLst>
                                      </p:cBhvr>
                                      <p:rCtr x="-5104" y="1734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10" grpId="0"/>
      <p:bldP spid="43" grpId="0"/>
      <p:bldP spid="45"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normAutofit fontScale="90000"/>
          </a:bodyPr>
          <a:lstStyle/>
          <a:p>
            <a:r>
              <a:rPr lang="en-US" altLang="zh-CHS" b="1" dirty="0" smtClean="0"/>
              <a:t>Microarchitecture-level Interference</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208</a:t>
            </a:fld>
            <a:endParaRPr lang="zh-CHS" altLang="en-US">
              <a:solidFill>
                <a:prstClr val="black"/>
              </a:solidFill>
              <a:latin typeface="Calibri"/>
              <a:ea typeface="Calibri"/>
            </a:endParaRPr>
          </a:p>
        </p:txBody>
      </p:sp>
      <p:grpSp>
        <p:nvGrpSpPr>
          <p:cNvPr id="8" name="组合 7"/>
          <p:cNvGrpSpPr/>
          <p:nvPr/>
        </p:nvGrpSpPr>
        <p:grpSpPr>
          <a:xfrm>
            <a:off x="6440276" y="2276872"/>
            <a:ext cx="745245" cy="960354"/>
            <a:chOff x="5940152" y="1641327"/>
            <a:chExt cx="745245" cy="960354"/>
          </a:xfrm>
        </p:grpSpPr>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26" name="圆角矩形 25"/>
          <p:cNvSpPr/>
          <p:nvPr/>
        </p:nvSpPr>
        <p:spPr>
          <a:xfrm>
            <a:off x="6228184" y="200408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6343952" y="214589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7352064" y="214589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7018721" y="170080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6344932" y="391871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6343952" y="453505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6920016" y="422108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9" name="组合 8"/>
          <p:cNvGrpSpPr/>
          <p:nvPr/>
        </p:nvGrpSpPr>
        <p:grpSpPr>
          <a:xfrm>
            <a:off x="7447493" y="2253148"/>
            <a:ext cx="745245" cy="960354"/>
            <a:chOff x="6800013" y="1648461"/>
            <a:chExt cx="745245" cy="960354"/>
          </a:xfrm>
        </p:grpSpPr>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848599" y="2152517"/>
              <a:ext cx="648072" cy="399572"/>
            </a:xfrm>
            <a:prstGeom prst="roundRect">
              <a:avLst/>
            </a:prstGeom>
            <a:solidFill>
              <a:srgbClr val="FFFF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46" name="内容占位符 2"/>
          <p:cNvSpPr>
            <a:spLocks noGrp="1"/>
          </p:cNvSpPr>
          <p:nvPr>
            <p:ph idx="1"/>
          </p:nvPr>
        </p:nvSpPr>
        <p:spPr>
          <a:xfrm>
            <a:off x="457200" y="2276872"/>
            <a:ext cx="5698976" cy="2318514"/>
          </a:xfrm>
        </p:spPr>
        <p:txBody>
          <a:bodyPr>
            <a:normAutofit/>
          </a:bodyPr>
          <a:lstStyle/>
          <a:p>
            <a:r>
              <a:rPr lang="en-US" altLang="zh-CHS" dirty="0" smtClean="0"/>
              <a:t>VMs within a host compete for:</a:t>
            </a:r>
          </a:p>
          <a:p>
            <a:pPr lvl="1"/>
            <a:r>
              <a:rPr lang="en-US" altLang="zh-CHS" dirty="0"/>
              <a:t>S</a:t>
            </a:r>
            <a:r>
              <a:rPr lang="en-US" altLang="zh-CHS" dirty="0" smtClean="0"/>
              <a:t>hared cache capacity</a:t>
            </a:r>
          </a:p>
          <a:p>
            <a:pPr lvl="1"/>
            <a:r>
              <a:rPr lang="en-US" altLang="zh-CHS" dirty="0" smtClean="0"/>
              <a:t>Shared memory bandwidth</a:t>
            </a:r>
          </a:p>
        </p:txBody>
      </p:sp>
      <p:sp>
        <p:nvSpPr>
          <p:cNvPr id="47" name="矩形 46"/>
          <p:cNvSpPr/>
          <p:nvPr/>
        </p:nvSpPr>
        <p:spPr>
          <a:xfrm>
            <a:off x="467544" y="5301208"/>
            <a:ext cx="8027320" cy="1077218"/>
          </a:xfrm>
          <a:prstGeom prst="rect">
            <a:avLst/>
          </a:prstGeom>
        </p:spPr>
        <p:txBody>
          <a:bodyPr wrap="square">
            <a:spAutoFit/>
          </a:bodyPr>
          <a:lstStyle/>
          <a:p>
            <a:r>
              <a:rPr lang="en-US" altLang="zh-CHS" sz="3200" dirty="0">
                <a:solidFill>
                  <a:srgbClr val="0000FF"/>
                </a:solidFill>
                <a:latin typeface="Calibri"/>
                <a:ea typeface="Calibri"/>
                <a:cs typeface="ＭＳ Ｐゴシック" charset="0"/>
              </a:rPr>
              <a:t>Can operating-system-level metrics capture the microarchitecture-level resource interference?</a:t>
            </a:r>
            <a:endParaRPr lang="zh-CHS" altLang="en-US" sz="3200" dirty="0">
              <a:solidFill>
                <a:srgbClr val="0000FF"/>
              </a:solidFill>
              <a:latin typeface="Calibri"/>
              <a:ea typeface="Calibri"/>
              <a:cs typeface="ＭＳ Ｐゴシック" charset="0"/>
            </a:endParaRPr>
          </a:p>
        </p:txBody>
      </p:sp>
      <p:pic>
        <p:nvPicPr>
          <p:cNvPr id="19" name="Picture 7" descr="safari.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31263787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6">
                                            <p:txEl>
                                              <p:pRg st="1" end="1"/>
                                            </p:txEl>
                                          </p:spTgt>
                                        </p:tgtEl>
                                        <p:attrNameLst>
                                          <p:attrName>style.visibility</p:attrName>
                                        </p:attrNameLst>
                                      </p:cBhvr>
                                      <p:to>
                                        <p:strVal val="visible"/>
                                      </p:to>
                                    </p:set>
                                  </p:childTnLst>
                                </p:cTn>
                              </p:par>
                            </p:childTnLst>
                          </p:cTn>
                        </p:par>
                        <p:par>
                          <p:cTn id="11" fill="hold">
                            <p:stCondLst>
                              <p:cond delay="0"/>
                            </p:stCondLst>
                            <p:childTnLst>
                              <p:par>
                                <p:cTn id="12" presetID="1" presetClass="emph" presetSubtype="10" fill="hold" nodeType="afterEffect">
                                  <p:stCondLst>
                                    <p:cond delay="0"/>
                                  </p:stCondLst>
                                  <p:childTnLst>
                                    <p:animClr clrSpc="hsl" dir="ccw">
                                      <p:cBhvr>
                                        <p:cTn id="13" dur="1000" fill="hold"/>
                                        <p:tgtEl>
                                          <p:spTgt spid="30"/>
                                        </p:tgtEl>
                                        <p:attrNameLst>
                                          <p:attrName>fillcolor</p:attrName>
                                        </p:attrNameLst>
                                      </p:cBhvr>
                                      <p:to>
                                        <a:srgbClr val="FF0F0F"/>
                                      </p:to>
                                    </p:animClr>
                                    <p:set>
                                      <p:cBhvr>
                                        <p:cTn id="14" dur="1000" fill="hold"/>
                                        <p:tgtEl>
                                          <p:spTgt spid="30"/>
                                        </p:tgtEl>
                                        <p:attrNameLst>
                                          <p:attrName>fill.type</p:attrName>
                                        </p:attrNameLst>
                                      </p:cBhvr>
                                      <p:to>
                                        <p:strVal val="solid"/>
                                      </p:to>
                                    </p:set>
                                    <p:set>
                                      <p:cBhvr>
                                        <p:cTn id="15" dur="1000" fill="hold"/>
                                        <p:tgtEl>
                                          <p:spTgt spid="30"/>
                                        </p:tgtEl>
                                        <p:attrNameLst>
                                          <p:attrName>fill.on</p:attrName>
                                        </p:attrNameLst>
                                      </p:cBhvr>
                                      <p:to>
                                        <p:strVal val="tru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46">
                                            <p:txEl>
                                              <p:pRg st="2" end="2"/>
                                            </p:txEl>
                                          </p:spTgt>
                                        </p:tgtEl>
                                        <p:attrNameLst>
                                          <p:attrName>style.visibility</p:attrName>
                                        </p:attrNameLst>
                                      </p:cBhvr>
                                      <p:to>
                                        <p:strVal val="visible"/>
                                      </p:to>
                                    </p:set>
                                  </p:childTnLst>
                                </p:cTn>
                              </p:par>
                            </p:childTnLst>
                          </p:cTn>
                        </p:par>
                        <p:par>
                          <p:cTn id="20" fill="hold">
                            <p:stCondLst>
                              <p:cond delay="0"/>
                            </p:stCondLst>
                            <p:childTnLst>
                              <p:par>
                                <p:cTn id="21" presetID="1" presetClass="emph" presetSubtype="2" fill="hold" nodeType="afterEffect">
                                  <p:stCondLst>
                                    <p:cond delay="0"/>
                                  </p:stCondLst>
                                  <p:childTnLst>
                                    <p:animClr clrSpc="rgb" dir="cw">
                                      <p:cBhvr>
                                        <p:cTn id="22" dur="2000" fill="hold"/>
                                        <p:tgtEl>
                                          <p:spTgt spid="32"/>
                                        </p:tgtEl>
                                        <p:attrNameLst>
                                          <p:attrName>fillcolor</p:attrName>
                                        </p:attrNameLst>
                                      </p:cBhvr>
                                      <p:to>
                                        <a:srgbClr val="FF0F0F"/>
                                      </p:to>
                                    </p:animClr>
                                    <p:set>
                                      <p:cBhvr>
                                        <p:cTn id="23" dur="2000" fill="hold"/>
                                        <p:tgtEl>
                                          <p:spTgt spid="32"/>
                                        </p:tgtEl>
                                        <p:attrNameLst>
                                          <p:attrName>fill.type</p:attrName>
                                        </p:attrNameLst>
                                      </p:cBhvr>
                                      <p:to>
                                        <p:strVal val="solid"/>
                                      </p:to>
                                    </p:set>
                                    <p:set>
                                      <p:cBhvr>
                                        <p:cTn id="24" dur="2000" fill="hold"/>
                                        <p:tgtEl>
                                          <p:spTgt spid="32"/>
                                        </p:tgtEl>
                                        <p:attrNameLst>
                                          <p:attrName>fill.on</p:attrName>
                                        </p:attrNameLst>
                                      </p:cBhvr>
                                      <p:to>
                                        <p:strVal val="true"/>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7"/>
                                        </p:tgtEl>
                                        <p:attrNameLst>
                                          <p:attrName>style.visibility</p:attrName>
                                        </p:attrNameLst>
                                      </p:cBhvr>
                                      <p:to>
                                        <p:strVal val="visible"/>
                                      </p:to>
                                    </p:set>
                                    <p:anim calcmode="lin" valueType="num">
                                      <p:cBhvr additive="base">
                                        <p:cTn id="29" dur="500" fill="hold"/>
                                        <p:tgtEl>
                                          <p:spTgt spid="47"/>
                                        </p:tgtEl>
                                        <p:attrNameLst>
                                          <p:attrName>ppt_x</p:attrName>
                                        </p:attrNameLst>
                                      </p:cBhvr>
                                      <p:tavLst>
                                        <p:tav tm="0">
                                          <p:val>
                                            <p:strVal val="#ppt_x"/>
                                          </p:val>
                                        </p:tav>
                                        <p:tav tm="100000">
                                          <p:val>
                                            <p:strVal val="#ppt_x"/>
                                          </p:val>
                                        </p:tav>
                                      </p:tavLst>
                                    </p:anim>
                                    <p:anim calcmode="lin" valueType="num">
                                      <p:cBhvr additive="base">
                                        <p:cTn id="30"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Microarchitecture Unawareness</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209</a:t>
            </a:fld>
            <a:endParaRPr lang="zh-CHS" altLang="en-US">
              <a:solidFill>
                <a:prstClr val="black"/>
              </a:solidFill>
              <a:latin typeface="Calibri"/>
              <a:ea typeface="Calibri"/>
            </a:endParaRPr>
          </a:p>
        </p:txBody>
      </p:sp>
      <p:sp>
        <p:nvSpPr>
          <p:cNvPr id="5" name="圆角矩形 4"/>
          <p:cNvSpPr/>
          <p:nvPr/>
        </p:nvSpPr>
        <p:spPr>
          <a:xfrm>
            <a:off x="2295992" y="3660265"/>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7" name="圆角矩形 6"/>
          <p:cNvSpPr/>
          <p:nvPr/>
        </p:nvSpPr>
        <p:spPr>
          <a:xfrm>
            <a:off x="2411760"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11" name="圆角矩形 10"/>
          <p:cNvSpPr/>
          <p:nvPr/>
        </p:nvSpPr>
        <p:spPr>
          <a:xfrm>
            <a:off x="3419872"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14" name="矩形 13"/>
          <p:cNvSpPr/>
          <p:nvPr/>
        </p:nvSpPr>
        <p:spPr>
          <a:xfrm>
            <a:off x="3086529" y="3356992"/>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15" name="圆角矩形 14"/>
          <p:cNvSpPr/>
          <p:nvPr/>
        </p:nvSpPr>
        <p:spPr>
          <a:xfrm>
            <a:off x="2412740" y="5574898"/>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16" name="圆角矩形 15"/>
          <p:cNvSpPr/>
          <p:nvPr/>
        </p:nvSpPr>
        <p:spPr>
          <a:xfrm>
            <a:off x="2411760" y="6191236"/>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17" name="下箭头 16"/>
          <p:cNvSpPr/>
          <p:nvPr/>
        </p:nvSpPr>
        <p:spPr>
          <a:xfrm>
            <a:off x="2987824" y="5877272"/>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3" name="组合 2"/>
          <p:cNvGrpSpPr/>
          <p:nvPr/>
        </p:nvGrpSpPr>
        <p:grpSpPr>
          <a:xfrm>
            <a:off x="3507982" y="3980814"/>
            <a:ext cx="745245" cy="960354"/>
            <a:chOff x="2818643" y="2821552"/>
            <a:chExt cx="745245" cy="960354"/>
          </a:xfrm>
        </p:grpSpPr>
        <p:sp>
          <p:nvSpPr>
            <p:cNvPr id="20" name="圆角矩形 19"/>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1" name="圆角矩形 20"/>
            <p:cNvSpPr/>
            <p:nvPr/>
          </p:nvSpPr>
          <p:spPr>
            <a:xfrm>
              <a:off x="2867229" y="3325608"/>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8" name="组合 7"/>
          <p:cNvGrpSpPr/>
          <p:nvPr/>
        </p:nvGrpSpPr>
        <p:grpSpPr>
          <a:xfrm>
            <a:off x="6100248" y="3933056"/>
            <a:ext cx="745245" cy="960354"/>
            <a:chOff x="5940152" y="1641327"/>
            <a:chExt cx="745245" cy="960354"/>
          </a:xfrm>
        </p:grpSpPr>
        <p:sp>
          <p:nvSpPr>
            <p:cNvPr id="22" name="圆角矩形 21"/>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23" name="圆角矩形 22"/>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25" name="组合 24"/>
          <p:cNvGrpSpPr>
            <a:grpSpLocks noChangeAspect="1"/>
          </p:cNvGrpSpPr>
          <p:nvPr/>
        </p:nvGrpSpPr>
        <p:grpSpPr>
          <a:xfrm>
            <a:off x="5888156" y="3356992"/>
            <a:ext cx="2204000" cy="3384376"/>
            <a:chOff x="134211" y="3465818"/>
            <a:chExt cx="2204000" cy="3384376"/>
          </a:xfrm>
        </p:grpSpPr>
        <p:sp>
          <p:nvSpPr>
            <p:cNvPr id="26" name="圆角矩形 25"/>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27" name="圆角矩形 26"/>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28" name="圆角矩形 27"/>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29" name="矩形 28"/>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30" name="圆角矩形 29"/>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31" name="圆角矩形 30"/>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32" name="下箭头 31"/>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6" name="组合 5"/>
          <p:cNvGrpSpPr/>
          <p:nvPr/>
        </p:nvGrpSpPr>
        <p:grpSpPr>
          <a:xfrm>
            <a:off x="2524396" y="3980814"/>
            <a:ext cx="745245" cy="960354"/>
            <a:chOff x="1982802" y="2828686"/>
            <a:chExt cx="745245" cy="960354"/>
          </a:xfrm>
        </p:grpSpPr>
        <p:sp>
          <p:nvSpPr>
            <p:cNvPr id="34" name="圆角矩形 33"/>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5" name="圆角矩形 34"/>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9" name="组合 8"/>
          <p:cNvGrpSpPr/>
          <p:nvPr/>
        </p:nvGrpSpPr>
        <p:grpSpPr>
          <a:xfrm>
            <a:off x="7107465" y="3909332"/>
            <a:ext cx="745245" cy="960354"/>
            <a:chOff x="6800013" y="1648461"/>
            <a:chExt cx="745245" cy="960354"/>
          </a:xfrm>
        </p:grpSpPr>
        <p:sp>
          <p:nvSpPr>
            <p:cNvPr id="38" name="圆角矩形 37"/>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39" name="圆角矩形 38"/>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aphicFrame>
        <p:nvGraphicFramePr>
          <p:cNvPr id="10" name="表格 9"/>
          <p:cNvGraphicFramePr>
            <a:graphicFrameLocks noGrp="1"/>
          </p:cNvGraphicFramePr>
          <p:nvPr>
            <p:extLst>
              <p:ext uri="{D42A27DB-BD31-4B8C-83A1-F6EECF244321}">
                <p14:modId xmlns:p14="http://schemas.microsoft.com/office/powerpoint/2010/main" val="3892622529"/>
              </p:ext>
            </p:extLst>
          </p:nvPr>
        </p:nvGraphicFramePr>
        <p:xfrm>
          <a:off x="107506" y="1312506"/>
          <a:ext cx="4595269" cy="2084479"/>
        </p:xfrm>
        <a:graphic>
          <a:graphicData uri="http://schemas.openxmlformats.org/drawingml/2006/table">
            <a:tbl>
              <a:tblPr firstRow="1" bandRow="1">
                <a:tableStyleId>{BC89EF96-8CEA-46FF-86C4-4CE0E7609802}</a:tableStyleId>
              </a:tblPr>
              <a:tblGrid>
                <a:gridCol w="648070"/>
                <a:gridCol w="1800200"/>
                <a:gridCol w="2146999"/>
              </a:tblGrid>
              <a:tr h="502981">
                <a:tc rowSpan="2">
                  <a:txBody>
                    <a:bodyPr/>
                    <a:lstStyle/>
                    <a:p>
                      <a:r>
                        <a:rPr lang="en-US" altLang="zh-CHS" sz="2400" dirty="0" smtClean="0"/>
                        <a:t>VM</a:t>
                      </a:r>
                      <a:endParaRPr lang="zh-CHS" altLang="en-US" sz="2400" dirty="0"/>
                    </a:p>
                  </a:txBody>
                  <a:tcPr anchor="ctr" anchorCtr="1"/>
                </a:tc>
                <a:tc grid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zh-CHS" sz="2000" dirty="0" smtClean="0"/>
                        <a:t>Operating</a:t>
                      </a:r>
                      <a:r>
                        <a:rPr lang="en-US" altLang="zh-CHS" sz="2000" baseline="0" dirty="0" smtClean="0"/>
                        <a:t>-system-level metrics</a:t>
                      </a:r>
                      <a:endParaRPr lang="zh-CHS" altLang="en-US" sz="2000" dirty="0" smtClean="0"/>
                    </a:p>
                  </a:txBody>
                  <a:tcPr anchor="ctr" anchorCtr="1"/>
                </a:tc>
                <a:tc hMerge="1">
                  <a:txBody>
                    <a:bodyPr/>
                    <a:lstStyle/>
                    <a:p>
                      <a:endParaRPr lang="zh-CHS" altLang="en-US" dirty="0"/>
                    </a:p>
                  </a:txBody>
                  <a:tcPr anchor="ctr" anchorCtr="1"/>
                </a:tc>
              </a:tr>
              <a:tr h="389377">
                <a:tc vMerge="1">
                  <a:txBody>
                    <a:bodyPr/>
                    <a:lstStyle/>
                    <a:p>
                      <a:endParaRPr lang="zh-CHS" altLang="en-US" dirty="0"/>
                    </a:p>
                  </a:txBody>
                  <a:tcPr/>
                </a:tc>
                <a:tc>
                  <a:txBody>
                    <a:bodyPr/>
                    <a:lstStyle/>
                    <a:p>
                      <a:r>
                        <a:rPr lang="en-US" altLang="zh-CHS" sz="2000" dirty="0" smtClean="0"/>
                        <a:t>CPU Utilization</a:t>
                      </a:r>
                      <a:endParaRPr lang="zh-CHS" altLang="en-US" sz="2000" dirty="0"/>
                    </a:p>
                  </a:txBody>
                  <a:tcPr anchor="ctr" anchorCtr="1"/>
                </a:tc>
                <a:tc>
                  <a:txBody>
                    <a:bodyPr/>
                    <a:lstStyle/>
                    <a:p>
                      <a:r>
                        <a:rPr lang="en-US" altLang="zh-CHS" sz="2000" dirty="0" smtClean="0"/>
                        <a:t>Memory Capacity</a:t>
                      </a:r>
                      <a:endParaRPr lang="zh-CHS" altLang="en-US" dirty="0"/>
                    </a:p>
                  </a:txBody>
                  <a:tcPr anchor="ctr" anchorCtr="1"/>
                </a:tc>
              </a:tr>
              <a:tr h="56920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zh-CHS" altLang="en-US" sz="2400" b="1" kern="1200" dirty="0" smtClean="0">
                        <a:solidFill>
                          <a:schemeClr val="tx1"/>
                        </a:solidFill>
                        <a:latin typeface="+mn-lt"/>
                        <a:ea typeface="+mn-ea"/>
                        <a:cs typeface="+mn-cs"/>
                      </a:endParaRPr>
                    </a:p>
                  </a:txBody>
                  <a:tcPr/>
                </a:tc>
                <a:tc>
                  <a:txBody>
                    <a:bodyPr/>
                    <a:lstStyle/>
                    <a:p>
                      <a:r>
                        <a:rPr lang="en-US" altLang="zh-CHS" dirty="0" smtClean="0"/>
                        <a:t>92%</a:t>
                      </a:r>
                      <a:endParaRPr lang="zh-CHS" altLang="en-US" dirty="0"/>
                    </a:p>
                  </a:txBody>
                  <a:tcPr anchor="ctr" anchorCtr="1"/>
                </a:tc>
                <a:tc>
                  <a:txBody>
                    <a:bodyPr/>
                    <a:lstStyle/>
                    <a:p>
                      <a:r>
                        <a:rPr lang="en-US" altLang="zh-CHS" dirty="0" smtClean="0"/>
                        <a:t>369</a:t>
                      </a:r>
                      <a:r>
                        <a:rPr lang="en-US" altLang="zh-CHS" baseline="0" dirty="0" smtClean="0"/>
                        <a:t> MB</a:t>
                      </a:r>
                      <a:endParaRPr lang="zh-CHS" altLang="en-US" dirty="0"/>
                    </a:p>
                  </a:txBody>
                  <a:tcPr anchor="ctr" anchorCtr="1"/>
                </a:tc>
              </a:tr>
              <a:tr h="616057">
                <a:tc>
                  <a:txBody>
                    <a:bodyPr/>
                    <a:lstStyle/>
                    <a:p>
                      <a:endParaRPr lang="zh-CHS" altLang="en-US" dirty="0"/>
                    </a:p>
                  </a:txBody>
                  <a:tcPr/>
                </a:tc>
                <a:tc>
                  <a:txBody>
                    <a:bodyPr/>
                    <a:lstStyle/>
                    <a:p>
                      <a:r>
                        <a:rPr lang="en-US" altLang="zh-CHS" dirty="0" smtClean="0"/>
                        <a:t>93%</a:t>
                      </a:r>
                      <a:endParaRPr lang="zh-CHS" altLang="en-US" dirty="0"/>
                    </a:p>
                  </a:txBody>
                  <a:tcPr anchor="ctr" anchorCtr="1"/>
                </a:tc>
                <a:tc>
                  <a:txBody>
                    <a:bodyPr/>
                    <a:lstStyle/>
                    <a:p>
                      <a:r>
                        <a:rPr lang="en-US" altLang="zh-CHS" dirty="0" smtClean="0"/>
                        <a:t>348</a:t>
                      </a:r>
                      <a:r>
                        <a:rPr lang="en-US" altLang="zh-CHS" baseline="0" dirty="0" smtClean="0"/>
                        <a:t> MB</a:t>
                      </a:r>
                      <a:endParaRPr lang="zh-CHS" altLang="en-US" dirty="0"/>
                    </a:p>
                  </a:txBody>
                  <a:tcPr anchor="ctr" anchorCtr="1"/>
                </a:tc>
              </a:tr>
            </a:tbl>
          </a:graphicData>
        </a:graphic>
      </p:graphicFrame>
      <p:pic>
        <p:nvPicPr>
          <p:cNvPr id="1026"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85651" y="2298263"/>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5" name="圆角矩形 44"/>
          <p:cNvSpPr/>
          <p:nvPr/>
        </p:nvSpPr>
        <p:spPr>
          <a:xfrm>
            <a:off x="107504" y="2887242"/>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nvGrpSpPr>
          <p:cNvPr id="13" name="组合 12"/>
          <p:cNvGrpSpPr/>
          <p:nvPr/>
        </p:nvGrpSpPr>
        <p:grpSpPr>
          <a:xfrm>
            <a:off x="318994" y="5373216"/>
            <a:ext cx="1655804" cy="919827"/>
            <a:chOff x="32830" y="5574898"/>
            <a:chExt cx="1655804" cy="919827"/>
          </a:xfrm>
        </p:grpSpPr>
        <p:pic>
          <p:nvPicPr>
            <p:cNvPr id="42" name="Picture 2"/>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2830" y="5574898"/>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4" name="圆角矩形 43"/>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12" name="TextBox 11"/>
            <p:cNvSpPr txBox="1"/>
            <p:nvPr/>
          </p:nvSpPr>
          <p:spPr>
            <a:xfrm>
              <a:off x="714200" y="5637088"/>
              <a:ext cx="966034" cy="369332"/>
            </a:xfrm>
            <a:prstGeom prst="rect">
              <a:avLst/>
            </a:prstGeom>
            <a:noFill/>
          </p:spPr>
          <p:txBody>
            <a:bodyPr wrap="none" rtlCol="0">
              <a:spAutoFit/>
            </a:bodyPr>
            <a:lstStyle/>
            <a:p>
              <a:r>
                <a:rPr lang="en-US" altLang="zh-CHS" dirty="0" smtClean="0">
                  <a:solidFill>
                    <a:prstClr val="black"/>
                  </a:solidFill>
                  <a:latin typeface="Calibri"/>
                  <a:ea typeface="Calibri"/>
                  <a:cs typeface="ＭＳ Ｐゴシック" charset="0"/>
                </a:rPr>
                <a:t>STREAM</a:t>
              </a:r>
              <a:endParaRPr lang="zh-CHS" altLang="en-US" dirty="0">
                <a:solidFill>
                  <a:prstClr val="black"/>
                </a:solidFill>
                <a:latin typeface="Calibri"/>
                <a:ea typeface="Calibri"/>
                <a:cs typeface="ＭＳ Ｐゴシック" charset="0"/>
              </a:endParaRPr>
            </a:p>
          </p:txBody>
        </p:sp>
        <p:sp>
          <p:nvSpPr>
            <p:cNvPr id="46" name="TextBox 45"/>
            <p:cNvSpPr txBox="1"/>
            <p:nvPr/>
          </p:nvSpPr>
          <p:spPr>
            <a:xfrm>
              <a:off x="714200" y="6110273"/>
              <a:ext cx="974434" cy="369332"/>
            </a:xfrm>
            <a:prstGeom prst="rect">
              <a:avLst/>
            </a:prstGeom>
            <a:noFill/>
          </p:spPr>
          <p:txBody>
            <a:bodyPr wrap="none" rtlCol="0">
              <a:spAutoFit/>
            </a:bodyPr>
            <a:lstStyle/>
            <a:p>
              <a:r>
                <a:rPr lang="en-US" altLang="zh-CHS" dirty="0" err="1" smtClean="0">
                  <a:solidFill>
                    <a:prstClr val="black"/>
                  </a:solidFill>
                  <a:latin typeface="Calibri"/>
                  <a:ea typeface="Calibri"/>
                  <a:cs typeface="ＭＳ Ｐゴシック" charset="0"/>
                </a:rPr>
                <a:t>gromacs</a:t>
              </a:r>
              <a:endParaRPr lang="zh-CHS" altLang="en-US" dirty="0">
                <a:solidFill>
                  <a:prstClr val="black"/>
                </a:solidFill>
                <a:latin typeface="Calibri"/>
                <a:ea typeface="Calibri"/>
                <a:cs typeface="ＭＳ Ｐゴシック" charset="0"/>
              </a:endParaRPr>
            </a:p>
          </p:txBody>
        </p:sp>
      </p:grpSp>
      <p:graphicFrame>
        <p:nvGraphicFramePr>
          <p:cNvPr id="47" name="表格 46"/>
          <p:cNvGraphicFramePr>
            <a:graphicFrameLocks noGrp="1"/>
          </p:cNvGraphicFramePr>
          <p:nvPr>
            <p:extLst>
              <p:ext uri="{D42A27DB-BD31-4B8C-83A1-F6EECF244321}">
                <p14:modId xmlns:p14="http://schemas.microsoft.com/office/powerpoint/2010/main" val="1683652970"/>
              </p:ext>
            </p:extLst>
          </p:nvPr>
        </p:nvGraphicFramePr>
        <p:xfrm>
          <a:off x="4774782" y="1310613"/>
          <a:ext cx="4333722" cy="2084479"/>
        </p:xfrm>
        <a:graphic>
          <a:graphicData uri="http://schemas.openxmlformats.org/drawingml/2006/table">
            <a:tbl>
              <a:tblPr firstRow="1" bandRow="1">
                <a:tableStyleId>{BC89EF96-8CEA-46FF-86C4-4CE0E7609802}</a:tableStyleId>
              </a:tblPr>
              <a:tblGrid>
                <a:gridCol w="1867107"/>
                <a:gridCol w="2466615"/>
              </a:tblGrid>
              <a:tr h="502981">
                <a:tc gridSpan="2">
                  <a:txBody>
                    <a:bodyPr/>
                    <a:lstStyle/>
                    <a:p>
                      <a:r>
                        <a:rPr lang="en-US" altLang="zh-CHS" sz="2000" b="1" kern="1200" dirty="0" smtClean="0">
                          <a:solidFill>
                            <a:schemeClr val="tx1"/>
                          </a:solidFill>
                          <a:latin typeface="+mn-lt"/>
                          <a:ea typeface="+mn-ea"/>
                          <a:cs typeface="+mn-cs"/>
                        </a:rPr>
                        <a:t>Microarchitecture-level metrics</a:t>
                      </a:r>
                      <a:endParaRPr lang="zh-CHS" altLang="en-US" sz="2000" dirty="0"/>
                    </a:p>
                  </a:txBody>
                  <a:tcPr anchor="ctr" anchorCtr="1"/>
                </a:tc>
                <a:tc hMerge="1">
                  <a:txBody>
                    <a:bodyPr/>
                    <a:lstStyle/>
                    <a:p>
                      <a:endParaRPr lang="zh-CHS" altLang="en-US" dirty="0"/>
                    </a:p>
                  </a:txBody>
                  <a:tcPr anchor="ctr" anchorCtr="1"/>
                </a:tc>
              </a:tr>
              <a:tr h="389377">
                <a:tc>
                  <a:txBody>
                    <a:bodyPr/>
                    <a:lstStyle/>
                    <a:p>
                      <a:r>
                        <a:rPr lang="en-US" altLang="zh-CHS" sz="2000" dirty="0" smtClean="0"/>
                        <a:t>LLC Hit Ratio</a:t>
                      </a:r>
                      <a:endParaRPr lang="zh-CHS" altLang="en-US" sz="2000" dirty="0"/>
                    </a:p>
                  </a:txBody>
                  <a:tcPr anchor="ctr" anchorCtr="1"/>
                </a:tc>
                <a:tc>
                  <a:txBody>
                    <a:bodyPr/>
                    <a:lstStyle/>
                    <a:p>
                      <a:r>
                        <a:rPr lang="en-US" altLang="zh-CHS" sz="2000" dirty="0" smtClean="0"/>
                        <a:t>Memory Bandwidth</a:t>
                      </a:r>
                      <a:endParaRPr lang="zh-CHS" altLang="en-US" sz="2000" dirty="0"/>
                    </a:p>
                  </a:txBody>
                  <a:tcPr anchor="ctr" anchorCtr="1"/>
                </a:tc>
              </a:tr>
              <a:tr h="569201">
                <a:tc>
                  <a:txBody>
                    <a:bodyPr/>
                    <a:lstStyle/>
                    <a:p>
                      <a:r>
                        <a:rPr lang="en-US" altLang="zh-CHS" b="1" dirty="0" smtClean="0">
                          <a:solidFill>
                            <a:srgbClr val="FF0000"/>
                          </a:solidFill>
                        </a:rPr>
                        <a:t>2%</a:t>
                      </a:r>
                      <a:endParaRPr lang="zh-CHS" altLang="en-US" b="1" dirty="0">
                        <a:solidFill>
                          <a:srgbClr val="FF0000"/>
                        </a:solidFill>
                      </a:endParaRPr>
                    </a:p>
                  </a:txBody>
                  <a:tcPr anchor="ctr" anchorCtr="1"/>
                </a:tc>
                <a:tc>
                  <a:txBody>
                    <a:bodyPr/>
                    <a:lstStyle/>
                    <a:p>
                      <a:r>
                        <a:rPr lang="en-US" altLang="zh-CHS" b="1" dirty="0" smtClean="0">
                          <a:solidFill>
                            <a:srgbClr val="FF0000"/>
                          </a:solidFill>
                        </a:rPr>
                        <a:t>2267 MB/s</a:t>
                      </a:r>
                      <a:endParaRPr lang="zh-CHS" altLang="en-US" b="1" dirty="0">
                        <a:solidFill>
                          <a:srgbClr val="FF0000"/>
                        </a:solidFill>
                      </a:endParaRPr>
                    </a:p>
                  </a:txBody>
                  <a:tcPr anchor="ctr" anchorCtr="1"/>
                </a:tc>
              </a:tr>
              <a:tr h="616057">
                <a:tc>
                  <a:txBody>
                    <a:bodyPr/>
                    <a:lstStyle/>
                    <a:p>
                      <a:r>
                        <a:rPr lang="en-US" altLang="zh-CHS" b="1" dirty="0" smtClean="0">
                          <a:solidFill>
                            <a:srgbClr val="FF0000"/>
                          </a:solidFill>
                        </a:rPr>
                        <a:t>98%</a:t>
                      </a:r>
                      <a:endParaRPr lang="zh-CHS" altLang="en-US" b="1" dirty="0">
                        <a:solidFill>
                          <a:srgbClr val="FF0000"/>
                        </a:solidFill>
                      </a:endParaRPr>
                    </a:p>
                  </a:txBody>
                  <a:tcPr anchor="ctr" anchorCtr="1"/>
                </a:tc>
                <a:tc>
                  <a:txBody>
                    <a:bodyPr/>
                    <a:lstStyle/>
                    <a:p>
                      <a:r>
                        <a:rPr lang="en-US" altLang="zh-CHS" b="1" dirty="0" smtClean="0">
                          <a:solidFill>
                            <a:srgbClr val="FF0000"/>
                          </a:solidFill>
                        </a:rPr>
                        <a:t>1</a:t>
                      </a:r>
                      <a:r>
                        <a:rPr lang="en-US" altLang="zh-CHS" b="1" baseline="0" dirty="0" smtClean="0">
                          <a:solidFill>
                            <a:srgbClr val="FF0000"/>
                          </a:solidFill>
                        </a:rPr>
                        <a:t> </a:t>
                      </a:r>
                      <a:r>
                        <a:rPr lang="en-US" altLang="zh-CHS" b="1" dirty="0" smtClean="0">
                          <a:solidFill>
                            <a:srgbClr val="FF0000"/>
                          </a:solidFill>
                        </a:rPr>
                        <a:t>MB/s</a:t>
                      </a:r>
                      <a:endParaRPr lang="zh-CHS" altLang="en-US" b="1" dirty="0">
                        <a:solidFill>
                          <a:srgbClr val="FF0000"/>
                        </a:solidFill>
                      </a:endParaRPr>
                    </a:p>
                  </a:txBody>
                  <a:tcPr anchor="ctr" anchorCtr="1"/>
                </a:tc>
              </a:tr>
            </a:tbl>
          </a:graphicData>
        </a:graphic>
      </p:graphicFrame>
      <p:sp>
        <p:nvSpPr>
          <p:cNvPr id="48" name="圆角矩形 47"/>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49" name="圆角矩形 48"/>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50" name="直接箭头连接符 49"/>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1" name="直接箭头连接符 50"/>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397677" y="3680255"/>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53" name="TextBox 52"/>
          <p:cNvSpPr txBox="1"/>
          <p:nvPr/>
        </p:nvSpPr>
        <p:spPr>
          <a:xfrm>
            <a:off x="107504" y="4472343"/>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cxnSp>
        <p:nvCxnSpPr>
          <p:cNvPr id="19" name="直接箭头连接符 18"/>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5" name="直接箭头连接符 54"/>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6" name="直接箭头连接符 55"/>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7" name="直接箭头连接符 56"/>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8" name="直接箭头连接符 57"/>
          <p:cNvCxnSpPr/>
          <p:nvPr/>
        </p:nvCxnSpPr>
        <p:spPr>
          <a:xfrm>
            <a:off x="3686490"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9" name="直接箭头连接符 58"/>
          <p:cNvCxnSpPr/>
          <p:nvPr/>
        </p:nvCxnSpPr>
        <p:spPr>
          <a:xfrm>
            <a:off x="3855578" y="547119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0" name="直接箭头连接符 59"/>
          <p:cNvCxnSpPr/>
          <p:nvPr/>
        </p:nvCxnSpPr>
        <p:spPr>
          <a:xfrm>
            <a:off x="4029324" y="5461731"/>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1" name="直接箭头连接符 60"/>
          <p:cNvCxnSpPr/>
          <p:nvPr/>
        </p:nvCxnSpPr>
        <p:spPr>
          <a:xfrm>
            <a:off x="4200037" y="548078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2" name="直接箭头连接符 61"/>
          <p:cNvCxnSpPr/>
          <p:nvPr/>
        </p:nvCxnSpPr>
        <p:spPr>
          <a:xfrm>
            <a:off x="6472870"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63" name="直接箭头连接符 62"/>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65" name="Picture 7" descr="safari.png"/>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4355853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3"/>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9"/>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55"/>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56"/>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57"/>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58"/>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59"/>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60"/>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61"/>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6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63"/>
                                        </p:tgtEl>
                                        <p:attrNameLst>
                                          <p:attrName>style.visibility</p:attrName>
                                        </p:attrNameLst>
                                      </p:cBhvr>
                                      <p:to>
                                        <p:strVal val="visible"/>
                                      </p:to>
                                    </p:set>
                                  </p:childTnLst>
                                </p:cTn>
                              </p:par>
                              <p:par>
                                <p:cTn id="69" presetID="1" presetClass="emph" presetSubtype="2" fill="hold" nodeType="withEffect">
                                  <p:stCondLst>
                                    <p:cond delay="0"/>
                                  </p:stCondLst>
                                  <p:childTnLst>
                                    <p:animClr clrSpc="rgb" dir="cw">
                                      <p:cBhvr>
                                        <p:cTn id="70" dur="1000" fill="hold"/>
                                        <p:tgtEl>
                                          <p:spTgt spid="17"/>
                                        </p:tgtEl>
                                        <p:attrNameLst>
                                          <p:attrName>fillcolor</p:attrName>
                                        </p:attrNameLst>
                                      </p:cBhvr>
                                      <p:to>
                                        <a:srgbClr val="FD1711"/>
                                      </p:to>
                                    </p:animClr>
                                    <p:set>
                                      <p:cBhvr>
                                        <p:cTn id="71" dur="1000" fill="hold"/>
                                        <p:tgtEl>
                                          <p:spTgt spid="17"/>
                                        </p:tgtEl>
                                        <p:attrNameLst>
                                          <p:attrName>fill.type</p:attrName>
                                        </p:attrNameLst>
                                      </p:cBhvr>
                                      <p:to>
                                        <p:strVal val="solid"/>
                                      </p:to>
                                    </p:set>
                                    <p:set>
                                      <p:cBhvr>
                                        <p:cTn id="72" dur="1000" fill="hold"/>
                                        <p:tgtEl>
                                          <p:spTgt spid="17"/>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11" grpId="0" animBg="1"/>
      <p:bldP spid="14" grpId="0"/>
      <p:bldP spid="15" grpId="0" animBg="1"/>
      <p:bldP spid="16" grpId="0" animBg="1"/>
      <p:bldP spid="17" grpId="0" animBg="1"/>
      <p:bldP spid="48" grpId="0" animBg="1"/>
      <p:bldP spid="49" grpId="0" animBg="1"/>
      <p:bldP spid="52" grpId="0"/>
      <p:bldP spid="5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1774676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Impact on Performance</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210</a:t>
            </a:fld>
            <a:endParaRPr lang="zh-CHS" altLang="en-US">
              <a:solidFill>
                <a:prstClr val="black"/>
              </a:solidFill>
              <a:latin typeface="Calibri"/>
              <a:ea typeface="Calibri"/>
            </a:endParaRPr>
          </a:p>
        </p:txBody>
      </p:sp>
      <p:graphicFrame>
        <p:nvGraphicFramePr>
          <p:cNvPr id="51" name="图表 50"/>
          <p:cNvGraphicFramePr>
            <a:graphicFrameLocks/>
          </p:cNvGraphicFramePr>
          <p:nvPr>
            <p:extLst>
              <p:ext uri="{D42A27DB-BD31-4B8C-83A1-F6EECF244321}">
                <p14:modId xmlns:p14="http://schemas.microsoft.com/office/powerpoint/2010/main" val="654547914"/>
              </p:ext>
            </p:extLst>
          </p:nvPr>
        </p:nvGraphicFramePr>
        <p:xfrm>
          <a:off x="643030" y="1340768"/>
          <a:ext cx="6658589" cy="1872208"/>
        </p:xfrm>
        <a:graphic>
          <a:graphicData uri="http://schemas.openxmlformats.org/drawingml/2006/chart">
            <c:chart xmlns:c="http://schemas.openxmlformats.org/drawingml/2006/chart" xmlns:r="http://schemas.openxmlformats.org/officeDocument/2006/relationships" r:id="rId3"/>
          </a:graphicData>
        </a:graphic>
      </p:graphicFrame>
      <p:grpSp>
        <p:nvGrpSpPr>
          <p:cNvPr id="45" name="组合 44"/>
          <p:cNvGrpSpPr>
            <a:grpSpLocks noChangeAspect="1"/>
          </p:cNvGrpSpPr>
          <p:nvPr/>
        </p:nvGrpSpPr>
        <p:grpSpPr>
          <a:xfrm>
            <a:off x="2295992" y="3356992"/>
            <a:ext cx="2204000" cy="3384376"/>
            <a:chOff x="134211" y="3465818"/>
            <a:chExt cx="2204000" cy="3384376"/>
          </a:xfrm>
        </p:grpSpPr>
        <p:sp>
          <p:nvSpPr>
            <p:cNvPr id="47" name="圆角矩形 46"/>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48" name="圆角矩形 47"/>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49" name="圆角矩形 48"/>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52" name="矩形 51"/>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53" name="圆角矩形 52"/>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54" name="圆角矩形 53"/>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55" name="下箭头 54"/>
            <p:cNvSpPr/>
            <p:nvPr/>
          </p:nvSpPr>
          <p:spPr>
            <a:xfrm>
              <a:off x="826043" y="5986098"/>
              <a:ext cx="900100" cy="313964"/>
            </a:xfrm>
            <a:prstGeom prst="downArrow">
              <a:avLst/>
            </a:prstGeom>
            <a:solidFill>
              <a:srgbClr val="FF0000"/>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56" name="组合 55"/>
          <p:cNvGrpSpPr/>
          <p:nvPr/>
        </p:nvGrpSpPr>
        <p:grpSpPr>
          <a:xfrm>
            <a:off x="3507982" y="3980814"/>
            <a:ext cx="745245" cy="960354"/>
            <a:chOff x="2818643" y="2821552"/>
            <a:chExt cx="745245" cy="960354"/>
          </a:xfrm>
        </p:grpSpPr>
        <p:sp>
          <p:nvSpPr>
            <p:cNvPr id="57" name="圆角矩形 56"/>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58" name="圆角矩形 57"/>
            <p:cNvSpPr/>
            <p:nvPr/>
          </p:nvSpPr>
          <p:spPr>
            <a:xfrm>
              <a:off x="2867229" y="3325608"/>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59" name="组合 58"/>
          <p:cNvGrpSpPr/>
          <p:nvPr/>
        </p:nvGrpSpPr>
        <p:grpSpPr>
          <a:xfrm>
            <a:off x="6100248" y="3933056"/>
            <a:ext cx="745245" cy="960354"/>
            <a:chOff x="5940152" y="1641327"/>
            <a:chExt cx="745245" cy="960354"/>
          </a:xfrm>
        </p:grpSpPr>
        <p:sp>
          <p:nvSpPr>
            <p:cNvPr id="60" name="圆角矩形 59"/>
            <p:cNvSpPr/>
            <p:nvPr/>
          </p:nvSpPr>
          <p:spPr>
            <a:xfrm>
              <a:off x="5940152" y="1641327"/>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61" name="圆角矩形 60"/>
            <p:cNvSpPr/>
            <p:nvPr/>
          </p:nvSpPr>
          <p:spPr>
            <a:xfrm>
              <a:off x="5988738" y="214538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62" name="组合 61"/>
          <p:cNvGrpSpPr>
            <a:grpSpLocks noChangeAspect="1"/>
          </p:cNvGrpSpPr>
          <p:nvPr/>
        </p:nvGrpSpPr>
        <p:grpSpPr>
          <a:xfrm>
            <a:off x="5888156" y="3356992"/>
            <a:ext cx="2204000" cy="3384376"/>
            <a:chOff x="134211" y="3465818"/>
            <a:chExt cx="2204000" cy="3384376"/>
          </a:xfrm>
        </p:grpSpPr>
        <p:sp>
          <p:nvSpPr>
            <p:cNvPr id="63" name="圆角矩形 62"/>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64" name="圆角矩形 63"/>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65" name="圆角矩形 64"/>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66" name="矩形 65"/>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67" name="圆角矩形 66"/>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68" name="圆角矩形 67"/>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69" name="下箭头 68"/>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70" name="组合 69"/>
          <p:cNvGrpSpPr/>
          <p:nvPr/>
        </p:nvGrpSpPr>
        <p:grpSpPr>
          <a:xfrm>
            <a:off x="2524396" y="3980814"/>
            <a:ext cx="745245" cy="960354"/>
            <a:chOff x="1982802" y="2828686"/>
            <a:chExt cx="745245" cy="960354"/>
          </a:xfrm>
        </p:grpSpPr>
        <p:sp>
          <p:nvSpPr>
            <p:cNvPr id="71" name="圆角矩形 70"/>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2" name="圆角矩形 71"/>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3" name="组合 72"/>
          <p:cNvGrpSpPr/>
          <p:nvPr/>
        </p:nvGrpSpPr>
        <p:grpSpPr>
          <a:xfrm>
            <a:off x="7107465" y="3909332"/>
            <a:ext cx="745245" cy="960354"/>
            <a:chOff x="6800013" y="1648461"/>
            <a:chExt cx="745245" cy="960354"/>
          </a:xfrm>
        </p:grpSpPr>
        <p:sp>
          <p:nvSpPr>
            <p:cNvPr id="74" name="圆角矩形 73"/>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5" name="圆角矩形 74"/>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6" name="组合 75"/>
          <p:cNvGrpSpPr/>
          <p:nvPr/>
        </p:nvGrpSpPr>
        <p:grpSpPr>
          <a:xfrm>
            <a:off x="318994" y="5373216"/>
            <a:ext cx="1655804" cy="919827"/>
            <a:chOff x="32830" y="5574898"/>
            <a:chExt cx="1655804" cy="919827"/>
          </a:xfrm>
        </p:grpSpPr>
        <p:pic>
          <p:nvPicPr>
            <p:cNvPr id="77" name="Picture 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2830" y="5574898"/>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 name="圆角矩形 77"/>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79" name="TextBox 78"/>
            <p:cNvSpPr txBox="1"/>
            <p:nvPr/>
          </p:nvSpPr>
          <p:spPr>
            <a:xfrm>
              <a:off x="714200" y="5637088"/>
              <a:ext cx="966034" cy="369332"/>
            </a:xfrm>
            <a:prstGeom prst="rect">
              <a:avLst/>
            </a:prstGeom>
            <a:noFill/>
          </p:spPr>
          <p:txBody>
            <a:bodyPr wrap="none" rtlCol="0">
              <a:spAutoFit/>
            </a:bodyPr>
            <a:lstStyle/>
            <a:p>
              <a:r>
                <a:rPr lang="en-US" altLang="zh-CHS" dirty="0" smtClean="0">
                  <a:solidFill>
                    <a:prstClr val="black"/>
                  </a:solidFill>
                  <a:latin typeface="Calibri"/>
                  <a:ea typeface="Calibri"/>
                  <a:cs typeface="ＭＳ Ｐゴシック" charset="0"/>
                </a:rPr>
                <a:t>STREAM</a:t>
              </a:r>
              <a:endParaRPr lang="zh-CHS" altLang="en-US" dirty="0">
                <a:solidFill>
                  <a:prstClr val="black"/>
                </a:solidFill>
                <a:latin typeface="Calibri"/>
                <a:ea typeface="Calibri"/>
                <a:cs typeface="ＭＳ Ｐゴシック" charset="0"/>
              </a:endParaRPr>
            </a:p>
          </p:txBody>
        </p:sp>
        <p:sp>
          <p:nvSpPr>
            <p:cNvPr id="80" name="TextBox 79"/>
            <p:cNvSpPr txBox="1"/>
            <p:nvPr/>
          </p:nvSpPr>
          <p:spPr>
            <a:xfrm>
              <a:off x="714200" y="6110273"/>
              <a:ext cx="974434" cy="369332"/>
            </a:xfrm>
            <a:prstGeom prst="rect">
              <a:avLst/>
            </a:prstGeom>
            <a:noFill/>
          </p:spPr>
          <p:txBody>
            <a:bodyPr wrap="none" rtlCol="0">
              <a:spAutoFit/>
            </a:bodyPr>
            <a:lstStyle/>
            <a:p>
              <a:r>
                <a:rPr lang="en-US" altLang="zh-CHS" dirty="0" err="1" smtClean="0">
                  <a:solidFill>
                    <a:prstClr val="black"/>
                  </a:solidFill>
                  <a:latin typeface="Calibri"/>
                  <a:ea typeface="Calibri"/>
                  <a:cs typeface="ＭＳ Ｐゴシック" charset="0"/>
                </a:rPr>
                <a:t>gromacs</a:t>
              </a:r>
              <a:endParaRPr lang="zh-CHS" altLang="en-US" dirty="0">
                <a:solidFill>
                  <a:prstClr val="black"/>
                </a:solidFill>
                <a:latin typeface="Calibri"/>
                <a:ea typeface="Calibri"/>
                <a:cs typeface="ＭＳ Ｐゴシック" charset="0"/>
              </a:endParaRPr>
            </a:p>
          </p:txBody>
        </p:sp>
      </p:grpSp>
      <p:sp>
        <p:nvSpPr>
          <p:cNvPr id="81" name="圆角矩形 80"/>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82" name="圆角矩形 81"/>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83" name="直接箭头连接符 82"/>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84" name="直接箭头连接符 83"/>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397677" y="3680255"/>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86" name="TextBox 85"/>
          <p:cNvSpPr txBox="1"/>
          <p:nvPr/>
        </p:nvSpPr>
        <p:spPr>
          <a:xfrm>
            <a:off x="107504" y="4472343"/>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cxnSp>
        <p:nvCxnSpPr>
          <p:cNvPr id="87" name="直接箭头连接符 86"/>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8" name="直接箭头连接符 87"/>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0" name="直接箭头连接符 89"/>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1" name="直接箭头连接符 90"/>
          <p:cNvCxnSpPr/>
          <p:nvPr/>
        </p:nvCxnSpPr>
        <p:spPr>
          <a:xfrm>
            <a:off x="3686490"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2" name="直接箭头连接符 91"/>
          <p:cNvCxnSpPr/>
          <p:nvPr/>
        </p:nvCxnSpPr>
        <p:spPr>
          <a:xfrm>
            <a:off x="3855578" y="547119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3" name="直接箭头连接符 92"/>
          <p:cNvCxnSpPr/>
          <p:nvPr/>
        </p:nvCxnSpPr>
        <p:spPr>
          <a:xfrm>
            <a:off x="4029324" y="5461731"/>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4" name="直接箭头连接符 93"/>
          <p:cNvCxnSpPr/>
          <p:nvPr/>
        </p:nvCxnSpPr>
        <p:spPr>
          <a:xfrm>
            <a:off x="4200037" y="548078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5" name="直接箭头连接符 94"/>
          <p:cNvCxnSpPr/>
          <p:nvPr/>
        </p:nvCxnSpPr>
        <p:spPr>
          <a:xfrm>
            <a:off x="6472870"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6" name="直接箭头连接符 95"/>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97" name="左右箭头 96"/>
          <p:cNvSpPr/>
          <p:nvPr/>
        </p:nvSpPr>
        <p:spPr>
          <a:xfrm>
            <a:off x="4358256" y="4460991"/>
            <a:ext cx="1741991" cy="444946"/>
          </a:xfrm>
          <a:prstGeom prst="lef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HS" sz="2000" b="1" dirty="0" smtClean="0">
                <a:solidFill>
                  <a:prstClr val="black"/>
                </a:solidFill>
                <a:latin typeface="Calibri"/>
                <a:ea typeface="Calibri"/>
              </a:rPr>
              <a:t>SWAP</a:t>
            </a:r>
            <a:endParaRPr lang="zh-CHS" altLang="en-US" sz="2000" b="1" dirty="0">
              <a:solidFill>
                <a:prstClr val="black"/>
              </a:solidFill>
              <a:latin typeface="Calibri"/>
              <a:ea typeface="Calibri"/>
            </a:endParaRPr>
          </a:p>
        </p:txBody>
      </p:sp>
      <p:pic>
        <p:nvPicPr>
          <p:cNvPr id="98" name="Picture 7" descr="safari.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110414693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 grpId="0" animBg="1"/>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Impact on Performance</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211</a:t>
            </a:fld>
            <a:endParaRPr lang="zh-CHS" altLang="en-US">
              <a:solidFill>
                <a:prstClr val="black"/>
              </a:solidFill>
              <a:latin typeface="Calibri"/>
              <a:ea typeface="Calibri"/>
            </a:endParaRPr>
          </a:p>
        </p:txBody>
      </p:sp>
      <p:graphicFrame>
        <p:nvGraphicFramePr>
          <p:cNvPr id="47" name="图表 46"/>
          <p:cNvGraphicFramePr>
            <a:graphicFrameLocks/>
          </p:cNvGraphicFramePr>
          <p:nvPr>
            <p:extLst>
              <p:ext uri="{D42A27DB-BD31-4B8C-83A1-F6EECF244321}">
                <p14:modId xmlns:p14="http://schemas.microsoft.com/office/powerpoint/2010/main" val="356748471"/>
              </p:ext>
            </p:extLst>
          </p:nvPr>
        </p:nvGraphicFramePr>
        <p:xfrm>
          <a:off x="643030" y="1340768"/>
          <a:ext cx="6658589" cy="1872208"/>
        </p:xfrm>
        <a:graphic>
          <a:graphicData uri="http://schemas.openxmlformats.org/drawingml/2006/chart">
            <c:chart xmlns:c="http://schemas.openxmlformats.org/drawingml/2006/chart" xmlns:r="http://schemas.openxmlformats.org/officeDocument/2006/relationships" r:id="rId3"/>
          </a:graphicData>
        </a:graphic>
      </p:graphicFrame>
      <p:sp>
        <p:nvSpPr>
          <p:cNvPr id="10" name="上箭头 9"/>
          <p:cNvSpPr/>
          <p:nvPr/>
        </p:nvSpPr>
        <p:spPr>
          <a:xfrm>
            <a:off x="4139952" y="1772816"/>
            <a:ext cx="504056" cy="254332"/>
          </a:xfrm>
          <a:prstGeom prst="up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HS" altLang="en-US">
              <a:solidFill>
                <a:prstClr val="white"/>
              </a:solidFill>
              <a:latin typeface="Calibri"/>
              <a:ea typeface="Calibri"/>
            </a:endParaRPr>
          </a:p>
        </p:txBody>
      </p:sp>
      <p:sp>
        <p:nvSpPr>
          <p:cNvPr id="18" name="TextBox 17"/>
          <p:cNvSpPr txBox="1"/>
          <p:nvPr/>
        </p:nvSpPr>
        <p:spPr>
          <a:xfrm>
            <a:off x="4128996" y="1475492"/>
            <a:ext cx="587020" cy="369332"/>
          </a:xfrm>
          <a:prstGeom prst="rect">
            <a:avLst/>
          </a:prstGeom>
          <a:noFill/>
        </p:spPr>
        <p:txBody>
          <a:bodyPr wrap="none" rtlCol="0">
            <a:spAutoFit/>
          </a:bodyPr>
          <a:lstStyle/>
          <a:p>
            <a:r>
              <a:rPr lang="en-US" altLang="zh-CHS" b="1" dirty="0" smtClean="0">
                <a:solidFill>
                  <a:srgbClr val="FF0000"/>
                </a:solidFill>
                <a:latin typeface="Calibri"/>
                <a:ea typeface="Calibri"/>
                <a:cs typeface="ＭＳ Ｐゴシック" charset="0"/>
              </a:rPr>
              <a:t>49%</a:t>
            </a:r>
            <a:endParaRPr lang="zh-CHS" altLang="en-US" b="1" dirty="0">
              <a:solidFill>
                <a:srgbClr val="FF0000"/>
              </a:solidFill>
              <a:latin typeface="Calibri"/>
              <a:ea typeface="Calibri"/>
              <a:cs typeface="ＭＳ Ｐゴシック" charset="0"/>
            </a:endParaRPr>
          </a:p>
        </p:txBody>
      </p:sp>
      <p:grpSp>
        <p:nvGrpSpPr>
          <p:cNvPr id="48" name="组合 47"/>
          <p:cNvGrpSpPr>
            <a:grpSpLocks noChangeAspect="1"/>
          </p:cNvGrpSpPr>
          <p:nvPr/>
        </p:nvGrpSpPr>
        <p:grpSpPr>
          <a:xfrm>
            <a:off x="2295992" y="3356992"/>
            <a:ext cx="2204000" cy="3384376"/>
            <a:chOff x="134211" y="3465818"/>
            <a:chExt cx="2204000" cy="3384376"/>
          </a:xfrm>
        </p:grpSpPr>
        <p:sp>
          <p:nvSpPr>
            <p:cNvPr id="49" name="圆角矩形 48"/>
            <p:cNvSpPr/>
            <p:nvPr/>
          </p:nvSpPr>
          <p:spPr>
            <a:xfrm>
              <a:off x="134211" y="3769091"/>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50" name="圆角矩形 49"/>
            <p:cNvSpPr/>
            <p:nvPr/>
          </p:nvSpPr>
          <p:spPr>
            <a:xfrm>
              <a:off x="249979"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51" name="圆角矩形 50"/>
            <p:cNvSpPr/>
            <p:nvPr/>
          </p:nvSpPr>
          <p:spPr>
            <a:xfrm>
              <a:off x="1258091" y="3910905"/>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52" name="矩形 51"/>
            <p:cNvSpPr/>
            <p:nvPr/>
          </p:nvSpPr>
          <p:spPr>
            <a:xfrm>
              <a:off x="924748" y="3465818"/>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53" name="圆角矩形 52"/>
            <p:cNvSpPr/>
            <p:nvPr/>
          </p:nvSpPr>
          <p:spPr>
            <a:xfrm>
              <a:off x="250959" y="5683724"/>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54" name="圆角矩形 53"/>
            <p:cNvSpPr/>
            <p:nvPr/>
          </p:nvSpPr>
          <p:spPr>
            <a:xfrm>
              <a:off x="249979" y="6300062"/>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55" name="下箭头 54"/>
            <p:cNvSpPr/>
            <p:nvPr/>
          </p:nvSpPr>
          <p:spPr>
            <a:xfrm>
              <a:off x="826043" y="5986098"/>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56" name="组合 55"/>
          <p:cNvGrpSpPr/>
          <p:nvPr/>
        </p:nvGrpSpPr>
        <p:grpSpPr>
          <a:xfrm>
            <a:off x="3507982" y="3980814"/>
            <a:ext cx="745245" cy="960354"/>
            <a:chOff x="2818643" y="2821552"/>
            <a:chExt cx="745245" cy="960354"/>
          </a:xfrm>
        </p:grpSpPr>
        <p:sp>
          <p:nvSpPr>
            <p:cNvPr id="57" name="圆角矩形 56"/>
            <p:cNvSpPr/>
            <p:nvPr/>
          </p:nvSpPr>
          <p:spPr>
            <a:xfrm>
              <a:off x="2818643" y="282155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58" name="圆角矩形 57"/>
            <p:cNvSpPr/>
            <p:nvPr/>
          </p:nvSpPr>
          <p:spPr>
            <a:xfrm>
              <a:off x="2867229" y="3325608"/>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sp>
        <p:nvSpPr>
          <p:cNvPr id="60" name="圆角矩形 59"/>
          <p:cNvSpPr/>
          <p:nvPr/>
        </p:nvSpPr>
        <p:spPr>
          <a:xfrm>
            <a:off x="6100248" y="393305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61" name="圆角矩形 60"/>
          <p:cNvSpPr/>
          <p:nvPr/>
        </p:nvSpPr>
        <p:spPr>
          <a:xfrm>
            <a:off x="6148834" y="443711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63" name="圆角矩形 62"/>
          <p:cNvSpPr/>
          <p:nvPr/>
        </p:nvSpPr>
        <p:spPr>
          <a:xfrm>
            <a:off x="5888156" y="3660265"/>
            <a:ext cx="2204000" cy="3081103"/>
          </a:xfrm>
          <a:prstGeom prst="roundRect">
            <a:avLst/>
          </a:prstGeom>
          <a:noFill/>
          <a:ln w="12700">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700" b="1" dirty="0" smtClean="0">
              <a:solidFill>
                <a:prstClr val="black"/>
              </a:solidFill>
              <a:latin typeface="Calibri"/>
            </a:endParaRPr>
          </a:p>
        </p:txBody>
      </p:sp>
      <p:sp>
        <p:nvSpPr>
          <p:cNvPr id="64" name="圆角矩形 63"/>
          <p:cNvSpPr/>
          <p:nvPr/>
        </p:nvSpPr>
        <p:spPr>
          <a:xfrm>
            <a:off x="6003924"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Core0</a:t>
            </a:r>
            <a:endParaRPr lang="en-US" b="1" dirty="0">
              <a:solidFill>
                <a:prstClr val="black"/>
              </a:solidFill>
              <a:latin typeface="Calibri"/>
            </a:endParaRPr>
          </a:p>
        </p:txBody>
      </p:sp>
      <p:sp>
        <p:nvSpPr>
          <p:cNvPr id="65" name="圆角矩形 64"/>
          <p:cNvSpPr/>
          <p:nvPr/>
        </p:nvSpPr>
        <p:spPr>
          <a:xfrm>
            <a:off x="7012036" y="3802079"/>
            <a:ext cx="936104" cy="1667938"/>
          </a:xfrm>
          <a:prstGeom prst="roundRect">
            <a:avLst/>
          </a:prstGeom>
          <a:no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smtClean="0">
              <a:solidFill>
                <a:prstClr val="black"/>
              </a:solidFill>
              <a:latin typeface="Calibri"/>
            </a:endParaRPr>
          </a:p>
          <a:p>
            <a:pPr algn="ctr"/>
            <a:endParaRPr lang="en-US" b="1" dirty="0">
              <a:solidFill>
                <a:prstClr val="black"/>
              </a:solidFill>
              <a:latin typeface="Calibri"/>
            </a:endParaRPr>
          </a:p>
          <a:p>
            <a:pPr algn="ctr"/>
            <a:endParaRPr lang="en-US" b="1" dirty="0" smtClean="0">
              <a:solidFill>
                <a:prstClr val="black"/>
              </a:solidFill>
              <a:latin typeface="Calibri"/>
            </a:endParaRPr>
          </a:p>
          <a:p>
            <a:pPr algn="ctr"/>
            <a:endParaRPr lang="en-US" b="1" dirty="0">
              <a:solidFill>
                <a:prstClr val="black"/>
              </a:solidFill>
              <a:latin typeface="Calibri"/>
            </a:endParaRPr>
          </a:p>
          <a:p>
            <a:pPr algn="ctr"/>
            <a:r>
              <a:rPr lang="en-US" b="1" dirty="0" smtClean="0">
                <a:solidFill>
                  <a:prstClr val="black"/>
                </a:solidFill>
                <a:latin typeface="Calibri"/>
              </a:rPr>
              <a:t>Core1</a:t>
            </a:r>
            <a:endParaRPr lang="en-US" b="1" dirty="0">
              <a:solidFill>
                <a:prstClr val="black"/>
              </a:solidFill>
              <a:latin typeface="Calibri"/>
            </a:endParaRPr>
          </a:p>
        </p:txBody>
      </p:sp>
      <p:sp>
        <p:nvSpPr>
          <p:cNvPr id="66" name="矩形 65"/>
          <p:cNvSpPr/>
          <p:nvPr/>
        </p:nvSpPr>
        <p:spPr>
          <a:xfrm>
            <a:off x="6678693" y="3356992"/>
            <a:ext cx="622926" cy="369332"/>
          </a:xfrm>
          <a:prstGeom prst="rect">
            <a:avLst/>
          </a:prstGeom>
        </p:spPr>
        <p:txBody>
          <a:bodyPr wrap="none">
            <a:spAutoFit/>
          </a:bodyPr>
          <a:lstStyle/>
          <a:p>
            <a:pPr algn="ctr"/>
            <a:r>
              <a:rPr lang="en-US" b="1" dirty="0" smtClean="0">
                <a:solidFill>
                  <a:prstClr val="black"/>
                </a:solidFill>
                <a:latin typeface="Calibri"/>
                <a:ea typeface="ＭＳ Ｐゴシック" charset="0"/>
                <a:cs typeface="ＭＳ Ｐゴシック" charset="0"/>
              </a:rPr>
              <a:t>Host</a:t>
            </a:r>
            <a:endParaRPr lang="en-US" b="1" dirty="0">
              <a:solidFill>
                <a:prstClr val="black"/>
              </a:solidFill>
              <a:latin typeface="Calibri"/>
              <a:ea typeface="ＭＳ Ｐゴシック" charset="0"/>
              <a:cs typeface="ＭＳ Ｐゴシック" charset="0"/>
            </a:endParaRPr>
          </a:p>
        </p:txBody>
      </p:sp>
      <p:sp>
        <p:nvSpPr>
          <p:cNvPr id="67" name="圆角矩形 66"/>
          <p:cNvSpPr/>
          <p:nvPr/>
        </p:nvSpPr>
        <p:spPr>
          <a:xfrm>
            <a:off x="6004904" y="5574898"/>
            <a:ext cx="1943236" cy="302374"/>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LLC</a:t>
            </a:r>
            <a:endParaRPr lang="en-US" b="1" dirty="0">
              <a:solidFill>
                <a:prstClr val="black"/>
              </a:solidFill>
              <a:latin typeface="Calibri"/>
            </a:endParaRPr>
          </a:p>
        </p:txBody>
      </p:sp>
      <p:sp>
        <p:nvSpPr>
          <p:cNvPr id="68" name="圆角矩形 67"/>
          <p:cNvSpPr/>
          <p:nvPr/>
        </p:nvSpPr>
        <p:spPr>
          <a:xfrm>
            <a:off x="6003924" y="6191236"/>
            <a:ext cx="1943236" cy="39177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DRAM</a:t>
            </a:r>
            <a:endParaRPr lang="en-US" b="1" dirty="0">
              <a:solidFill>
                <a:prstClr val="black"/>
              </a:solidFill>
              <a:latin typeface="Calibri"/>
            </a:endParaRPr>
          </a:p>
        </p:txBody>
      </p:sp>
      <p:sp>
        <p:nvSpPr>
          <p:cNvPr id="69" name="下箭头 68"/>
          <p:cNvSpPr/>
          <p:nvPr/>
        </p:nvSpPr>
        <p:spPr>
          <a:xfrm>
            <a:off x="6579988" y="5877272"/>
            <a:ext cx="900100" cy="313964"/>
          </a:xfrm>
          <a:prstGeom prst="downArrow">
            <a:avLst/>
          </a:prstGeom>
          <a:solidFill>
            <a:schemeClr val="bg1">
              <a:lumMod val="95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70" name="组合 69"/>
          <p:cNvGrpSpPr/>
          <p:nvPr/>
        </p:nvGrpSpPr>
        <p:grpSpPr>
          <a:xfrm>
            <a:off x="2524396" y="3980814"/>
            <a:ext cx="745245" cy="960354"/>
            <a:chOff x="1982802" y="2828686"/>
            <a:chExt cx="745245" cy="960354"/>
          </a:xfrm>
        </p:grpSpPr>
        <p:sp>
          <p:nvSpPr>
            <p:cNvPr id="71" name="圆角矩形 70"/>
            <p:cNvSpPr/>
            <p:nvPr/>
          </p:nvSpPr>
          <p:spPr>
            <a:xfrm>
              <a:off x="1982802" y="2828686"/>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2" name="圆角矩形 71"/>
            <p:cNvSpPr/>
            <p:nvPr/>
          </p:nvSpPr>
          <p:spPr>
            <a:xfrm>
              <a:off x="2031388" y="3332742"/>
              <a:ext cx="648072" cy="399572"/>
            </a:xfrm>
            <a:prstGeom prst="roundRect">
              <a:avLst/>
            </a:prstGeom>
            <a:solidFill>
              <a:srgbClr val="FF0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3" name="组合 72"/>
          <p:cNvGrpSpPr/>
          <p:nvPr/>
        </p:nvGrpSpPr>
        <p:grpSpPr>
          <a:xfrm>
            <a:off x="7107465" y="3909332"/>
            <a:ext cx="745245" cy="960354"/>
            <a:chOff x="6800013" y="1648461"/>
            <a:chExt cx="745245" cy="960354"/>
          </a:xfrm>
        </p:grpSpPr>
        <p:sp>
          <p:nvSpPr>
            <p:cNvPr id="74" name="圆角矩形 73"/>
            <p:cNvSpPr/>
            <p:nvPr/>
          </p:nvSpPr>
          <p:spPr>
            <a:xfrm>
              <a:off x="6800013" y="1648461"/>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75" name="圆角矩形 74"/>
            <p:cNvSpPr/>
            <p:nvPr/>
          </p:nvSpPr>
          <p:spPr>
            <a:xfrm>
              <a:off x="6848599" y="2152517"/>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grpSp>
      <p:grpSp>
        <p:nvGrpSpPr>
          <p:cNvPr id="76" name="组合 75"/>
          <p:cNvGrpSpPr/>
          <p:nvPr/>
        </p:nvGrpSpPr>
        <p:grpSpPr>
          <a:xfrm>
            <a:off x="318994" y="5373216"/>
            <a:ext cx="1655804" cy="919827"/>
            <a:chOff x="32830" y="5574898"/>
            <a:chExt cx="1655804" cy="919827"/>
          </a:xfrm>
        </p:grpSpPr>
        <p:pic>
          <p:nvPicPr>
            <p:cNvPr id="77" name="Picture 2"/>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32830" y="5574898"/>
              <a:ext cx="669925"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8" name="圆角矩形 77"/>
            <p:cNvSpPr/>
            <p:nvPr/>
          </p:nvSpPr>
          <p:spPr>
            <a:xfrm>
              <a:off x="32830" y="6095153"/>
              <a:ext cx="648072" cy="399572"/>
            </a:xfrm>
            <a:prstGeom prst="roundRect">
              <a:avLst/>
            </a:prstGeom>
            <a:solidFill>
              <a:srgbClr val="FFC00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sp>
          <p:nvSpPr>
            <p:cNvPr id="79" name="TextBox 78"/>
            <p:cNvSpPr txBox="1"/>
            <p:nvPr/>
          </p:nvSpPr>
          <p:spPr>
            <a:xfrm>
              <a:off x="714200" y="5637088"/>
              <a:ext cx="966034" cy="369332"/>
            </a:xfrm>
            <a:prstGeom prst="rect">
              <a:avLst/>
            </a:prstGeom>
            <a:noFill/>
          </p:spPr>
          <p:txBody>
            <a:bodyPr wrap="none" rtlCol="0">
              <a:spAutoFit/>
            </a:bodyPr>
            <a:lstStyle/>
            <a:p>
              <a:r>
                <a:rPr lang="en-US" altLang="zh-CHS" dirty="0" smtClean="0">
                  <a:solidFill>
                    <a:prstClr val="black"/>
                  </a:solidFill>
                  <a:latin typeface="Calibri"/>
                  <a:ea typeface="Calibri"/>
                  <a:cs typeface="ＭＳ Ｐゴシック" charset="0"/>
                </a:rPr>
                <a:t>STREAM</a:t>
              </a:r>
              <a:endParaRPr lang="zh-CHS" altLang="en-US" dirty="0">
                <a:solidFill>
                  <a:prstClr val="black"/>
                </a:solidFill>
                <a:latin typeface="Calibri"/>
                <a:ea typeface="Calibri"/>
                <a:cs typeface="ＭＳ Ｐゴシック" charset="0"/>
              </a:endParaRPr>
            </a:p>
          </p:txBody>
        </p:sp>
        <p:sp>
          <p:nvSpPr>
            <p:cNvPr id="80" name="TextBox 79"/>
            <p:cNvSpPr txBox="1"/>
            <p:nvPr/>
          </p:nvSpPr>
          <p:spPr>
            <a:xfrm>
              <a:off x="714200" y="6110273"/>
              <a:ext cx="974434" cy="369332"/>
            </a:xfrm>
            <a:prstGeom prst="rect">
              <a:avLst/>
            </a:prstGeom>
            <a:noFill/>
          </p:spPr>
          <p:txBody>
            <a:bodyPr wrap="none" rtlCol="0">
              <a:spAutoFit/>
            </a:bodyPr>
            <a:lstStyle/>
            <a:p>
              <a:r>
                <a:rPr lang="en-US" altLang="zh-CHS" dirty="0" err="1" smtClean="0">
                  <a:solidFill>
                    <a:prstClr val="black"/>
                  </a:solidFill>
                  <a:latin typeface="Calibri"/>
                  <a:ea typeface="Calibri"/>
                  <a:cs typeface="ＭＳ Ｐゴシック" charset="0"/>
                </a:rPr>
                <a:t>gromacs</a:t>
              </a:r>
              <a:endParaRPr lang="zh-CHS" altLang="en-US" dirty="0">
                <a:solidFill>
                  <a:prstClr val="black"/>
                </a:solidFill>
                <a:latin typeface="Calibri"/>
                <a:ea typeface="Calibri"/>
                <a:cs typeface="ＭＳ Ｐゴシック" charset="0"/>
              </a:endParaRPr>
            </a:p>
          </p:txBody>
        </p:sp>
      </p:grpSp>
      <p:sp>
        <p:nvSpPr>
          <p:cNvPr id="81" name="圆角矩形 80"/>
          <p:cNvSpPr/>
          <p:nvPr/>
        </p:nvSpPr>
        <p:spPr>
          <a:xfrm>
            <a:off x="774763" y="4196838"/>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VM</a:t>
            </a:r>
          </a:p>
          <a:p>
            <a:pPr algn="ctr"/>
            <a:endParaRPr lang="en-US" b="1" dirty="0" smtClean="0">
              <a:solidFill>
                <a:prstClr val="black"/>
              </a:solidFill>
              <a:latin typeface="Calibri"/>
            </a:endParaRPr>
          </a:p>
          <a:p>
            <a:pPr algn="ctr"/>
            <a:endParaRPr lang="en-US" b="1" dirty="0">
              <a:solidFill>
                <a:prstClr val="black"/>
              </a:solidFill>
              <a:latin typeface="Calibri"/>
            </a:endParaRPr>
          </a:p>
        </p:txBody>
      </p:sp>
      <p:sp>
        <p:nvSpPr>
          <p:cNvPr id="82" name="圆角矩形 81"/>
          <p:cNvSpPr/>
          <p:nvPr/>
        </p:nvSpPr>
        <p:spPr>
          <a:xfrm>
            <a:off x="823349" y="4700894"/>
            <a:ext cx="648072" cy="399572"/>
          </a:xfrm>
          <a:prstGeom prst="roundRect">
            <a:avLst/>
          </a:prstGeom>
          <a:solidFill>
            <a:srgbClr val="00B050"/>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smtClean="0">
                <a:solidFill>
                  <a:prstClr val="black"/>
                </a:solidFill>
                <a:latin typeface="Calibri"/>
              </a:rPr>
              <a:t>App</a:t>
            </a:r>
            <a:endParaRPr lang="en-US" b="1" dirty="0">
              <a:solidFill>
                <a:prstClr val="black"/>
              </a:solidFill>
              <a:latin typeface="Calibri"/>
            </a:endParaRPr>
          </a:p>
        </p:txBody>
      </p:sp>
      <p:cxnSp>
        <p:nvCxnSpPr>
          <p:cNvPr id="83" name="直接箭头连接符 82"/>
          <p:cNvCxnSpPr/>
          <p:nvPr/>
        </p:nvCxnSpPr>
        <p:spPr>
          <a:xfrm>
            <a:off x="774763" y="4040295"/>
            <a:ext cx="889261" cy="0"/>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84" name="直接箭头连接符 83"/>
          <p:cNvCxnSpPr/>
          <p:nvPr/>
        </p:nvCxnSpPr>
        <p:spPr>
          <a:xfrm flipV="1">
            <a:off x="630747" y="4184311"/>
            <a:ext cx="0" cy="944488"/>
          </a:xfrm>
          <a:prstGeom prst="straightConnector1">
            <a:avLst/>
          </a:prstGeom>
          <a:ln w="38100">
            <a:solidFill>
              <a:schemeClr val="tx1">
                <a:lumMod val="95000"/>
                <a:lumOff val="5000"/>
              </a:schemeClr>
            </a:solidFill>
            <a:tailEnd type="arrow"/>
          </a:ln>
        </p:spPr>
        <p:style>
          <a:lnRef idx="1">
            <a:schemeClr val="accent1"/>
          </a:lnRef>
          <a:fillRef idx="0">
            <a:schemeClr val="accent1"/>
          </a:fillRef>
          <a:effectRef idx="0">
            <a:schemeClr val="accent1"/>
          </a:effectRef>
          <a:fontRef idx="minor">
            <a:schemeClr val="tx1"/>
          </a:fontRef>
        </p:style>
      </p:cxnSp>
      <p:sp>
        <p:nvSpPr>
          <p:cNvPr id="85" name="TextBox 84"/>
          <p:cNvSpPr txBox="1"/>
          <p:nvPr/>
        </p:nvSpPr>
        <p:spPr>
          <a:xfrm>
            <a:off x="397677" y="3680255"/>
            <a:ext cx="1654043"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Memory Capacity</a:t>
            </a:r>
            <a:endParaRPr lang="zh-CHS" altLang="en-US" sz="1600" dirty="0">
              <a:solidFill>
                <a:prstClr val="black"/>
              </a:solidFill>
              <a:latin typeface="Calibri"/>
              <a:ea typeface="Calibri"/>
              <a:cs typeface="ＭＳ Ｐゴシック" charset="0"/>
            </a:endParaRPr>
          </a:p>
        </p:txBody>
      </p:sp>
      <p:sp>
        <p:nvSpPr>
          <p:cNvPr id="86" name="TextBox 85"/>
          <p:cNvSpPr txBox="1"/>
          <p:nvPr/>
        </p:nvSpPr>
        <p:spPr>
          <a:xfrm>
            <a:off x="107504" y="4472343"/>
            <a:ext cx="530915" cy="338554"/>
          </a:xfrm>
          <a:prstGeom prst="rect">
            <a:avLst/>
          </a:prstGeom>
          <a:noFill/>
        </p:spPr>
        <p:txBody>
          <a:bodyPr wrap="none" rtlCol="0">
            <a:spAutoFit/>
          </a:bodyPr>
          <a:lstStyle/>
          <a:p>
            <a:r>
              <a:rPr lang="en-US" altLang="zh-CHS" sz="1600" dirty="0" smtClean="0">
                <a:solidFill>
                  <a:prstClr val="black"/>
                </a:solidFill>
                <a:latin typeface="Calibri"/>
                <a:ea typeface="Calibri"/>
                <a:cs typeface="ＭＳ Ｐゴシック" charset="0"/>
              </a:rPr>
              <a:t>CPU</a:t>
            </a:r>
            <a:endParaRPr lang="zh-CHS" altLang="en-US" sz="1600" dirty="0">
              <a:solidFill>
                <a:prstClr val="black"/>
              </a:solidFill>
              <a:latin typeface="Calibri"/>
              <a:ea typeface="Calibri"/>
              <a:cs typeface="ＭＳ Ｐゴシック" charset="0"/>
            </a:endParaRPr>
          </a:p>
        </p:txBody>
      </p:sp>
      <p:cxnSp>
        <p:nvCxnSpPr>
          <p:cNvPr id="87" name="直接箭头连接符 86"/>
          <p:cNvCxnSpPr/>
          <p:nvPr/>
        </p:nvCxnSpPr>
        <p:spPr>
          <a:xfrm>
            <a:off x="2572982" y="546173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8" name="直接箭头连接符 87"/>
          <p:cNvCxnSpPr/>
          <p:nvPr/>
        </p:nvCxnSpPr>
        <p:spPr>
          <a:xfrm>
            <a:off x="2742070" y="5471195"/>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89" name="直接箭头连接符 88"/>
          <p:cNvCxnSpPr/>
          <p:nvPr/>
        </p:nvCxnSpPr>
        <p:spPr>
          <a:xfrm>
            <a:off x="2915816" y="546173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0" name="直接箭头连接符 89"/>
          <p:cNvCxnSpPr/>
          <p:nvPr/>
        </p:nvCxnSpPr>
        <p:spPr>
          <a:xfrm>
            <a:off x="3086529" y="5480784"/>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5" name="直接箭头连接符 94"/>
          <p:cNvCxnSpPr/>
          <p:nvPr/>
        </p:nvCxnSpPr>
        <p:spPr>
          <a:xfrm>
            <a:off x="3900068" y="5471593"/>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6" name="直接箭头连接符 95"/>
          <p:cNvCxnSpPr/>
          <p:nvPr/>
        </p:nvCxnSpPr>
        <p:spPr>
          <a:xfrm>
            <a:off x="7484812" y="5480782"/>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8" name="直接箭头连接符 97"/>
          <p:cNvCxnSpPr/>
          <p:nvPr/>
        </p:nvCxnSpPr>
        <p:spPr>
          <a:xfrm>
            <a:off x="6165146" y="5462108"/>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99" name="直接箭头连接符 98"/>
          <p:cNvCxnSpPr/>
          <p:nvPr/>
        </p:nvCxnSpPr>
        <p:spPr>
          <a:xfrm>
            <a:off x="6334234" y="5471570"/>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0" name="直接箭头连接符 99"/>
          <p:cNvCxnSpPr/>
          <p:nvPr/>
        </p:nvCxnSpPr>
        <p:spPr>
          <a:xfrm>
            <a:off x="6507980" y="5462107"/>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01" name="直接箭头连接符 100"/>
          <p:cNvCxnSpPr/>
          <p:nvPr/>
        </p:nvCxnSpPr>
        <p:spPr>
          <a:xfrm>
            <a:off x="6678693" y="5481159"/>
            <a:ext cx="0" cy="720041"/>
          </a:xfrm>
          <a:prstGeom prst="straightConnector1">
            <a:avLst/>
          </a:prstGeom>
          <a:ln w="38100">
            <a:solidFill>
              <a:srgbClr val="0000FF"/>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9" name="爆炸形 1 18"/>
          <p:cNvSpPr/>
          <p:nvPr/>
        </p:nvSpPr>
        <p:spPr>
          <a:xfrm>
            <a:off x="251520" y="1196752"/>
            <a:ext cx="8772290" cy="5051223"/>
          </a:xfrm>
          <a:prstGeom prst="irregularSeal1">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HS" sz="2800" b="1" dirty="0" smtClean="0">
                <a:solidFill>
                  <a:srgbClr val="FF0000"/>
                </a:solidFill>
                <a:latin typeface="Calibri"/>
                <a:ea typeface="Calibri"/>
              </a:rPr>
              <a:t>We need microarchitecture-level interference awareness in DRM!</a:t>
            </a:r>
            <a:endParaRPr lang="zh-CHS" altLang="en-US" sz="2800" b="1" dirty="0">
              <a:solidFill>
                <a:srgbClr val="FF0000"/>
              </a:solidFill>
              <a:latin typeface="Calibri"/>
              <a:ea typeface="Calibri"/>
            </a:endParaRPr>
          </a:p>
        </p:txBody>
      </p:sp>
      <p:pic>
        <p:nvPicPr>
          <p:cNvPr id="59" name="Picture 7" descr="safari.png"/>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5610790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8" grpId="0"/>
      <p:bldP spid="19"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A-DRM: Architecture-aware DRM</a:t>
            </a:r>
            <a:endParaRPr lang="zh-CHS" altLang="en-US" b="1" dirty="0"/>
          </a:p>
        </p:txBody>
      </p:sp>
      <p:sp>
        <p:nvSpPr>
          <p:cNvPr id="3" name="内容占位符 2"/>
          <p:cNvSpPr>
            <a:spLocks noGrp="1"/>
          </p:cNvSpPr>
          <p:nvPr>
            <p:ph idx="1"/>
          </p:nvPr>
        </p:nvSpPr>
        <p:spPr/>
        <p:txBody>
          <a:bodyPr>
            <a:noAutofit/>
          </a:bodyPr>
          <a:lstStyle/>
          <a:p>
            <a:r>
              <a:rPr lang="en-US" altLang="zh-CHS" sz="3000" b="1" u="sng" dirty="0" smtClean="0"/>
              <a:t>Goal</a:t>
            </a:r>
            <a:r>
              <a:rPr lang="en-US" altLang="zh-CHS" sz="3000" dirty="0" smtClean="0"/>
              <a:t>: Take into account microarchitecture-level </a:t>
            </a:r>
            <a:r>
              <a:rPr lang="en-US" altLang="zh-CHS" sz="3000" dirty="0"/>
              <a:t>shared resource </a:t>
            </a:r>
            <a:r>
              <a:rPr lang="en-US" altLang="zh-CHS" sz="3000" dirty="0" smtClean="0"/>
              <a:t>interference</a:t>
            </a:r>
          </a:p>
          <a:p>
            <a:pPr lvl="1"/>
            <a:r>
              <a:rPr lang="en-US" altLang="zh-CHS" sz="2400" dirty="0" smtClean="0"/>
              <a:t>Shared cache capacity</a:t>
            </a:r>
          </a:p>
          <a:p>
            <a:pPr lvl="1"/>
            <a:r>
              <a:rPr lang="en-US" altLang="zh-CHS" sz="2400" dirty="0" smtClean="0"/>
              <a:t>Shared memory bandwidth</a:t>
            </a:r>
          </a:p>
          <a:p>
            <a:pPr lvl="8"/>
            <a:endParaRPr lang="en-US" altLang="zh-CHS" dirty="0"/>
          </a:p>
          <a:p>
            <a:r>
              <a:rPr lang="en-US" altLang="zh-CHS" sz="3000" b="1" u="sng" dirty="0">
                <a:solidFill>
                  <a:srgbClr val="0000FF"/>
                </a:solidFill>
              </a:rPr>
              <a:t>Key </a:t>
            </a:r>
            <a:r>
              <a:rPr lang="en-US" altLang="zh-CHS" sz="3000" b="1" u="sng" dirty="0" smtClean="0">
                <a:solidFill>
                  <a:srgbClr val="0000FF"/>
                </a:solidFill>
              </a:rPr>
              <a:t>Idea</a:t>
            </a:r>
            <a:r>
              <a:rPr lang="en-US" altLang="zh-CHS" sz="3000" dirty="0" smtClean="0">
                <a:solidFill>
                  <a:srgbClr val="0000FF"/>
                </a:solidFill>
              </a:rPr>
              <a:t>: </a:t>
            </a:r>
          </a:p>
          <a:p>
            <a:pPr lvl="1"/>
            <a:r>
              <a:rPr lang="en-US" altLang="zh-CHS" sz="2600" dirty="0" smtClean="0">
                <a:solidFill>
                  <a:srgbClr val="0000FF"/>
                </a:solidFill>
              </a:rPr>
              <a:t>Monitor and detect microarchitecture</a:t>
            </a:r>
            <a:r>
              <a:rPr lang="en-US" altLang="zh-CHS" sz="2600" dirty="0">
                <a:solidFill>
                  <a:srgbClr val="0000FF"/>
                </a:solidFill>
              </a:rPr>
              <a:t>-level shared resource </a:t>
            </a:r>
            <a:r>
              <a:rPr lang="en-US" altLang="zh-CHS" sz="2600" dirty="0" smtClean="0">
                <a:solidFill>
                  <a:srgbClr val="0000FF"/>
                </a:solidFill>
              </a:rPr>
              <a:t>interference</a:t>
            </a:r>
            <a:endParaRPr lang="en-US" altLang="zh-CHS" sz="2600" dirty="0">
              <a:solidFill>
                <a:srgbClr val="0000FF"/>
              </a:solidFill>
            </a:endParaRPr>
          </a:p>
          <a:p>
            <a:pPr lvl="1"/>
            <a:r>
              <a:rPr lang="en-US" altLang="zh-CHS" sz="2600" dirty="0" smtClean="0">
                <a:solidFill>
                  <a:srgbClr val="0000FF"/>
                </a:solidFill>
              </a:rPr>
              <a:t>Balance microarchitecture</a:t>
            </a:r>
            <a:r>
              <a:rPr lang="en-US" altLang="zh-CHS" sz="2600" dirty="0">
                <a:solidFill>
                  <a:srgbClr val="0000FF"/>
                </a:solidFill>
              </a:rPr>
              <a:t>-level </a:t>
            </a:r>
            <a:r>
              <a:rPr lang="en-US" altLang="zh-CHS" sz="2600" dirty="0" smtClean="0">
                <a:solidFill>
                  <a:srgbClr val="0000FF"/>
                </a:solidFill>
              </a:rPr>
              <a:t>resource usage </a:t>
            </a:r>
            <a:r>
              <a:rPr lang="en-US" altLang="zh-CHS" sz="2600" dirty="0">
                <a:solidFill>
                  <a:srgbClr val="0000FF"/>
                </a:solidFill>
              </a:rPr>
              <a:t>across </a:t>
            </a:r>
            <a:r>
              <a:rPr lang="en-US" altLang="zh-CHS" sz="2600" dirty="0" smtClean="0">
                <a:solidFill>
                  <a:srgbClr val="0000FF"/>
                </a:solidFill>
              </a:rPr>
              <a:t>cluster to minimize memory interference while maximizing system performance</a:t>
            </a:r>
            <a:endParaRPr lang="en-US" altLang="zh-CHS" sz="2600" dirty="0">
              <a:solidFill>
                <a:srgbClr val="0000FF"/>
              </a:solidFill>
            </a:endParaRPr>
          </a:p>
          <a:p>
            <a:endParaRPr lang="en-US" altLang="zh-CHS" dirty="0" smtClean="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212</a:t>
            </a:fld>
            <a:endParaRPr lang="zh-CHS" altLang="en-US">
              <a:solidFill>
                <a:prstClr val="black"/>
              </a:solidFill>
              <a:latin typeface="Calibri"/>
              <a:ea typeface="Calibri"/>
            </a:endParaRPr>
          </a:p>
        </p:txBody>
      </p:sp>
      <p:pic>
        <p:nvPicPr>
          <p:cNvPr id="5" name="Picture 7" descr="safari.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67901270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en-US" altLang="zh-CHS" b="1" dirty="0" smtClean="0"/>
              <a:t>A-DRM: Architecture-aware DRM</a:t>
            </a:r>
            <a:endParaRPr lang="zh-CHS" altLang="en-US" b="1" dirty="0"/>
          </a:p>
        </p:txBody>
      </p:sp>
      <p:sp>
        <p:nvSpPr>
          <p:cNvPr id="4" name="灯片编号占位符 3"/>
          <p:cNvSpPr>
            <a:spLocks noGrp="1"/>
          </p:cNvSpPr>
          <p:nvPr>
            <p:ph type="sldNum" sz="quarter" idx="12"/>
          </p:nvPr>
        </p:nvSpPr>
        <p:spPr/>
        <p:txBody>
          <a:bodyPr/>
          <a:lstStyle/>
          <a:p>
            <a:fld id="{0C913308-F349-4B6D-A68A-DD1791B4A57B}" type="slidenum">
              <a:rPr lang="zh-CHS" altLang="en-US" smtClean="0">
                <a:solidFill>
                  <a:prstClr val="black"/>
                </a:solidFill>
                <a:latin typeface="Calibri"/>
                <a:ea typeface="Calibri"/>
              </a:rPr>
              <a:pPr/>
              <a:t>213</a:t>
            </a:fld>
            <a:endParaRPr lang="zh-CHS" altLang="en-US" dirty="0">
              <a:solidFill>
                <a:prstClr val="black"/>
              </a:solidFill>
              <a:latin typeface="Calibri"/>
              <a:ea typeface="Calibri"/>
            </a:endParaRPr>
          </a:p>
        </p:txBody>
      </p:sp>
      <p:sp>
        <p:nvSpPr>
          <p:cNvPr id="5" name="矩形 4"/>
          <p:cNvSpPr/>
          <p:nvPr/>
        </p:nvSpPr>
        <p:spPr>
          <a:xfrm>
            <a:off x="431540" y="2209746"/>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endParaRPr lang="en-US" b="1" dirty="0">
              <a:solidFill>
                <a:prstClr val="black"/>
              </a:solidFill>
              <a:latin typeface="Calibri"/>
            </a:endParaRPr>
          </a:p>
        </p:txBody>
      </p:sp>
      <p:sp>
        <p:nvSpPr>
          <p:cNvPr id="6" name="矩形 5"/>
          <p:cNvSpPr/>
          <p:nvPr/>
        </p:nvSpPr>
        <p:spPr>
          <a:xfrm>
            <a:off x="575556" y="2343295"/>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endParaRPr lang="en-US" b="1" dirty="0">
              <a:solidFill>
                <a:prstClr val="black"/>
              </a:solidFill>
              <a:latin typeface="Calibri"/>
            </a:endParaRPr>
          </a:p>
        </p:txBody>
      </p:sp>
      <p:grpSp>
        <p:nvGrpSpPr>
          <p:cNvPr id="7" name="组合 6"/>
          <p:cNvGrpSpPr/>
          <p:nvPr/>
        </p:nvGrpSpPr>
        <p:grpSpPr>
          <a:xfrm>
            <a:off x="719572" y="2492211"/>
            <a:ext cx="3528392" cy="3162785"/>
            <a:chOff x="899592" y="692696"/>
            <a:chExt cx="3528392" cy="3162785"/>
          </a:xfrm>
        </p:grpSpPr>
        <p:sp>
          <p:nvSpPr>
            <p:cNvPr id="8" name="矩形 7"/>
            <p:cNvSpPr/>
            <p:nvPr/>
          </p:nvSpPr>
          <p:spPr>
            <a:xfrm>
              <a:off x="899592" y="692696"/>
              <a:ext cx="3528392" cy="3162785"/>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r>
                <a:rPr lang="en-US" b="1" dirty="0" err="1" smtClean="0">
                  <a:solidFill>
                    <a:prstClr val="black"/>
                  </a:solidFill>
                  <a:latin typeface="Calibri"/>
                </a:rPr>
                <a:t>OS+Hypervisor</a:t>
              </a:r>
              <a:endParaRPr lang="en-US" b="1" dirty="0">
                <a:solidFill>
                  <a:prstClr val="black"/>
                </a:solidFill>
                <a:latin typeface="Calibri"/>
              </a:endParaRPr>
            </a:p>
          </p:txBody>
        </p:sp>
        <p:grpSp>
          <p:nvGrpSpPr>
            <p:cNvPr id="9" name="组合 8"/>
            <p:cNvGrpSpPr/>
            <p:nvPr/>
          </p:nvGrpSpPr>
          <p:grpSpPr>
            <a:xfrm>
              <a:off x="1223628" y="1137783"/>
              <a:ext cx="936104" cy="1517701"/>
              <a:chOff x="6071584" y="3273230"/>
              <a:chExt cx="936104" cy="1517701"/>
            </a:xfrm>
          </p:grpSpPr>
          <p:sp>
            <p:nvSpPr>
              <p:cNvPr id="17" name="圆角矩形 16"/>
              <p:cNvSpPr/>
              <p:nvPr/>
            </p:nvSpPr>
            <p:spPr>
              <a:xfrm>
                <a:off x="6071584" y="3273230"/>
                <a:ext cx="936104" cy="151770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8" name="圆角矩形 17"/>
              <p:cNvSpPr/>
              <p:nvPr/>
            </p:nvSpPr>
            <p:spPr>
              <a:xfrm>
                <a:off x="6167014" y="335699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VM</a:t>
                </a: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9" name="圆角矩形 18"/>
              <p:cNvSpPr/>
              <p:nvPr/>
            </p:nvSpPr>
            <p:spPr>
              <a:xfrm>
                <a:off x="6215600" y="3861048"/>
                <a:ext cx="648072" cy="399572"/>
              </a:xfrm>
              <a:prstGeom prst="roundRect">
                <a:avLst/>
              </a:prstGeom>
              <a:solidFill>
                <a:schemeClr val="bg1"/>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App</a:t>
                </a:r>
                <a:endParaRPr lang="en-US" b="1" dirty="0">
                  <a:solidFill>
                    <a:prstClr val="black"/>
                  </a:solidFill>
                  <a:latin typeface="Calibri"/>
                </a:endParaRPr>
              </a:p>
            </p:txBody>
          </p:sp>
        </p:grpSp>
        <p:grpSp>
          <p:nvGrpSpPr>
            <p:cNvPr id="10" name="组合 9"/>
            <p:cNvGrpSpPr/>
            <p:nvPr/>
          </p:nvGrpSpPr>
          <p:grpSpPr>
            <a:xfrm>
              <a:off x="3239852" y="1137783"/>
              <a:ext cx="936104" cy="1517701"/>
              <a:chOff x="7079696" y="3273230"/>
              <a:chExt cx="936104" cy="1517701"/>
            </a:xfrm>
          </p:grpSpPr>
          <p:sp>
            <p:nvSpPr>
              <p:cNvPr id="14" name="圆角矩形 13"/>
              <p:cNvSpPr/>
              <p:nvPr/>
            </p:nvSpPr>
            <p:spPr>
              <a:xfrm>
                <a:off x="7079696" y="3273230"/>
                <a:ext cx="936104" cy="1517701"/>
              </a:xfrm>
              <a:prstGeom prst="roundRect">
                <a:avLst/>
              </a:prstGeom>
              <a:solidFill>
                <a:schemeClr val="accent3"/>
              </a:solidFill>
              <a:ln w="381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5" name="圆角矩形 14"/>
              <p:cNvSpPr/>
              <p:nvPr/>
            </p:nvSpPr>
            <p:spPr>
              <a:xfrm>
                <a:off x="7175126" y="3356992"/>
                <a:ext cx="745245" cy="960354"/>
              </a:xfrm>
              <a:prstGeom prst="roundRect">
                <a:avLst/>
              </a:prstGeom>
              <a:solidFill>
                <a:schemeClr val="accent5"/>
              </a:solidFill>
              <a:ln w="381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VM</a:t>
                </a:r>
              </a:p>
              <a:p>
                <a:pPr algn="ctr" fontAlgn="base">
                  <a:spcBef>
                    <a:spcPct val="0"/>
                  </a:spcBef>
                  <a:spcAft>
                    <a:spcPct val="0"/>
                  </a:spcAft>
                </a:pPr>
                <a:endParaRPr lang="en-US" b="1" dirty="0" smtClean="0">
                  <a:solidFill>
                    <a:prstClr val="black"/>
                  </a:solidFill>
                  <a:latin typeface="Calibri"/>
                </a:endParaRPr>
              </a:p>
              <a:p>
                <a:pPr algn="ctr" fontAlgn="base">
                  <a:spcBef>
                    <a:spcPct val="0"/>
                  </a:spcBef>
                  <a:spcAft>
                    <a:spcPct val="0"/>
                  </a:spcAft>
                </a:pPr>
                <a:endParaRPr lang="en-US" b="1" dirty="0">
                  <a:solidFill>
                    <a:prstClr val="black"/>
                  </a:solidFill>
                  <a:latin typeface="Calibri"/>
                </a:endParaRPr>
              </a:p>
            </p:txBody>
          </p:sp>
          <p:sp>
            <p:nvSpPr>
              <p:cNvPr id="16" name="圆角矩形 15"/>
              <p:cNvSpPr/>
              <p:nvPr/>
            </p:nvSpPr>
            <p:spPr>
              <a:xfrm>
                <a:off x="7223712" y="3861048"/>
                <a:ext cx="648072" cy="399572"/>
              </a:xfrm>
              <a:prstGeom prst="roundRect">
                <a:avLst/>
              </a:prstGeom>
              <a:solidFill>
                <a:schemeClr val="bg1"/>
              </a:solidFill>
              <a:ln w="3175">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App</a:t>
                </a:r>
                <a:endParaRPr lang="en-US" b="1" dirty="0">
                  <a:solidFill>
                    <a:prstClr val="black"/>
                  </a:solidFill>
                  <a:latin typeface="Calibri"/>
                </a:endParaRPr>
              </a:p>
            </p:txBody>
          </p:sp>
        </p:grpSp>
        <p:sp>
          <p:nvSpPr>
            <p:cNvPr id="11" name="圆角矩形 10"/>
            <p:cNvSpPr/>
            <p:nvPr/>
          </p:nvSpPr>
          <p:spPr>
            <a:xfrm>
              <a:off x="1115616" y="2943517"/>
              <a:ext cx="3168352" cy="741040"/>
            </a:xfrm>
            <a:prstGeom prst="roundRect">
              <a:avLst/>
            </a:prstGeom>
            <a:noFill/>
            <a:ln w="12700">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en-US" b="1" dirty="0">
                <a:solidFill>
                  <a:prstClr val="black"/>
                </a:solidFill>
                <a:latin typeface="Calibri"/>
              </a:endParaRPr>
            </a:p>
          </p:txBody>
        </p:sp>
        <p:cxnSp>
          <p:nvCxnSpPr>
            <p:cNvPr id="12" name="肘形连接符 11"/>
            <p:cNvCxnSpPr>
              <a:stCxn id="11" idx="0"/>
              <a:endCxn id="17" idx="2"/>
            </p:cNvCxnSpPr>
            <p:nvPr/>
          </p:nvCxnSpPr>
          <p:spPr>
            <a:xfrm rot="16200000" flipV="1">
              <a:off x="2051720" y="2295445"/>
              <a:ext cx="288033" cy="1008112"/>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3" name="肘形连接符 12"/>
            <p:cNvCxnSpPr>
              <a:stCxn id="11" idx="0"/>
              <a:endCxn id="14" idx="2"/>
            </p:cNvCxnSpPr>
            <p:nvPr/>
          </p:nvCxnSpPr>
          <p:spPr>
            <a:xfrm rot="5400000" flipH="1" flipV="1">
              <a:off x="3059832" y="2295445"/>
              <a:ext cx="288033" cy="1008112"/>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sp>
        <p:nvSpPr>
          <p:cNvPr id="20" name="矩形 19"/>
          <p:cNvSpPr/>
          <p:nvPr/>
        </p:nvSpPr>
        <p:spPr>
          <a:xfrm>
            <a:off x="5184068" y="2189874"/>
            <a:ext cx="3528392" cy="3465122"/>
          </a:xfrm>
          <a:prstGeom prst="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fontAlgn="base">
              <a:spcBef>
                <a:spcPct val="0"/>
              </a:spcBef>
              <a:spcAft>
                <a:spcPct val="0"/>
              </a:spcAft>
            </a:pPr>
            <a:r>
              <a:rPr lang="en-US" b="1" dirty="0" smtClean="0">
                <a:solidFill>
                  <a:prstClr val="black"/>
                </a:solidFill>
                <a:latin typeface="Calibri"/>
              </a:rPr>
              <a:t>A-DRM: Global Architecture –aware Resource Manager</a:t>
            </a:r>
            <a:endParaRPr lang="en-US" b="1" dirty="0">
              <a:solidFill>
                <a:prstClr val="black"/>
              </a:solidFill>
              <a:latin typeface="Calibri"/>
            </a:endParaRPr>
          </a:p>
        </p:txBody>
      </p:sp>
      <p:sp>
        <p:nvSpPr>
          <p:cNvPr id="21" name="圆角矩形 20"/>
          <p:cNvSpPr/>
          <p:nvPr/>
        </p:nvSpPr>
        <p:spPr>
          <a:xfrm>
            <a:off x="5364088" y="2870823"/>
            <a:ext cx="3168352" cy="399572"/>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Profiling Engine</a:t>
            </a:r>
            <a:endParaRPr lang="en-US" b="1" dirty="0">
              <a:solidFill>
                <a:prstClr val="black"/>
              </a:solidFill>
              <a:latin typeface="Calibri"/>
            </a:endParaRPr>
          </a:p>
        </p:txBody>
      </p:sp>
      <p:sp>
        <p:nvSpPr>
          <p:cNvPr id="22" name="圆角矩形 21"/>
          <p:cNvSpPr/>
          <p:nvPr/>
        </p:nvSpPr>
        <p:spPr>
          <a:xfrm>
            <a:off x="5364956" y="3475829"/>
            <a:ext cx="3167063" cy="548486"/>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Architecture-aware</a:t>
            </a:r>
          </a:p>
          <a:p>
            <a:pPr algn="ctr" fontAlgn="base">
              <a:spcBef>
                <a:spcPct val="0"/>
              </a:spcBef>
              <a:spcAft>
                <a:spcPct val="0"/>
              </a:spcAft>
            </a:pPr>
            <a:r>
              <a:rPr lang="en-US" b="1" dirty="0" smtClean="0">
                <a:solidFill>
                  <a:prstClr val="black"/>
                </a:solidFill>
                <a:latin typeface="Calibri"/>
              </a:rPr>
              <a:t>Interference Detector</a:t>
            </a:r>
            <a:endParaRPr lang="en-US" b="1" dirty="0">
              <a:solidFill>
                <a:prstClr val="black"/>
              </a:solidFill>
              <a:latin typeface="Calibri"/>
            </a:endParaRPr>
          </a:p>
        </p:txBody>
      </p:sp>
      <p:sp>
        <p:nvSpPr>
          <p:cNvPr id="23" name="圆角矩形 22"/>
          <p:cNvSpPr/>
          <p:nvPr/>
        </p:nvSpPr>
        <p:spPr>
          <a:xfrm>
            <a:off x="5365749" y="4232005"/>
            <a:ext cx="3165475" cy="800100"/>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Architecture-aware </a:t>
            </a:r>
          </a:p>
          <a:p>
            <a:pPr algn="ctr" fontAlgn="base">
              <a:spcBef>
                <a:spcPct val="0"/>
              </a:spcBef>
              <a:spcAft>
                <a:spcPct val="0"/>
              </a:spcAft>
            </a:pPr>
            <a:r>
              <a:rPr lang="en-US" b="1" dirty="0" smtClean="0">
                <a:solidFill>
                  <a:prstClr val="black"/>
                </a:solidFill>
                <a:latin typeface="Calibri"/>
              </a:rPr>
              <a:t>Distributed Resource Management (Policy)</a:t>
            </a:r>
            <a:endParaRPr lang="en-US" b="1" dirty="0">
              <a:solidFill>
                <a:prstClr val="black"/>
              </a:solidFill>
              <a:latin typeface="Calibri"/>
            </a:endParaRPr>
          </a:p>
        </p:txBody>
      </p:sp>
      <p:sp>
        <p:nvSpPr>
          <p:cNvPr id="24" name="圆角矩形 23"/>
          <p:cNvSpPr/>
          <p:nvPr/>
        </p:nvSpPr>
        <p:spPr>
          <a:xfrm>
            <a:off x="5365750" y="5206166"/>
            <a:ext cx="3165475" cy="399572"/>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b="1" dirty="0" smtClean="0">
                <a:solidFill>
                  <a:prstClr val="black"/>
                </a:solidFill>
                <a:latin typeface="Calibri"/>
              </a:rPr>
              <a:t>Migration Engine</a:t>
            </a:r>
            <a:endParaRPr lang="en-US" b="1" dirty="0">
              <a:solidFill>
                <a:prstClr val="black"/>
              </a:solidFill>
              <a:latin typeface="Calibri"/>
            </a:endParaRPr>
          </a:p>
        </p:txBody>
      </p:sp>
      <p:cxnSp>
        <p:nvCxnSpPr>
          <p:cNvPr id="25" name="肘形连接符 24"/>
          <p:cNvCxnSpPr>
            <a:stCxn id="11" idx="3"/>
            <a:endCxn id="21" idx="1"/>
          </p:cNvCxnSpPr>
          <p:nvPr/>
        </p:nvCxnSpPr>
        <p:spPr>
          <a:xfrm flipV="1">
            <a:off x="4103948" y="3070609"/>
            <a:ext cx="1260140" cy="2042943"/>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6" name="肘形连接符 25"/>
          <p:cNvCxnSpPr>
            <a:stCxn id="21" idx="2"/>
            <a:endCxn id="22" idx="0"/>
          </p:cNvCxnSpPr>
          <p:nvPr/>
        </p:nvCxnSpPr>
        <p:spPr>
          <a:xfrm rot="16200000" flipH="1">
            <a:off x="6845659" y="3373000"/>
            <a:ext cx="205434" cy="224"/>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7" name="肘形连接符 26"/>
          <p:cNvCxnSpPr>
            <a:stCxn id="22" idx="2"/>
            <a:endCxn id="23" idx="0"/>
          </p:cNvCxnSpPr>
          <p:nvPr/>
        </p:nvCxnSpPr>
        <p:spPr>
          <a:xfrm rot="5400000">
            <a:off x="6844643" y="4128160"/>
            <a:ext cx="207690" cy="1"/>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8" name="肘形连接符 27"/>
          <p:cNvCxnSpPr>
            <a:stCxn id="23" idx="2"/>
            <a:endCxn id="24" idx="0"/>
          </p:cNvCxnSpPr>
          <p:nvPr/>
        </p:nvCxnSpPr>
        <p:spPr>
          <a:xfrm rot="16200000" flipH="1">
            <a:off x="6861457" y="5119134"/>
            <a:ext cx="174061" cy="1"/>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9" name="矩形 28"/>
          <p:cNvSpPr/>
          <p:nvPr/>
        </p:nvSpPr>
        <p:spPr>
          <a:xfrm>
            <a:off x="3281638" y="1820542"/>
            <a:ext cx="714298" cy="369332"/>
          </a:xfrm>
          <a:prstGeom prst="rect">
            <a:avLst/>
          </a:prstGeom>
        </p:spPr>
        <p:txBody>
          <a:bodyPr wrap="none">
            <a:spAutoFit/>
          </a:bodyPr>
          <a:lstStyle/>
          <a:p>
            <a:pPr fontAlgn="base">
              <a:spcBef>
                <a:spcPct val="0"/>
              </a:spcBef>
              <a:spcAft>
                <a:spcPct val="0"/>
              </a:spcAft>
            </a:pPr>
            <a:r>
              <a:rPr lang="en-US" b="1" dirty="0" smtClean="0">
                <a:solidFill>
                  <a:prstClr val="black"/>
                </a:solidFill>
                <a:latin typeface="Arial" charset="0"/>
                <a:ea typeface="ＭＳ Ｐゴシック" charset="0"/>
                <a:cs typeface="ＭＳ Ｐゴシック" charset="0"/>
              </a:rPr>
              <a:t>Hosts</a:t>
            </a:r>
            <a:endParaRPr lang="en-US" b="1" dirty="0">
              <a:solidFill>
                <a:prstClr val="black"/>
              </a:solidFill>
              <a:latin typeface="Arial" charset="0"/>
              <a:ea typeface="ＭＳ Ｐゴシック" charset="0"/>
              <a:cs typeface="ＭＳ Ｐゴシック" charset="0"/>
            </a:endParaRPr>
          </a:p>
        </p:txBody>
      </p:sp>
      <p:sp>
        <p:nvSpPr>
          <p:cNvPr id="30" name="矩形 29"/>
          <p:cNvSpPr/>
          <p:nvPr/>
        </p:nvSpPr>
        <p:spPr>
          <a:xfrm>
            <a:off x="5184068" y="1772816"/>
            <a:ext cx="1143133" cy="369332"/>
          </a:xfrm>
          <a:prstGeom prst="rect">
            <a:avLst/>
          </a:prstGeom>
        </p:spPr>
        <p:txBody>
          <a:bodyPr wrap="none">
            <a:spAutoFit/>
          </a:bodyPr>
          <a:lstStyle/>
          <a:p>
            <a:pPr fontAlgn="base">
              <a:spcBef>
                <a:spcPct val="0"/>
              </a:spcBef>
              <a:spcAft>
                <a:spcPct val="0"/>
              </a:spcAft>
            </a:pPr>
            <a:r>
              <a:rPr lang="en-US" b="1" dirty="0" smtClean="0">
                <a:solidFill>
                  <a:prstClr val="black"/>
                </a:solidFill>
                <a:latin typeface="Arial" charset="0"/>
                <a:ea typeface="ＭＳ Ｐゴシック" charset="0"/>
                <a:cs typeface="ＭＳ Ｐゴシック" charset="0"/>
              </a:rPr>
              <a:t>Controller</a:t>
            </a:r>
            <a:endParaRPr lang="en-US" b="1" dirty="0">
              <a:solidFill>
                <a:prstClr val="black"/>
              </a:solidFill>
              <a:latin typeface="Arial" charset="0"/>
              <a:ea typeface="ＭＳ Ｐゴシック" charset="0"/>
              <a:cs typeface="ＭＳ Ｐゴシック" charset="0"/>
            </a:endParaRPr>
          </a:p>
        </p:txBody>
      </p:sp>
      <p:sp>
        <p:nvSpPr>
          <p:cNvPr id="31" name="圆角矩形 30"/>
          <p:cNvSpPr/>
          <p:nvPr/>
        </p:nvSpPr>
        <p:spPr>
          <a:xfrm>
            <a:off x="984183" y="4776793"/>
            <a:ext cx="1535590" cy="435483"/>
          </a:xfrm>
          <a:prstGeom prst="roundRect">
            <a:avLst/>
          </a:prstGeom>
          <a:solidFill>
            <a:schemeClr val="bg2"/>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sz="1400" b="1" dirty="0" smtClean="0">
                <a:solidFill>
                  <a:prstClr val="black"/>
                </a:solidFill>
                <a:latin typeface="Calibri"/>
              </a:rPr>
              <a:t>CPU/Memory Capacity</a:t>
            </a:r>
            <a:endParaRPr lang="en-US" sz="1400" b="1" dirty="0">
              <a:solidFill>
                <a:prstClr val="black"/>
              </a:solidFill>
              <a:latin typeface="Calibri"/>
            </a:endParaRPr>
          </a:p>
        </p:txBody>
      </p:sp>
      <p:sp>
        <p:nvSpPr>
          <p:cNvPr id="32" name="矩形 31"/>
          <p:cNvSpPr/>
          <p:nvPr/>
        </p:nvSpPr>
        <p:spPr>
          <a:xfrm>
            <a:off x="2072983" y="5175079"/>
            <a:ext cx="893578" cy="369332"/>
          </a:xfrm>
          <a:prstGeom prst="rect">
            <a:avLst/>
          </a:prstGeom>
        </p:spPr>
        <p:txBody>
          <a:bodyPr wrap="none">
            <a:spAutoFit/>
          </a:bodyPr>
          <a:lstStyle/>
          <a:p>
            <a:pPr fontAlgn="base">
              <a:spcBef>
                <a:spcPct val="0"/>
              </a:spcBef>
              <a:spcAft>
                <a:spcPct val="0"/>
              </a:spcAft>
            </a:pPr>
            <a:r>
              <a:rPr lang="en-US" b="1" dirty="0">
                <a:solidFill>
                  <a:prstClr val="black"/>
                </a:solidFill>
                <a:latin typeface="Arial" charset="0"/>
                <a:ea typeface="ＭＳ Ｐゴシック" charset="0"/>
                <a:cs typeface="ＭＳ Ｐゴシック" charset="0"/>
              </a:rPr>
              <a:t>Profiler</a:t>
            </a:r>
            <a:endParaRPr lang="en-US" dirty="0">
              <a:solidFill>
                <a:prstClr val="black"/>
              </a:solidFill>
              <a:latin typeface="Arial" charset="0"/>
              <a:ea typeface="ＭＳ Ｐゴシック" charset="0"/>
              <a:cs typeface="ＭＳ Ｐゴシック" charset="0"/>
            </a:endParaRPr>
          </a:p>
        </p:txBody>
      </p:sp>
      <p:sp>
        <p:nvSpPr>
          <p:cNvPr id="33" name="圆角矩形 32"/>
          <p:cNvSpPr/>
          <p:nvPr/>
        </p:nvSpPr>
        <p:spPr>
          <a:xfrm>
            <a:off x="2555776" y="4776793"/>
            <a:ext cx="1476164" cy="435484"/>
          </a:xfrm>
          <a:prstGeom prst="roundRect">
            <a:avLst/>
          </a:prstGeom>
          <a:solidFill>
            <a:schemeClr val="accent2">
              <a:lumMod val="40000"/>
              <a:lumOff val="60000"/>
            </a:schemeClr>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sz="1400" b="1" dirty="0" smtClean="0">
                <a:solidFill>
                  <a:prstClr val="black"/>
                </a:solidFill>
                <a:latin typeface="Calibri"/>
              </a:rPr>
              <a:t>Architectural Resource</a:t>
            </a:r>
            <a:endParaRPr lang="en-US" sz="1400" b="1" dirty="0">
              <a:solidFill>
                <a:prstClr val="black"/>
              </a:solidFill>
              <a:latin typeface="Calibri"/>
            </a:endParaRPr>
          </a:p>
        </p:txBody>
      </p:sp>
      <p:sp>
        <p:nvSpPr>
          <p:cNvPr id="34" name="矩形 33"/>
          <p:cNvSpPr/>
          <p:nvPr/>
        </p:nvSpPr>
        <p:spPr>
          <a:xfrm>
            <a:off x="2254314" y="3553103"/>
            <a:ext cx="530915" cy="369332"/>
          </a:xfrm>
          <a:prstGeom prst="rect">
            <a:avLst/>
          </a:prstGeom>
        </p:spPr>
        <p:txBody>
          <a:bodyPr wrap="none">
            <a:spAutoFit/>
          </a:bodyPr>
          <a:lstStyle/>
          <a:p>
            <a:pPr fontAlgn="base">
              <a:spcBef>
                <a:spcPct val="0"/>
              </a:spcBef>
              <a:spcAft>
                <a:spcPct val="0"/>
              </a:spcAft>
            </a:pPr>
            <a:r>
              <a:rPr lang="en-US" b="1" dirty="0" smtClean="0">
                <a:solidFill>
                  <a:prstClr val="black"/>
                </a:solidFill>
                <a:latin typeface="Arial" charset="0"/>
                <a:ea typeface="ＭＳ Ｐゴシック" charset="0"/>
                <a:cs typeface="ＭＳ Ｐゴシック" charset="0"/>
              </a:rPr>
              <a:t>•••</a:t>
            </a:r>
            <a:endParaRPr lang="en-US" dirty="0">
              <a:solidFill>
                <a:prstClr val="black"/>
              </a:solidFill>
              <a:latin typeface="Arial" charset="0"/>
              <a:ea typeface="ＭＳ Ｐゴシック" charset="0"/>
              <a:cs typeface="ＭＳ Ｐゴシック" charset="0"/>
            </a:endParaRPr>
          </a:p>
        </p:txBody>
      </p:sp>
      <p:cxnSp>
        <p:nvCxnSpPr>
          <p:cNvPr id="35" name="肘形连接符 34"/>
          <p:cNvCxnSpPr>
            <a:stCxn id="24" idx="1"/>
          </p:cNvCxnSpPr>
          <p:nvPr/>
        </p:nvCxnSpPr>
        <p:spPr>
          <a:xfrm rot="10800000" flipV="1">
            <a:off x="4238626" y="5405951"/>
            <a:ext cx="1127125" cy="803"/>
          </a:xfrm>
          <a:prstGeom prst="bentConnector3">
            <a:avLst>
              <a:gd name="adj1" fmla="val 50000"/>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5" name="圆角矩形 44"/>
          <p:cNvSpPr/>
          <p:nvPr/>
        </p:nvSpPr>
        <p:spPr>
          <a:xfrm>
            <a:off x="2555776" y="4776793"/>
            <a:ext cx="1476164" cy="435484"/>
          </a:xfrm>
          <a:prstGeom prst="roundRect">
            <a:avLst/>
          </a:prstGeom>
          <a:solidFill>
            <a:schemeClr val="accent2">
              <a:lumMod val="40000"/>
              <a:lumOff val="6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r>
              <a:rPr lang="en-US" sz="1400" b="1" dirty="0" smtClean="0">
                <a:solidFill>
                  <a:prstClr val="black"/>
                </a:solidFill>
                <a:latin typeface="Calibri"/>
              </a:rPr>
              <a:t>Architectural Resources</a:t>
            </a:r>
            <a:endParaRPr lang="en-US" sz="1400" b="1" dirty="0">
              <a:solidFill>
                <a:prstClr val="black"/>
              </a:solidFill>
              <a:latin typeface="Calibri"/>
            </a:endParaRPr>
          </a:p>
        </p:txBody>
      </p:sp>
      <p:sp>
        <p:nvSpPr>
          <p:cNvPr id="50" name="圆角矩形 49"/>
          <p:cNvSpPr/>
          <p:nvPr/>
        </p:nvSpPr>
        <p:spPr>
          <a:xfrm>
            <a:off x="5196862" y="3446267"/>
            <a:ext cx="3515598" cy="627336"/>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HS" altLang="en-US">
              <a:solidFill>
                <a:prstClr val="white"/>
              </a:solidFill>
              <a:latin typeface="Calibri"/>
              <a:ea typeface="Calibri"/>
            </a:endParaRPr>
          </a:p>
        </p:txBody>
      </p:sp>
      <p:sp>
        <p:nvSpPr>
          <p:cNvPr id="51" name="圆角矩形 50"/>
          <p:cNvSpPr/>
          <p:nvPr/>
        </p:nvSpPr>
        <p:spPr>
          <a:xfrm>
            <a:off x="5184068" y="4213600"/>
            <a:ext cx="3515598" cy="818506"/>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HS" altLang="en-US">
              <a:solidFill>
                <a:prstClr val="white"/>
              </a:solidFill>
              <a:latin typeface="Calibri"/>
              <a:ea typeface="Calibri"/>
            </a:endParaRPr>
          </a:p>
        </p:txBody>
      </p:sp>
      <p:sp>
        <p:nvSpPr>
          <p:cNvPr id="53" name="圆角矩形 52"/>
          <p:cNvSpPr/>
          <p:nvPr/>
        </p:nvSpPr>
        <p:spPr>
          <a:xfrm>
            <a:off x="2545262" y="4725144"/>
            <a:ext cx="1520552" cy="557269"/>
          </a:xfrm>
          <a:prstGeom prst="roundRect">
            <a:avLst/>
          </a:prstGeom>
          <a:noFill/>
          <a:ln w="76200">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zh-CHS" altLang="en-US">
              <a:solidFill>
                <a:prstClr val="white"/>
              </a:solidFill>
              <a:latin typeface="Calibri"/>
              <a:ea typeface="Calibri"/>
            </a:endParaRPr>
          </a:p>
        </p:txBody>
      </p:sp>
      <p:pic>
        <p:nvPicPr>
          <p:cNvPr id="39" name="Picture 7" descr="safari.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51686" y="6453336"/>
            <a:ext cx="935938" cy="270804"/>
          </a:xfrm>
          <a:prstGeom prst="rect">
            <a:avLst/>
          </a:prstGeom>
        </p:spPr>
      </p:pic>
    </p:spTree>
    <p:extLst>
      <p:ext uri="{BB962C8B-B14F-4D97-AF65-F5344CB8AC3E}">
        <p14:creationId xmlns:p14="http://schemas.microsoft.com/office/powerpoint/2010/main" val="27987401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1" nodeType="clickEffect">
                                  <p:stCondLst>
                                    <p:cond delay="0"/>
                                  </p:stCondLst>
                                  <p:childTnLst>
                                    <p:set>
                                      <p:cBhvr>
                                        <p:cTn id="11" dur="1" fill="hold">
                                          <p:stCondLst>
                                            <p:cond delay="0"/>
                                          </p:stCondLst>
                                        </p:cTn>
                                        <p:tgtEl>
                                          <p:spTgt spid="53"/>
                                        </p:tgtEl>
                                        <p:attrNameLst>
                                          <p:attrName>style.visibility</p:attrName>
                                        </p:attrNameLst>
                                      </p:cBhvr>
                                      <p:to>
                                        <p:strVal val="hidden"/>
                                      </p:to>
                                    </p:set>
                                  </p:childTnLst>
                                </p:cTn>
                              </p:par>
                            </p:childTnLst>
                          </p:cTn>
                        </p:par>
                        <p:par>
                          <p:cTn id="12" fill="hold">
                            <p:stCondLst>
                              <p:cond delay="0"/>
                            </p:stCondLst>
                            <p:childTnLst>
                              <p:par>
                                <p:cTn id="13" presetID="10" presetClass="entr" presetSubtype="0" fill="hold" grpId="0" nodeType="after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fade">
                                      <p:cBhvr>
                                        <p:cTn id="15" dur="500"/>
                                        <p:tgtEl>
                                          <p:spTgt spid="50"/>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50"/>
                                        </p:tgtEl>
                                        <p:attrNameLst>
                                          <p:attrName>style.visibility</p:attrName>
                                        </p:attrNameLst>
                                      </p:cBhvr>
                                      <p:to>
                                        <p:strVal val="hidden"/>
                                      </p:to>
                                    </p:set>
                                  </p:childTnLst>
                                </p:cTn>
                              </p:par>
                            </p:childTnLst>
                          </p:cTn>
                        </p:par>
                        <p:par>
                          <p:cTn id="20" fill="hold">
                            <p:stCondLst>
                              <p:cond delay="0"/>
                            </p:stCondLst>
                            <p:childTnLst>
                              <p:par>
                                <p:cTn id="21" presetID="10" presetClass="entr" presetSubtype="0" fill="hold" grpId="0" nodeType="afterEffect">
                                  <p:stCondLst>
                                    <p:cond delay="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500"/>
                                        <p:tgtEl>
                                          <p:spTgt spid="51"/>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xit" presetSubtype="0" fill="hold" grpId="1" nodeType="clickEffect">
                                  <p:stCondLst>
                                    <p:cond delay="0"/>
                                  </p:stCondLst>
                                  <p:childTnLst>
                                    <p:set>
                                      <p:cBhvr>
                                        <p:cTn id="27" dur="1" fill="hold">
                                          <p:stCondLst>
                                            <p:cond delay="0"/>
                                          </p:stCondLst>
                                        </p:cTn>
                                        <p:tgtEl>
                                          <p:spTgt spid="51"/>
                                        </p:tgtEl>
                                        <p:attrNameLst>
                                          <p:attrName>style.visibility</p:attrName>
                                        </p:attrNameLst>
                                      </p:cBhvr>
                                      <p:to>
                                        <p:strVal val="hidden"/>
                                      </p:to>
                                    </p:set>
                                  </p:childTnLst>
                                </p:cTn>
                              </p:par>
                            </p:childTnLst>
                          </p:cTn>
                        </p:par>
                        <p:par>
                          <p:cTn id="28" fill="hold">
                            <p:stCondLst>
                              <p:cond delay="0"/>
                            </p:stCondLst>
                            <p:childTnLst>
                              <p:par>
                                <p:cTn id="29" presetID="1" presetClass="emph" presetSubtype="2" fill="hold" nodeType="afterEffect">
                                  <p:stCondLst>
                                    <p:cond delay="0"/>
                                  </p:stCondLst>
                                  <p:childTnLst>
                                    <p:animClr clrSpc="rgb" dir="cw">
                                      <p:cBhvr>
                                        <p:cTn id="30" dur="500" fill="hold"/>
                                        <p:tgtEl>
                                          <p:spTgt spid="45"/>
                                        </p:tgtEl>
                                        <p:attrNameLst>
                                          <p:attrName>fillcolor</p:attrName>
                                        </p:attrNameLst>
                                      </p:cBhvr>
                                      <p:to>
                                        <a:srgbClr val="FF0F0F"/>
                                      </p:to>
                                    </p:animClr>
                                    <p:set>
                                      <p:cBhvr>
                                        <p:cTn id="31" dur="500" fill="hold"/>
                                        <p:tgtEl>
                                          <p:spTgt spid="45"/>
                                        </p:tgtEl>
                                        <p:attrNameLst>
                                          <p:attrName>fill.type</p:attrName>
                                        </p:attrNameLst>
                                      </p:cBhvr>
                                      <p:to>
                                        <p:strVal val="solid"/>
                                      </p:to>
                                    </p:set>
                                    <p:set>
                                      <p:cBhvr>
                                        <p:cTn id="32" dur="500" fill="hold"/>
                                        <p:tgtEl>
                                          <p:spTgt spid="45"/>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0" grpId="1" animBg="1"/>
      <p:bldP spid="51" grpId="0" animBg="1"/>
      <p:bldP spid="51" grpId="1" animBg="1"/>
      <p:bldP spid="53" grpId="0" animBg="1"/>
      <p:bldP spid="53" grpId="1"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4400" dirty="0" smtClean="0"/>
              <a:t>More on Architecture-Aware DRM</a:t>
            </a:r>
            <a:endParaRPr lang="en-US" sz="4400" dirty="0"/>
          </a:p>
        </p:txBody>
      </p:sp>
      <p:sp>
        <p:nvSpPr>
          <p:cNvPr id="3" name="Content Placeholder 2"/>
          <p:cNvSpPr>
            <a:spLocks noGrp="1"/>
          </p:cNvSpPr>
          <p:nvPr>
            <p:ph idx="1"/>
          </p:nvPr>
        </p:nvSpPr>
        <p:spPr/>
        <p:txBody>
          <a:bodyPr/>
          <a:lstStyle/>
          <a:p>
            <a:r>
              <a:rPr lang="en-US" sz="2200" dirty="0" err="1"/>
              <a:t>Hui</a:t>
            </a:r>
            <a:r>
              <a:rPr lang="en-US" sz="2200" dirty="0"/>
              <a:t> Wang, Canturk Isci, Lavanya Subramanian, </a:t>
            </a:r>
            <a:r>
              <a:rPr lang="en-US" sz="2200" dirty="0" err="1"/>
              <a:t>Jongmoo</a:t>
            </a:r>
            <a:r>
              <a:rPr lang="en-US" sz="2200" dirty="0"/>
              <a:t> Choi, </a:t>
            </a:r>
            <a:r>
              <a:rPr lang="en-US" sz="2200" dirty="0" err="1"/>
              <a:t>Depei</a:t>
            </a:r>
            <a:r>
              <a:rPr lang="en-US" sz="2200" dirty="0"/>
              <a:t> </a:t>
            </a:r>
            <a:r>
              <a:rPr lang="en-US" sz="2200" dirty="0" err="1"/>
              <a:t>Qian</a:t>
            </a:r>
            <a:r>
              <a:rPr lang="en-US" sz="2200" dirty="0"/>
              <a:t>, and Onur Mutlu,</a:t>
            </a:r>
            <a:br>
              <a:rPr lang="en-US" sz="2200" dirty="0"/>
            </a:br>
            <a:r>
              <a:rPr lang="en-US" sz="2200" b="1" dirty="0">
                <a:hlinkClick r:id="rId2"/>
              </a:rPr>
              <a:t>"A-DRM: Architecture-aware Distributed Resource Management of Virtualized Clusters"</a:t>
            </a:r>
            <a:r>
              <a:rPr lang="en-US" sz="2200" dirty="0"/>
              <a:t> </a:t>
            </a:r>
            <a:br>
              <a:rPr lang="en-US" sz="2200" dirty="0"/>
            </a:br>
            <a:r>
              <a:rPr lang="en-US" sz="2200" i="1" dirty="0"/>
              <a:t>Proceedings of the </a:t>
            </a:r>
            <a:r>
              <a:rPr lang="en-US" sz="2200" i="1" dirty="0">
                <a:hlinkClick r:id="rId3"/>
              </a:rPr>
              <a:t>11th ACM SIGPLAN/SIGOPS International Conference on Virtual Execution Environments</a:t>
            </a:r>
            <a:r>
              <a:rPr lang="en-US" sz="2200" i="1" dirty="0"/>
              <a:t> (</a:t>
            </a:r>
            <a:r>
              <a:rPr lang="en-US" sz="2200" b="1" i="1" dirty="0"/>
              <a:t>VEE</a:t>
            </a:r>
            <a:r>
              <a:rPr lang="en-US" sz="2200" i="1" dirty="0"/>
              <a:t>)</a:t>
            </a:r>
            <a:r>
              <a:rPr lang="en-US" sz="2200" dirty="0"/>
              <a:t>, Istanbul, Turkey, March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p>
          <a:p>
            <a:pPr lvl="1"/>
            <a:endParaRPr lang="en-US" dirty="0"/>
          </a:p>
        </p:txBody>
      </p:sp>
      <p:sp>
        <p:nvSpPr>
          <p:cNvPr id="4" name="Slide Number Placeholder 3"/>
          <p:cNvSpPr>
            <a:spLocks noGrp="1"/>
          </p:cNvSpPr>
          <p:nvPr>
            <p:ph type="sldNum" sz="quarter" idx="11"/>
          </p:nvPr>
        </p:nvSpPr>
        <p:spPr/>
        <p:txBody>
          <a:bodyPr/>
          <a:lstStyle/>
          <a:p>
            <a:pPr>
              <a:defRPr/>
            </a:pPr>
            <a:fld id="{26083AAA-380F-D646-B0E9-4FA618B907D0}" type="slidenum">
              <a:rPr lang="en-US" smtClean="0"/>
              <a:pPr>
                <a:defRPr/>
              </a:pPr>
              <a:t>214</a:t>
            </a:fld>
            <a:endParaRPr lang="en-US"/>
          </a:p>
        </p:txBody>
      </p:sp>
      <p:pic>
        <p:nvPicPr>
          <p:cNvPr id="5" name="Picture 4"/>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0588" y="4220131"/>
            <a:ext cx="9144000" cy="2017181"/>
          </a:xfrm>
          <a:prstGeom prst="rect">
            <a:avLst/>
          </a:prstGeom>
        </p:spPr>
      </p:pic>
    </p:spTree>
    <p:extLst>
      <p:ext uri="{BB962C8B-B14F-4D97-AF65-F5344CB8AC3E}">
        <p14:creationId xmlns:p14="http://schemas.microsoft.com/office/powerpoint/2010/main" val="15267835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Other Research</a:t>
            </a:r>
            <a:endParaRPr lang="en-US" dirty="0"/>
          </a:p>
        </p:txBody>
      </p:sp>
      <p:sp>
        <p:nvSpPr>
          <p:cNvPr id="3" name="Subtitle 2"/>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F0CAD05-5F98-C240-A41D-E171A6304933}" type="slidenum">
              <a:rPr lang="en-US" smtClean="0">
                <a:solidFill>
                  <a:srgbClr val="000000"/>
                </a:solidFill>
              </a:rPr>
              <a:pPr/>
              <a:t>215</a:t>
            </a:fld>
            <a:endParaRPr lang="en-US">
              <a:solidFill>
                <a:srgbClr val="000000"/>
              </a:solidFill>
            </a:endParaRPr>
          </a:p>
        </p:txBody>
      </p:sp>
    </p:spTree>
    <p:extLst>
      <p:ext uri="{BB962C8B-B14F-4D97-AF65-F5344CB8AC3E}">
        <p14:creationId xmlns:p14="http://schemas.microsoft.com/office/powerpoint/2010/main" val="18016452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990600"/>
            <a:ext cx="889248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p>
            <a:pPr fontAlgn="base">
              <a:spcBef>
                <a:spcPct val="0"/>
              </a:spcBef>
              <a:spcAft>
                <a:spcPct val="0"/>
              </a:spcAft>
            </a:pPr>
            <a:r>
              <a:rPr lang="en-US" sz="2400" b="1" i="1" u="sng" dirty="0">
                <a:solidFill>
                  <a:srgbClr val="000000"/>
                </a:solidFill>
                <a:latin typeface="Arial Narrow" charset="0"/>
                <a:ea typeface="ＭＳ Ｐゴシック" charset="0"/>
                <a:cs typeface="Arial" charset="0"/>
              </a:rPr>
              <a:t>Research Focus:</a:t>
            </a:r>
            <a:r>
              <a:rPr lang="en-US" sz="2400" b="1" i="1" dirty="0">
                <a:solidFill>
                  <a:srgbClr val="000000"/>
                </a:solidFill>
                <a:latin typeface="Arial Narrow" charset="0"/>
                <a:ea typeface="ＭＳ Ｐゴシック" charset="0"/>
                <a:cs typeface="Arial" charset="0"/>
              </a:rPr>
              <a:t> Computer architecture, HW/SW, bioinformatics</a:t>
            </a: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Memory, memory, memory, </a:t>
            </a:r>
            <a:r>
              <a:rPr lang="en-US" sz="2400" b="1" i="1" dirty="0">
                <a:solidFill>
                  <a:srgbClr val="3333CC"/>
                </a:solidFill>
                <a:latin typeface="Arial Narrow" charset="0"/>
                <a:ea typeface="ＭＳ Ｐゴシック" charset="0"/>
                <a:cs typeface="Arial" charset="0"/>
              </a:rPr>
              <a:t>storage, interconnects</a:t>
            </a: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a:solidFill>
                  <a:srgbClr val="3333CC"/>
                </a:solidFill>
                <a:latin typeface="Arial Narrow" charset="0"/>
                <a:ea typeface="ＭＳ Ｐゴシック" charset="0"/>
                <a:cs typeface="Arial" charset="0"/>
              </a:rPr>
              <a:t>P</a:t>
            </a:r>
            <a:r>
              <a:rPr lang="en-US" sz="2400" b="1" i="1" dirty="0" smtClean="0">
                <a:solidFill>
                  <a:srgbClr val="3333CC"/>
                </a:solidFill>
                <a:latin typeface="Arial Narrow" charset="0"/>
                <a:ea typeface="ＭＳ Ｐゴシック" charset="0"/>
                <a:cs typeface="Arial" charset="0"/>
              </a:rPr>
              <a:t>arallel architectures, heterogeneous architectures, GP-GPUs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System/architecture interaction</a:t>
            </a: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new execution models</a:t>
            </a:r>
            <a:endParaRPr lang="en-US" sz="2400" b="1" i="1" dirty="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Energy </a:t>
            </a:r>
            <a:r>
              <a:rPr lang="en-US" sz="2400" b="1" i="1" dirty="0">
                <a:solidFill>
                  <a:srgbClr val="3333CC"/>
                </a:solidFill>
                <a:latin typeface="Arial Narrow" charset="0"/>
                <a:ea typeface="ＭＳ Ｐゴシック" charset="0"/>
                <a:cs typeface="Arial" charset="0"/>
              </a:rPr>
              <a:t>efficiency, fault tolerance, hardware security </a:t>
            </a:r>
            <a:endParaRPr lang="en-US" sz="2400" b="1" i="1" dirty="0" smtClean="0">
              <a:solidFill>
                <a:srgbClr val="3333CC"/>
              </a:solidFill>
              <a:latin typeface="Arial Narrow" charset="0"/>
              <a:ea typeface="ＭＳ Ｐゴシック" charset="0"/>
              <a:cs typeface="Arial" charset="0"/>
            </a:endParaRPr>
          </a:p>
          <a:p>
            <a:pPr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G</a:t>
            </a:r>
            <a:r>
              <a:rPr lang="en-US" sz="2400" b="1" i="1" dirty="0" smtClean="0">
                <a:solidFill>
                  <a:srgbClr val="3333CC"/>
                </a:solidFill>
                <a:latin typeface="Arial Narrow" charset="0"/>
                <a:ea typeface="ＭＳ Ｐゴシック" charset="0"/>
                <a:cs typeface="Arial" charset="0"/>
              </a:rPr>
              <a:t>enome sequence analysis &amp; assembly algorithms and architectures</a:t>
            </a:r>
            <a:endParaRPr lang="en-US" sz="2400" b="1" i="1" dirty="0">
              <a:solidFill>
                <a:srgbClr val="3333CC"/>
              </a:solidFill>
              <a:latin typeface="Arial Narrow" charset="0"/>
              <a:ea typeface="ＭＳ Ｐゴシック" charset="0"/>
              <a:cs typeface="Arial" charset="0"/>
            </a:endParaRPr>
          </a:p>
        </p:txBody>
      </p:sp>
      <p:pic>
        <p:nvPicPr>
          <p:cNvPr id="40" name="Picture 39"/>
          <p:cNvPicPr>
            <a:picLocks noChangeAspect="1"/>
          </p:cNvPicPr>
          <p:nvPr/>
        </p:nvPicPr>
        <p:blipFill>
          <a:blip r:embed="rId3" cstate="email">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a:ext>
            </a:extLst>
          </a:blip>
          <a:stretch>
            <a:fillRect/>
          </a:stretch>
        </p:blipFill>
        <p:spPr>
          <a:xfrm>
            <a:off x="3122930" y="4231307"/>
            <a:ext cx="1524000" cy="1029876"/>
          </a:xfrm>
          <a:prstGeom prst="rect">
            <a:avLst/>
          </a:prstGeom>
          <a:noFill/>
          <a:ln>
            <a:noFill/>
          </a:ln>
        </p:spPr>
      </p:pic>
      <p:pic>
        <p:nvPicPr>
          <p:cNvPr id="39" name="Picture 23" descr="http://i.ehow.com/images/a04/ac/qb/format-hard-drive-xp-800X800.jpg"/>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rot="20433856">
            <a:off x="7262555" y="3439062"/>
            <a:ext cx="1276125" cy="127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eaLnBrk="1" fontAlgn="base" hangingPunct="1">
              <a:spcBef>
                <a:spcPct val="0"/>
              </a:spcBef>
              <a:spcAft>
                <a:spcPct val="0"/>
              </a:spcAft>
            </a:pPr>
            <a:endParaRPr lang="en-US" sz="2200" b="1" i="1">
              <a:solidFill>
                <a:srgbClr val="3333CC"/>
              </a:solidFill>
              <a:latin typeface="Arial Narrow" charset="0"/>
            </a:endParaRPr>
          </a:p>
        </p:txBody>
      </p:sp>
      <p:pic>
        <p:nvPicPr>
          <p:cNvPr id="26645" name="Picture 30" descr="3177_01.png"/>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354137" y="5717501"/>
            <a:ext cx="2325687" cy="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33" name="Group 47"/>
          <p:cNvGrpSpPr>
            <a:grpSpLocks/>
          </p:cNvGrpSpPr>
          <p:nvPr/>
        </p:nvGrpSpPr>
        <p:grpSpPr bwMode="auto">
          <a:xfrm>
            <a:off x="3401591" y="5338860"/>
            <a:ext cx="2302057" cy="1554083"/>
            <a:chOff x="5252245" y="4774407"/>
            <a:chExt cx="2301419" cy="1554282"/>
          </a:xfrm>
        </p:grpSpPr>
        <p:sp>
          <p:nvSpPr>
            <p:cNvPr id="26642" name="TextBox 8"/>
            <p:cNvSpPr txBox="1">
              <a:spLocks noChangeArrowheads="1"/>
            </p:cNvSpPr>
            <p:nvPr/>
          </p:nvSpPr>
          <p:spPr bwMode="auto">
            <a:xfrm>
              <a:off x="5252245" y="5959310"/>
              <a:ext cx="2301419" cy="369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fontAlgn="base">
                <a:spcBef>
                  <a:spcPct val="0"/>
                </a:spcBef>
                <a:spcAft>
                  <a:spcPct val="0"/>
                </a:spcAft>
              </a:pPr>
              <a:r>
                <a:rPr lang="en-US" altLang="zh-CN" sz="1800" dirty="0" smtClean="0">
                  <a:solidFill>
                    <a:srgbClr val="000000"/>
                  </a:solidFill>
                  <a:latin typeface="Calibri" charset="0"/>
                </a:rPr>
                <a:t>General Purpose GPUs</a:t>
              </a:r>
              <a:endParaRPr lang="en-US" altLang="zh-CN" sz="1600" dirty="0">
                <a:solidFill>
                  <a:srgbClr val="000000"/>
                </a:solidFill>
                <a:latin typeface="Calibri" charset="0"/>
              </a:endParaRPr>
            </a:p>
          </p:txBody>
        </p:sp>
        <p:pic>
          <p:nvPicPr>
            <p:cNvPr id="26643" name="Picture 6" descr="C:\Daten\talks\invited\ferc2010\material\Fermi_Die_FINAL.png"/>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264944" y="4774407"/>
              <a:ext cx="1201936"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7" name="Text Box 13" descr="90%"/>
          <p:cNvSpPr txBox="1">
            <a:spLocks noChangeArrowheads="1"/>
          </p:cNvSpPr>
          <p:nvPr/>
        </p:nvSpPr>
        <p:spPr bwMode="auto">
          <a:xfrm>
            <a:off x="474243" y="4821870"/>
            <a:ext cx="1733033" cy="895630"/>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Heterogeneous</a:t>
            </a:r>
          </a:p>
          <a:p>
            <a:pPr algn="ctr">
              <a:defRPr/>
            </a:pPr>
            <a:r>
              <a:rPr lang="en-US" kern="0" dirty="0" smtClean="0">
                <a:solidFill>
                  <a:sysClr val="windowText" lastClr="000000"/>
                </a:solidFill>
                <a:latin typeface="Arial" pitchFamily="-107" charset="0"/>
                <a:ea typeface="Arial" pitchFamily="-107" charset="0"/>
                <a:cs typeface="Arial" pitchFamily="-107" charset="0"/>
              </a:rPr>
              <a:t>Processors and </a:t>
            </a:r>
          </a:p>
          <a:p>
            <a:pPr algn="ctr">
              <a:defRPr/>
            </a:pPr>
            <a:r>
              <a:rPr lang="en-US" kern="0" dirty="0" smtClean="0">
                <a:solidFill>
                  <a:sysClr val="windowText" lastClr="000000"/>
                </a:solidFill>
                <a:latin typeface="Arial" pitchFamily="-107" charset="0"/>
                <a:ea typeface="Arial" pitchFamily="-107" charset="0"/>
                <a:cs typeface="Arial" pitchFamily="-107" charset="0"/>
              </a:rPr>
              <a:t>Accelerators</a:t>
            </a:r>
          </a:p>
        </p:txBody>
      </p:sp>
      <p:sp>
        <p:nvSpPr>
          <p:cNvPr id="28" name="Text Box 20" descr="90%"/>
          <p:cNvSpPr txBox="1">
            <a:spLocks noChangeArrowheads="1"/>
          </p:cNvSpPr>
          <p:nvPr/>
        </p:nvSpPr>
        <p:spPr bwMode="auto">
          <a:xfrm>
            <a:off x="2698252" y="3979561"/>
            <a:ext cx="2258492"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Hybrid Main 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9" name="Line 15"/>
          <p:cNvSpPr>
            <a:spLocks noChangeShapeType="1"/>
          </p:cNvSpPr>
          <p:nvPr/>
        </p:nvSpPr>
        <p:spPr bwMode="auto">
          <a:xfrm flipV="1">
            <a:off x="1982640" y="4076506"/>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0" name="Text Box 24" descr="90%"/>
          <p:cNvSpPr txBox="1">
            <a:spLocks noChangeArrowheads="1"/>
          </p:cNvSpPr>
          <p:nvPr/>
        </p:nvSpPr>
        <p:spPr bwMode="auto">
          <a:xfrm>
            <a:off x="5608432" y="4746245"/>
            <a:ext cx="2925968"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Persistent Memory/Storage</a:t>
            </a:r>
          </a:p>
        </p:txBody>
      </p:sp>
      <p:pic>
        <p:nvPicPr>
          <p:cNvPr id="31" name="Content Placeholder 6" descr="barcelona-die-photo-color.jpg"/>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bwMode="auto">
          <a:xfrm>
            <a:off x="685800" y="3505200"/>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2" descr="dimm.png"/>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rot="10800000" flipV="1">
            <a:off x="2679825" y="3450054"/>
            <a:ext cx="2304256" cy="549297"/>
          </a:xfrm>
          <a:prstGeom prst="rect">
            <a:avLst/>
          </a:prstGeom>
        </p:spPr>
      </p:pic>
      <p:pic>
        <p:nvPicPr>
          <p:cNvPr id="35" name="Picture 34"/>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5681266" y="3620023"/>
            <a:ext cx="1554690" cy="1003885"/>
          </a:xfrm>
          <a:prstGeom prst="rect">
            <a:avLst/>
          </a:prstGeom>
        </p:spPr>
      </p:pic>
      <p:sp>
        <p:nvSpPr>
          <p:cNvPr id="36" name="Line 15"/>
          <p:cNvSpPr>
            <a:spLocks noChangeShapeType="1"/>
          </p:cNvSpPr>
          <p:nvPr/>
        </p:nvSpPr>
        <p:spPr bwMode="auto">
          <a:xfrm flipV="1">
            <a:off x="4984081" y="4092641"/>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7" name="Line 15"/>
          <p:cNvSpPr>
            <a:spLocks noChangeShapeType="1"/>
          </p:cNvSpPr>
          <p:nvPr/>
        </p:nvSpPr>
        <p:spPr bwMode="auto">
          <a:xfrm flipV="1">
            <a:off x="2331231" y="4495799"/>
            <a:ext cx="640569" cy="1221699"/>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8" name="Line 15"/>
          <p:cNvSpPr>
            <a:spLocks noChangeShapeType="1"/>
          </p:cNvSpPr>
          <p:nvPr/>
        </p:nvSpPr>
        <p:spPr bwMode="auto">
          <a:xfrm flipV="1">
            <a:off x="3962400" y="4898556"/>
            <a:ext cx="0" cy="440303"/>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 name="TextBox 1"/>
          <p:cNvSpPr txBox="1"/>
          <p:nvPr/>
        </p:nvSpPr>
        <p:spPr>
          <a:xfrm>
            <a:off x="4644008" y="5229200"/>
            <a:ext cx="4532010" cy="1107996"/>
          </a:xfrm>
          <a:prstGeom prst="rect">
            <a:avLst/>
          </a:prstGeom>
          <a:noFill/>
        </p:spPr>
        <p:txBody>
          <a:bodyPr wrap="none" rtlCol="0">
            <a:spAutoFit/>
          </a:bodyPr>
          <a:lstStyle/>
          <a:p>
            <a:pPr algn="ctr"/>
            <a:r>
              <a:rPr lang="en-US" sz="2200" b="1" dirty="0" smtClean="0">
                <a:solidFill>
                  <a:srgbClr val="FF0000"/>
                </a:solidFill>
                <a:latin typeface="Tahoma"/>
              </a:rPr>
              <a:t>Broad research </a:t>
            </a:r>
          </a:p>
          <a:p>
            <a:pPr algn="ctr"/>
            <a:r>
              <a:rPr lang="en-US" sz="2200" b="1" dirty="0" smtClean="0">
                <a:solidFill>
                  <a:srgbClr val="FF0000"/>
                </a:solidFill>
                <a:latin typeface="Tahoma"/>
              </a:rPr>
              <a:t>spanning apps, systems, logic</a:t>
            </a:r>
          </a:p>
          <a:p>
            <a:pPr algn="ctr"/>
            <a:r>
              <a:rPr lang="en-US" sz="2200" b="1" dirty="0">
                <a:solidFill>
                  <a:srgbClr val="FF0000"/>
                </a:solidFill>
                <a:latin typeface="Tahoma"/>
              </a:rPr>
              <a:t>w</a:t>
            </a:r>
            <a:r>
              <a:rPr lang="en-US" sz="2200" b="1" dirty="0" smtClean="0">
                <a:solidFill>
                  <a:srgbClr val="FF0000"/>
                </a:solidFill>
                <a:latin typeface="Tahoma"/>
              </a:rPr>
              <a:t>ith architecture at the center</a:t>
            </a:r>
            <a:endParaRPr lang="en-US" sz="2200" b="1" dirty="0">
              <a:solidFill>
                <a:srgbClr val="FF0000"/>
              </a:solidFill>
              <a:latin typeface="Tahoma"/>
            </a:endParaRPr>
          </a:p>
        </p:txBody>
      </p:sp>
      <p:sp>
        <p:nvSpPr>
          <p:cNvPr id="26" name="Title 1"/>
          <p:cNvSpPr>
            <a:spLocks noGrp="1"/>
          </p:cNvSpPr>
          <p:nvPr>
            <p:ph type="title"/>
          </p:nvPr>
        </p:nvSpPr>
        <p:spPr>
          <a:xfrm>
            <a:off x="228600" y="152400"/>
            <a:ext cx="8610600" cy="1066800"/>
          </a:xfrm>
        </p:spPr>
        <p:txBody>
          <a:bodyPr/>
          <a:lstStyle/>
          <a:p>
            <a:r>
              <a:rPr lang="en-US" dirty="0" smtClean="0"/>
              <a:t>Current Research Focus Areas</a:t>
            </a:r>
            <a:endParaRPr lang="en-US" dirty="0"/>
          </a:p>
        </p:txBody>
      </p:sp>
      <p:sp>
        <p:nvSpPr>
          <p:cNvPr id="22" name="Rectangle 21"/>
          <p:cNvSpPr/>
          <p:nvPr/>
        </p:nvSpPr>
        <p:spPr>
          <a:xfrm>
            <a:off x="179512" y="1425105"/>
            <a:ext cx="4320480" cy="360040"/>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7005435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email">
            <a:extLst>
              <a:ext uri="{28A0092B-C50C-407E-A947-70E740481C1C}">
                <a14:useLocalDpi xmlns:a14="http://schemas.microsoft.com/office/drawing/2010/main"/>
              </a:ext>
            </a:extLst>
          </a:blip>
          <a:srcRect/>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358390029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sz="3400" dirty="0" smtClean="0"/>
              <a:t>One Can Take Over an Otherwise-Secure System</a:t>
            </a:r>
            <a:endParaRPr lang="en-US" sz="3400"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23</a:t>
            </a:fld>
            <a:endParaRPr lang="en-US"/>
          </a:p>
        </p:txBody>
      </p:sp>
      <p:pic>
        <p:nvPicPr>
          <p:cNvPr id="6" name="Picture 5"/>
          <p:cNvPicPr>
            <a:picLocks noChangeAspect="1"/>
          </p:cNvPicPr>
          <p:nvPr/>
        </p:nvPicPr>
        <p:blipFill>
          <a:blip r:embed="rId2"/>
          <a:stretch>
            <a:fillRect/>
          </a:stretch>
        </p:blipFill>
        <p:spPr>
          <a:xfrm>
            <a:off x="1115616" y="1844824"/>
            <a:ext cx="6540500" cy="1257300"/>
          </a:xfrm>
          <a:prstGeom prst="rect">
            <a:avLst/>
          </a:prstGeom>
        </p:spPr>
      </p:pic>
      <p:pic>
        <p:nvPicPr>
          <p:cNvPr id="7" name="Picture 6"/>
          <p:cNvPicPr>
            <a:picLocks noChangeAspect="1"/>
          </p:cNvPicPr>
          <p:nvPr/>
        </p:nvPicPr>
        <p:blipFill>
          <a:blip r:embed="rId3"/>
          <a:stretch>
            <a:fillRect/>
          </a:stretch>
        </p:blipFill>
        <p:spPr>
          <a:xfrm>
            <a:off x="0" y="3348508"/>
            <a:ext cx="9144000" cy="3433292"/>
          </a:xfrm>
          <a:prstGeom prst="rect">
            <a:avLst/>
          </a:prstGeom>
        </p:spPr>
      </p:pic>
      <p:pic>
        <p:nvPicPr>
          <p:cNvPr id="8" name="Picture 7"/>
          <p:cNvPicPr>
            <a:picLocks noChangeAspect="1"/>
          </p:cNvPicPr>
          <p:nvPr/>
        </p:nvPicPr>
        <p:blipFill>
          <a:blip r:embed="rId4"/>
          <a:stretch>
            <a:fillRect/>
          </a:stretch>
        </p:blipFill>
        <p:spPr>
          <a:xfrm>
            <a:off x="-1869" y="980728"/>
            <a:ext cx="9144000" cy="952728"/>
          </a:xfrm>
          <a:prstGeom prst="rect">
            <a:avLst/>
          </a:prstGeom>
        </p:spPr>
      </p:pic>
      <p:sp>
        <p:nvSpPr>
          <p:cNvPr id="3" name="Rectangle 2"/>
          <p:cNvSpPr/>
          <p:nvPr/>
        </p:nvSpPr>
        <p:spPr>
          <a:xfrm>
            <a:off x="4572000" y="5181600"/>
            <a:ext cx="4572000" cy="646331"/>
          </a:xfrm>
          <a:prstGeom prst="rect">
            <a:avLst/>
          </a:prstGeom>
        </p:spPr>
        <p:txBody>
          <a:bodyPr>
            <a:spAutoFit/>
          </a:bodyPr>
          <a:lstStyle/>
          <a:p>
            <a:r>
              <a:rPr lang="en-US" dirty="0">
                <a:solidFill>
                  <a:srgbClr val="0000FF"/>
                </a:solidFill>
                <a:latin typeface="Tahoma"/>
                <a:hlinkClick r:id="rId5"/>
              </a:rPr>
              <a:t>Exploiting the DRAM rowhammer bug to gain kernel </a:t>
            </a:r>
            <a:r>
              <a:rPr lang="en-US" dirty="0" smtClean="0">
                <a:solidFill>
                  <a:srgbClr val="0000FF"/>
                </a:solidFill>
                <a:latin typeface="Tahoma"/>
                <a:hlinkClick r:id="rId5"/>
              </a:rPr>
              <a:t>privileges </a:t>
            </a:r>
            <a:r>
              <a:rPr lang="en-US" dirty="0" smtClean="0">
                <a:solidFill>
                  <a:srgbClr val="0000FF"/>
                </a:solidFill>
                <a:latin typeface="Tahoma"/>
              </a:rPr>
              <a:t> (</a:t>
            </a:r>
            <a:r>
              <a:rPr lang="en-US" dirty="0" err="1" smtClean="0">
                <a:solidFill>
                  <a:srgbClr val="0000FF"/>
                </a:solidFill>
                <a:latin typeface="Tahoma"/>
              </a:rPr>
              <a:t>Seaborn</a:t>
            </a:r>
            <a:r>
              <a:rPr lang="en-US" dirty="0" smtClean="0">
                <a:solidFill>
                  <a:srgbClr val="0000FF"/>
                </a:solidFill>
                <a:latin typeface="Tahoma"/>
              </a:rPr>
              <a:t>, 2015)</a:t>
            </a:r>
            <a:endParaRPr lang="en-US" dirty="0">
              <a:solidFill>
                <a:srgbClr val="0000FF"/>
              </a:solidFill>
              <a:latin typeface="Tahoma"/>
            </a:endParaRPr>
          </a:p>
        </p:txBody>
      </p:sp>
      <p:sp>
        <p:nvSpPr>
          <p:cNvPr id="9" name="Rectangle 8"/>
          <p:cNvSpPr/>
          <p:nvPr/>
        </p:nvSpPr>
        <p:spPr>
          <a:xfrm>
            <a:off x="3635896" y="3212976"/>
            <a:ext cx="5493596" cy="936104"/>
          </a:xfrm>
          <a:prstGeom prst="rect">
            <a:avLst/>
          </a:prstGeom>
        </p:spPr>
        <p:txBody>
          <a:bodyPr wrap="square">
            <a:spAutoFit/>
          </a:bodyPr>
          <a:lstStyle/>
          <a:p>
            <a:pPr>
              <a:defRPr/>
            </a:pPr>
            <a:r>
              <a:rPr lang="en-US" dirty="0" smtClean="0">
                <a:solidFill>
                  <a:srgbClr val="0000FF"/>
                </a:solidFill>
                <a:latin typeface="Tahoma"/>
                <a:ea typeface="ＭＳ Ｐゴシック" charset="0"/>
                <a:cs typeface="ＭＳ Ｐゴシック" charset="0"/>
                <a:hlinkClick r:id="rId6"/>
              </a:rPr>
              <a:t>Flipping </a:t>
            </a:r>
            <a:r>
              <a:rPr lang="en-US" dirty="0">
                <a:solidFill>
                  <a:srgbClr val="0000FF"/>
                </a:solidFill>
                <a:latin typeface="Tahoma"/>
                <a:ea typeface="ＭＳ Ｐゴシック" charset="0"/>
                <a:cs typeface="ＭＳ Ｐゴシック" charset="0"/>
                <a:hlinkClick r:id="rId6"/>
              </a:rPr>
              <a:t>Bits in Memory Without Accessing Them: An Experimental Study of DRAM Disturbance </a:t>
            </a:r>
            <a:r>
              <a:rPr lang="en-US" dirty="0" smtClean="0">
                <a:solidFill>
                  <a:srgbClr val="0000FF"/>
                </a:solidFill>
                <a:latin typeface="Tahoma"/>
                <a:ea typeface="ＭＳ Ｐゴシック" charset="0"/>
                <a:cs typeface="ＭＳ Ｐゴシック" charset="0"/>
                <a:hlinkClick r:id="rId6"/>
              </a:rPr>
              <a:t>Errors</a:t>
            </a:r>
            <a:r>
              <a:rPr lang="en-US" dirty="0" smtClean="0">
                <a:solidFill>
                  <a:srgbClr val="0000FF"/>
                </a:solidFill>
                <a:latin typeface="Tahoma"/>
                <a:ea typeface="ＭＳ Ｐゴシック" charset="0"/>
                <a:cs typeface="ＭＳ Ｐゴシック" charset="0"/>
              </a:rPr>
              <a:t> (Kim et al., ISCA 2014)</a:t>
            </a:r>
            <a:endParaRPr lang="en-US" dirty="0">
              <a:solidFill>
                <a:srgbClr val="0000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2993881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RowHammer</a:t>
            </a:r>
            <a:r>
              <a:rPr lang="en-US" dirty="0" smtClean="0"/>
              <a:t> Security Attack Example</a:t>
            </a:r>
            <a:endParaRPr lang="en-US" dirty="0"/>
          </a:p>
        </p:txBody>
      </p:sp>
      <p:sp>
        <p:nvSpPr>
          <p:cNvPr id="3" name="Content Placeholder 2"/>
          <p:cNvSpPr>
            <a:spLocks noGrp="1"/>
          </p:cNvSpPr>
          <p:nvPr>
            <p:ph idx="1"/>
          </p:nvPr>
        </p:nvSpPr>
        <p:spPr>
          <a:xfrm>
            <a:off x="228600" y="908720"/>
            <a:ext cx="8915400" cy="5193723"/>
          </a:xfrm>
        </p:spPr>
        <p:txBody>
          <a:bodyPr/>
          <a:lstStyle/>
          <a:p>
            <a:r>
              <a:rPr lang="en-US" sz="2000" dirty="0" smtClean="0">
                <a:solidFill>
                  <a:srgbClr val="FF0000"/>
                </a:solidFill>
              </a:rPr>
              <a:t>“</a:t>
            </a:r>
            <a:r>
              <a:rPr lang="en-US" sz="2000" dirty="0" err="1" smtClean="0">
                <a:solidFill>
                  <a:srgbClr val="FF0000"/>
                </a:solidFill>
              </a:rPr>
              <a:t>Rowhammer</a:t>
            </a:r>
            <a:r>
              <a:rPr lang="en-US" sz="2000" dirty="0" smtClean="0">
                <a:solidFill>
                  <a:srgbClr val="FF0000"/>
                </a:solidFill>
              </a:rPr>
              <a:t>” is a problem with some recent DRAM devices in which repeatedly accessing a row of memory can cause bit flips in adjacent rows </a:t>
            </a:r>
            <a:r>
              <a:rPr lang="en-US" sz="2000" dirty="0" smtClean="0"/>
              <a:t>(Kim et al., ISCA 2014). </a:t>
            </a:r>
          </a:p>
          <a:p>
            <a:pPr lvl="1"/>
            <a:r>
              <a:rPr lang="en-US" sz="1800" dirty="0">
                <a:solidFill>
                  <a:srgbClr val="0000FF"/>
                </a:solidFill>
                <a:ea typeface="ＭＳ Ｐゴシック" charset="0"/>
                <a:cs typeface="ＭＳ Ｐゴシック" charset="0"/>
                <a:hlinkClick r:id="rId2"/>
              </a:rPr>
              <a:t>Flipping Bits in Memory Without Accessing Them: An Experimental Study of DRAM Disturbance Errors</a:t>
            </a:r>
            <a:r>
              <a:rPr lang="en-US" sz="1800" dirty="0">
                <a:solidFill>
                  <a:srgbClr val="0000FF"/>
                </a:solidFill>
                <a:ea typeface="ＭＳ Ｐゴシック" charset="0"/>
                <a:cs typeface="ＭＳ Ｐゴシック" charset="0"/>
              </a:rPr>
              <a:t> (Kim et al., ISCA 2014)</a:t>
            </a:r>
          </a:p>
          <a:p>
            <a:pPr lvl="1"/>
            <a:endParaRPr lang="en-US" sz="1400" dirty="0" smtClean="0"/>
          </a:p>
          <a:p>
            <a:r>
              <a:rPr lang="en-US" sz="2000" dirty="0" smtClean="0"/>
              <a:t>We </a:t>
            </a:r>
            <a:r>
              <a:rPr lang="en-US" sz="2000" dirty="0"/>
              <a:t>tested a selection of laptops and found that a subset of them exhibited the problem. </a:t>
            </a:r>
            <a:endParaRPr lang="en-US" sz="2000" dirty="0" smtClean="0"/>
          </a:p>
          <a:p>
            <a:r>
              <a:rPr lang="en-US" sz="2000" dirty="0" smtClean="0"/>
              <a:t>We </a:t>
            </a:r>
            <a:r>
              <a:rPr lang="en-US" sz="2000" dirty="0"/>
              <a:t>built two working privilege escalation exploits that use this effect. </a:t>
            </a:r>
            <a:endParaRPr lang="en-US" sz="2000" dirty="0" smtClean="0"/>
          </a:p>
          <a:p>
            <a:pPr lvl="1"/>
            <a:r>
              <a:rPr lang="en-US" sz="1800" dirty="0">
                <a:solidFill>
                  <a:srgbClr val="0000FF"/>
                </a:solidFill>
                <a:hlinkClick r:id="rId3"/>
              </a:rPr>
              <a:t>Exploiting the DRAM rowhammer bug to gain kernel privileges </a:t>
            </a:r>
            <a:r>
              <a:rPr lang="en-US" sz="1800" dirty="0">
                <a:solidFill>
                  <a:srgbClr val="0000FF"/>
                </a:solidFill>
              </a:rPr>
              <a:t> (</a:t>
            </a:r>
            <a:r>
              <a:rPr lang="en-US" sz="1800" dirty="0" err="1">
                <a:solidFill>
                  <a:srgbClr val="0000FF"/>
                </a:solidFill>
              </a:rPr>
              <a:t>Seaborn</a:t>
            </a:r>
            <a:r>
              <a:rPr lang="en-US" sz="1800" dirty="0">
                <a:solidFill>
                  <a:srgbClr val="0000FF"/>
                </a:solidFill>
              </a:rPr>
              <a:t>, 2015)</a:t>
            </a:r>
          </a:p>
          <a:p>
            <a:pPr lvl="1"/>
            <a:endParaRPr lang="en-US" sz="1400" dirty="0" smtClean="0"/>
          </a:p>
          <a:p>
            <a:r>
              <a:rPr lang="en-US" sz="2000" dirty="0" smtClean="0"/>
              <a:t>One </a:t>
            </a:r>
            <a:r>
              <a:rPr lang="en-US" sz="2000" dirty="0"/>
              <a:t>exploit uses </a:t>
            </a:r>
            <a:r>
              <a:rPr lang="en-US" sz="2000" dirty="0" err="1"/>
              <a:t>rowhammer</a:t>
            </a:r>
            <a:r>
              <a:rPr lang="en-US" sz="2000" dirty="0"/>
              <a:t>-induced bit flips to gain kernel privileges on x86-64 Linux when run as an unprivileged </a:t>
            </a:r>
            <a:r>
              <a:rPr lang="en-US" sz="2000" dirty="0" err="1"/>
              <a:t>userland</a:t>
            </a:r>
            <a:r>
              <a:rPr lang="en-US" sz="2000" dirty="0"/>
              <a:t> process. </a:t>
            </a:r>
            <a:endParaRPr lang="en-US" sz="2000" dirty="0" smtClean="0"/>
          </a:p>
          <a:p>
            <a:r>
              <a:rPr lang="en-US" sz="2000" dirty="0" smtClean="0">
                <a:solidFill>
                  <a:srgbClr val="FF0000"/>
                </a:solidFill>
              </a:rPr>
              <a:t>When </a:t>
            </a:r>
            <a:r>
              <a:rPr lang="en-US" sz="2000" dirty="0">
                <a:solidFill>
                  <a:srgbClr val="FF0000"/>
                </a:solidFill>
              </a:rPr>
              <a:t>run on a machine vulnerable to the </a:t>
            </a:r>
            <a:r>
              <a:rPr lang="en-US" sz="2000" dirty="0" err="1">
                <a:solidFill>
                  <a:srgbClr val="FF0000"/>
                </a:solidFill>
              </a:rPr>
              <a:t>rowhammer</a:t>
            </a:r>
            <a:r>
              <a:rPr lang="en-US" sz="2000" dirty="0">
                <a:solidFill>
                  <a:srgbClr val="FF0000"/>
                </a:solidFill>
              </a:rPr>
              <a:t> problem, the process was able to induce bit flips in page table entries (PTEs). </a:t>
            </a:r>
            <a:endParaRPr lang="en-US" sz="2000" dirty="0" smtClean="0">
              <a:solidFill>
                <a:srgbClr val="FF0000"/>
              </a:solidFill>
            </a:endParaRPr>
          </a:p>
          <a:p>
            <a:r>
              <a:rPr lang="en-US" sz="2000" dirty="0" smtClean="0">
                <a:solidFill>
                  <a:srgbClr val="0000FF"/>
                </a:solidFill>
              </a:rPr>
              <a:t>It </a:t>
            </a:r>
            <a:r>
              <a:rPr lang="en-US" sz="2000" dirty="0">
                <a:solidFill>
                  <a:srgbClr val="0000FF"/>
                </a:solidFill>
              </a:rPr>
              <a:t>was able to use this to gain write access to its own page table, and hence gain read-write access to all of physical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24</a:t>
            </a:fld>
            <a:endParaRPr lang="en-US"/>
          </a:p>
        </p:txBody>
      </p:sp>
      <p:sp>
        <p:nvSpPr>
          <p:cNvPr id="5" name="Rectangle 4"/>
          <p:cNvSpPr/>
          <p:nvPr/>
        </p:nvSpPr>
        <p:spPr>
          <a:xfrm>
            <a:off x="107504" y="6545534"/>
            <a:ext cx="8496944" cy="615553"/>
          </a:xfrm>
          <a:prstGeom prst="rect">
            <a:avLst/>
          </a:prstGeom>
        </p:spPr>
        <p:txBody>
          <a:bodyPr wrap="square">
            <a:spAutoFit/>
          </a:bodyPr>
          <a:lstStyle/>
          <a:p>
            <a:r>
              <a:rPr lang="en-US" sz="1600" dirty="0">
                <a:solidFill>
                  <a:srgbClr val="0000FF"/>
                </a:solidFill>
                <a:latin typeface="Tahoma"/>
                <a:hlinkClick r:id="rId3"/>
              </a:rPr>
              <a:t>Exploiting the DRAM rowhammer bug to gain kernel privileges </a:t>
            </a:r>
            <a:r>
              <a:rPr lang="en-US" sz="1600" dirty="0">
                <a:solidFill>
                  <a:srgbClr val="0000FF"/>
                </a:solidFill>
                <a:latin typeface="Tahoma"/>
              </a:rPr>
              <a:t> (</a:t>
            </a:r>
            <a:r>
              <a:rPr lang="en-US" sz="1600" dirty="0" err="1">
                <a:solidFill>
                  <a:srgbClr val="0000FF"/>
                </a:solidFill>
                <a:latin typeface="Tahoma"/>
              </a:rPr>
              <a:t>Seaborn</a:t>
            </a:r>
            <a:r>
              <a:rPr lang="en-US" sz="1600" dirty="0">
                <a:solidFill>
                  <a:srgbClr val="0000FF"/>
                </a:solidFill>
                <a:latin typeface="Tahoma"/>
              </a:rPr>
              <a:t>, 2015)</a:t>
            </a:r>
          </a:p>
          <a:p>
            <a:endParaRPr lang="en-US" dirty="0">
              <a:solidFill>
                <a:srgbClr val="0000FF"/>
              </a:solidFill>
              <a:latin typeface="Tahoma"/>
            </a:endParaRPr>
          </a:p>
        </p:txBody>
      </p:sp>
    </p:spTree>
    <p:extLst>
      <p:ext uri="{BB962C8B-B14F-4D97-AF65-F5344CB8AC3E}">
        <p14:creationId xmlns:p14="http://schemas.microsoft.com/office/powerpoint/2010/main" val="15614315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Security Implications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25</a:t>
            </a:fld>
            <a:endParaRPr lang="en-US" altLang="en-US"/>
          </a:p>
        </p:txBody>
      </p:sp>
      <p:pic>
        <p:nvPicPr>
          <p:cNvPr id="5" name="Picture 4"/>
          <p:cNvPicPr>
            <a:picLocks noChangeAspect="1"/>
          </p:cNvPicPr>
          <p:nvPr/>
        </p:nvPicPr>
        <p:blipFill>
          <a:blip r:embed="rId3"/>
          <a:stretch>
            <a:fillRect/>
          </a:stretch>
        </p:blipFill>
        <p:spPr>
          <a:xfrm>
            <a:off x="0" y="1083202"/>
            <a:ext cx="9144000" cy="5658166"/>
          </a:xfrm>
          <a:prstGeom prst="rect">
            <a:avLst/>
          </a:prstGeom>
        </p:spPr>
      </p:pic>
      <p:pic>
        <p:nvPicPr>
          <p:cNvPr id="3" name="Picture 2"/>
          <p:cNvPicPr>
            <a:picLocks noChangeAspect="1"/>
          </p:cNvPicPr>
          <p:nvPr/>
        </p:nvPicPr>
        <p:blipFill>
          <a:blip r:embed="rId4"/>
          <a:stretch>
            <a:fillRect/>
          </a:stretch>
        </p:blipFill>
        <p:spPr>
          <a:xfrm>
            <a:off x="24960" y="908720"/>
            <a:ext cx="9144000" cy="6057900"/>
          </a:xfrm>
          <a:prstGeom prst="rect">
            <a:avLst/>
          </a:prstGeom>
        </p:spPr>
      </p:pic>
      <p:pic>
        <p:nvPicPr>
          <p:cNvPr id="6" name="Picture 5"/>
          <p:cNvPicPr>
            <a:picLocks noChangeAspect="1"/>
          </p:cNvPicPr>
          <p:nvPr/>
        </p:nvPicPr>
        <p:blipFill>
          <a:blip r:embed="rId5"/>
          <a:stretch>
            <a:fillRect/>
          </a:stretch>
        </p:blipFill>
        <p:spPr>
          <a:xfrm>
            <a:off x="683568" y="5157192"/>
            <a:ext cx="7810500" cy="1625600"/>
          </a:xfrm>
          <a:prstGeom prst="rect">
            <a:avLst/>
          </a:prstGeom>
        </p:spPr>
      </p:pic>
    </p:spTree>
    <p:extLst>
      <p:ext uri="{BB962C8B-B14F-4D97-AF65-F5344CB8AC3E}">
        <p14:creationId xmlns:p14="http://schemas.microsoft.com/office/powerpoint/2010/main" val="34019318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Apple’s Patch for </a:t>
            </a:r>
            <a:r>
              <a:rPr lang="en-US" dirty="0" err="1" smtClean="0"/>
              <a:t>RowHammer</a:t>
            </a:r>
            <a:endParaRPr lang="en-US" dirty="0"/>
          </a:p>
        </p:txBody>
      </p:sp>
      <p:sp>
        <p:nvSpPr>
          <p:cNvPr id="3" name="Content Placeholder 2"/>
          <p:cNvSpPr>
            <a:spLocks noGrp="1"/>
          </p:cNvSpPr>
          <p:nvPr>
            <p:ph idx="1"/>
          </p:nvPr>
        </p:nvSpPr>
        <p:spPr/>
        <p:txBody>
          <a:bodyPr/>
          <a:lstStyle/>
          <a:p>
            <a:r>
              <a:rPr lang="en-US" dirty="0">
                <a:hlinkClick r:id="rId2"/>
              </a:rPr>
              <a:t>https://support.apple.com/en-gb/</a:t>
            </a:r>
            <a:r>
              <a:rPr lang="en-US" dirty="0" smtClean="0">
                <a:hlinkClick r:id="rId2"/>
              </a:rPr>
              <a:t>HT204934</a:t>
            </a:r>
            <a:r>
              <a:rPr lang="en-US" dirty="0" smtClean="0"/>
              <a:t> </a:t>
            </a:r>
          </a:p>
          <a:p>
            <a:endParaRPr lang="en-US" dirty="0" smtClean="0"/>
          </a:p>
          <a:p>
            <a:endParaRPr lang="en-US" dirty="0" smtClean="0"/>
          </a:p>
          <a:p>
            <a:endParaRPr lang="en-US" dirty="0"/>
          </a:p>
        </p:txBody>
      </p:sp>
      <p:pic>
        <p:nvPicPr>
          <p:cNvPr id="5" name="Picture 4"/>
          <p:cNvPicPr>
            <a:picLocks noChangeAspect="1"/>
          </p:cNvPicPr>
          <p:nvPr/>
        </p:nvPicPr>
        <p:blipFill>
          <a:blip r:embed="rId3"/>
          <a:stretch>
            <a:fillRect/>
          </a:stretch>
        </p:blipFill>
        <p:spPr>
          <a:xfrm>
            <a:off x="0" y="2336710"/>
            <a:ext cx="9144000" cy="3180522"/>
          </a:xfrm>
          <a:prstGeom prst="rect">
            <a:avLst/>
          </a:prstGeom>
        </p:spPr>
      </p:pic>
      <p:sp>
        <p:nvSpPr>
          <p:cNvPr id="6" name="AutoShape 25"/>
          <p:cNvSpPr>
            <a:spLocks noChangeArrowheads="1"/>
          </p:cNvSpPr>
          <p:nvPr/>
        </p:nvSpPr>
        <p:spPr bwMode="auto">
          <a:xfrm>
            <a:off x="2915816" y="3717032"/>
            <a:ext cx="5616624" cy="360040"/>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 name="TextBox 3"/>
          <p:cNvSpPr txBox="1"/>
          <p:nvPr/>
        </p:nvSpPr>
        <p:spPr>
          <a:xfrm>
            <a:off x="2286234" y="5805264"/>
            <a:ext cx="4229982" cy="369332"/>
          </a:xfrm>
          <a:prstGeom prst="rect">
            <a:avLst/>
          </a:prstGeom>
          <a:noFill/>
        </p:spPr>
        <p:txBody>
          <a:bodyPr wrap="none" rtlCol="0">
            <a:spAutoFit/>
          </a:bodyPr>
          <a:lstStyle/>
          <a:p>
            <a:r>
              <a:rPr lang="en-US" dirty="0" smtClean="0">
                <a:solidFill>
                  <a:srgbClr val="0000FF"/>
                </a:solidFill>
                <a:latin typeface="Tahoma"/>
              </a:rPr>
              <a:t>HP and Lenovo released similar patches</a:t>
            </a:r>
            <a:endParaRPr lang="en-US" dirty="0">
              <a:solidFill>
                <a:srgbClr val="0000FF"/>
              </a:solidFill>
              <a:latin typeface="Tahoma"/>
            </a:endParaRPr>
          </a:p>
        </p:txBody>
      </p:sp>
    </p:spTree>
    <p:extLst>
      <p:ext uri="{BB962C8B-B14F-4D97-AF65-F5344CB8AC3E}">
        <p14:creationId xmlns:p14="http://schemas.microsoft.com/office/powerpoint/2010/main" val="28456728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Challenge and Opportunity</a:t>
            </a:r>
            <a:endParaRPr lang="en-US" dirty="0"/>
          </a:p>
        </p:txBody>
      </p:sp>
      <p:sp>
        <p:nvSpPr>
          <p:cNvPr id="3" name="Content Placeholder 2"/>
          <p:cNvSpPr>
            <a:spLocks noGrp="1"/>
          </p:cNvSpPr>
          <p:nvPr>
            <p:ph idx="1"/>
          </p:nvPr>
        </p:nvSpPr>
        <p:spPr>
          <a:xfrm>
            <a:off x="2627784" y="2636912"/>
            <a:ext cx="3744416" cy="2088232"/>
          </a:xfrm>
        </p:spPr>
        <p:txBody>
          <a:bodyPr/>
          <a:lstStyle/>
          <a:p>
            <a:pPr marL="0" indent="0" algn="ctr">
              <a:buNone/>
            </a:pPr>
            <a:r>
              <a:rPr lang="en-US" sz="4000" dirty="0" smtClean="0">
                <a:solidFill>
                  <a:srgbClr val="FF0000"/>
                </a:solidFill>
              </a:rPr>
              <a:t>Reliability</a:t>
            </a:r>
          </a:p>
          <a:p>
            <a:pPr marL="0" indent="0" algn="ctr">
              <a:buNone/>
            </a:pPr>
            <a:r>
              <a:rPr lang="en-US" sz="4000" dirty="0" smtClean="0">
                <a:solidFill>
                  <a:srgbClr val="FF0000"/>
                </a:solidFill>
              </a:rPr>
              <a:t>(and Security)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27</a:t>
            </a:fld>
            <a:endParaRPr lang="en-US"/>
          </a:p>
        </p:txBody>
      </p:sp>
    </p:spTree>
    <p:extLst>
      <p:ext uri="{BB962C8B-B14F-4D97-AF65-F5344CB8AC3E}">
        <p14:creationId xmlns:p14="http://schemas.microsoft.com/office/powerpoint/2010/main" val="23911641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28</a:t>
            </a:fld>
            <a:endParaRPr lang="en-US"/>
          </a:p>
        </p:txBody>
      </p:sp>
      <p:sp>
        <p:nvSpPr>
          <p:cNvPr id="5" name="Content Placeholder 2"/>
          <p:cNvSpPr>
            <a:spLocks noGrp="1"/>
          </p:cNvSpPr>
          <p:nvPr>
            <p:ph idx="1"/>
          </p:nvPr>
        </p:nvSpPr>
        <p:spPr>
          <a:xfrm>
            <a:off x="1979712" y="1412776"/>
            <a:ext cx="5112568" cy="2088232"/>
          </a:xfrm>
        </p:spPr>
        <p:txBody>
          <a:bodyPr/>
          <a:lstStyle/>
          <a:p>
            <a:pPr marL="0" indent="0" algn="ctr">
              <a:buNone/>
            </a:pPr>
            <a:r>
              <a:rPr lang="en-US" sz="4000" dirty="0" smtClean="0">
                <a:solidFill>
                  <a:srgbClr val="0000FF"/>
                </a:solidFill>
              </a:rPr>
              <a:t>More Intelligent</a:t>
            </a:r>
          </a:p>
          <a:p>
            <a:pPr marL="0" indent="0" algn="ctr">
              <a:buNone/>
            </a:pPr>
            <a:r>
              <a:rPr lang="en-US" sz="4000" dirty="0" smtClean="0">
                <a:solidFill>
                  <a:srgbClr val="0000FF"/>
                </a:solidFill>
              </a:rPr>
              <a:t>Memory Controllers</a:t>
            </a:r>
          </a:p>
        </p:txBody>
      </p:sp>
      <p:sp>
        <p:nvSpPr>
          <p:cNvPr id="6" name="Content Placeholder 2"/>
          <p:cNvSpPr txBox="1">
            <a:spLocks/>
          </p:cNvSpPr>
          <p:nvPr/>
        </p:nvSpPr>
        <p:spPr bwMode="auto">
          <a:xfrm>
            <a:off x="899592"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Online Detection and Fixing </a:t>
            </a:r>
          </a:p>
          <a:p>
            <a:pPr marL="0" indent="0" algn="ctr">
              <a:buFont typeface="Wingdings" charset="0"/>
              <a:buNone/>
            </a:pPr>
            <a:r>
              <a:rPr lang="en-US" sz="4000" dirty="0" smtClean="0">
                <a:solidFill>
                  <a:srgbClr val="0000FF"/>
                </a:solidFill>
              </a:rPr>
              <a:t>of DRAM Errors</a:t>
            </a:r>
          </a:p>
        </p:txBody>
      </p:sp>
    </p:spTree>
    <p:extLst>
      <p:ext uri="{BB962C8B-B14F-4D97-AF65-F5344CB8AC3E}">
        <p14:creationId xmlns:p14="http://schemas.microsoft.com/office/powerpoint/2010/main" val="360680986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52400"/>
            <a:ext cx="9144000" cy="884238"/>
          </a:xfrm>
        </p:spPr>
        <p:txBody>
          <a:bodyPr/>
          <a:lstStyle/>
          <a:p>
            <a:r>
              <a:rPr lang="en-US" dirty="0" smtClean="0"/>
              <a:t>Large-Scale Failure Analysis of DRAM Chips</a:t>
            </a:r>
            <a:endParaRPr lang="en-US" dirty="0"/>
          </a:p>
        </p:txBody>
      </p:sp>
      <p:sp>
        <p:nvSpPr>
          <p:cNvPr id="3" name="Content Placeholder 2"/>
          <p:cNvSpPr>
            <a:spLocks noGrp="1"/>
          </p:cNvSpPr>
          <p:nvPr>
            <p:ph idx="1"/>
          </p:nvPr>
        </p:nvSpPr>
        <p:spPr>
          <a:xfrm>
            <a:off x="228600" y="980728"/>
            <a:ext cx="8610600" cy="5153025"/>
          </a:xfrm>
        </p:spPr>
        <p:txBody>
          <a:bodyPr/>
          <a:lstStyle/>
          <a:p>
            <a:r>
              <a:rPr lang="en-US" dirty="0" smtClean="0">
                <a:solidFill>
                  <a:srgbClr val="0000FF"/>
                </a:solidFill>
              </a:rPr>
              <a:t>Analysis and modeling of memory errors found in all of Facebook’s server fleet</a:t>
            </a:r>
          </a:p>
          <a:p>
            <a:endParaRPr lang="en-US" dirty="0" smtClean="0"/>
          </a:p>
          <a:p>
            <a:r>
              <a:rPr lang="en-US" sz="2000" dirty="0"/>
              <a:t>Justin Meza, </a:t>
            </a:r>
            <a:r>
              <a:rPr lang="en-US" sz="2000" dirty="0" err="1"/>
              <a:t>Qiang</a:t>
            </a:r>
            <a:r>
              <a:rPr lang="en-US" sz="2000" dirty="0"/>
              <a:t> Wu, </a:t>
            </a:r>
            <a:r>
              <a:rPr lang="en-US" sz="2000" dirty="0" err="1"/>
              <a:t>Sanjeev</a:t>
            </a:r>
            <a:r>
              <a:rPr lang="en-US" sz="2000" dirty="0"/>
              <a:t> Kumar, and Onur Mutlu,</a:t>
            </a:r>
            <a:br>
              <a:rPr lang="en-US" sz="2000" dirty="0"/>
            </a:br>
            <a:r>
              <a:rPr lang="en-US" sz="2000" b="1" dirty="0">
                <a:hlinkClick r:id="rId2"/>
              </a:rPr>
              <a:t>"Revisiting Memory Errors in Large-Scale Production Data Centers: Analysis and Modeling of New Trends from the Field"</a:t>
            </a:r>
            <a:r>
              <a:rPr lang="en-US" sz="2000" dirty="0"/>
              <a:t> </a:t>
            </a:r>
            <a:br>
              <a:rPr lang="en-US" sz="2000" dirty="0"/>
            </a:br>
            <a:r>
              <a:rPr lang="en-US" sz="2000" i="1" dirty="0"/>
              <a:t>Proceedings of the </a:t>
            </a:r>
            <a:r>
              <a:rPr lang="en-US" sz="2000" i="1" dirty="0">
                <a:hlinkClick r:id="rId3"/>
              </a:rPr>
              <a:t>45th Annual IEEE/IFIP International Conference on Dependable Systems and Networks</a:t>
            </a:r>
            <a:r>
              <a:rPr lang="en-US" sz="2000" i="1" dirty="0"/>
              <a:t> (</a:t>
            </a:r>
            <a:r>
              <a:rPr lang="en-US" sz="2000" b="1" i="1" dirty="0"/>
              <a:t>DSN</a:t>
            </a:r>
            <a:r>
              <a:rPr lang="en-US" sz="2000" i="1" dirty="0"/>
              <a:t>)</a:t>
            </a:r>
            <a:r>
              <a:rPr lang="en-US" sz="2000" dirty="0"/>
              <a:t>, Rio de Janeiro, Brazil, June 2015. </a:t>
            </a:r>
            <a:br>
              <a:rPr lang="en-US" sz="2000" dirty="0"/>
            </a:br>
            <a:r>
              <a:rPr lang="en-US" sz="2000" dirty="0"/>
              <a:t>[</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DRAM Error Model</a:t>
            </a:r>
            <a:r>
              <a:rPr lang="en-US" sz="2000" dirty="0"/>
              <a:t>] </a:t>
            </a:r>
          </a:p>
        </p:txBody>
      </p:sp>
      <p:sp>
        <p:nvSpPr>
          <p:cNvPr id="4" name="Slide Number Placeholder 3"/>
          <p:cNvSpPr>
            <a:spLocks noGrp="1"/>
          </p:cNvSpPr>
          <p:nvPr>
            <p:ph type="sldNum" sz="quarter" idx="11"/>
          </p:nvPr>
        </p:nvSpPr>
        <p:spPr/>
        <p:txBody>
          <a:bodyPr/>
          <a:lstStyle/>
          <a:p>
            <a:pPr>
              <a:defRPr/>
            </a:pPr>
            <a:fld id="{60169019-BB41-6245-A1FF-2891AF14670E}" type="slidenum">
              <a:rPr lang="en-US" smtClean="0">
                <a:solidFill>
                  <a:srgbClr val="000000"/>
                </a:solidFill>
              </a:rPr>
              <a:pPr>
                <a:defRPr/>
              </a:pPr>
              <a:t>29</a:t>
            </a:fld>
            <a:endParaRPr lang="en-US">
              <a:solidFill>
                <a:srgbClr val="000000"/>
              </a:solidFill>
            </a:endParaRPr>
          </a:p>
        </p:txBody>
      </p:sp>
      <p:pic>
        <p:nvPicPr>
          <p:cNvPr id="5" name="Picture 4"/>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0" y="4941168"/>
            <a:ext cx="9144000" cy="1475117"/>
          </a:xfrm>
          <a:prstGeom prst="rect">
            <a:avLst/>
          </a:prstGeom>
        </p:spPr>
      </p:pic>
    </p:spTree>
    <p:extLst>
      <p:ext uri="{BB962C8B-B14F-4D97-AF65-F5344CB8AC3E}">
        <p14:creationId xmlns:p14="http://schemas.microsoft.com/office/powerpoint/2010/main" val="3925752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smtClean="0"/>
              <a:t>Memory System: A </a:t>
            </a:r>
            <a:r>
              <a:rPr lang="en-US" sz="3800" b="1" i="1" dirty="0" smtClean="0"/>
              <a:t>Shared Resource </a:t>
            </a:r>
            <a:r>
              <a:rPr lang="en-US" sz="3800" dirty="0" smtClean="0"/>
              <a:t>View</a:t>
            </a:r>
          </a:p>
        </p:txBody>
      </p:sp>
      <p:sp>
        <p:nvSpPr>
          <p:cNvPr id="2048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3</a:t>
            </a:fld>
            <a:endParaRPr lang="en-US"/>
          </a:p>
        </p:txBody>
      </p:sp>
      <p:sp>
        <p:nvSpPr>
          <p:cNvPr id="20486" name="TextBox 5"/>
          <p:cNvSpPr txBox="1">
            <a:spLocks noChangeArrowheads="1"/>
          </p:cNvSpPr>
          <p:nvPr/>
        </p:nvSpPr>
        <p:spPr bwMode="auto">
          <a:xfrm>
            <a:off x="964377" y="1108075"/>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437624" y="1066800"/>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rot="20433856">
            <a:off x="7195612" y="2425729"/>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Line 21"/>
          <p:cNvSpPr>
            <a:spLocks noChangeShapeType="1"/>
          </p:cNvSpPr>
          <p:nvPr/>
        </p:nvSpPr>
        <p:spPr bwMode="auto">
          <a:xfrm>
            <a:off x="6584424" y="3470304"/>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89441"/>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smtClean="0">
                <a:solidFill>
                  <a:srgbClr val="000000"/>
                </a:solidFill>
              </a:rPr>
              <a:t>Storage</a:t>
            </a:r>
            <a:endParaRPr lang="en-US" sz="1800" dirty="0">
              <a:solidFill>
                <a:srgbClr val="000000"/>
              </a:solidFill>
            </a:endParaRPr>
          </a:p>
        </p:txBody>
      </p:sp>
    </p:spTree>
    <p:extLst>
      <p:ext uri="{BB962C8B-B14F-4D97-AF65-F5344CB8AC3E}">
        <p14:creationId xmlns:p14="http://schemas.microsoft.com/office/powerpoint/2010/main" val="42370198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 name="Shape 402"/>
          <p:cNvSpPr/>
          <p:nvPr/>
        </p:nvSpPr>
        <p:spPr>
          <a:xfrm rot="548035">
            <a:off x="7015296" y="2547039"/>
            <a:ext cx="1740409" cy="1890774"/>
          </a:xfrm>
          <a:prstGeom prst="rect">
            <a:avLst/>
          </a:prstGeom>
          <a:solidFill>
            <a:srgbClr val="FFFFFF"/>
          </a:solidFill>
          <a:ln w="25400">
            <a:solidFill/>
            <a:miter lim="400000"/>
          </a:ln>
          <a:effectLst>
            <a:outerShdw blurRad="190500" dist="8455" dir="5400000" rotWithShape="0">
              <a:srgbClr val="000000"/>
            </a:outerShdw>
          </a:effectLst>
          <a:extLst>
            <a:ext uri="{C572A759-6A51-4108-AA02-DFA0A04FC94B}">
              <ma14:wrappingTextBoxFlag xmlns:ma14="http://schemas.microsoft.com/office/mac/drawingml/2011/main" val="1"/>
            </a:ext>
          </a:extLst>
        </p:spPr>
        <p:txBody>
          <a:bodyPr wrap="none" lIns="0" tIns="0" rIns="0" bIns="0" anchor="b">
            <a:spAutoFit/>
          </a:bodyPr>
          <a:lstStyle/>
          <a:p>
            <a:pPr algn="ctr">
              <a:lnSpc>
                <a:spcPct val="80000"/>
              </a:lnSpc>
              <a:defRPr spc="0">
                <a:solidFill>
                  <a:srgbClr val="000000"/>
                </a:solidFill>
              </a:defRPr>
            </a:pPr>
            <a:r>
              <a:rPr sz="3800" i="1" spc="-38" dirty="0">
                <a:solidFill>
                  <a:srgbClr val="405F82"/>
                </a:solidFill>
                <a:latin typeface="Garamond"/>
                <a:sym typeface="Vista Sans OT Medium"/>
              </a:rPr>
              <a:t>Intuition: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quadratic</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increase in</a:t>
            </a:r>
            <a:br>
              <a:rPr sz="3800" i="1" spc="-38" dirty="0">
                <a:solidFill>
                  <a:srgbClr val="405F82"/>
                </a:solidFill>
                <a:latin typeface="Garamond"/>
                <a:sym typeface="Vista Sans OT Medium"/>
              </a:rPr>
            </a:br>
            <a:r>
              <a:rPr sz="3800" i="1" spc="-38" dirty="0">
                <a:solidFill>
                  <a:srgbClr val="405F82"/>
                </a:solidFill>
                <a:latin typeface="Garamond"/>
                <a:sym typeface="Vista Sans OT Medium"/>
              </a:rPr>
              <a:t>capacity</a:t>
            </a:r>
          </a:p>
        </p:txBody>
      </p:sp>
      <p:sp>
        <p:nvSpPr>
          <p:cNvPr id="4" name="Shape 305"/>
          <p:cNvSpPr/>
          <p:nvPr/>
        </p:nvSpPr>
        <p:spPr>
          <a:xfrm>
            <a:off x="251520" y="324366"/>
            <a:ext cx="8889400" cy="1016402"/>
          </a:xfrm>
          <a:prstGeom prst="rect">
            <a:avLst/>
          </a:prstGeom>
          <a:ln w="12700">
            <a:miter lim="400000"/>
          </a:ln>
          <a:extLst>
            <a:ext uri="{C572A759-6A51-4108-AA02-DFA0A04FC94B}">
              <ma14:wrappingTextBoxFlag xmlns:ma14="http://schemas.microsoft.com/office/mac/drawingml/2011/main" val="1"/>
            </a:ext>
          </a:extLst>
        </p:spPr>
        <p:txBody>
          <a:bodyPr wrap="none" lIns="38466" tIns="38466" rIns="38466" bIns="38466" anchor="ctr">
            <a:spAutoFit/>
          </a:bodyPr>
          <a:lstStyle>
            <a:lvl1pPr>
              <a:defRPr sz="8000" b="1" spc="-79">
                <a:solidFill>
                  <a:srgbClr val="000000"/>
                </a:solidFill>
              </a:defRPr>
            </a:lvl1pPr>
          </a:lstStyle>
          <a:p>
            <a:pPr>
              <a:defRPr sz="1800" b="0" spc="0"/>
            </a:pPr>
            <a:r>
              <a:rPr lang="en-US" sz="6100" b="0" spc="-60" dirty="0" smtClean="0">
                <a:latin typeface="Tahoma"/>
              </a:rPr>
              <a:t>DRAM Reliability Reducing</a:t>
            </a:r>
            <a:endParaRPr sz="6100" b="0" spc="-60" dirty="0">
              <a:latin typeface="Tahoma"/>
            </a:endParaRPr>
          </a:p>
        </p:txBody>
      </p:sp>
      <p:pic>
        <p:nvPicPr>
          <p:cNvPr id="3" name="Picture 2"/>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331640" y="1196752"/>
            <a:ext cx="5419912" cy="5436411"/>
          </a:xfrm>
          <a:prstGeom prst="rect">
            <a:avLst/>
          </a:prstGeom>
        </p:spPr>
      </p:pic>
    </p:spTree>
    <p:extLst>
      <p:ext uri="{BB962C8B-B14F-4D97-AF65-F5344CB8AC3E}">
        <p14:creationId xmlns:p14="http://schemas.microsoft.com/office/powerpoint/2010/main" val="2618269938"/>
      </p:ext>
    </p:extLst>
  </p:cSld>
  <p:clrMapOvr>
    <a:masterClrMapping/>
  </p:clrMapOvr>
  <p:transition xmlns:p14="http://schemas.microsoft.com/office/powerpoint/2010/main" spd="med"/>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2"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Aside: Flash Error Analysis in </a:t>
            </a:r>
            <a:r>
              <a:rPr lang="en-US" dirty="0"/>
              <a:t>t</a:t>
            </a:r>
            <a:r>
              <a:rPr lang="en-US" dirty="0" smtClean="0"/>
              <a:t>he Field</a:t>
            </a:r>
            <a:endParaRPr lang="en-US" dirty="0"/>
          </a:p>
        </p:txBody>
      </p:sp>
      <p:sp>
        <p:nvSpPr>
          <p:cNvPr id="3" name="Content Placeholder 2"/>
          <p:cNvSpPr>
            <a:spLocks noGrp="1"/>
          </p:cNvSpPr>
          <p:nvPr>
            <p:ph idx="1"/>
          </p:nvPr>
        </p:nvSpPr>
        <p:spPr/>
        <p:txBody>
          <a:bodyPr/>
          <a:lstStyle/>
          <a:p>
            <a:r>
              <a:rPr lang="en-US" sz="2200" dirty="0" smtClean="0">
                <a:solidFill>
                  <a:srgbClr val="0000FF"/>
                </a:solidFill>
              </a:rPr>
              <a:t>First large-scale field study of flash memory errors</a:t>
            </a:r>
          </a:p>
          <a:p>
            <a:endParaRPr lang="en-US" sz="2200" dirty="0" smtClean="0">
              <a:solidFill>
                <a:srgbClr val="0000FF"/>
              </a:solidFill>
            </a:endParaRPr>
          </a:p>
          <a:p>
            <a:r>
              <a:rPr lang="en-US" sz="2200" dirty="0" smtClean="0"/>
              <a:t>Justin </a:t>
            </a:r>
            <a:r>
              <a:rPr lang="en-US" sz="2200" dirty="0"/>
              <a:t>Meza, </a:t>
            </a:r>
            <a:r>
              <a:rPr lang="en-US" sz="2200" dirty="0" err="1"/>
              <a:t>Qiang</a:t>
            </a:r>
            <a:r>
              <a:rPr lang="en-US" sz="2200" dirty="0"/>
              <a:t> Wu, </a:t>
            </a:r>
            <a:r>
              <a:rPr lang="en-US" sz="2200" dirty="0" err="1"/>
              <a:t>Sanjeev</a:t>
            </a:r>
            <a:r>
              <a:rPr lang="en-US" sz="2200" dirty="0"/>
              <a:t> Kumar, and Onur Mutlu,</a:t>
            </a:r>
            <a:br>
              <a:rPr lang="en-US" sz="2200" dirty="0"/>
            </a:br>
            <a:r>
              <a:rPr lang="en-US" sz="2200" b="1" dirty="0">
                <a:hlinkClick r:id="rId2"/>
              </a:rPr>
              <a:t>"A Large-Scale Study of Flash Memory Errors in the Field"</a:t>
            </a:r>
            <a:r>
              <a:rPr lang="en-US" sz="2200" dirty="0"/>
              <a:t> </a:t>
            </a:r>
            <a:br>
              <a:rPr lang="en-US" sz="2200" dirty="0"/>
            </a:br>
            <a:r>
              <a:rPr lang="en-US" sz="2200" i="1" dirty="0"/>
              <a:t>Proceedings of the </a:t>
            </a:r>
            <a:r>
              <a:rPr lang="en-US" sz="2200" i="1" dirty="0">
                <a:hlinkClick r:id="rId3"/>
              </a:rPr>
              <a:t>ACM International Conference on Measurement and Modeling of Computer Systems</a:t>
            </a:r>
            <a:r>
              <a:rPr lang="en-US" sz="2200" i="1" dirty="0"/>
              <a:t> (</a:t>
            </a:r>
            <a:r>
              <a:rPr lang="en-US" sz="2200" b="1" i="1" dirty="0"/>
              <a:t>SIGMETRICS</a:t>
            </a:r>
            <a:r>
              <a:rPr lang="en-US" sz="2200" i="1" dirty="0"/>
              <a:t>)</a:t>
            </a:r>
            <a:r>
              <a:rPr lang="en-US" sz="2200" dirty="0"/>
              <a:t>, Portland, OR, June 2015. </a:t>
            </a:r>
            <a:br>
              <a:rPr lang="en-US" sz="2200" dirty="0"/>
            </a:br>
            <a:r>
              <a:rPr lang="en-US" sz="2200" dirty="0"/>
              <a:t>[</a:t>
            </a:r>
            <a:r>
              <a:rPr lang="en-US" sz="2200" dirty="0">
                <a:hlinkClick r:id="rId4"/>
              </a:rPr>
              <a:t>Slides (pptx)</a:t>
            </a:r>
            <a:r>
              <a:rPr lang="en-US" sz="2200" dirty="0"/>
              <a:t> </a:t>
            </a:r>
            <a:r>
              <a:rPr lang="en-US" sz="2200" dirty="0">
                <a:hlinkClick r:id="rId5"/>
              </a:rPr>
              <a:t>(pdf)</a:t>
            </a:r>
            <a:r>
              <a:rPr lang="en-US" sz="2200" dirty="0"/>
              <a:t>] [</a:t>
            </a:r>
            <a:r>
              <a:rPr lang="en-US" sz="2200" dirty="0">
                <a:hlinkClick r:id="rId6"/>
              </a:rPr>
              <a:t>Coverage at ZDNet</a:t>
            </a:r>
            <a:r>
              <a:rPr lang="en-US" sz="2200" dirty="0" smtClean="0"/>
              <a:t>]</a:t>
            </a:r>
            <a:endParaRPr lang="en-US" sz="2200" dirty="0"/>
          </a:p>
          <a:p>
            <a:endParaRPr lang="en-US" sz="2200" dirty="0" smtClean="0"/>
          </a:p>
          <a:p>
            <a:endParaRPr lang="en-US" dirty="0"/>
          </a:p>
        </p:txBody>
      </p:sp>
      <p:sp>
        <p:nvSpPr>
          <p:cNvPr id="4" name="Slide Number Placeholder 3"/>
          <p:cNvSpPr>
            <a:spLocks noGrp="1"/>
          </p:cNvSpPr>
          <p:nvPr>
            <p:ph type="sldNum" sz="quarter" idx="11"/>
          </p:nvPr>
        </p:nvSpPr>
        <p:spPr/>
        <p:txBody>
          <a:bodyPr/>
          <a:lstStyle/>
          <a:p>
            <a:pPr>
              <a:defRPr/>
            </a:pPr>
            <a:fld id="{76BB4180-6920-9C42-9DA1-4829E0437063}" type="slidenum">
              <a:rPr lang="en-US" smtClean="0">
                <a:solidFill>
                  <a:srgbClr val="000000"/>
                </a:solidFill>
              </a:rPr>
              <a:pPr>
                <a:defRPr/>
              </a:pPr>
              <a:t>31</a:t>
            </a:fld>
            <a:endParaRPr lang="en-US">
              <a:solidFill>
                <a:srgbClr val="000000"/>
              </a:solidFill>
            </a:endParaRPr>
          </a:p>
        </p:txBody>
      </p:sp>
      <p:pic>
        <p:nvPicPr>
          <p:cNvPr id="5" name="Picture 4"/>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0" y="4708054"/>
            <a:ext cx="9144000" cy="1313234"/>
          </a:xfrm>
          <a:prstGeom prst="rect">
            <a:avLst/>
          </a:prstGeom>
        </p:spPr>
      </p:pic>
    </p:spTree>
    <p:extLst>
      <p:ext uri="{BB962C8B-B14F-4D97-AF65-F5344CB8AC3E}">
        <p14:creationId xmlns:p14="http://schemas.microsoft.com/office/powerpoint/2010/main" val="152601883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Recap: The DRAM Scaling Problem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32</a:t>
            </a:fld>
            <a:endParaRPr lang="en-US" altLang="en-US">
              <a:solidFill>
                <a:srgbClr val="000000"/>
              </a:solidFill>
            </a:endParaRPr>
          </a:p>
        </p:txBody>
      </p:sp>
      <p:pic>
        <p:nvPicPr>
          <p:cNvPr id="7" name="Picture 6"/>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0" y="982542"/>
            <a:ext cx="7850402" cy="5875458"/>
          </a:xfrm>
          <a:prstGeom prst="rect">
            <a:avLst/>
          </a:prstGeom>
        </p:spPr>
      </p:pic>
      <p:pic>
        <p:nvPicPr>
          <p:cNvPr id="8" name="Picture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2204864"/>
            <a:ext cx="9144000" cy="3045377"/>
          </a:xfrm>
          <a:prstGeom prst="rect">
            <a:avLst/>
          </a:prstGeom>
        </p:spPr>
      </p:pic>
    </p:spTree>
    <p:extLst>
      <p:ext uri="{BB962C8B-B14F-4D97-AF65-F5344CB8AC3E}">
        <p14:creationId xmlns:p14="http://schemas.microsoft.com/office/powerpoint/2010/main" val="24142061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a:xfrm>
            <a:off x="179512" y="980728"/>
            <a:ext cx="8856984" cy="5193723"/>
          </a:xfrm>
        </p:spPr>
        <p:txBody>
          <a:bodyPr/>
          <a:lstStyle/>
          <a:p>
            <a:r>
              <a:rPr lang="en-US" dirty="0" smtClean="0">
                <a:solidFill>
                  <a:srgbClr val="0000FF"/>
                </a:solidFill>
              </a:rPr>
              <a:t>Fix it</a:t>
            </a:r>
            <a:r>
              <a:rPr lang="en-US" dirty="0" smtClean="0"/>
              <a:t>: Make memory and controllers more intelligent</a:t>
            </a:r>
          </a:p>
          <a:p>
            <a:pPr lvl="1"/>
            <a:r>
              <a:rPr lang="en-US" dirty="0" smtClean="0">
                <a:solidFill>
                  <a:srgbClr val="FF0000"/>
                </a:solidFill>
              </a:rPr>
              <a:t>New interfaces, functions, architectures</a:t>
            </a:r>
            <a:r>
              <a:rPr lang="en-US" dirty="0" smtClean="0"/>
              <a:t>: system-</a:t>
            </a:r>
            <a:r>
              <a:rPr lang="en-US" dirty="0" err="1" smtClean="0"/>
              <a:t>mem</a:t>
            </a:r>
            <a:r>
              <a:rPr lang="en-US" dirty="0" smtClean="0"/>
              <a:t> </a:t>
            </a:r>
            <a:r>
              <a:rPr lang="en-US" dirty="0" err="1" smtClean="0"/>
              <a:t>codesign</a:t>
            </a:r>
            <a:endParaRPr lang="en-US" dirty="0" smtClean="0"/>
          </a:p>
          <a:p>
            <a:pPr lvl="1"/>
            <a:endParaRPr lang="en-US" dirty="0"/>
          </a:p>
          <a:p>
            <a:r>
              <a:rPr lang="en-US" dirty="0" smtClean="0">
                <a:solidFill>
                  <a:srgbClr val="0000FF"/>
                </a:solidFill>
              </a:rPr>
              <a:t>Eliminate or minimize it</a:t>
            </a:r>
            <a:r>
              <a:rPr lang="en-US" dirty="0" smtClean="0"/>
              <a:t>: Replace or (more likely) augment DRAM with a different technology</a:t>
            </a:r>
          </a:p>
          <a:p>
            <a:pPr lvl="1"/>
            <a:r>
              <a:rPr lang="en-US" dirty="0" smtClean="0">
                <a:solidFill>
                  <a:srgbClr val="FF0000"/>
                </a:solidFill>
              </a:rPr>
              <a:t>New technologies and system-wide rethinking</a:t>
            </a:r>
            <a:r>
              <a:rPr lang="en-US" dirty="0" smtClean="0"/>
              <a:t> of memory &amp; storage</a:t>
            </a:r>
          </a:p>
          <a:p>
            <a:endParaRPr lang="en-US" dirty="0"/>
          </a:p>
          <a:p>
            <a:r>
              <a:rPr lang="en-US" dirty="0" smtClean="0">
                <a:solidFill>
                  <a:srgbClr val="0000FF"/>
                </a:solidFill>
              </a:rPr>
              <a:t>Embrace it</a:t>
            </a:r>
            <a:r>
              <a:rPr lang="en-US" dirty="0" smtClean="0"/>
              <a:t>: Design heterogeneous memories (none of which are perfect) and map data intelligently across them</a:t>
            </a:r>
          </a:p>
          <a:p>
            <a:pPr lvl="1"/>
            <a:r>
              <a:rPr lang="en-US" dirty="0" smtClean="0">
                <a:solidFill>
                  <a:srgbClr val="FF0000"/>
                </a:solidFill>
              </a:rPr>
              <a:t>New models for data management and maybe usage</a:t>
            </a:r>
          </a:p>
          <a:p>
            <a:pPr lvl="1"/>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33</a:t>
            </a:fld>
            <a:endParaRPr lang="en-US"/>
          </a:p>
        </p:txBody>
      </p:sp>
      <p:sp>
        <p:nvSpPr>
          <p:cNvPr id="5" name="TextBox 4"/>
          <p:cNvSpPr txBox="1"/>
          <p:nvPr/>
        </p:nvSpPr>
        <p:spPr>
          <a:xfrm>
            <a:off x="179512" y="5445224"/>
            <a:ext cx="8784976" cy="1323439"/>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4000" b="1" dirty="0" smtClean="0">
                <a:solidFill>
                  <a:srgbClr val="0000FF"/>
                </a:solidFill>
                <a:latin typeface="Calibri"/>
              </a:rPr>
              <a:t>Solutions (to memory scaling) require </a:t>
            </a:r>
          </a:p>
          <a:p>
            <a:pPr algn="ctr" defTabSz="457200" fontAlgn="base">
              <a:spcBef>
                <a:spcPct val="0"/>
              </a:spcBef>
              <a:spcAft>
                <a:spcPct val="0"/>
              </a:spcAft>
            </a:pPr>
            <a:r>
              <a:rPr lang="en-US" sz="4000" b="1" dirty="0" smtClean="0">
                <a:solidFill>
                  <a:srgbClr val="0000FF"/>
                </a:solidFill>
                <a:latin typeface="Calibri"/>
              </a:rPr>
              <a:t>software/hardware/device cooperation</a:t>
            </a:r>
            <a:endParaRPr lang="en-US" sz="4000" b="1" dirty="0">
              <a:solidFill>
                <a:srgbClr val="0000FF"/>
              </a:solidFill>
              <a:latin typeface="Calibri"/>
            </a:endParaRPr>
          </a:p>
        </p:txBody>
      </p:sp>
      <p:grpSp>
        <p:nvGrpSpPr>
          <p:cNvPr id="6" name="Group 16"/>
          <p:cNvGrpSpPr>
            <a:grpSpLocks/>
          </p:cNvGrpSpPr>
          <p:nvPr/>
        </p:nvGrpSpPr>
        <p:grpSpPr bwMode="auto">
          <a:xfrm>
            <a:off x="2843808" y="1186284"/>
            <a:ext cx="3054350" cy="3898900"/>
            <a:chOff x="1863" y="1035"/>
            <a:chExt cx="1924" cy="2456"/>
          </a:xfrm>
        </p:grpSpPr>
        <p:sp>
          <p:nvSpPr>
            <p:cNvPr id="7"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8"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9"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10"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1"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2"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3"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4"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5"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6"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8"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18418743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New Memory Architectures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1124744"/>
            <a:ext cx="9036496" cy="5339680"/>
          </a:xfrm>
        </p:spPr>
        <p:txBody>
          <a:bodyPr/>
          <a:lstStyle/>
          <a:p>
            <a:pPr eaLnBrk="1" hangingPunct="1"/>
            <a:r>
              <a:rPr lang="en-US" dirty="0" smtClean="0">
                <a:solidFill>
                  <a:srgbClr val="000000"/>
                </a:solidFill>
                <a:latin typeface="Tahoma" charset="0"/>
                <a:ea typeface="ＭＳ Ｐゴシック" charset="0"/>
                <a:cs typeface="ＭＳ Ｐゴシック" charset="0"/>
              </a:rPr>
              <a:t>Overcome memory shortcomings with</a:t>
            </a:r>
          </a:p>
          <a:p>
            <a:pPr lvl="1" eaLnBrk="1" hangingPunct="1"/>
            <a:r>
              <a:rPr lang="en-US" dirty="0" smtClean="0">
                <a:solidFill>
                  <a:srgbClr val="0000FF"/>
                </a:solidFill>
                <a:latin typeface="Tahoma" charset="0"/>
                <a:ea typeface="ＭＳ Ｐゴシック" charset="0"/>
                <a:cs typeface="ＭＳ Ｐゴシック" charset="0"/>
              </a:rPr>
              <a:t>Memory-centric system design</a:t>
            </a:r>
          </a:p>
          <a:p>
            <a:pPr lvl="1" eaLnBrk="1" hangingPunct="1"/>
            <a:r>
              <a:rPr lang="en-US" dirty="0" smtClean="0">
                <a:solidFill>
                  <a:srgbClr val="000000"/>
                </a:solidFill>
                <a:latin typeface="Tahoma" charset="0"/>
                <a:ea typeface="ＭＳ Ｐゴシック" charset="0"/>
                <a:cs typeface="ＭＳ Ｐゴシック" charset="0"/>
              </a:rPr>
              <a:t>Novel memory architectures, interfaces, functions</a:t>
            </a:r>
          </a:p>
          <a:p>
            <a:pPr lvl="1" eaLnBrk="1" hangingPunct="1"/>
            <a:r>
              <a:rPr lang="en-US" dirty="0" smtClean="0">
                <a:solidFill>
                  <a:srgbClr val="000000"/>
                </a:solidFill>
                <a:latin typeface="Tahoma" charset="0"/>
                <a:ea typeface="ＭＳ Ｐゴシック" charset="0"/>
                <a:cs typeface="ＭＳ Ｐゴシック" charset="0"/>
              </a:rPr>
              <a:t>Better waste management (efficient utilization)</a:t>
            </a:r>
          </a:p>
          <a:p>
            <a:pPr lvl="1" eaLnBrk="1" hangingPunct="1"/>
            <a:endParaRPr lang="en-US" dirty="0" smtClean="0">
              <a:solidFill>
                <a:srgbClr val="000000"/>
              </a:solidFill>
              <a:latin typeface="Tahoma" charset="0"/>
              <a:ea typeface="ＭＳ Ｐゴシック" charset="0"/>
              <a:cs typeface="ＭＳ Ｐゴシック" charset="0"/>
            </a:endParaRPr>
          </a:p>
          <a:p>
            <a:pPr lvl="1" eaLnBrk="1" hangingPunct="1"/>
            <a:endParaRPr lang="en-US" sz="900" dirty="0">
              <a:solidFill>
                <a:srgbClr val="000000"/>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Key issues to tackle</a:t>
            </a:r>
          </a:p>
          <a:p>
            <a:pPr lvl="1" eaLnBrk="1" hangingPunct="1"/>
            <a:r>
              <a:rPr lang="en-US" dirty="0">
                <a:solidFill>
                  <a:srgbClr val="FF0000"/>
                </a:solidFill>
                <a:latin typeface="Tahoma" charset="0"/>
                <a:ea typeface="ＭＳ Ｐゴシック" charset="0"/>
                <a:cs typeface="ＭＳ Ｐゴシック" charset="0"/>
              </a:rPr>
              <a:t>Enable reliability at low cost</a:t>
            </a:r>
          </a:p>
          <a:p>
            <a:pPr lvl="1" eaLnBrk="1" hangingPunct="1"/>
            <a:r>
              <a:rPr lang="en-US" dirty="0" smtClean="0">
                <a:solidFill>
                  <a:srgbClr val="FF0000"/>
                </a:solidFill>
                <a:latin typeface="Tahoma" charset="0"/>
                <a:ea typeface="ＭＳ Ｐゴシック" charset="0"/>
                <a:cs typeface="ＭＳ Ｐゴシック" charset="0"/>
              </a:rPr>
              <a:t>Reduce energy</a:t>
            </a:r>
          </a:p>
          <a:p>
            <a:pPr lvl="1" eaLnBrk="1" hangingPunct="1"/>
            <a:r>
              <a:rPr lang="en-US" dirty="0" smtClean="0">
                <a:solidFill>
                  <a:srgbClr val="FF0000"/>
                </a:solidFill>
                <a:latin typeface="Tahoma" charset="0"/>
                <a:ea typeface="ＭＳ Ｐゴシック" charset="0"/>
                <a:cs typeface="ＭＳ Ｐゴシック" charset="0"/>
              </a:rPr>
              <a:t>Improve latency and bandwidth</a:t>
            </a:r>
          </a:p>
          <a:p>
            <a:pPr lvl="1" eaLnBrk="1" hangingPunct="1"/>
            <a:r>
              <a:rPr lang="en-US" dirty="0" smtClean="0">
                <a:solidFill>
                  <a:srgbClr val="FF0000"/>
                </a:solidFill>
                <a:latin typeface="Tahoma" charset="0"/>
                <a:ea typeface="ＭＳ Ｐゴシック" charset="0"/>
                <a:cs typeface="ＭＳ Ｐゴシック" charset="0"/>
              </a:rPr>
              <a:t>Reduce waste (capacity, bandwidth, latency)</a:t>
            </a:r>
          </a:p>
          <a:p>
            <a:pPr lvl="1" eaLnBrk="1" hangingPunct="1"/>
            <a:r>
              <a:rPr lang="en-US" dirty="0" smtClean="0">
                <a:solidFill>
                  <a:srgbClr val="FF0000"/>
                </a:solidFill>
                <a:latin typeface="Tahoma" charset="0"/>
                <a:ea typeface="ＭＳ Ｐゴシック" charset="0"/>
                <a:cs typeface="ＭＳ Ｐゴシック" charset="0"/>
              </a:rPr>
              <a:t>Enable computation close to data</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34</a:t>
            </a:fld>
            <a:endParaRPr lang="en-US" sz="1600" dirty="0">
              <a:solidFill>
                <a:srgbClr val="000000"/>
              </a:solidFill>
              <a:latin typeface="Garamond" charset="0"/>
            </a:endParaRPr>
          </a:p>
        </p:txBody>
      </p:sp>
    </p:spTree>
    <p:extLst>
      <p:ext uri="{BB962C8B-B14F-4D97-AF65-F5344CB8AC3E}">
        <p14:creationId xmlns:p14="http://schemas.microsoft.com/office/powerpoint/2010/main" val="35964710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5">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675">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9" end="9"/>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675">
                                            <p:txEl>
                                              <p:pRg st="10" end="1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67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New Memory Architectures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80528" y="692696"/>
            <a:ext cx="9144000" cy="5339680"/>
          </a:xfrm>
        </p:spPr>
        <p:txBody>
          <a:bodyPr/>
          <a:lstStyle/>
          <a:p>
            <a:pPr lvl="1" eaLnBrk="1" hangingPunct="1">
              <a:buClr>
                <a:srgbClr val="3B812F"/>
              </a:buClr>
            </a:pPr>
            <a:endParaRPr lang="en-US" sz="1100" dirty="0">
              <a:solidFill>
                <a:srgbClr val="000000"/>
              </a:solidFill>
              <a:latin typeface="Tahoma" charset="0"/>
              <a:ea typeface="ＭＳ Ｐゴシック" charset="0"/>
              <a:cs typeface="ＭＳ Ｐゴシック" charset="0"/>
            </a:endParaRPr>
          </a:p>
          <a:p>
            <a:pPr eaLnBrk="1" hangingPunct="1"/>
            <a:r>
              <a:rPr lang="en-US" sz="810" dirty="0" smtClean="0">
                <a:solidFill>
                  <a:srgbClr val="000000"/>
                </a:solidFill>
                <a:latin typeface="Tahoma" charset="0"/>
                <a:ea typeface="ＭＳ Ｐゴシック" charset="0"/>
                <a:cs typeface="ＭＳ Ｐゴシック" charset="0"/>
              </a:rPr>
              <a:t>Liu+, “</a:t>
            </a:r>
            <a:r>
              <a:rPr lang="en-US" sz="810" dirty="0" smtClean="0">
                <a:solidFill>
                  <a:srgbClr val="0000FF"/>
                </a:solidFill>
                <a:latin typeface="Tahoma" charset="0"/>
                <a:ea typeface="ＭＳ Ｐゴシック" charset="0"/>
                <a:cs typeface="ＭＳ Ｐゴシック" charset="0"/>
              </a:rPr>
              <a:t>RAIDR: Retention-Aware Intelligent DRAM Refresh</a:t>
            </a:r>
            <a:r>
              <a:rPr lang="en-US" sz="810" dirty="0" smtClean="0">
                <a:solidFill>
                  <a:srgbClr val="000000"/>
                </a:solidFill>
                <a:latin typeface="Tahoma" charset="0"/>
                <a:ea typeface="ＭＳ Ｐゴシック" charset="0"/>
                <a:cs typeface="ＭＳ Ｐゴシック" charset="0"/>
              </a:rPr>
              <a:t>,” ISCA 2012.</a:t>
            </a:r>
          </a:p>
          <a:p>
            <a:pPr eaLnBrk="1" hangingPunct="1"/>
            <a:r>
              <a:rPr lang="en-US" sz="810" dirty="0" smtClean="0">
                <a:solidFill>
                  <a:srgbClr val="000000"/>
                </a:solidFill>
                <a:latin typeface="Tahoma" charset="0"/>
                <a:ea typeface="ＭＳ Ｐゴシック" charset="0"/>
                <a:cs typeface="ＭＳ Ｐゴシック" charset="0"/>
              </a:rPr>
              <a:t>Kim+, “</a:t>
            </a:r>
            <a:r>
              <a:rPr lang="en-US" sz="810" dirty="0" smtClean="0">
                <a:solidFill>
                  <a:srgbClr val="0000FF"/>
                </a:solidFill>
                <a:latin typeface="Tahoma" charset="0"/>
                <a:ea typeface="ＭＳ Ｐゴシック" charset="0"/>
                <a:cs typeface="ＭＳ Ｐゴシック" charset="0"/>
              </a:rPr>
              <a:t>A Case for Exploiting </a:t>
            </a:r>
            <a:r>
              <a:rPr lang="en-US" sz="810" dirty="0" err="1" smtClean="0">
                <a:solidFill>
                  <a:srgbClr val="0000FF"/>
                </a:solidFill>
                <a:latin typeface="Tahoma" charset="0"/>
                <a:ea typeface="ＭＳ Ｐゴシック" charset="0"/>
                <a:cs typeface="ＭＳ Ｐゴシック" charset="0"/>
              </a:rPr>
              <a:t>Subarray</a:t>
            </a:r>
            <a:r>
              <a:rPr lang="en-US" sz="810" dirty="0" smtClean="0">
                <a:solidFill>
                  <a:srgbClr val="0000FF"/>
                </a:solidFill>
                <a:latin typeface="Tahoma" charset="0"/>
                <a:ea typeface="ＭＳ Ｐゴシック" charset="0"/>
                <a:cs typeface="ＭＳ Ｐゴシック" charset="0"/>
              </a:rPr>
              <a:t>-Level Parallelism in DRAM</a:t>
            </a:r>
            <a:r>
              <a:rPr lang="en-US" sz="810" dirty="0" smtClean="0">
                <a:solidFill>
                  <a:srgbClr val="000000"/>
                </a:solidFill>
                <a:latin typeface="Tahoma" charset="0"/>
                <a:ea typeface="ＭＳ Ｐゴシック" charset="0"/>
                <a:cs typeface="ＭＳ Ｐゴシック" charset="0"/>
              </a:rPr>
              <a:t>,” ISCA 2012.</a:t>
            </a:r>
          </a:p>
          <a:p>
            <a:pPr eaLnBrk="1" hangingPunct="1"/>
            <a:r>
              <a:rPr lang="en-US" sz="810" dirty="0" smtClean="0">
                <a:solidFill>
                  <a:srgbClr val="000000"/>
                </a:solidFill>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Tiered-Latency DRAM: A Low Latency and Low Cost DRAM Architecture</a:t>
            </a:r>
            <a:r>
              <a:rPr lang="en-US" sz="810" dirty="0" smtClean="0">
                <a:solidFill>
                  <a:srgbClr val="000000"/>
                </a:solidFill>
                <a:latin typeface="Tahoma" charset="0"/>
                <a:ea typeface="ＭＳ Ｐゴシック" charset="0"/>
                <a:cs typeface="ＭＳ Ｐゴシック" charset="0"/>
              </a:rPr>
              <a:t>,” HPCA 2013.</a:t>
            </a:r>
          </a:p>
          <a:p>
            <a:pPr eaLnBrk="1" hangingPunct="1"/>
            <a:r>
              <a:rPr lang="en-US" sz="810" dirty="0" smtClean="0">
                <a:solidFill>
                  <a:srgbClr val="000000"/>
                </a:solidFill>
                <a:latin typeface="Tahoma" charset="0"/>
                <a:ea typeface="ＭＳ Ｐゴシック" charset="0"/>
                <a:cs typeface="ＭＳ Ｐゴシック" charset="0"/>
              </a:rPr>
              <a:t>Liu+, “</a:t>
            </a:r>
            <a:r>
              <a:rPr lang="en-US" sz="810" dirty="0" smtClean="0">
                <a:solidFill>
                  <a:srgbClr val="0000FF"/>
                </a:solidFill>
                <a:latin typeface="Tahoma" charset="0"/>
                <a:ea typeface="ＭＳ Ｐゴシック" charset="0"/>
                <a:cs typeface="ＭＳ Ｐゴシック" charset="0"/>
              </a:rPr>
              <a:t>An Experimental Study of Data Retention Behavior in Modern DRAM Devices</a:t>
            </a:r>
            <a:r>
              <a:rPr lang="en-US" sz="810" dirty="0" smtClean="0">
                <a:solidFill>
                  <a:srgbClr val="000000"/>
                </a:solidFill>
                <a:latin typeface="Tahoma" charset="0"/>
                <a:ea typeface="ＭＳ Ｐゴシック" charset="0"/>
                <a:cs typeface="ＭＳ Ｐゴシック" charset="0"/>
              </a:rPr>
              <a:t>,” ISCA 2013.</a:t>
            </a:r>
          </a:p>
          <a:p>
            <a:pPr eaLnBrk="1" hangingPunct="1"/>
            <a:r>
              <a:rPr lang="en-US" sz="810" dirty="0" smtClean="0"/>
              <a:t>Seshadri+, “</a:t>
            </a:r>
            <a:r>
              <a:rPr lang="en-US" sz="810" dirty="0" smtClean="0">
                <a:solidFill>
                  <a:srgbClr val="0000FF"/>
                </a:solidFill>
              </a:rPr>
              <a:t>RowClone: Fast and Efficient In-DRAM Copy and Initialization of Bulk Data</a:t>
            </a:r>
            <a:r>
              <a:rPr lang="en-US" sz="810" dirty="0" smtClean="0"/>
              <a:t>,” MICRO 2013.</a:t>
            </a:r>
          </a:p>
          <a:p>
            <a:pPr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Linearly Compressed Pages: A Main Memory Compression Framework</a:t>
            </a:r>
            <a:r>
              <a:rPr lang="en-US" sz="810" dirty="0" smtClean="0">
                <a:latin typeface="Tahoma" charset="0"/>
                <a:ea typeface="ＭＳ Ｐゴシック" charset="0"/>
                <a:cs typeface="ＭＳ Ｐゴシック" charset="0"/>
              </a:rPr>
              <a:t>,” MICRO 2013.</a:t>
            </a:r>
          </a:p>
          <a:p>
            <a:pPr eaLnBrk="1" hangingPunct="1"/>
            <a:r>
              <a:rPr lang="en-US" sz="810" dirty="0" smtClean="0">
                <a:latin typeface="Tahoma" charset="0"/>
                <a:ea typeface="ＭＳ Ｐゴシック" charset="0"/>
                <a:cs typeface="ＭＳ Ｐゴシック" charset="0"/>
              </a:rPr>
              <a:t>Chang+, “</a:t>
            </a:r>
            <a:r>
              <a:rPr lang="en-US" sz="810" dirty="0" smtClean="0">
                <a:solidFill>
                  <a:srgbClr val="0000FF"/>
                </a:solidFill>
                <a:latin typeface="Tahoma" charset="0"/>
                <a:ea typeface="ＭＳ Ｐゴシック" charset="0"/>
                <a:cs typeface="ＭＳ Ｐゴシック" charset="0"/>
              </a:rPr>
              <a:t>Improving DRAM Performance by Parallelizing Refreshes with Accesses</a:t>
            </a:r>
            <a:r>
              <a:rPr lang="en-US" sz="810" dirty="0" smtClean="0">
                <a:latin typeface="Tahoma" charset="0"/>
                <a:ea typeface="ＭＳ Ｐゴシック" charset="0"/>
                <a:cs typeface="ＭＳ Ｐゴシック" charset="0"/>
              </a:rPr>
              <a:t>,” HPCA 2014.</a:t>
            </a:r>
          </a:p>
          <a:p>
            <a:pPr eaLnBrk="1" hangingPunct="1"/>
            <a:r>
              <a:rPr lang="en-US" sz="810" dirty="0" smtClean="0">
                <a:latin typeface="Tahoma" charset="0"/>
                <a:ea typeface="ＭＳ Ｐゴシック" charset="0"/>
                <a:cs typeface="ＭＳ Ｐゴシック" charset="0"/>
              </a:rPr>
              <a:t>Khan+, “</a:t>
            </a:r>
            <a:r>
              <a:rPr lang="en-US" sz="810" dirty="0" smtClean="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810" dirty="0" smtClean="0">
                <a:latin typeface="Tahoma" charset="0"/>
                <a:ea typeface="ＭＳ Ｐゴシック" charset="0"/>
                <a:cs typeface="ＭＳ Ｐゴシック" charset="0"/>
              </a:rPr>
              <a:t>,” SIGMETRICS 2014.</a:t>
            </a:r>
          </a:p>
          <a:p>
            <a:pPr eaLnBrk="1" hangingPunct="1"/>
            <a:r>
              <a:rPr lang="en-US" sz="810" dirty="0" smtClean="0">
                <a:latin typeface="Tahoma" charset="0"/>
                <a:ea typeface="ＭＳ Ｐゴシック" charset="0"/>
                <a:cs typeface="ＭＳ Ｐゴシック" charset="0"/>
              </a:rPr>
              <a:t>Luo+, “</a:t>
            </a:r>
            <a:r>
              <a:rPr lang="en-US" sz="810" dirty="0" smtClean="0">
                <a:solidFill>
                  <a:srgbClr val="0000FF"/>
                </a:solidFill>
                <a:latin typeface="Tahoma" charset="0"/>
                <a:ea typeface="ＭＳ Ｐゴシック" charset="0"/>
                <a:cs typeface="ＭＳ Ｐゴシック" charset="0"/>
              </a:rPr>
              <a:t>Characterizing Application Memory Error Vulnerability to Optimize Data Center Cost</a:t>
            </a:r>
            <a:r>
              <a:rPr lang="en-US" sz="810" dirty="0" smtClean="0">
                <a:latin typeface="Tahoma" charset="0"/>
                <a:ea typeface="ＭＳ Ｐゴシック" charset="0"/>
                <a:cs typeface="ＭＳ Ｐゴシック" charset="0"/>
              </a:rPr>
              <a:t>,” DSN 2014.</a:t>
            </a:r>
          </a:p>
          <a:p>
            <a:pPr eaLnBrk="1" hangingPunct="1"/>
            <a:r>
              <a:rPr lang="en-US" sz="810" dirty="0" smtClean="0">
                <a:latin typeface="Tahoma" charset="0"/>
                <a:ea typeface="ＭＳ Ｐゴシック" charset="0"/>
                <a:cs typeface="ＭＳ Ｐゴシック" charset="0"/>
              </a:rPr>
              <a:t>Kim+, “</a:t>
            </a:r>
            <a:r>
              <a:rPr lang="en-US" sz="810" dirty="0" smtClean="0">
                <a:solidFill>
                  <a:srgbClr val="0000FF"/>
                </a:solidFill>
              </a:rPr>
              <a:t>Flipping Bits in Memory Without Accessing Them: An Experimental Study of DRAM Disturbance Errors</a:t>
            </a:r>
            <a:r>
              <a:rPr lang="en-US" sz="810" dirty="0" smtClean="0">
                <a:latin typeface="Tahoma" charset="0"/>
                <a:ea typeface="ＭＳ Ｐゴシック" charset="0"/>
                <a:cs typeface="ＭＳ Ｐゴシック" charset="0"/>
              </a:rPr>
              <a:t>,” ISCA 2014.</a:t>
            </a:r>
          </a:p>
          <a:p>
            <a:pPr eaLnBrk="1" hangingPunct="1"/>
            <a:r>
              <a:rPr lang="en-US" sz="810" dirty="0" smtClean="0">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Adaptive-Latency DRAM: Optimizing DRAM Timing for the Common-Case</a:t>
            </a:r>
            <a:r>
              <a:rPr lang="en-US" sz="810" dirty="0" smtClean="0">
                <a:latin typeface="Tahoma" charset="0"/>
                <a:ea typeface="ＭＳ Ｐゴシック" charset="0"/>
                <a:cs typeface="ＭＳ Ｐゴシック" charset="0"/>
              </a:rPr>
              <a:t>,” HPCA 2015.</a:t>
            </a:r>
          </a:p>
          <a:p>
            <a:pPr eaLnBrk="1" hangingPunct="1"/>
            <a:r>
              <a:rPr lang="en-US" sz="810" dirty="0" err="1" smtClean="0">
                <a:latin typeface="Tahoma" charset="0"/>
                <a:ea typeface="ＭＳ Ｐゴシック" charset="0"/>
                <a:cs typeface="ＭＳ Ｐゴシック" charset="0"/>
              </a:rPr>
              <a:t>Qureshi</a:t>
            </a:r>
            <a:r>
              <a:rPr lang="en-US" sz="810" dirty="0" smtClean="0">
                <a:latin typeface="Tahoma" charset="0"/>
                <a:ea typeface="ＭＳ Ｐゴシック" charset="0"/>
                <a:cs typeface="ＭＳ Ｐゴシック" charset="0"/>
              </a:rPr>
              <a:t>+, “</a:t>
            </a:r>
            <a:r>
              <a:rPr lang="en-US" sz="810" dirty="0" smtClean="0">
                <a:solidFill>
                  <a:srgbClr val="0000FF"/>
                </a:solidFill>
                <a:latin typeface="Tahoma" charset="0"/>
                <a:ea typeface="ＭＳ Ｐゴシック" charset="0"/>
                <a:cs typeface="ＭＳ Ｐゴシック" charset="0"/>
              </a:rPr>
              <a:t>AVATAR: A Variable-Retention-Time (VRT) Aware Refresh for DRAM Systems</a:t>
            </a:r>
            <a:r>
              <a:rPr lang="en-US" sz="810" dirty="0" smtClean="0">
                <a:latin typeface="Tahoma" charset="0"/>
                <a:ea typeface="ＭＳ Ｐゴシック" charset="0"/>
                <a:cs typeface="ＭＳ Ｐゴシック" charset="0"/>
              </a:rPr>
              <a:t>,” DSN 2015.</a:t>
            </a:r>
          </a:p>
          <a:p>
            <a:pPr eaLnBrk="1" hangingPunct="1"/>
            <a:r>
              <a:rPr lang="en-US" sz="810" dirty="0" smtClean="0">
                <a:latin typeface="Tahoma" charset="0"/>
                <a:ea typeface="ＭＳ Ｐゴシック" charset="0"/>
                <a:cs typeface="ＭＳ Ｐゴシック" charset="0"/>
              </a:rPr>
              <a:t>Meza+, “</a:t>
            </a:r>
            <a:r>
              <a:rPr lang="en-US" sz="810" dirty="0" smtClean="0">
                <a:solidFill>
                  <a:srgbClr val="0000FF"/>
                </a:solidFill>
                <a:latin typeface="Tahoma" charset="0"/>
                <a:ea typeface="ＭＳ Ｐゴシック" charset="0"/>
                <a:cs typeface="ＭＳ Ｐゴシック" charset="0"/>
              </a:rPr>
              <a:t>Revisiting Memory Errors in Large-Scale Production Data Centers: Analysis and Modeling of New Trends from the Field</a:t>
            </a:r>
            <a:r>
              <a:rPr lang="en-US" sz="810" dirty="0" smtClean="0">
                <a:latin typeface="Tahoma" charset="0"/>
                <a:ea typeface="ＭＳ Ｐゴシック" charset="0"/>
                <a:cs typeface="ＭＳ Ｐゴシック" charset="0"/>
              </a:rPr>
              <a:t>,” DSN 2015.</a:t>
            </a:r>
          </a:p>
          <a:p>
            <a:pPr eaLnBrk="1" hangingPunct="1"/>
            <a:r>
              <a:rPr lang="en-US" sz="810" dirty="0" smtClean="0">
                <a:latin typeface="Tahoma" charset="0"/>
                <a:ea typeface="ＭＳ Ｐゴシック" charset="0"/>
                <a:cs typeface="ＭＳ Ｐゴシック" charset="0"/>
              </a:rPr>
              <a:t>Kim+, “</a:t>
            </a:r>
            <a:r>
              <a:rPr lang="en-US" sz="810" dirty="0" smtClean="0">
                <a:solidFill>
                  <a:srgbClr val="0000FF"/>
                </a:solidFill>
                <a:latin typeface="Tahoma" charset="0"/>
                <a:ea typeface="ＭＳ Ｐゴシック" charset="0"/>
                <a:cs typeface="ＭＳ Ｐゴシック" charset="0"/>
              </a:rPr>
              <a:t>Ramulator: A Fast and Extensible DRAM Simulator</a:t>
            </a:r>
            <a:r>
              <a:rPr lang="en-US" sz="810" dirty="0" smtClean="0">
                <a:latin typeface="Tahoma" charset="0"/>
                <a:ea typeface="ＭＳ Ｐゴシック" charset="0"/>
                <a:cs typeface="ＭＳ Ｐゴシック" charset="0"/>
              </a:rPr>
              <a:t>,” IEEE CAL 2015.</a:t>
            </a:r>
          </a:p>
          <a:p>
            <a:pPr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Fast Bulk Bitwise AND and OR in DRAM</a:t>
            </a:r>
            <a:r>
              <a:rPr lang="en-US" sz="810" dirty="0" smtClean="0">
                <a:latin typeface="Tahoma" charset="0"/>
                <a:ea typeface="ＭＳ Ｐゴシック" charset="0"/>
                <a:cs typeface="ＭＳ Ｐゴシック" charset="0"/>
              </a:rPr>
              <a:t>,” IEEE CAL 2015.</a:t>
            </a:r>
          </a:p>
          <a:p>
            <a:pPr eaLnBrk="1" hangingPunct="1"/>
            <a:r>
              <a:rPr lang="en-US" sz="810" dirty="0" smtClean="0">
                <a:latin typeface="Tahoma" charset="0"/>
                <a:ea typeface="ＭＳ Ｐゴシック" charset="0"/>
                <a:cs typeface="ＭＳ Ｐゴシック" charset="0"/>
              </a:rPr>
              <a:t>Ahn+, “</a:t>
            </a:r>
            <a:r>
              <a:rPr lang="en-US" sz="810" dirty="0" smtClean="0">
                <a:solidFill>
                  <a:srgbClr val="0000FF"/>
                </a:solidFill>
                <a:latin typeface="Tahoma" charset="0"/>
                <a:ea typeface="ＭＳ Ｐゴシック" charset="0"/>
                <a:cs typeface="ＭＳ Ｐゴシック" charset="0"/>
              </a:rPr>
              <a:t>A Scalable Processing-in-Memory Accelerator for Parallel Graph Processing</a:t>
            </a:r>
            <a:r>
              <a:rPr lang="en-US" sz="810" dirty="0" smtClean="0">
                <a:latin typeface="Tahoma" charset="0"/>
                <a:ea typeface="ＭＳ Ｐゴシック" charset="0"/>
                <a:cs typeface="ＭＳ Ｐゴシック" charset="0"/>
              </a:rPr>
              <a:t>,” ISCA 2015.</a:t>
            </a:r>
          </a:p>
          <a:p>
            <a:pPr eaLnBrk="1" hangingPunct="1"/>
            <a:r>
              <a:rPr lang="en-US" sz="810" dirty="0" smtClean="0">
                <a:latin typeface="Tahoma" charset="0"/>
                <a:ea typeface="ＭＳ Ｐゴシック" charset="0"/>
                <a:cs typeface="ＭＳ Ｐゴシック" charset="0"/>
              </a:rPr>
              <a:t>Ahn+, “</a:t>
            </a:r>
            <a:r>
              <a:rPr lang="en-US" sz="810" dirty="0" smtClean="0">
                <a:solidFill>
                  <a:srgbClr val="0000FF"/>
                </a:solidFill>
                <a:latin typeface="Tahoma" charset="0"/>
                <a:ea typeface="ＭＳ Ｐゴシック" charset="0"/>
                <a:cs typeface="ＭＳ Ｐゴシック" charset="0"/>
              </a:rPr>
              <a:t>PIM-Enabled Instructions: A Low-Overhead, Locality-Aware Processing-in-Memory Architecture</a:t>
            </a:r>
            <a:r>
              <a:rPr lang="en-US" sz="810" dirty="0" smtClean="0">
                <a:latin typeface="Tahoma" charset="0"/>
                <a:ea typeface="ＭＳ Ｐゴシック" charset="0"/>
                <a:cs typeface="ＭＳ Ｐゴシック" charset="0"/>
              </a:rPr>
              <a:t>,” ISCA 2015.</a:t>
            </a:r>
          </a:p>
          <a:p>
            <a:pPr eaLnBrk="1" hangingPunct="1"/>
            <a:r>
              <a:rPr lang="en-US" sz="810" dirty="0" smtClean="0">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Decoupled Direct Memory Access: Isolating CPU and IO Traffic by Leveraging a Dual-Data-Port DRAM</a:t>
            </a:r>
            <a:r>
              <a:rPr lang="en-US" sz="810" dirty="0" smtClean="0">
                <a:latin typeface="Tahoma" charset="0"/>
                <a:ea typeface="ＭＳ Ｐゴシック" charset="0"/>
                <a:cs typeface="ＭＳ Ｐゴシック" charset="0"/>
              </a:rPr>
              <a:t>,” PACT 2015.</a:t>
            </a:r>
          </a:p>
          <a:p>
            <a:pPr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Gather-Scatter DRAM: </a:t>
            </a:r>
            <a:r>
              <a:rPr lang="en-US" sz="810" dirty="0" smtClean="0">
                <a:solidFill>
                  <a:srgbClr val="0000FF"/>
                </a:solidFill>
              </a:rPr>
              <a:t>In-DRAM Address Translation to Improve the Spatial Locality of Non-unit Strided Accesses</a:t>
            </a:r>
            <a:r>
              <a:rPr lang="en-US" sz="810" dirty="0" smtClean="0">
                <a:latin typeface="Tahoma" charset="0"/>
                <a:ea typeface="ＭＳ Ｐゴシック" charset="0"/>
                <a:cs typeface="ＭＳ Ｐゴシック" charset="0"/>
              </a:rPr>
              <a:t>,” MICRO 2015.</a:t>
            </a:r>
          </a:p>
          <a:p>
            <a:pPr eaLnBrk="1" hangingPunct="1"/>
            <a:r>
              <a:rPr lang="en-US" sz="810" dirty="0" smtClean="0">
                <a:latin typeface="Tahoma" charset="0"/>
                <a:ea typeface="ＭＳ Ｐゴシック" charset="0"/>
                <a:cs typeface="ＭＳ Ｐゴシック" charset="0"/>
              </a:rPr>
              <a:t>Lee+, “</a:t>
            </a:r>
            <a:r>
              <a:rPr lang="en-US" sz="810" dirty="0" smtClean="0">
                <a:solidFill>
                  <a:srgbClr val="0000FF"/>
                </a:solidFill>
                <a:latin typeface="Tahoma" charset="0"/>
                <a:ea typeface="ＭＳ Ｐゴシック" charset="0"/>
                <a:cs typeface="ＭＳ Ｐゴシック" charset="0"/>
              </a:rPr>
              <a:t>Simultaneous Multi-Layer Access: Improving 3D-Stacked Memory Bandwidth at Low Cost</a:t>
            </a:r>
            <a:r>
              <a:rPr lang="en-US" sz="810" dirty="0" smtClean="0">
                <a:latin typeface="Tahoma" charset="0"/>
                <a:ea typeface="ＭＳ Ｐゴシック" charset="0"/>
                <a:cs typeface="ＭＳ Ｐゴシック" charset="0"/>
              </a:rPr>
              <a:t>,” TACO 2016.</a:t>
            </a:r>
          </a:p>
          <a:p>
            <a:pPr eaLnBrk="1" hangingPunct="1"/>
            <a:r>
              <a:rPr lang="en-US" sz="810" dirty="0" err="1" smtClean="0">
                <a:latin typeface="Tahoma" charset="0"/>
                <a:ea typeface="ＭＳ Ｐゴシック" charset="0"/>
                <a:cs typeface="ＭＳ Ｐゴシック" charset="0"/>
              </a:rPr>
              <a:t>Hasan</a:t>
            </a:r>
            <a:r>
              <a:rPr lang="en-US" sz="810" dirty="0" smtClean="0">
                <a:latin typeface="Tahoma" charset="0"/>
                <a:ea typeface="ＭＳ Ｐゴシック" charset="0"/>
                <a:cs typeface="ＭＳ Ｐゴシック" charset="0"/>
              </a:rPr>
              <a:t>+, “</a:t>
            </a:r>
            <a:r>
              <a:rPr lang="en-US" sz="810" dirty="0" err="1" smtClean="0">
                <a:solidFill>
                  <a:srgbClr val="0000FF"/>
                </a:solidFill>
                <a:latin typeface="Tahoma" charset="0"/>
                <a:ea typeface="ＭＳ Ｐゴシック" charset="0"/>
                <a:cs typeface="ＭＳ Ｐゴシック" charset="0"/>
              </a:rPr>
              <a:t>ChargeCache</a:t>
            </a:r>
            <a:r>
              <a:rPr lang="en-US" sz="810" dirty="0" smtClean="0">
                <a:solidFill>
                  <a:srgbClr val="0000FF"/>
                </a:solidFill>
                <a:latin typeface="Tahoma" charset="0"/>
                <a:ea typeface="ＭＳ Ｐゴシック" charset="0"/>
                <a:cs typeface="ＭＳ Ｐゴシック" charset="0"/>
              </a:rPr>
              <a:t>: Reducing DRAM Latency by Exploiting Row Access Locality,</a:t>
            </a:r>
            <a:r>
              <a:rPr lang="en-US" sz="810" dirty="0" smtClean="0">
                <a:latin typeface="Tahoma" charset="0"/>
                <a:ea typeface="ＭＳ Ｐゴシック" charset="0"/>
                <a:cs typeface="ＭＳ Ｐゴシック" charset="0"/>
              </a:rPr>
              <a:t>” HPCA 2016.</a:t>
            </a:r>
          </a:p>
          <a:p>
            <a:pPr eaLnBrk="1" hangingPunct="1"/>
            <a:r>
              <a:rPr lang="en-US" sz="810" dirty="0" smtClean="0">
                <a:latin typeface="Tahoma" charset="0"/>
                <a:ea typeface="ＭＳ Ｐゴシック" charset="0"/>
                <a:cs typeface="ＭＳ Ｐゴシック" charset="0"/>
              </a:rPr>
              <a:t>Chang+, “</a:t>
            </a:r>
            <a:r>
              <a:rPr lang="en-US" sz="810" dirty="0" smtClean="0">
                <a:solidFill>
                  <a:srgbClr val="0000FF"/>
                </a:solidFill>
                <a:latin typeface="Tahoma" charset="0"/>
                <a:ea typeface="ＭＳ Ｐゴシック" charset="0"/>
                <a:cs typeface="ＭＳ Ｐゴシック" charset="0"/>
              </a:rPr>
              <a:t>Low-Cost Inter-Linked </a:t>
            </a:r>
            <a:r>
              <a:rPr lang="en-US" sz="810" dirty="0" err="1" smtClean="0">
                <a:solidFill>
                  <a:srgbClr val="0000FF"/>
                </a:solidFill>
                <a:latin typeface="Tahoma" charset="0"/>
                <a:ea typeface="ＭＳ Ｐゴシック" charset="0"/>
                <a:cs typeface="ＭＳ Ｐゴシック" charset="0"/>
              </a:rPr>
              <a:t>Subarrays</a:t>
            </a:r>
            <a:r>
              <a:rPr lang="en-US" sz="810" dirty="0" smtClean="0">
                <a:solidFill>
                  <a:srgbClr val="0000FF"/>
                </a:solidFill>
                <a:latin typeface="Tahoma" charset="0"/>
                <a:ea typeface="ＭＳ Ｐゴシック" charset="0"/>
                <a:cs typeface="ＭＳ Ｐゴシック" charset="0"/>
              </a:rPr>
              <a:t> (LISA): Enabling Fast Inter-</a:t>
            </a:r>
            <a:r>
              <a:rPr lang="en-US" sz="810" dirty="0" err="1" smtClean="0">
                <a:solidFill>
                  <a:srgbClr val="0000FF"/>
                </a:solidFill>
                <a:latin typeface="Tahoma" charset="0"/>
                <a:ea typeface="ＭＳ Ｐゴシック" charset="0"/>
                <a:cs typeface="ＭＳ Ｐゴシック" charset="0"/>
              </a:rPr>
              <a:t>Subarray</a:t>
            </a:r>
            <a:r>
              <a:rPr lang="en-US" sz="810" dirty="0" smtClean="0">
                <a:solidFill>
                  <a:srgbClr val="0000FF"/>
                </a:solidFill>
                <a:latin typeface="Tahoma" charset="0"/>
                <a:ea typeface="ＭＳ Ｐゴシック" charset="0"/>
                <a:cs typeface="ＭＳ Ｐゴシック" charset="0"/>
              </a:rPr>
              <a:t> Data Migration in DRAM,</a:t>
            </a:r>
            <a:r>
              <a:rPr lang="en-US" sz="810" dirty="0" smtClean="0">
                <a:latin typeface="Tahoma" charset="0"/>
                <a:ea typeface="ＭＳ Ｐゴシック" charset="0"/>
                <a:cs typeface="ＭＳ Ｐゴシック" charset="0"/>
              </a:rPr>
              <a:t>” HPCA 2016.</a:t>
            </a:r>
          </a:p>
          <a:p>
            <a:r>
              <a:rPr lang="en-US" sz="810" dirty="0" smtClean="0">
                <a:latin typeface="Tahoma" charset="0"/>
                <a:ea typeface="ＭＳ Ｐゴシック" charset="0"/>
                <a:cs typeface="ＭＳ Ｐゴシック" charset="0"/>
              </a:rPr>
              <a:t>Chang+, “</a:t>
            </a:r>
            <a:r>
              <a:rPr lang="en-US" sz="810" dirty="0" smtClean="0">
                <a:solidFill>
                  <a:srgbClr val="0000FF"/>
                </a:solidFill>
              </a:rPr>
              <a:t>Understanding Latency Variation in Modern DRAM Chips Experimental Characterization, Analysis, and Optimization</a:t>
            </a:r>
            <a:r>
              <a:rPr lang="en-US" sz="810" dirty="0" smtClean="0">
                <a:latin typeface="Tahoma" charset="0"/>
                <a:ea typeface="ＭＳ Ｐゴシック" charset="0"/>
                <a:cs typeface="ＭＳ Ｐゴシック" charset="0"/>
              </a:rPr>
              <a:t>,” SIGMETRICS 2016.</a:t>
            </a:r>
          </a:p>
          <a:p>
            <a:r>
              <a:rPr lang="en-US" sz="810" dirty="0" smtClean="0">
                <a:latin typeface="Tahoma" charset="0"/>
                <a:ea typeface="ＭＳ Ｐゴシック" charset="0"/>
                <a:cs typeface="ＭＳ Ｐゴシック" charset="0"/>
              </a:rPr>
              <a:t>Khan+, “</a:t>
            </a:r>
            <a:r>
              <a:rPr lang="en-US" sz="810" dirty="0" smtClean="0">
                <a:solidFill>
                  <a:srgbClr val="0000FF"/>
                </a:solidFill>
              </a:rPr>
              <a:t>PARBOR: An Efficient System-Level Technique to Detect Data Dependent Failures in DRAM</a:t>
            </a:r>
            <a:r>
              <a:rPr lang="en-US" sz="810" dirty="0" smtClean="0">
                <a:latin typeface="Tahoma" charset="0"/>
                <a:ea typeface="ＭＳ Ｐゴシック" charset="0"/>
                <a:cs typeface="ＭＳ Ｐゴシック" charset="0"/>
              </a:rPr>
              <a:t>,” DSN 2016.</a:t>
            </a:r>
          </a:p>
          <a:p>
            <a:r>
              <a:rPr lang="en-US" sz="810" dirty="0" smtClean="0">
                <a:latin typeface="Tahoma" charset="0"/>
                <a:ea typeface="ＭＳ Ｐゴシック" charset="0"/>
                <a:cs typeface="ＭＳ Ｐゴシック" charset="0"/>
              </a:rPr>
              <a:t>Hsieh+, “</a:t>
            </a:r>
            <a:r>
              <a:rPr lang="en-US" sz="810" dirty="0" smtClean="0">
                <a:solidFill>
                  <a:srgbClr val="0000FF"/>
                </a:solidFill>
                <a:latin typeface="Tahoma" charset="0"/>
                <a:ea typeface="ＭＳ Ｐゴシック" charset="0"/>
                <a:cs typeface="ＭＳ Ｐゴシック" charset="0"/>
              </a:rPr>
              <a:t>Transparent Offloading and Mapping (TOM): Enabling Programmer-Transparent Near-Data Processing in GPU Systems</a:t>
            </a:r>
            <a:r>
              <a:rPr lang="en-US" sz="810" dirty="0" smtClean="0">
                <a:latin typeface="Tahoma" charset="0"/>
                <a:ea typeface="ＭＳ Ｐゴシック" charset="0"/>
                <a:cs typeface="ＭＳ Ｐゴシック" charset="0"/>
              </a:rPr>
              <a:t>,” ISCA 2016.</a:t>
            </a:r>
          </a:p>
          <a:p>
            <a:r>
              <a:rPr lang="en-US" sz="810" dirty="0" smtClean="0">
                <a:latin typeface="Tahoma" charset="0"/>
                <a:ea typeface="ＭＳ Ｐゴシック" charset="0"/>
                <a:cs typeface="ＭＳ Ｐゴシック" charset="0"/>
              </a:rPr>
              <a:t>Hashemi+, “</a:t>
            </a:r>
            <a:r>
              <a:rPr lang="en-US" sz="810" dirty="0" smtClean="0">
                <a:solidFill>
                  <a:srgbClr val="0000FF"/>
                </a:solidFill>
                <a:latin typeface="Tahoma" charset="0"/>
                <a:ea typeface="ＭＳ Ｐゴシック" charset="0"/>
                <a:cs typeface="ＭＳ Ｐゴシック" charset="0"/>
              </a:rPr>
              <a:t>Accelerating Dependent Cache Misses with an Enhanced Memory Controller</a:t>
            </a:r>
            <a:r>
              <a:rPr lang="en-US" sz="810" dirty="0" smtClean="0">
                <a:latin typeface="Tahoma" charset="0"/>
                <a:ea typeface="ＭＳ Ｐゴシック" charset="0"/>
                <a:cs typeface="ＭＳ Ｐゴシック" charset="0"/>
              </a:rPr>
              <a:t>,” ISCA 2016.</a:t>
            </a:r>
          </a:p>
          <a:p>
            <a:r>
              <a:rPr lang="en-US" sz="810" dirty="0" smtClean="0">
                <a:latin typeface="Tahoma" charset="0"/>
                <a:ea typeface="ＭＳ Ｐゴシック" charset="0"/>
                <a:cs typeface="ＭＳ Ｐゴシック" charset="0"/>
              </a:rPr>
              <a:t>Boroumand+, </a:t>
            </a:r>
            <a:r>
              <a:rPr lang="en-US" sz="810" dirty="0" smtClean="0">
                <a:solidFill>
                  <a:srgbClr val="0000FF"/>
                </a:solidFill>
                <a:latin typeface="Tahoma" charset="0"/>
                <a:ea typeface="ＭＳ Ｐゴシック" charset="0"/>
                <a:cs typeface="ＭＳ Ｐゴシック" charset="0"/>
              </a:rPr>
              <a:t>“LazyPIM: An Efficient Cache Coherence Mechanism for Processing-in-Memory</a:t>
            </a:r>
            <a:r>
              <a:rPr lang="en-US" sz="810" dirty="0" smtClean="0">
                <a:latin typeface="Tahoma" charset="0"/>
                <a:ea typeface="ＭＳ Ｐゴシック" charset="0"/>
                <a:cs typeface="ＭＳ Ｐゴシック" charset="0"/>
              </a:rPr>
              <a:t>,” IEEE CAL 2016.</a:t>
            </a:r>
          </a:p>
          <a:p>
            <a:r>
              <a:rPr lang="en-US" sz="810" dirty="0" smtClean="0">
                <a:latin typeface="Tahoma" charset="0"/>
                <a:ea typeface="ＭＳ Ｐゴシック" charset="0"/>
                <a:cs typeface="ＭＳ Ｐゴシック" charset="0"/>
              </a:rPr>
              <a:t>Pattnaik+, “</a:t>
            </a:r>
            <a:r>
              <a:rPr lang="en-US" sz="810" dirty="0" smtClean="0">
                <a:solidFill>
                  <a:srgbClr val="0000FF"/>
                </a:solidFill>
                <a:latin typeface="Tahoma" charset="0"/>
                <a:ea typeface="ＭＳ Ｐゴシック" charset="0"/>
                <a:cs typeface="ＭＳ Ｐゴシック" charset="0"/>
              </a:rPr>
              <a:t>Scheduling Techniques for GPU Architectures with Processing-In-Memory Capabilities</a:t>
            </a:r>
            <a:r>
              <a:rPr lang="en-US" sz="810" dirty="0" smtClean="0">
                <a:latin typeface="Tahoma" charset="0"/>
                <a:ea typeface="ＭＳ Ｐゴシック" charset="0"/>
                <a:cs typeface="ＭＳ Ｐゴシック" charset="0"/>
              </a:rPr>
              <a:t>,” PACT 2016.</a:t>
            </a:r>
          </a:p>
          <a:p>
            <a:r>
              <a:rPr lang="en-US" sz="810" dirty="0" smtClean="0">
                <a:latin typeface="Tahoma" charset="0"/>
                <a:ea typeface="ＭＳ Ｐゴシック" charset="0"/>
                <a:cs typeface="ＭＳ Ｐゴシック" charset="0"/>
              </a:rPr>
              <a:t>Hsieh+, “</a:t>
            </a:r>
            <a:r>
              <a:rPr lang="en-US" sz="810" dirty="0" smtClean="0">
                <a:solidFill>
                  <a:srgbClr val="0000FF"/>
                </a:solidFill>
                <a:latin typeface="Tahoma" charset="0"/>
                <a:ea typeface="ＭＳ Ｐゴシック" charset="0"/>
                <a:cs typeface="ＭＳ Ｐゴシック" charset="0"/>
              </a:rPr>
              <a:t>Accelerating Pointer Chasing in 3D-Stacked Memory: Challenges, Mechanisms, Evaluation</a:t>
            </a:r>
            <a:r>
              <a:rPr lang="en-US" sz="810" dirty="0" smtClean="0">
                <a:latin typeface="Tahoma" charset="0"/>
                <a:ea typeface="ＭＳ Ｐゴシック" charset="0"/>
                <a:cs typeface="ＭＳ Ｐゴシック" charset="0"/>
              </a:rPr>
              <a:t>,” ICCD 2016.</a:t>
            </a:r>
          </a:p>
          <a:p>
            <a:r>
              <a:rPr lang="en-US" sz="810" dirty="0" smtClean="0">
                <a:latin typeface="Tahoma" charset="0"/>
                <a:ea typeface="ＭＳ Ｐゴシック" charset="0"/>
                <a:cs typeface="ＭＳ Ｐゴシック" charset="0"/>
              </a:rPr>
              <a:t>Hashemi+, “</a:t>
            </a:r>
            <a:r>
              <a:rPr lang="en-US" sz="810" dirty="0" smtClean="0">
                <a:solidFill>
                  <a:srgbClr val="0000FF"/>
                </a:solidFill>
                <a:latin typeface="Tahoma" charset="0"/>
                <a:ea typeface="ＭＳ Ｐゴシック" charset="0"/>
                <a:cs typeface="ＭＳ Ｐゴシック" charset="0"/>
              </a:rPr>
              <a:t>Continuous Runahead: Transparent Hardware Acceleration for Memory Intensive Workloads</a:t>
            </a:r>
            <a:r>
              <a:rPr lang="en-US" sz="810" dirty="0" smtClean="0">
                <a:latin typeface="Tahoma" charset="0"/>
                <a:ea typeface="ＭＳ Ｐゴシック" charset="0"/>
                <a:cs typeface="ＭＳ Ｐゴシック" charset="0"/>
              </a:rPr>
              <a:t>,” MICRO 2016.</a:t>
            </a:r>
          </a:p>
          <a:p>
            <a:pPr eaLnBrk="1" hangingPunct="1"/>
            <a:r>
              <a:rPr lang="en-US" sz="810" dirty="0" smtClean="0">
                <a:latin typeface="Tahoma" charset="0"/>
                <a:ea typeface="ＭＳ Ｐゴシック" charset="0"/>
                <a:cs typeface="ＭＳ Ｐゴシック" charset="0"/>
              </a:rPr>
              <a:t>Avoid DRAM:</a:t>
            </a:r>
          </a:p>
          <a:p>
            <a:pPr lvl="1"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The Evicted-Address Filter: A Unified Mechanism to Address Both Cache Pollution and Thrashing</a:t>
            </a:r>
            <a:r>
              <a:rPr lang="en-US" sz="810" dirty="0" smtClean="0">
                <a:latin typeface="Tahoma" charset="0"/>
                <a:ea typeface="ＭＳ Ｐゴシック" charset="0"/>
                <a:cs typeface="ＭＳ Ｐゴシック" charset="0"/>
              </a:rPr>
              <a:t>,” PACT 2012.</a:t>
            </a:r>
          </a:p>
          <a:p>
            <a:pPr lvl="1"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Base-Delta-Immediate Compression: Practical Data Compression for On-Chip Caches</a:t>
            </a:r>
            <a:r>
              <a:rPr lang="en-US" sz="810" dirty="0" smtClean="0">
                <a:latin typeface="Tahoma" charset="0"/>
                <a:ea typeface="ＭＳ Ｐゴシック" charset="0"/>
                <a:cs typeface="ＭＳ Ｐゴシック" charset="0"/>
              </a:rPr>
              <a:t>,” PACT 2012.</a:t>
            </a:r>
          </a:p>
          <a:p>
            <a:pPr lvl="1" eaLnBrk="1" hangingPunct="1"/>
            <a:r>
              <a:rPr lang="en-US" sz="810" dirty="0" smtClean="0">
                <a:latin typeface="Tahoma" charset="0"/>
                <a:ea typeface="ＭＳ Ｐゴシック" charset="0"/>
                <a:cs typeface="ＭＳ Ｐゴシック" charset="0"/>
              </a:rPr>
              <a:t>Seshadri+, “</a:t>
            </a:r>
            <a:r>
              <a:rPr lang="en-US" sz="810" dirty="0" smtClean="0">
                <a:solidFill>
                  <a:srgbClr val="0000FF"/>
                </a:solidFill>
                <a:latin typeface="Tahoma" charset="0"/>
                <a:ea typeface="ＭＳ Ｐゴシック" charset="0"/>
                <a:cs typeface="ＭＳ Ｐゴシック" charset="0"/>
              </a:rPr>
              <a:t>The Dirty-Block Index</a:t>
            </a:r>
            <a:r>
              <a:rPr lang="en-US" sz="810" dirty="0" smtClean="0">
                <a:latin typeface="Tahoma" charset="0"/>
                <a:ea typeface="ＭＳ Ｐゴシック" charset="0"/>
                <a:cs typeface="ＭＳ Ｐゴシック" charset="0"/>
              </a:rPr>
              <a:t>,” ISCA 2014.</a:t>
            </a:r>
          </a:p>
          <a:p>
            <a:pPr lvl="1"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Exploiting Compressed Block Size as an Indicator of Future Reuse</a:t>
            </a:r>
            <a:r>
              <a:rPr lang="en-US" sz="810" dirty="0" smtClean="0">
                <a:latin typeface="Tahoma" charset="0"/>
                <a:ea typeface="ＭＳ Ｐゴシック" charset="0"/>
                <a:cs typeface="ＭＳ Ｐゴシック" charset="0"/>
              </a:rPr>
              <a:t>,” HPCA 2015.</a:t>
            </a:r>
          </a:p>
          <a:p>
            <a:pPr lvl="1" eaLnBrk="1" hangingPunct="1"/>
            <a:r>
              <a:rPr lang="en-US" sz="810" dirty="0" err="1" smtClean="0">
                <a:latin typeface="Tahoma" charset="0"/>
                <a:ea typeface="ＭＳ Ｐゴシック" charset="0"/>
                <a:cs typeface="ＭＳ Ｐゴシック" charset="0"/>
              </a:rPr>
              <a:t>Vijaykumar</a:t>
            </a:r>
            <a:r>
              <a:rPr lang="en-US" sz="810" dirty="0" smtClean="0">
                <a:latin typeface="Tahoma" charset="0"/>
                <a:ea typeface="ＭＳ Ｐゴシック" charset="0"/>
                <a:cs typeface="ＭＳ Ｐゴシック" charset="0"/>
              </a:rPr>
              <a:t>+, “</a:t>
            </a:r>
            <a:r>
              <a:rPr lang="en-US" sz="810" dirty="0" smtClean="0">
                <a:solidFill>
                  <a:srgbClr val="0000FF"/>
                </a:solidFill>
                <a:latin typeface="Tahoma" charset="0"/>
                <a:ea typeface="ＭＳ Ｐゴシック" charset="0"/>
                <a:cs typeface="ＭＳ Ｐゴシック" charset="0"/>
              </a:rPr>
              <a:t>A Case for Core-Assisted Bottleneck Acceleration in GPUs: Enabling Flexible Data Compression with Assist Warps</a:t>
            </a:r>
            <a:r>
              <a:rPr lang="en-US" sz="810" dirty="0" smtClean="0">
                <a:latin typeface="Tahoma" charset="0"/>
                <a:ea typeface="ＭＳ Ｐゴシック" charset="0"/>
                <a:cs typeface="ＭＳ Ｐゴシック" charset="0"/>
              </a:rPr>
              <a:t>,” ISCA 2015.</a:t>
            </a:r>
          </a:p>
          <a:p>
            <a:pPr lvl="1" eaLnBrk="1" hangingPunct="1"/>
            <a:r>
              <a:rPr lang="en-US" sz="810" dirty="0" smtClean="0">
                <a:latin typeface="Tahoma" charset="0"/>
                <a:ea typeface="ＭＳ Ｐゴシック" charset="0"/>
                <a:cs typeface="ＭＳ Ｐゴシック" charset="0"/>
              </a:rPr>
              <a:t>Pekhimenko+, “</a:t>
            </a:r>
            <a:r>
              <a:rPr lang="en-US" sz="810" dirty="0" smtClean="0">
                <a:solidFill>
                  <a:srgbClr val="0000FF"/>
                </a:solidFill>
                <a:latin typeface="Tahoma" charset="0"/>
                <a:ea typeface="ＭＳ Ｐゴシック" charset="0"/>
                <a:cs typeface="ＭＳ Ｐゴシック" charset="0"/>
              </a:rPr>
              <a:t>Toggle-Aware Bandwidth Compression for GPUs,</a:t>
            </a:r>
            <a:r>
              <a:rPr lang="en-US" sz="810" dirty="0" smtClean="0">
                <a:latin typeface="Tahoma" charset="0"/>
                <a:ea typeface="ＭＳ Ｐゴシック" charset="0"/>
                <a:cs typeface="ＭＳ Ｐゴシック" charset="0"/>
              </a:rPr>
              <a:t>” HPCA 2016.</a:t>
            </a:r>
          </a:p>
          <a:p>
            <a:pPr eaLnBrk="1" hangingPunct="1"/>
            <a:endParaRPr lang="en-US" sz="810" dirty="0">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35</a:t>
            </a:fld>
            <a:endParaRPr lang="en-US" sz="1600" dirty="0">
              <a:solidFill>
                <a:srgbClr val="000000"/>
              </a:solidFill>
              <a:latin typeface="Garamond" charset="0"/>
            </a:endParaRPr>
          </a:p>
        </p:txBody>
      </p:sp>
    </p:spTree>
    <p:extLst>
      <p:ext uri="{BB962C8B-B14F-4D97-AF65-F5344CB8AC3E}">
        <p14:creationId xmlns:p14="http://schemas.microsoft.com/office/powerpoint/2010/main" val="13898283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9167936" cy="1066800"/>
          </a:xfrm>
        </p:spPr>
        <p:txBody>
          <a:bodyPr/>
          <a:lstStyle/>
          <a:p>
            <a:r>
              <a:rPr lang="en-US" dirty="0" smtClean="0">
                <a:latin typeface="Garamond" charset="0"/>
                <a:ea typeface="ＭＳ Ｐゴシック" charset="0"/>
                <a:cs typeface="ＭＳ Ｐゴシック" charset="0"/>
              </a:rPr>
              <a:t>Solution 2: Emerging Memory Technologies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868785"/>
            <a:ext cx="8928992"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a:t>
            </a:r>
            <a:r>
              <a:rPr lang="en-US" dirty="0" smtClean="0">
                <a:solidFill>
                  <a:srgbClr val="000000"/>
                </a:solidFill>
                <a:latin typeface="Tahoma" charset="0"/>
                <a:ea typeface="ＭＳ Ｐゴシック" charset="0"/>
                <a:cs typeface="ＭＳ Ｐゴシック" charset="0"/>
              </a:rPr>
              <a:t>Memory</a:t>
            </a:r>
            <a:endParaRPr lang="en-US" dirty="0">
              <a:solidFill>
                <a:srgbClr val="000000"/>
              </a:solidFill>
              <a:latin typeface="Tahoma" charset="0"/>
              <a:ea typeface="ＭＳ Ｐゴシック" charset="0"/>
              <a:cs typeface="ＭＳ Ｐゴシック" charset="0"/>
            </a:endParaRPr>
          </a:p>
          <a:p>
            <a:pPr lvl="1"/>
            <a:r>
              <a:rPr lang="en-US" dirty="0" smtClean="0">
                <a:latin typeface="Tahoma" charset="0"/>
                <a:ea typeface="ＭＳ Ｐゴシック" charset="0"/>
              </a:rPr>
              <a:t>Expected </a:t>
            </a:r>
            <a:r>
              <a:rPr lang="en-US" dirty="0">
                <a:latin typeface="Tahoma" charset="0"/>
                <a:ea typeface="ＭＳ Ｐゴシック" charset="0"/>
              </a:rPr>
              <a:t>to scale to 9nm (2022 [ITRS])</a:t>
            </a:r>
          </a:p>
          <a:p>
            <a:pPr lvl="1"/>
            <a:r>
              <a:rPr lang="en-US" dirty="0" smtClean="0">
                <a:latin typeface="Tahoma" charset="0"/>
                <a:ea typeface="ＭＳ Ｐゴシック" charset="0"/>
              </a:rPr>
              <a:t>Expected to be denser than DRAM: can store multiple bits/cell</a:t>
            </a:r>
            <a:endParaRPr lang="en-US" sz="1500" dirty="0">
              <a:latin typeface="Tahoma" charset="0"/>
              <a:ea typeface="ＭＳ Ｐゴシック" charset="0"/>
            </a:endParaRPr>
          </a:p>
          <a:p>
            <a:r>
              <a:rPr lang="en-US" dirty="0" smtClean="0">
                <a:latin typeface="Tahoma" charset="0"/>
                <a:ea typeface="ＭＳ Ｐゴシック" charset="0"/>
              </a:rPr>
              <a:t>But, emerging technologies have shortcomings as well</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Can they be enabled to replace/augment/surpass DRAM?</a:t>
            </a:r>
            <a:endParaRPr lang="en-US" dirty="0">
              <a:latin typeface="Tahoma" charset="0"/>
              <a:ea typeface="ＭＳ Ｐゴシック" charset="0"/>
            </a:endParaRPr>
          </a:p>
          <a:p>
            <a:pPr marL="344487" lvl="1" indent="0" eaLnBrk="1" hangingPunct="1">
              <a:buNone/>
            </a:pPr>
            <a:endParaRPr lang="en-US" sz="600" dirty="0">
              <a:solidFill>
                <a:srgbClr val="000000"/>
              </a:solidFill>
              <a:latin typeface="Tahoma" charset="0"/>
              <a:ea typeface="ＭＳ Ｐゴシック" charset="0"/>
              <a:cs typeface="ＭＳ Ｐゴシック" charset="0"/>
            </a:endParaRPr>
          </a:p>
          <a:p>
            <a:pPr lvl="0">
              <a:buClr>
                <a:srgbClr val="CC9900"/>
              </a:buClr>
              <a:buFont typeface="Wingdings" charset="0"/>
              <a:buChar char="n"/>
            </a:pPr>
            <a:r>
              <a:rPr lang="en-US" sz="1300" dirty="0" smtClean="0">
                <a:solidFill>
                  <a:srgbClr val="000000"/>
                </a:solidFill>
                <a:latin typeface="Tahoma" charset="0"/>
                <a:ea typeface="ＭＳ Ｐゴシック" charset="0"/>
                <a:cs typeface="ＭＳ Ｐゴシック" charset="0"/>
              </a:rPr>
              <a:t>Lee+, </a:t>
            </a:r>
            <a:r>
              <a:rPr lang="ja-JP" altLang="en-US" sz="1300" dirty="0">
                <a:solidFill>
                  <a:srgbClr val="000000"/>
                </a:solidFill>
                <a:latin typeface="Tahoma" charset="0"/>
                <a:ea typeface="ＭＳ Ｐゴシック" charset="0"/>
                <a:cs typeface="ＭＳ Ｐゴシック" charset="0"/>
              </a:rPr>
              <a:t>“</a:t>
            </a:r>
            <a:r>
              <a:rPr lang="en-US" sz="1300" dirty="0">
                <a:solidFill>
                  <a:srgbClr val="0000FF"/>
                </a:solidFill>
                <a:latin typeface="Tahoma" charset="0"/>
                <a:ea typeface="ＭＳ Ｐゴシック" charset="0"/>
                <a:cs typeface="ＭＳ Ｐゴシック" charset="0"/>
              </a:rPr>
              <a:t>Architecting Phase Change Memory as a Scalable DRAM Alternative</a:t>
            </a:r>
            <a:r>
              <a:rPr lang="en-US" sz="1300" dirty="0">
                <a:solidFill>
                  <a:srgbClr val="000000"/>
                </a:solidFill>
                <a:latin typeface="Tahoma" charset="0"/>
                <a:ea typeface="ＭＳ Ｐゴシック" charset="0"/>
                <a:cs typeface="ＭＳ Ｐゴシック" charset="0"/>
              </a:rPr>
              <a:t>,</a:t>
            </a:r>
            <a:r>
              <a:rPr lang="ja-JP" altLang="en-US" sz="1300" dirty="0">
                <a:solidFill>
                  <a:srgbClr val="000000"/>
                </a:solidFill>
                <a:latin typeface="Tahoma" charset="0"/>
                <a:ea typeface="ＭＳ Ｐゴシック" charset="0"/>
                <a:cs typeface="ＭＳ Ｐゴシック" charset="0"/>
              </a:rPr>
              <a:t>”</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ISCA’09</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CACM’10</a:t>
            </a:r>
            <a:r>
              <a:rPr lang="en-US" sz="1300" dirty="0">
                <a:solidFill>
                  <a:srgbClr val="000000"/>
                </a:solidFill>
                <a:latin typeface="Tahoma" charset="0"/>
                <a:ea typeface="ＭＳ Ｐゴシック" charset="0"/>
                <a:cs typeface="ＭＳ Ｐゴシック" charset="0"/>
              </a:rPr>
              <a:t>, </a:t>
            </a:r>
            <a:r>
              <a:rPr lang="en-US" sz="1300" dirty="0" smtClean="0">
                <a:solidFill>
                  <a:srgbClr val="000000"/>
                </a:solidFill>
                <a:latin typeface="Tahoma" charset="0"/>
                <a:ea typeface="ＭＳ Ｐゴシック" charset="0"/>
                <a:cs typeface="ＭＳ Ｐゴシック" charset="0"/>
              </a:rPr>
              <a:t>Micro’10</a:t>
            </a:r>
            <a:r>
              <a:rPr lang="en-US" sz="1300" dirty="0">
                <a:solidFill>
                  <a:srgbClr val="000000"/>
                </a:solidFill>
                <a:latin typeface="Tahoma" charset="0"/>
                <a:ea typeface="ＭＳ Ｐゴシック" charset="0"/>
                <a:cs typeface="ＭＳ Ｐゴシック" charset="0"/>
              </a:rPr>
              <a:t>.</a:t>
            </a:r>
          </a:p>
          <a:p>
            <a:pPr>
              <a:buClr>
                <a:srgbClr val="CC9900"/>
              </a:buClr>
              <a:buFont typeface="Wingdings" charset="0"/>
              <a:buChar char="n"/>
            </a:pPr>
            <a:r>
              <a:rPr lang="en-US" sz="1300" dirty="0" smtClean="0"/>
              <a:t>Meza+, </a:t>
            </a:r>
            <a:r>
              <a:rPr lang="en-US" sz="1300" dirty="0"/>
              <a:t>“</a:t>
            </a:r>
            <a:r>
              <a:rPr lang="en-US" sz="1300" dirty="0">
                <a:solidFill>
                  <a:srgbClr val="0000FF"/>
                </a:solidFill>
              </a:rPr>
              <a:t>Enabling Efficient and Scalable Hybrid Memories</a:t>
            </a:r>
            <a:r>
              <a:rPr lang="en-US" sz="1300" dirty="0"/>
              <a:t>,” IEEE Comp. Arch. Letters 2012.</a:t>
            </a:r>
          </a:p>
          <a:p>
            <a:pPr>
              <a:buClr>
                <a:srgbClr val="CC9900"/>
              </a:buClr>
              <a:buFont typeface="Wingdings" charset="0"/>
              <a:buChar char="n"/>
            </a:pPr>
            <a:r>
              <a:rPr lang="en-US" sz="1300" dirty="0" smtClean="0"/>
              <a:t>Yoon, Meza+, </a:t>
            </a:r>
            <a:r>
              <a:rPr lang="en-US" sz="1300" dirty="0"/>
              <a:t>“</a:t>
            </a:r>
            <a:r>
              <a:rPr lang="en-US" sz="1300" dirty="0">
                <a:solidFill>
                  <a:srgbClr val="0000FF"/>
                </a:solidFill>
              </a:rPr>
              <a:t>Row Buffer </a:t>
            </a:r>
            <a:r>
              <a:rPr lang="en-US" sz="1300" dirty="0" smtClean="0">
                <a:solidFill>
                  <a:srgbClr val="0000FF"/>
                </a:solidFill>
              </a:rPr>
              <a:t>Locality</a:t>
            </a:r>
            <a:r>
              <a:rPr lang="en-US" sz="1300" dirty="0">
                <a:solidFill>
                  <a:srgbClr val="0000FF"/>
                </a:solidFill>
              </a:rPr>
              <a:t> </a:t>
            </a:r>
            <a:r>
              <a:rPr lang="en-US" sz="1300" dirty="0" smtClean="0">
                <a:solidFill>
                  <a:srgbClr val="0000FF"/>
                </a:solidFill>
              </a:rPr>
              <a:t>Aware Caching Policies for </a:t>
            </a:r>
            <a:r>
              <a:rPr lang="en-US" sz="1300" dirty="0">
                <a:solidFill>
                  <a:srgbClr val="0000FF"/>
                </a:solidFill>
              </a:rPr>
              <a:t>Hybrid Memories</a:t>
            </a:r>
            <a:r>
              <a:rPr lang="en-US" sz="1300" dirty="0"/>
              <a:t>,” </a:t>
            </a:r>
            <a:r>
              <a:rPr lang="en-US" sz="1300" dirty="0" smtClean="0"/>
              <a:t>ICCD 2012.</a:t>
            </a:r>
          </a:p>
          <a:p>
            <a:pPr>
              <a:buClr>
                <a:srgbClr val="CC9900"/>
              </a:buClr>
              <a:buFont typeface="Wingdings" charset="0"/>
              <a:buChar char="n"/>
            </a:pPr>
            <a:r>
              <a:rPr lang="en-US" sz="1300" dirty="0" err="1" smtClean="0"/>
              <a:t>Kultursay</a:t>
            </a:r>
            <a:r>
              <a:rPr lang="en-US" sz="1300" dirty="0"/>
              <a:t>+, “</a:t>
            </a:r>
            <a:r>
              <a:rPr lang="en-US" sz="1300" dirty="0">
                <a:solidFill>
                  <a:srgbClr val="0000FF"/>
                </a:solidFill>
              </a:rPr>
              <a:t>Evaluating STT-RAM as an Energy-Efficient Main Memory </a:t>
            </a:r>
            <a:r>
              <a:rPr lang="en-US" sz="1300" dirty="0" smtClean="0">
                <a:solidFill>
                  <a:srgbClr val="0000FF"/>
                </a:solidFill>
              </a:rPr>
              <a:t>Alternative</a:t>
            </a:r>
            <a:r>
              <a:rPr lang="en-US" sz="1300" dirty="0" smtClean="0"/>
              <a:t>,</a:t>
            </a:r>
            <a:r>
              <a:rPr lang="en-US" sz="1300" dirty="0"/>
              <a:t>” ISPASS 2013. </a:t>
            </a:r>
            <a:endParaRPr lang="en-US" sz="1300" dirty="0" smtClean="0"/>
          </a:p>
          <a:p>
            <a:pPr>
              <a:buClr>
                <a:srgbClr val="CC9900"/>
              </a:buClr>
              <a:buFont typeface="Wingdings" charset="0"/>
              <a:buChar char="n"/>
            </a:pPr>
            <a:r>
              <a:rPr lang="en-US" sz="1300" dirty="0" smtClean="0"/>
              <a:t>Meza+, “</a:t>
            </a:r>
            <a:r>
              <a:rPr lang="en-US" sz="1300" dirty="0" smtClean="0">
                <a:solidFill>
                  <a:srgbClr val="0000FF"/>
                </a:solidFill>
              </a:rPr>
              <a:t>A Case for Efficient Hardware-Software Cooperative Management of Storage and Memory</a:t>
            </a:r>
            <a:r>
              <a:rPr lang="en-US" sz="1300" dirty="0" smtClean="0"/>
              <a:t>,” WEED 2013.</a:t>
            </a:r>
          </a:p>
          <a:p>
            <a:pPr>
              <a:buClr>
                <a:srgbClr val="CC9900"/>
              </a:buClr>
              <a:buFont typeface="Wingdings" charset="0"/>
              <a:buChar char="n"/>
            </a:pPr>
            <a:r>
              <a:rPr lang="en-US" sz="1300" dirty="0" smtClean="0"/>
              <a:t>Lu+, “</a:t>
            </a:r>
            <a:r>
              <a:rPr lang="en-US" sz="1300" dirty="0" smtClean="0">
                <a:solidFill>
                  <a:srgbClr val="0000FF"/>
                </a:solidFill>
              </a:rPr>
              <a:t>Loose Ordering Consistency for Persistent Memory</a:t>
            </a:r>
            <a:r>
              <a:rPr lang="en-US" sz="1300" dirty="0" smtClean="0"/>
              <a:t>,” ICCD 2014.</a:t>
            </a:r>
          </a:p>
          <a:p>
            <a:pPr>
              <a:buClr>
                <a:srgbClr val="CC9900"/>
              </a:buClr>
              <a:buFont typeface="Wingdings" charset="0"/>
              <a:buChar char="n"/>
            </a:pPr>
            <a:r>
              <a:rPr lang="en-US" sz="1300" dirty="0"/>
              <a:t>Zhao+, “</a:t>
            </a:r>
            <a:r>
              <a:rPr lang="en-US" sz="1300" dirty="0">
                <a:solidFill>
                  <a:srgbClr val="0000FF"/>
                </a:solidFill>
              </a:rPr>
              <a:t>FIRM: Fair and High-Performance Memory Control for Persistent Memory </a:t>
            </a:r>
            <a:r>
              <a:rPr lang="en-US" sz="1300" dirty="0" smtClean="0">
                <a:solidFill>
                  <a:srgbClr val="0000FF"/>
                </a:solidFill>
              </a:rPr>
              <a:t>Systems</a:t>
            </a:r>
            <a:r>
              <a:rPr lang="en-US" sz="1300" dirty="0" smtClean="0"/>
              <a:t>,</a:t>
            </a:r>
            <a:r>
              <a:rPr lang="en-US" sz="1300" dirty="0"/>
              <a:t>” MICRO 2014</a:t>
            </a:r>
            <a:r>
              <a:rPr lang="en-US" sz="1300" dirty="0" smtClean="0"/>
              <a:t>.</a:t>
            </a:r>
          </a:p>
          <a:p>
            <a:pPr>
              <a:buClr>
                <a:srgbClr val="CC9900"/>
              </a:buClr>
              <a:buFont typeface="Wingdings" charset="0"/>
              <a:buChar char="n"/>
            </a:pPr>
            <a:r>
              <a:rPr lang="en-US" sz="1300" dirty="0" smtClean="0"/>
              <a:t>Yoon, Meza+</a:t>
            </a:r>
            <a:r>
              <a:rPr lang="en-US" sz="1300" dirty="0"/>
              <a:t>, “</a:t>
            </a:r>
            <a:r>
              <a:rPr lang="en-US" sz="1300" dirty="0">
                <a:solidFill>
                  <a:srgbClr val="0000FF"/>
                </a:solidFill>
              </a:rPr>
              <a:t>Efficient Data Mapping and Buffering Techniques for Multi-Level Cell Phase-Change </a:t>
            </a:r>
            <a:r>
              <a:rPr lang="en-US" sz="1300" dirty="0" smtClean="0">
                <a:solidFill>
                  <a:srgbClr val="0000FF"/>
                </a:solidFill>
              </a:rPr>
              <a:t>Memories</a:t>
            </a:r>
            <a:r>
              <a:rPr lang="en-US" sz="1300" dirty="0" smtClean="0"/>
              <a:t>,” ACM TACO 2014.</a:t>
            </a:r>
          </a:p>
          <a:p>
            <a:pPr>
              <a:buClr>
                <a:srgbClr val="CC9900"/>
              </a:buClr>
              <a:buFont typeface="Wingdings" charset="0"/>
              <a:buChar char="n"/>
            </a:pPr>
            <a:r>
              <a:rPr lang="en-US" sz="1300" dirty="0" err="1" smtClean="0"/>
              <a:t>Ren</a:t>
            </a:r>
            <a:r>
              <a:rPr lang="en-US" sz="1300" dirty="0" smtClean="0"/>
              <a:t>+, “</a:t>
            </a:r>
            <a:r>
              <a:rPr lang="en-US" sz="1300" dirty="0" err="1" smtClean="0">
                <a:solidFill>
                  <a:srgbClr val="0000FF"/>
                </a:solidFill>
              </a:rPr>
              <a:t>ThyNVM</a:t>
            </a:r>
            <a:r>
              <a:rPr lang="en-US" sz="1300" dirty="0" smtClean="0">
                <a:solidFill>
                  <a:srgbClr val="0000FF"/>
                </a:solidFill>
              </a:rPr>
              <a:t>: Enabling </a:t>
            </a:r>
            <a:r>
              <a:rPr lang="en-US" sz="1300" dirty="0">
                <a:solidFill>
                  <a:srgbClr val="0000FF"/>
                </a:solidFill>
              </a:rPr>
              <a:t>Software-Transparent </a:t>
            </a:r>
            <a:r>
              <a:rPr lang="en-US" sz="1300" dirty="0" smtClean="0">
                <a:solidFill>
                  <a:srgbClr val="0000FF"/>
                </a:solidFill>
              </a:rPr>
              <a:t>Crash </a:t>
            </a:r>
            <a:r>
              <a:rPr lang="en-US" sz="1300" dirty="0">
                <a:solidFill>
                  <a:srgbClr val="0000FF"/>
                </a:solidFill>
              </a:rPr>
              <a:t>Consistency in Persistent Memory </a:t>
            </a:r>
            <a:r>
              <a:rPr lang="en-US" sz="1300" dirty="0" smtClean="0">
                <a:solidFill>
                  <a:srgbClr val="0000FF"/>
                </a:solidFill>
              </a:rPr>
              <a:t>Systems</a:t>
            </a:r>
            <a:r>
              <a:rPr lang="en-US" sz="1300" dirty="0" smtClean="0"/>
              <a:t>,” MICRO 2015.</a:t>
            </a:r>
            <a:endParaRPr lang="en-US" sz="1300" dirty="0"/>
          </a:p>
          <a:p>
            <a:pPr>
              <a:buClr>
                <a:srgbClr val="CC9900"/>
              </a:buClr>
              <a:buFont typeface="Wingdings" charset="0"/>
              <a:buChar char="n"/>
            </a:pPr>
            <a:endParaRPr lang="en-US" sz="2000" dirty="0"/>
          </a:p>
          <a:p>
            <a:pPr lvl="0">
              <a:buClr>
                <a:srgbClr val="CC9900"/>
              </a:buClr>
              <a:buFont typeface="Wingdings" charset="0"/>
              <a:buChar char="n"/>
            </a:pPr>
            <a:endParaRPr lang="en-US" sz="2000" dirty="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36</a:t>
            </a:fld>
            <a:endParaRPr lang="en-US" sz="1600" dirty="0">
              <a:solidFill>
                <a:srgbClr val="000000"/>
              </a:solidFill>
              <a:latin typeface="Garamond" charset="0"/>
            </a:endParaRPr>
          </a:p>
        </p:txBody>
      </p:sp>
    </p:spTree>
    <p:extLst>
      <p:ext uri="{BB962C8B-B14F-4D97-AF65-F5344CB8AC3E}">
        <p14:creationId xmlns:p14="http://schemas.microsoft.com/office/powerpoint/2010/main" val="29298926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8675">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67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67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8675">
                                            <p:txEl>
                                              <p:pRg st="10" end="10"/>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8675">
                                            <p:txEl>
                                              <p:pRg st="11" end="11"/>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8675">
                                            <p:txEl>
                                              <p:pRg st="12" end="12"/>
                                            </p:txEl>
                                          </p:spTgt>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8675">
                                            <p:txEl>
                                              <p:pRg st="13" end="13"/>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8675">
                                            <p:txEl>
                                              <p:pRg st="14" end="14"/>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8675">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Solution 3: Hybrid Memory </a:t>
            </a:r>
            <a:r>
              <a:rPr lang="en-US"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a:t>Yoon, Meza et al.,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5070391" y="2364939"/>
            <a:ext cx="2741969" cy="369332"/>
          </a:xfrm>
          <a:prstGeom prst="rect">
            <a:avLst/>
          </a:prstGeom>
          <a:noFill/>
        </p:spPr>
        <p:txBody>
          <a:bodyPr wrap="none" rtlCol="0">
            <a:spAutoFit/>
          </a:bodyPr>
          <a:lstStyle/>
          <a:p>
            <a:r>
              <a:rPr lang="en-US" dirty="0" smtClean="0">
                <a:solidFill>
                  <a:srgbClr val="303030"/>
                </a:solidFill>
                <a:latin typeface="Tahoma"/>
              </a:rPr>
              <a:t>Technology X (e.g., PCM)</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
        <p:nvSpPr>
          <p:cNvPr id="16" name="AutoShape 25"/>
          <p:cNvSpPr>
            <a:spLocks noChangeArrowheads="1"/>
          </p:cNvSpPr>
          <p:nvPr/>
        </p:nvSpPr>
        <p:spPr bwMode="auto">
          <a:xfrm>
            <a:off x="1199169" y="1905287"/>
            <a:ext cx="2557463"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7" name="AutoShape 25"/>
          <p:cNvSpPr>
            <a:spLocks noChangeArrowheads="1"/>
          </p:cNvSpPr>
          <p:nvPr/>
        </p:nvSpPr>
        <p:spPr bwMode="auto">
          <a:xfrm>
            <a:off x="3851920" y="1916832"/>
            <a:ext cx="4824536"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21937908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ext uri="{D42A27DB-BD31-4B8C-83A1-F6EECF244321}">
                <p14:modId xmlns:p14="http://schemas.microsoft.com/office/powerpoint/2010/main" val="4038884187"/>
              </p:ext>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Vulnerable data</a:t>
            </a:r>
            <a:endParaRPr lang="en-US" sz="2800" spc="-150" dirty="0">
              <a:solidFill>
                <a:prstClr val="white"/>
              </a:solidFill>
              <a:latin typeface="Calibri"/>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Tolerant data</a:t>
            </a:r>
            <a:endParaRPr lang="en-US" sz="2800" spc="-150" dirty="0">
              <a:solidFill>
                <a:prstClr val="white"/>
              </a:solidFill>
              <a:latin typeface="Calibri"/>
            </a:endParaRPr>
          </a:p>
        </p:txBody>
      </p:sp>
      <p:sp>
        <p:nvSpPr>
          <p:cNvPr id="2" name="Title 1"/>
          <p:cNvSpPr>
            <a:spLocks noGrp="1"/>
          </p:cNvSpPr>
          <p:nvPr>
            <p:ph type="title"/>
          </p:nvPr>
        </p:nvSpPr>
        <p:spPr/>
        <p:txBody>
          <a:bodyPr>
            <a:noAutofit/>
          </a:bodyPr>
          <a:lstStyle/>
          <a:p>
            <a:r>
              <a:rPr lang="en-US" sz="4000" dirty="0" smtClean="0"/>
              <a:t>Exploiting Memory Error Tolerance </a:t>
            </a:r>
            <a:br>
              <a:rPr lang="en-US" sz="4000" dirty="0" smtClean="0"/>
            </a:br>
            <a:r>
              <a:rPr lang="en-US" sz="4000" dirty="0" smtClean="0"/>
              <a:t>with Hybrid Memory Systems</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latin typeface="Calibri"/>
              </a:rPr>
              <a:t>H</a:t>
            </a:r>
            <a:r>
              <a:rPr lang="en-US" sz="3600" dirty="0" smtClean="0">
                <a:solidFill>
                  <a:prstClr val="black"/>
                </a:solidFill>
                <a:latin typeface="Calibri"/>
              </a:rPr>
              <a:t>eterogeneous-</a:t>
            </a:r>
            <a:r>
              <a:rPr lang="en-US" sz="3600" b="1" dirty="0" smtClean="0">
                <a:solidFill>
                  <a:prstClr val="black"/>
                </a:solidFill>
                <a:latin typeface="Calibri"/>
              </a:rPr>
              <a:t>R</a:t>
            </a:r>
            <a:r>
              <a:rPr lang="en-US" sz="3600" dirty="0" smtClean="0">
                <a:solidFill>
                  <a:prstClr val="black"/>
                </a:solidFill>
                <a:latin typeface="Calibri"/>
              </a:rPr>
              <a:t>eliability </a:t>
            </a:r>
            <a:r>
              <a:rPr lang="en-US" sz="3600" b="1" dirty="0" smtClean="0">
                <a:solidFill>
                  <a:prstClr val="black"/>
                </a:solidFill>
                <a:latin typeface="Calibri"/>
              </a:rPr>
              <a:t>M</a:t>
            </a:r>
            <a:r>
              <a:rPr lang="en-US" sz="3600" dirty="0" smtClean="0">
                <a:solidFill>
                  <a:prstClr val="black"/>
                </a:solidFill>
                <a:latin typeface="Calibri"/>
              </a:rPr>
              <a:t>emory </a:t>
            </a:r>
            <a:r>
              <a:rPr lang="en-US" sz="2400" b="1" dirty="0" smtClean="0">
                <a:solidFill>
                  <a:srgbClr val="1A5712"/>
                </a:solidFill>
                <a:latin typeface="Calibri"/>
              </a:rPr>
              <a:t>[DSN 2014]</a:t>
            </a:r>
            <a:endParaRPr lang="en-US" sz="2400" b="1" dirty="0">
              <a:solidFill>
                <a:srgbClr val="1A5712"/>
              </a:solidFill>
              <a:latin typeface="Calibri"/>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Low-cost memory</a:t>
            </a:r>
            <a:endParaRPr lang="en-US" sz="3200" dirty="0">
              <a:solidFill>
                <a:prstClr val="white"/>
              </a:solidFill>
              <a:latin typeface="Calibri"/>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Reliable memory</a:t>
            </a:r>
            <a:endParaRPr lang="en-US" sz="3200" dirty="0">
              <a:solidFill>
                <a:prstClr val="white"/>
              </a:solidFill>
              <a:latin typeface="Calibri"/>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latin typeface="Calibri"/>
              </a:rPr>
              <a:t>ECC protected</a:t>
            </a:r>
          </a:p>
          <a:p>
            <a:pPr marL="285750" indent="-285750">
              <a:buFont typeface="Arial" panose="020B0604020202020204" pitchFamily="34" charset="0"/>
              <a:buChar char="•"/>
            </a:pPr>
            <a:r>
              <a:rPr lang="en-US" sz="3200" dirty="0" smtClean="0">
                <a:solidFill>
                  <a:prstClr val="black"/>
                </a:solidFill>
                <a:latin typeface="Calibri"/>
              </a:rPr>
              <a:t>Well-tested chips</a:t>
            </a:r>
            <a:endParaRPr lang="en-US" sz="3200" dirty="0">
              <a:solidFill>
                <a:prstClr val="black"/>
              </a:solidFill>
              <a:latin typeface="Calibri"/>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latin typeface="Calibri"/>
              </a:rPr>
              <a:t>NoECC</a:t>
            </a:r>
            <a:r>
              <a:rPr lang="en-US" sz="3200" dirty="0" smtClean="0">
                <a:solidFill>
                  <a:prstClr val="black"/>
                </a:solidFill>
                <a:latin typeface="Calibri"/>
              </a:rPr>
              <a:t> or Parity</a:t>
            </a:r>
          </a:p>
          <a:p>
            <a:pPr marL="285750" indent="-285750">
              <a:buFont typeface="Arial" panose="020B0604020202020204" pitchFamily="34" charset="0"/>
              <a:buChar char="•"/>
            </a:pPr>
            <a:r>
              <a:rPr lang="en-US" sz="3200" dirty="0" smtClean="0">
                <a:solidFill>
                  <a:prstClr val="black"/>
                </a:solidFill>
                <a:latin typeface="Calibri"/>
              </a:rPr>
              <a:t>Less-tested chips</a:t>
            </a:r>
            <a:endParaRPr lang="en-US" sz="3200" dirty="0">
              <a:solidFill>
                <a:prstClr val="black"/>
              </a:solidFill>
              <a:latin typeface="Calibri"/>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latin typeface="Calibri"/>
              </a:rPr>
              <a:pPr/>
              <a:t>38</a:t>
            </a:fld>
            <a:endParaRPr lang="en-US">
              <a:solidFill>
                <a:prstClr val="black"/>
              </a:solidFill>
              <a:latin typeface="Calibri"/>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latin typeface="Calibri"/>
              </a:rPr>
              <a:t>On Microsoft’s Web Search workload</a:t>
            </a:r>
          </a:p>
          <a:p>
            <a:pPr lvl="1"/>
            <a:r>
              <a:rPr lang="en-US" sz="3200" dirty="0" smtClean="0">
                <a:solidFill>
                  <a:prstClr val="black"/>
                </a:solidFill>
                <a:latin typeface="Calibri"/>
              </a:rPr>
              <a:t>Reduces </a:t>
            </a:r>
            <a:r>
              <a:rPr lang="en-US" sz="3200" dirty="0">
                <a:solidFill>
                  <a:prstClr val="black"/>
                </a:solidFill>
                <a:latin typeface="Calibri"/>
              </a:rPr>
              <a:t>server hardware </a:t>
            </a:r>
            <a:r>
              <a:rPr lang="en-US" sz="3200" dirty="0">
                <a:solidFill>
                  <a:srgbClr val="4A66AC"/>
                </a:solidFill>
                <a:latin typeface="Calibri"/>
              </a:rPr>
              <a:t>cost </a:t>
            </a:r>
            <a:r>
              <a:rPr lang="en-US" sz="3200" dirty="0">
                <a:solidFill>
                  <a:prstClr val="black"/>
                </a:solidFill>
                <a:latin typeface="Calibri"/>
              </a:rPr>
              <a:t>by </a:t>
            </a:r>
            <a:r>
              <a:rPr lang="en-US" sz="3200" dirty="0">
                <a:solidFill>
                  <a:srgbClr val="FF0000"/>
                </a:solidFill>
                <a:latin typeface="Calibri"/>
              </a:rPr>
              <a:t>4.7 %</a:t>
            </a:r>
          </a:p>
          <a:p>
            <a:pPr lvl="1"/>
            <a:r>
              <a:rPr lang="en-US" sz="3200" dirty="0" smtClean="0">
                <a:solidFill>
                  <a:prstClr val="black"/>
                </a:solidFill>
                <a:latin typeface="Calibri"/>
              </a:rPr>
              <a:t>Achieves </a:t>
            </a:r>
            <a:r>
              <a:rPr lang="en-US" sz="3200" dirty="0">
                <a:solidFill>
                  <a:prstClr val="black"/>
                </a:solidFill>
                <a:latin typeface="Calibri"/>
              </a:rPr>
              <a:t>single server </a:t>
            </a:r>
            <a:r>
              <a:rPr lang="en-US" sz="3200" dirty="0">
                <a:solidFill>
                  <a:srgbClr val="4A66AC"/>
                </a:solidFill>
                <a:latin typeface="Calibri"/>
              </a:rPr>
              <a:t>availability</a:t>
            </a:r>
            <a:r>
              <a:rPr lang="en-US" sz="3200" dirty="0">
                <a:solidFill>
                  <a:prstClr val="black"/>
                </a:solidFill>
                <a:latin typeface="Calibri"/>
              </a:rPr>
              <a:t> target of </a:t>
            </a:r>
            <a:r>
              <a:rPr lang="en-US" sz="3200" dirty="0">
                <a:solidFill>
                  <a:srgbClr val="FF0000"/>
                </a:solidFill>
                <a:latin typeface="Calibri"/>
              </a:rPr>
              <a:t>99.90 %</a:t>
            </a:r>
          </a:p>
        </p:txBody>
      </p:sp>
    </p:spTree>
    <p:extLst>
      <p:ext uri="{BB962C8B-B14F-4D97-AF65-F5344CB8AC3E}">
        <p14:creationId xmlns:p14="http://schemas.microsoft.com/office/powerpoint/2010/main" val="4042588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051720" y="2636912"/>
            <a:ext cx="4968552" cy="2088232"/>
          </a:xfrm>
        </p:spPr>
        <p:txBody>
          <a:bodyPr/>
          <a:lstStyle/>
          <a:p>
            <a:pPr marL="0" indent="0" algn="ctr">
              <a:buNone/>
            </a:pPr>
            <a:r>
              <a:rPr lang="en-US" sz="4000" dirty="0" smtClean="0">
                <a:solidFill>
                  <a:srgbClr val="FF0000"/>
                </a:solidFill>
              </a:rPr>
              <a:t>Providing the Best of</a:t>
            </a:r>
          </a:p>
          <a:p>
            <a:pPr marL="0" indent="0" algn="ctr">
              <a:buNone/>
            </a:pPr>
            <a:r>
              <a:rPr lang="en-US" sz="4000" dirty="0" smtClean="0">
                <a:solidFill>
                  <a:srgbClr val="FF0000"/>
                </a:solidFill>
              </a:rPr>
              <a:t>Multiple Metrics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39</a:t>
            </a:fld>
            <a:endParaRPr lang="en-US"/>
          </a:p>
        </p:txBody>
      </p:sp>
    </p:spTree>
    <p:extLst>
      <p:ext uri="{BB962C8B-B14F-4D97-AF65-F5344CB8AC3E}">
        <p14:creationId xmlns:p14="http://schemas.microsoft.com/office/powerpoint/2010/main" val="18806647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t>
            </a:r>
            <a:r>
              <a:rPr lang="en-US" dirty="0" smtClean="0">
                <a:solidFill>
                  <a:srgbClr val="FF0000"/>
                </a:solidFill>
                <a:latin typeface="Tahoma" charset="0"/>
                <a:ea typeface="ＭＳ Ｐゴシック" charset="0"/>
                <a:cs typeface="ＭＳ Ｐゴシック" charset="0"/>
              </a:rPr>
              <a:t>and memory controllers</a:t>
            </a:r>
            <a:r>
              <a:rPr lang="en-US" dirty="0" smtClean="0">
                <a:latin typeface="Tahoma" charset="0"/>
                <a:ea typeface="ＭＳ Ｐゴシック" charset="0"/>
                <a:cs typeface="ＭＳ Ｐゴシック" charset="0"/>
              </a:rPr>
              <a:t>, as we know them today, are </a:t>
            </a:r>
            <a:r>
              <a:rPr lang="en-US" dirty="0">
                <a:latin typeface="Tahoma" charset="0"/>
                <a:ea typeface="ＭＳ Ｐゴシック" charset="0"/>
                <a:cs typeface="ＭＳ Ｐゴシック" charset="0"/>
              </a:rPr>
              <a:t>(will be) </a:t>
            </a:r>
            <a:r>
              <a:rPr lang="en-US" dirty="0" smtClean="0">
                <a:solidFill>
                  <a:srgbClr val="FF0000"/>
                </a:solidFill>
                <a:latin typeface="Tahoma" charset="0"/>
                <a:ea typeface="ＭＳ Ｐゴシック" charset="0"/>
                <a:cs typeface="ＭＳ Ｐゴシック" charset="0"/>
              </a:rPr>
              <a:t>unlikely to </a:t>
            </a:r>
            <a:r>
              <a:rPr lang="en-US" dirty="0">
                <a:solidFill>
                  <a:srgbClr val="FF0000"/>
                </a:solidFill>
                <a:latin typeface="Tahoma" charset="0"/>
                <a:ea typeface="ＭＳ Ｐゴシック" charset="0"/>
                <a:cs typeface="ＭＳ Ｐゴシック" charset="0"/>
              </a:rPr>
              <a:t>satisfy </a:t>
            </a:r>
            <a:r>
              <a:rPr lang="en-US" dirty="0" smtClean="0">
                <a:solidFill>
                  <a:srgbClr val="FF0000"/>
                </a:solidFill>
                <a:latin typeface="Tahoma" charset="0"/>
                <a:ea typeface="ＭＳ Ｐゴシック" charset="0"/>
                <a:cs typeface="ＭＳ Ｐゴシック" charset="0"/>
              </a:rPr>
              <a:t>all requirements</a:t>
            </a:r>
            <a:endParaRPr lang="en-US" dirty="0">
              <a:solidFill>
                <a:srgbClr val="FF0000"/>
              </a:solidFill>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smtClean="0">
                <a:solidFill>
                  <a:srgbClr val="FF0000"/>
                </a:solidFill>
                <a:latin typeface="Tahoma" charset="0"/>
                <a:ea typeface="ＭＳ Ｐゴシック" charset="0"/>
              </a:rPr>
              <a:t>enable </a:t>
            </a:r>
            <a:r>
              <a:rPr lang="en-US" dirty="0">
                <a:solidFill>
                  <a:srgbClr val="FF0000"/>
                </a:solidFill>
                <a:latin typeface="Tahoma" charset="0"/>
                <a:ea typeface="ＭＳ Ｐゴシック" charset="0"/>
              </a:rPr>
              <a:t>new </a:t>
            </a:r>
            <a:r>
              <a:rPr lang="en-US" dirty="0" smtClean="0">
                <a:solidFill>
                  <a:srgbClr val="FF0000"/>
                </a:solidFill>
                <a:latin typeface="Tahoma" charset="0"/>
                <a:ea typeface="ＭＳ Ｐゴシック" charset="0"/>
              </a:rPr>
              <a:t>opportunities</a:t>
            </a:r>
            <a:r>
              <a:rPr lang="en-US" dirty="0" smtClean="0">
                <a:latin typeface="Tahoma" charset="0"/>
                <a:ea typeface="ＭＳ Ｐゴシック" charset="0"/>
              </a:rPr>
              <a:t>: </a:t>
            </a:r>
            <a:r>
              <a:rPr lang="en-US" dirty="0" err="1" smtClean="0">
                <a:latin typeface="Tahoma" charset="0"/>
                <a:ea typeface="ＭＳ Ｐゴシック" charset="0"/>
              </a:rPr>
              <a:t>memory+storage</a:t>
            </a:r>
            <a:r>
              <a:rPr lang="en-US" dirty="0" smtClean="0">
                <a:latin typeface="Tahoma" charset="0"/>
                <a:ea typeface="ＭＳ Ｐゴシック" charset="0"/>
              </a:rPr>
              <a:t> merging</a:t>
            </a:r>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a:t>
            </a:r>
            <a:r>
              <a:rPr lang="en-US" dirty="0" smtClean="0">
                <a:solidFill>
                  <a:srgbClr val="0000FF"/>
                </a:solidFill>
                <a:latin typeface="Tahoma" charset="0"/>
                <a:ea typeface="ＭＳ Ｐゴシック" charset="0"/>
                <a:cs typeface="ＭＳ Ｐゴシック" charset="0"/>
              </a:rPr>
              <a:t>system</a:t>
            </a:r>
          </a:p>
          <a:p>
            <a:pPr lvl="1"/>
            <a:r>
              <a:rPr lang="en-US" dirty="0" smtClean="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a:t>
            </a:r>
            <a:r>
              <a:rPr lang="en-US" dirty="0" smtClean="0">
                <a:solidFill>
                  <a:srgbClr val="0000FF"/>
                </a:solidFill>
                <a:latin typeface="Tahoma" charset="0"/>
                <a:ea typeface="ＭＳ Ｐゴシック" charset="0"/>
                <a:cs typeface="ＭＳ Ｐゴシック" charset="0"/>
              </a:rPr>
              <a:t>requirements</a:t>
            </a:r>
            <a:endParaRPr lang="en-US" dirty="0">
              <a:solidFill>
                <a:srgbClr val="0000FF"/>
              </a:solidFill>
              <a:latin typeface="Tahoma" charset="0"/>
              <a:ea typeface="ＭＳ Ｐゴシック" charset="0"/>
              <a:cs typeface="ＭＳ Ｐゴシック" charset="0"/>
            </a:endParaRPr>
          </a:p>
          <a:p>
            <a:pPr lvl="1"/>
            <a:endParaRPr lang="en-US" dirty="0" smtClean="0">
              <a:solidFill>
                <a:srgbClr val="0000FF"/>
              </a:solidFill>
              <a:latin typeface="Tahoma" charset="0"/>
              <a:ea typeface="ＭＳ Ｐゴシック" charset="0"/>
              <a:cs typeface="ＭＳ Ｐゴシック" charset="0"/>
            </a:endParaRPr>
          </a:p>
          <a:p>
            <a:pPr marL="344487" lvl="1" indent="0">
              <a:buNone/>
            </a:pPr>
            <a:endParaRPr lang="en-US" dirty="0" smtClean="0">
              <a:solidFill>
                <a:srgbClr val="0000FF"/>
              </a:solidFill>
              <a:latin typeface="Tahoma" charset="0"/>
              <a:ea typeface="ＭＳ Ｐゴシック" charset="0"/>
              <a:cs typeface="ＭＳ Ｐゴシック" charset="0"/>
            </a:endParaRPr>
          </a:p>
          <a:p>
            <a:pPr lvl="1"/>
            <a:endParaRPr lang="en-US" dirty="0" smtClean="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4</a:t>
            </a:fld>
            <a:endParaRPr lang="en-US" sz="1600">
              <a:solidFill>
                <a:srgbClr val="000000"/>
              </a:solidFill>
              <a:latin typeface="Garamond" charset="0"/>
            </a:endParaRPr>
          </a:p>
        </p:txBody>
      </p:sp>
    </p:spTree>
    <p:extLst>
      <p:ext uri="{BB962C8B-B14F-4D97-AF65-F5344CB8AC3E}">
        <p14:creationId xmlns:p14="http://schemas.microsoft.com/office/powerpoint/2010/main" val="30736554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40</a:t>
            </a:fld>
            <a:endParaRPr lang="en-US"/>
          </a:p>
        </p:txBody>
      </p:sp>
      <p:sp>
        <p:nvSpPr>
          <p:cNvPr id="5" name="Content Placeholder 2"/>
          <p:cNvSpPr>
            <a:spLocks noGrp="1"/>
          </p:cNvSpPr>
          <p:nvPr>
            <p:ph idx="1"/>
          </p:nvPr>
        </p:nvSpPr>
        <p:spPr>
          <a:xfrm>
            <a:off x="251520" y="1700808"/>
            <a:ext cx="8352928" cy="2088232"/>
          </a:xfrm>
        </p:spPr>
        <p:txBody>
          <a:bodyPr/>
          <a:lstStyle/>
          <a:p>
            <a:pPr marL="0" indent="0" algn="ctr">
              <a:buNone/>
            </a:pPr>
            <a:r>
              <a:rPr lang="en-US" sz="4000" dirty="0" smtClean="0">
                <a:solidFill>
                  <a:srgbClr val="0000FF"/>
                </a:solidFill>
              </a:rPr>
              <a:t>Heterogeneous Memory Systems</a:t>
            </a:r>
          </a:p>
        </p:txBody>
      </p:sp>
      <p:sp>
        <p:nvSpPr>
          <p:cNvPr id="6" name="Content Placeholder 2"/>
          <p:cNvSpPr txBox="1">
            <a:spLocks/>
          </p:cNvSpPr>
          <p:nvPr/>
        </p:nvSpPr>
        <p:spPr bwMode="auto">
          <a:xfrm>
            <a:off x="683568"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Configurable Memory Systems</a:t>
            </a:r>
          </a:p>
        </p:txBody>
      </p:sp>
    </p:spTree>
    <p:extLst>
      <p:ext uri="{BB962C8B-B14F-4D97-AF65-F5344CB8AC3E}">
        <p14:creationId xmlns:p14="http://schemas.microsoft.com/office/powerpoint/2010/main" val="23284157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228600" y="152400"/>
            <a:ext cx="8915400" cy="1066800"/>
          </a:xfrm>
        </p:spPr>
        <p:txBody>
          <a:bodyPr/>
          <a:lstStyle/>
          <a:p>
            <a:r>
              <a:rPr lang="en-US" dirty="0" smtClean="0"/>
              <a:t>An Orthogonal Issue: Memory Interference</a:t>
            </a:r>
          </a:p>
        </p:txBody>
      </p:sp>
      <p:sp>
        <p:nvSpPr>
          <p:cNvPr id="10268" name="Rectangle 65"/>
          <p:cNvSpPr>
            <a:spLocks noChangeArrowheads="1"/>
          </p:cNvSpPr>
          <p:nvPr/>
        </p:nvSpPr>
        <p:spPr bwMode="auto">
          <a:xfrm>
            <a:off x="5472764" y="1700808"/>
            <a:ext cx="2571768" cy="2928958"/>
          </a:xfrm>
          <a:prstGeom prst="rect">
            <a:avLst/>
          </a:prstGeom>
          <a:noFill/>
          <a:ln w="54864" algn="ctr">
            <a:solidFill>
              <a:schemeClr val="tx1"/>
            </a:solidFill>
            <a:round/>
            <a:headEnd/>
            <a:tailEnd/>
          </a:ln>
        </p:spPr>
        <p:txBody>
          <a:bodyPr anchor="ctr"/>
          <a:lstStyle/>
          <a:p>
            <a:pPr algn="ctr" eaLnBrk="0" hangingPunct="0"/>
            <a:r>
              <a:rPr lang="en-US" sz="3000" dirty="0" smtClean="0">
                <a:solidFill>
                  <a:srgbClr val="000000"/>
                </a:solidFill>
                <a:latin typeface="Tahoma"/>
              </a:rPr>
              <a:t>Main </a:t>
            </a:r>
          </a:p>
          <a:p>
            <a:pPr algn="ctr" eaLnBrk="0" hangingPunct="0"/>
            <a:r>
              <a:rPr lang="en-US" sz="3000" dirty="0" smtClean="0">
                <a:solidFill>
                  <a:srgbClr val="000000"/>
                </a:solidFill>
                <a:latin typeface="Tahoma"/>
              </a:rPr>
              <a:t>Memory</a:t>
            </a:r>
            <a:endParaRPr lang="en-US" sz="3000" dirty="0">
              <a:solidFill>
                <a:srgbClr val="000000"/>
              </a:solidFill>
              <a:latin typeface="Tahoma"/>
            </a:endParaRPr>
          </a:p>
        </p:txBody>
      </p:sp>
      <p:sp>
        <p:nvSpPr>
          <p:cNvPr id="272" name="Left-Right Arrow 271"/>
          <p:cNvSpPr/>
          <p:nvPr/>
        </p:nvSpPr>
        <p:spPr>
          <a:xfrm>
            <a:off x="3686814" y="2876824"/>
            <a:ext cx="1714512" cy="574354"/>
          </a:xfrm>
          <a:prstGeom prst="leftRightArrow">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4" name="Slide Number Placeholder 273"/>
          <p:cNvSpPr>
            <a:spLocks noGrp="1"/>
          </p:cNvSpPr>
          <p:nvPr>
            <p:ph type="sldNum" sz="quarter" idx="11"/>
          </p:nvPr>
        </p:nvSpPr>
        <p:spPr/>
        <p:txBody>
          <a:bodyPr/>
          <a:lstStyle/>
          <a:p>
            <a:fld id="{323594FA-E141-4234-AE05-360401972BE7}" type="slidenum">
              <a:rPr lang="en-US" altLang="en-US" smtClean="0">
                <a:solidFill>
                  <a:srgbClr val="000000"/>
                </a:solidFill>
              </a:rPr>
              <a:pPr/>
              <a:t>41</a:t>
            </a:fld>
            <a:endParaRPr lang="en-US" altLang="en-US">
              <a:solidFill>
                <a:srgbClr val="000000"/>
              </a:solidFill>
            </a:endParaRPr>
          </a:p>
        </p:txBody>
      </p:sp>
      <p:sp>
        <p:nvSpPr>
          <p:cNvPr id="60" name="Rectangle 59"/>
          <p:cNvSpPr/>
          <p:nvPr/>
        </p:nvSpPr>
        <p:spPr>
          <a:xfrm>
            <a:off x="1043608"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1" name="Rectangle 60"/>
          <p:cNvSpPr/>
          <p:nvPr/>
        </p:nvSpPr>
        <p:spPr>
          <a:xfrm>
            <a:off x="2400930"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2" name="Rectangle 61"/>
          <p:cNvSpPr/>
          <p:nvPr/>
        </p:nvSpPr>
        <p:spPr>
          <a:xfrm>
            <a:off x="1043608"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3" name="Rectangle 62"/>
          <p:cNvSpPr/>
          <p:nvPr/>
        </p:nvSpPr>
        <p:spPr>
          <a:xfrm>
            <a:off x="2400930"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2" name="TextBox 1"/>
          <p:cNvSpPr txBox="1"/>
          <p:nvPr/>
        </p:nvSpPr>
        <p:spPr>
          <a:xfrm>
            <a:off x="179512" y="5518393"/>
            <a:ext cx="8869761" cy="430887"/>
          </a:xfrm>
          <a:prstGeom prst="rect">
            <a:avLst/>
          </a:prstGeom>
          <a:noFill/>
        </p:spPr>
        <p:txBody>
          <a:bodyPr wrap="none" rtlCol="0">
            <a:spAutoFit/>
          </a:bodyPr>
          <a:lstStyle/>
          <a:p>
            <a:r>
              <a:rPr lang="en-US" sz="2200" dirty="0" smtClean="0">
                <a:solidFill>
                  <a:srgbClr val="FF0000"/>
                </a:solidFill>
              </a:rPr>
              <a:t>Cores’ interfere with each other when accessing shared main memory</a:t>
            </a:r>
            <a:endParaRPr lang="en-US" sz="2200" dirty="0">
              <a:solidFill>
                <a:srgbClr val="FF0000"/>
              </a:solidFill>
            </a:endParaRPr>
          </a:p>
        </p:txBody>
      </p:sp>
    </p:spTree>
    <p:extLst>
      <p:ext uri="{BB962C8B-B14F-4D97-AF65-F5344CB8AC3E}">
        <p14:creationId xmlns:p14="http://schemas.microsoft.com/office/powerpoint/2010/main" val="29431132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46633"/>
            <a:ext cx="8801100" cy="5046663"/>
          </a:xfrm>
        </p:spPr>
        <p:txBody>
          <a:bodyPr/>
          <a:lstStyle/>
          <a:p>
            <a:r>
              <a:rPr lang="en-US" dirty="0">
                <a:latin typeface="Tahoma" charset="0"/>
              </a:rPr>
              <a:t>Problem: </a:t>
            </a:r>
            <a:r>
              <a:rPr lang="en-US" dirty="0">
                <a:solidFill>
                  <a:srgbClr val="FF0000"/>
                </a:solidFill>
                <a:latin typeface="Tahoma" charset="0"/>
              </a:rPr>
              <a:t>Memory interference </a:t>
            </a:r>
            <a:r>
              <a:rPr lang="en-US" dirty="0" smtClean="0">
                <a:solidFill>
                  <a:srgbClr val="FF0000"/>
                </a:solidFill>
                <a:latin typeface="Tahoma" charset="0"/>
              </a:rPr>
              <a:t>between cores is uncontrolled</a:t>
            </a:r>
          </a:p>
          <a:p>
            <a:pPr marL="344487" lvl="1" indent="0">
              <a:buNone/>
            </a:pPr>
            <a:r>
              <a:rPr lang="en-US" dirty="0" smtClean="0">
                <a:latin typeface="Tahoma" charset="0"/>
                <a:sym typeface="Wingdings"/>
              </a:rPr>
              <a:t> </a:t>
            </a:r>
            <a:r>
              <a:rPr lang="en-US" dirty="0" smtClean="0">
                <a:latin typeface="Tahoma" charset="0"/>
                <a:sym typeface="Wingdings" charset="0"/>
              </a:rPr>
              <a:t>unfairness, starvation, low performance</a:t>
            </a:r>
          </a:p>
          <a:p>
            <a:pPr marL="344487" lvl="1" indent="0">
              <a:buNone/>
            </a:pPr>
            <a:r>
              <a:rPr lang="en-US" dirty="0" smtClean="0">
                <a:solidFill>
                  <a:srgbClr val="FF0000"/>
                </a:solidFill>
                <a:latin typeface="Tahoma" charset="0"/>
                <a:sym typeface="Wingdings"/>
              </a:rPr>
              <a:t> </a:t>
            </a:r>
            <a:r>
              <a:rPr lang="en-US" dirty="0" smtClean="0">
                <a:solidFill>
                  <a:srgbClr val="FF0000"/>
                </a:solidFill>
                <a:latin typeface="Tahoma" charset="0"/>
                <a:sym typeface="Wingdings" charset="0"/>
              </a:rPr>
              <a:t>uncontrollable</a:t>
            </a:r>
            <a:r>
              <a:rPr lang="en-US" dirty="0">
                <a:solidFill>
                  <a:srgbClr val="FF0000"/>
                </a:solidFill>
                <a:latin typeface="Tahoma" charset="0"/>
                <a:sym typeface="Wingdings" charset="0"/>
              </a:rPr>
              <a:t>, </a:t>
            </a:r>
            <a:r>
              <a:rPr lang="en-US" dirty="0" smtClean="0">
                <a:solidFill>
                  <a:srgbClr val="FF0000"/>
                </a:solidFill>
                <a:latin typeface="Tahoma" charset="0"/>
                <a:sym typeface="Wingdings" charset="0"/>
              </a:rPr>
              <a:t>unpredictable, vulnerable </a:t>
            </a:r>
            <a:r>
              <a:rPr lang="en-US" dirty="0">
                <a:solidFill>
                  <a:srgbClr val="FF0000"/>
                </a:solidFill>
                <a:latin typeface="Tahoma" charset="0"/>
                <a:sym typeface="Wingdings" charset="0"/>
              </a:rPr>
              <a:t>system</a:t>
            </a:r>
            <a:endParaRPr lang="en-US" dirty="0">
              <a:solidFill>
                <a:srgbClr val="FF0000"/>
              </a:solidFill>
              <a:latin typeface="Tahoma" charset="0"/>
            </a:endParaRPr>
          </a:p>
          <a:p>
            <a:pPr marL="0" indent="0">
              <a:buNone/>
            </a:pPr>
            <a:endParaRPr lang="en-US" sz="1800" dirty="0">
              <a:latin typeface="Tahoma" charset="0"/>
              <a:sym typeface="Wingdings" charset="0"/>
            </a:endParaRPr>
          </a:p>
          <a:p>
            <a:r>
              <a:rPr lang="en-US" dirty="0">
                <a:latin typeface="Tahoma" charset="0"/>
                <a:sym typeface="Wingdings" charset="0"/>
              </a:rPr>
              <a:t>Solution: </a:t>
            </a:r>
            <a:r>
              <a:rPr lang="en-US" dirty="0" smtClean="0">
                <a:solidFill>
                  <a:srgbClr val="0000FF"/>
                </a:solidFill>
                <a:latin typeface="Tahoma" charset="0"/>
                <a:sym typeface="Wingdings" charset="0"/>
              </a:rPr>
              <a:t>QoS-Aware Memory Systems</a:t>
            </a:r>
            <a:endParaRPr lang="en-US" dirty="0">
              <a:solidFill>
                <a:srgbClr val="0000FF"/>
              </a:solidFill>
              <a:latin typeface="Tahoma" charset="0"/>
              <a:sym typeface="Wingdings" charset="0"/>
            </a:endParaRPr>
          </a:p>
          <a:p>
            <a:pPr lvl="1"/>
            <a:r>
              <a:rPr lang="en-US" dirty="0">
                <a:solidFill>
                  <a:srgbClr val="008000"/>
                </a:solidFill>
                <a:latin typeface="Tahoma" charset="0"/>
                <a:ea typeface="ＭＳ Ｐゴシック" charset="0"/>
                <a:sym typeface="Wingdings" charset="0"/>
              </a:rPr>
              <a:t>Hardware </a:t>
            </a:r>
            <a:r>
              <a:rPr lang="en-US" dirty="0" smtClean="0">
                <a:solidFill>
                  <a:srgbClr val="008000"/>
                </a:solidFill>
                <a:latin typeface="Tahoma" charset="0"/>
                <a:ea typeface="ＭＳ Ｐゴシック" charset="0"/>
                <a:sym typeface="Wingdings" charset="0"/>
              </a:rPr>
              <a:t>designed </a:t>
            </a:r>
            <a:r>
              <a:rPr lang="en-US" dirty="0">
                <a:solidFill>
                  <a:srgbClr val="008000"/>
                </a:solidFill>
                <a:latin typeface="Tahoma" charset="0"/>
                <a:ea typeface="ＭＳ Ｐゴシック" charset="0"/>
                <a:sym typeface="Wingdings" charset="0"/>
              </a:rPr>
              <a:t>to provide a configurable fairness substrate </a:t>
            </a:r>
          </a:p>
          <a:p>
            <a:pPr lvl="2"/>
            <a:r>
              <a:rPr lang="en-US" sz="1800" dirty="0">
                <a:latin typeface="Tahoma" charset="0"/>
                <a:ea typeface="ＭＳ Ｐゴシック" charset="0"/>
                <a:sym typeface="Wingdings" charset="0"/>
              </a:rPr>
              <a:t>Application-aware memory scheduling, partitioning, throttling</a:t>
            </a:r>
          </a:p>
          <a:p>
            <a:pPr lvl="1"/>
            <a:r>
              <a:rPr lang="en-US" dirty="0">
                <a:solidFill>
                  <a:srgbClr val="008000"/>
                </a:solidFill>
                <a:latin typeface="Tahoma" charset="0"/>
                <a:ea typeface="ＭＳ Ｐゴシック" charset="0"/>
                <a:sym typeface="Wingdings" charset="0"/>
              </a:rPr>
              <a:t>Software designed to configure the resources to satisfy different QoS </a:t>
            </a:r>
            <a:r>
              <a:rPr lang="en-US" dirty="0" smtClean="0">
                <a:solidFill>
                  <a:srgbClr val="008000"/>
                </a:solidFill>
                <a:latin typeface="Tahoma" charset="0"/>
                <a:ea typeface="ＭＳ Ｐゴシック" charset="0"/>
                <a:sym typeface="Wingdings" charset="0"/>
              </a:rPr>
              <a:t>goals</a:t>
            </a:r>
          </a:p>
          <a:p>
            <a:pPr lvl="1"/>
            <a:endParaRPr lang="en-US" dirty="0">
              <a:latin typeface="Tahoma" charset="0"/>
              <a:ea typeface="ＭＳ Ｐゴシック" charset="0"/>
              <a:sym typeface="Wingdings" charset="0"/>
            </a:endParaRPr>
          </a:p>
          <a:p>
            <a:r>
              <a:rPr lang="en-US" dirty="0" smtClean="0">
                <a:solidFill>
                  <a:srgbClr val="0000FF"/>
                </a:solidFill>
                <a:latin typeface="Tahoma" charset="0"/>
                <a:ea typeface="ＭＳ Ｐゴシック" charset="0"/>
                <a:sym typeface="Wingdings" charset="0"/>
              </a:rPr>
              <a:t>QoS-aware memory systems can provide predictable </a:t>
            </a:r>
            <a:r>
              <a:rPr lang="en-US" dirty="0">
                <a:solidFill>
                  <a:srgbClr val="0000FF"/>
                </a:solidFill>
                <a:latin typeface="Tahoma" charset="0"/>
                <a:ea typeface="ＭＳ Ｐゴシック" charset="0"/>
                <a:sym typeface="Wingdings" charset="0"/>
              </a:rPr>
              <a:t>performance </a:t>
            </a:r>
            <a:r>
              <a:rPr lang="en-US" dirty="0" smtClean="0">
                <a:solidFill>
                  <a:srgbClr val="0000FF"/>
                </a:solidFill>
                <a:latin typeface="Tahoma" charset="0"/>
                <a:ea typeface="ＭＳ Ｐゴシック" charset="0"/>
                <a:sym typeface="Wingdings" charset="0"/>
              </a:rPr>
              <a:t>and higher efficiency</a:t>
            </a:r>
          </a:p>
          <a:p>
            <a:endParaRPr lang="en-US" dirty="0">
              <a:latin typeface="Tahoma" charset="0"/>
              <a:sym typeface="Wingdings" charset="0"/>
            </a:endParaRPr>
          </a:p>
          <a:p>
            <a:endParaRPr lang="en-US" dirty="0">
              <a:latin typeface="Tahoma" charset="0"/>
            </a:endParaRPr>
          </a:p>
        </p:txBody>
      </p:sp>
      <p:sp>
        <p:nvSpPr>
          <p:cNvPr id="20482" name="Title 3"/>
          <p:cNvSpPr>
            <a:spLocks noGrp="1"/>
          </p:cNvSpPr>
          <p:nvPr>
            <p:ph type="title"/>
          </p:nvPr>
        </p:nvSpPr>
        <p:spPr>
          <a:xfrm>
            <a:off x="228600" y="152400"/>
            <a:ext cx="8915400" cy="1066800"/>
          </a:xfrm>
        </p:spPr>
        <p:txBody>
          <a:bodyPr/>
          <a:lstStyle/>
          <a:p>
            <a:r>
              <a:rPr lang="en-US" dirty="0" smtClean="0">
                <a:latin typeface="Garamond" charset="0"/>
              </a:rPr>
              <a:t>An Orthogonal Issue: Memory Interference</a:t>
            </a:r>
            <a:endParaRPr lang="en-US" dirty="0">
              <a:latin typeface="Garamond" charset="0"/>
            </a:endParaRPr>
          </a:p>
        </p:txBody>
      </p:sp>
    </p:spTree>
    <p:extLst>
      <p:ext uri="{BB962C8B-B14F-4D97-AF65-F5344CB8AC3E}">
        <p14:creationId xmlns:p14="http://schemas.microsoft.com/office/powerpoint/2010/main" val="156597585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smtClean="0"/>
              <a:t>Goal: Predictable Performance in Complex Systems</a:t>
            </a:r>
            <a:endParaRPr lang="en-US" sz="3400" dirty="0"/>
          </a:p>
        </p:txBody>
      </p:sp>
      <p:sp>
        <p:nvSpPr>
          <p:cNvPr id="3" name="Content Placeholder 2"/>
          <p:cNvSpPr>
            <a:spLocks noGrp="1"/>
          </p:cNvSpPr>
          <p:nvPr>
            <p:ph idx="1"/>
          </p:nvPr>
        </p:nvSpPr>
        <p:spPr>
          <a:xfrm>
            <a:off x="228600" y="4377767"/>
            <a:ext cx="8610600" cy="986115"/>
          </a:xfrm>
        </p:spPr>
        <p:txBody>
          <a:bodyPr/>
          <a:lstStyle/>
          <a:p>
            <a:r>
              <a:rPr lang="en-US" dirty="0" smtClean="0"/>
              <a:t>Heterogeneous agents: CPUs, GPUs, and HWAs </a:t>
            </a:r>
          </a:p>
          <a:p>
            <a:r>
              <a:rPr lang="en-US" dirty="0" smtClean="0"/>
              <a:t>Main memory interference between CPUs, GPUs, HWAs</a:t>
            </a:r>
            <a:endParaRPr lang="en-US" dirty="0"/>
          </a:p>
        </p:txBody>
      </p:sp>
      <p:sp>
        <p:nvSpPr>
          <p:cNvPr id="4" name="Slide Number Placeholder 3"/>
          <p:cNvSpPr>
            <a:spLocks noGrp="1"/>
          </p:cNvSpPr>
          <p:nvPr>
            <p:ph type="sldNum" sz="quarter" idx="11"/>
          </p:nvPr>
        </p:nvSpPr>
        <p:spPr/>
        <p:txBody>
          <a:bodyPr/>
          <a:lstStyle/>
          <a:p>
            <a:fld id="{752AE0C9-F7C4-4547-82DB-A8816991FA84}" type="slidenum">
              <a:rPr lang="en-US" smtClean="0">
                <a:solidFill>
                  <a:srgbClr val="000000"/>
                </a:solidFill>
              </a:rPr>
              <a:pPr/>
              <a:t>43</a:t>
            </a:fld>
            <a:endParaRPr lang="en-US">
              <a:solidFill>
                <a:srgbClr val="000000"/>
              </a:solidFill>
            </a:endParaRPr>
          </a:p>
        </p:txBody>
      </p:sp>
      <p:sp>
        <p:nvSpPr>
          <p:cNvPr id="5" name="Rectangle 4"/>
          <p:cNvSpPr/>
          <p:nvPr/>
        </p:nvSpPr>
        <p:spPr>
          <a:xfrm>
            <a:off x="602125"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6" name="Rectangle 5"/>
          <p:cNvSpPr/>
          <p:nvPr/>
        </p:nvSpPr>
        <p:spPr>
          <a:xfrm>
            <a:off x="1766043"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7" name="Rectangle 6"/>
          <p:cNvSpPr/>
          <p:nvPr/>
        </p:nvSpPr>
        <p:spPr>
          <a:xfrm>
            <a:off x="2910538"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8" name="Rectangle 7"/>
          <p:cNvSpPr/>
          <p:nvPr/>
        </p:nvSpPr>
        <p:spPr>
          <a:xfrm>
            <a:off x="4049057"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9" name="Rectangle 8"/>
          <p:cNvSpPr/>
          <p:nvPr/>
        </p:nvSpPr>
        <p:spPr>
          <a:xfrm>
            <a:off x="602125" y="2241176"/>
            <a:ext cx="4473391" cy="37353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Shared Cache</a:t>
            </a:r>
            <a:endParaRPr lang="en-US" dirty="0">
              <a:solidFill>
                <a:srgbClr val="FFFFFF"/>
              </a:solidFill>
              <a:latin typeface="Tahoma"/>
            </a:endParaRPr>
          </a:p>
        </p:txBody>
      </p:sp>
      <p:sp>
        <p:nvSpPr>
          <p:cNvPr id="10" name="Rectangle 9"/>
          <p:cNvSpPr/>
          <p:nvPr/>
        </p:nvSpPr>
        <p:spPr>
          <a:xfrm>
            <a:off x="5283201" y="1268761"/>
            <a:ext cx="1026459" cy="1345946"/>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GPU</a:t>
            </a:r>
            <a:endParaRPr lang="en-US" dirty="0">
              <a:solidFill>
                <a:srgbClr val="FFFFFF"/>
              </a:solidFill>
              <a:latin typeface="Tahoma"/>
            </a:endParaRPr>
          </a:p>
        </p:txBody>
      </p:sp>
      <p:sp>
        <p:nvSpPr>
          <p:cNvPr id="11" name="Rectangle 10"/>
          <p:cNvSpPr/>
          <p:nvPr/>
        </p:nvSpPr>
        <p:spPr>
          <a:xfrm>
            <a:off x="6413495"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2" name="Rectangle 11"/>
          <p:cNvSpPr/>
          <p:nvPr/>
        </p:nvSpPr>
        <p:spPr>
          <a:xfrm>
            <a:off x="7567700"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3" name="Rectangle 12"/>
          <p:cNvSpPr/>
          <p:nvPr/>
        </p:nvSpPr>
        <p:spPr>
          <a:xfrm>
            <a:off x="602125" y="3033059"/>
            <a:ext cx="7992034" cy="373529"/>
          </a:xfrm>
          <a:prstGeom prst="rect">
            <a:avLst/>
          </a:prstGeom>
          <a:solidFill>
            <a:srgbClr val="FF66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Memory Controllers</a:t>
            </a:r>
            <a:endParaRPr lang="en-US" dirty="0">
              <a:solidFill>
                <a:srgbClr val="FFFFFF"/>
              </a:solidFill>
              <a:latin typeface="Tahoma"/>
            </a:endParaRPr>
          </a:p>
        </p:txBody>
      </p:sp>
      <p:sp>
        <p:nvSpPr>
          <p:cNvPr id="14" name="Rectangle 13"/>
          <p:cNvSpPr/>
          <p:nvPr/>
        </p:nvSpPr>
        <p:spPr>
          <a:xfrm>
            <a:off x="2290474" y="3788485"/>
            <a:ext cx="4681076" cy="373529"/>
          </a:xfrm>
          <a:prstGeom prst="rect">
            <a:avLst/>
          </a:prstGeom>
          <a:solidFill>
            <a:srgbClr val="660066"/>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Memories</a:t>
            </a:r>
            <a:endParaRPr lang="en-US" dirty="0">
              <a:solidFill>
                <a:srgbClr val="FFFFFF"/>
              </a:solidFill>
              <a:latin typeface="Tahoma"/>
            </a:endParaRPr>
          </a:p>
        </p:txBody>
      </p:sp>
      <p:cxnSp>
        <p:nvCxnSpPr>
          <p:cNvPr id="16" name="Straight Arrow Connector 15"/>
          <p:cNvCxnSpPr>
            <a:stCxn id="5" idx="2"/>
          </p:cNvCxnSpPr>
          <p:nvPr/>
        </p:nvCxnSpPr>
        <p:spPr>
          <a:xfrm>
            <a:off x="1115355"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a:off x="228031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340807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a:off x="454599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2910538" y="2614706"/>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a:off x="5785818"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a:off x="69267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80951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a:off x="4678378" y="3406588"/>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7" name="TextBox 26"/>
          <p:cNvSpPr txBox="1"/>
          <p:nvPr/>
        </p:nvSpPr>
        <p:spPr>
          <a:xfrm>
            <a:off x="266544" y="5367350"/>
            <a:ext cx="8605240" cy="830997"/>
          </a:xfrm>
          <a:prstGeom prst="rect">
            <a:avLst/>
          </a:prstGeom>
          <a:noFill/>
        </p:spPr>
        <p:txBody>
          <a:bodyPr wrap="none" rtlCol="0">
            <a:spAutoFit/>
          </a:bodyPr>
          <a:lstStyle/>
          <a:p>
            <a:pPr algn="ctr" defTabSz="457200"/>
            <a:r>
              <a:rPr lang="en-US" sz="2400" dirty="0" smtClean="0">
                <a:solidFill>
                  <a:srgbClr val="FF0000"/>
                </a:solidFill>
                <a:latin typeface="Tahoma"/>
              </a:rPr>
              <a:t>How to allocate resources to heterogeneous agents</a:t>
            </a:r>
          </a:p>
          <a:p>
            <a:pPr algn="ctr" defTabSz="457200"/>
            <a:r>
              <a:rPr lang="en-US" sz="2400" dirty="0" smtClean="0">
                <a:solidFill>
                  <a:srgbClr val="FF0000"/>
                </a:solidFill>
                <a:latin typeface="Tahoma"/>
              </a:rPr>
              <a:t>to mitigate interference and provide predictable performance? </a:t>
            </a:r>
            <a:endParaRPr lang="en-US" sz="2400" dirty="0">
              <a:solidFill>
                <a:srgbClr val="FF0000"/>
              </a:solidFill>
              <a:latin typeface="Tahoma"/>
            </a:endParaRPr>
          </a:p>
        </p:txBody>
      </p:sp>
      <p:sp>
        <p:nvSpPr>
          <p:cNvPr id="28" name="Rectangle 27"/>
          <p:cNvSpPr/>
          <p:nvPr/>
        </p:nvSpPr>
        <p:spPr>
          <a:xfrm>
            <a:off x="179512" y="2824344"/>
            <a:ext cx="8712968" cy="79208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18663085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performance/SLA requirements </a:t>
            </a:r>
            <a:r>
              <a:rPr lang="en-US" dirty="0" smtClean="0"/>
              <a:t>in the presence of shared main memory, heterogeneous agents, and hybrid memory/storage</a:t>
            </a:r>
          </a:p>
          <a:p>
            <a:endParaRPr lang="en-US" sz="1400" dirty="0"/>
          </a:p>
          <a:p>
            <a:r>
              <a:rPr lang="en-US" dirty="0" smtClean="0"/>
              <a:t>Approach: </a:t>
            </a:r>
          </a:p>
          <a:p>
            <a:pPr lvl="1"/>
            <a:r>
              <a:rPr lang="en-US" dirty="0" smtClean="0"/>
              <a:t>Develop techniques/models to accurately </a:t>
            </a:r>
            <a:r>
              <a:rPr lang="en-US" dirty="0" smtClean="0">
                <a:solidFill>
                  <a:srgbClr val="FF0000"/>
                </a:solidFill>
              </a:rPr>
              <a:t>estimate</a:t>
            </a:r>
            <a:r>
              <a:rPr lang="en-US" dirty="0" smtClean="0"/>
              <a:t> the </a:t>
            </a:r>
            <a:r>
              <a:rPr lang="en-US" dirty="0" smtClean="0">
                <a:solidFill>
                  <a:srgbClr val="FF0000"/>
                </a:solidFill>
              </a:rPr>
              <a:t>performance loss</a:t>
            </a:r>
            <a:r>
              <a:rPr lang="en-US" dirty="0" smtClean="0"/>
              <a:t> of an application/agent in the presence of resource sharing</a:t>
            </a:r>
          </a:p>
          <a:p>
            <a:pPr lvl="1"/>
            <a:r>
              <a:rPr lang="en-US" dirty="0" smtClean="0"/>
              <a:t>Develop mechanisms (hardware and software) to </a:t>
            </a:r>
            <a:r>
              <a:rPr lang="en-US" dirty="0" smtClean="0">
                <a:solidFill>
                  <a:srgbClr val="FF0000"/>
                </a:solidFill>
              </a:rPr>
              <a:t>enable</a:t>
            </a:r>
            <a:r>
              <a:rPr lang="en-US" dirty="0" smtClean="0"/>
              <a:t> the </a:t>
            </a:r>
            <a:r>
              <a:rPr lang="en-US" dirty="0" smtClean="0">
                <a:solidFill>
                  <a:srgbClr val="FF0000"/>
                </a:solidFill>
              </a:rPr>
              <a:t>resource partitioning/prioritization</a:t>
            </a:r>
            <a:r>
              <a:rPr lang="en-US" dirty="0" smtClean="0"/>
              <a:t> needed to achieve the required performance levels for all applications</a:t>
            </a:r>
          </a:p>
          <a:p>
            <a:pPr lvl="1"/>
            <a:r>
              <a:rPr lang="en-US" dirty="0" smtClean="0"/>
              <a:t>All the while providing </a:t>
            </a:r>
            <a:r>
              <a:rPr lang="en-US" dirty="0" smtClean="0">
                <a:solidFill>
                  <a:srgbClr val="FF0000"/>
                </a:solidFill>
              </a:rPr>
              <a:t>high system performance </a:t>
            </a:r>
          </a:p>
          <a:p>
            <a:endParaRPr lang="en-US" sz="1400" dirty="0">
              <a:solidFill>
                <a:srgbClr val="FF0000"/>
              </a:solidFill>
            </a:endParaRPr>
          </a:p>
          <a:p>
            <a:r>
              <a:rPr lang="en-US" sz="1600" dirty="0" smtClean="0"/>
              <a:t>Subramanian </a:t>
            </a:r>
            <a:r>
              <a:rPr lang="en-US" sz="1600" dirty="0"/>
              <a:t>et al., “</a:t>
            </a:r>
            <a:r>
              <a:rPr lang="en-US" sz="1600" dirty="0">
                <a:solidFill>
                  <a:srgbClr val="0000FF"/>
                </a:solidFill>
              </a:rPr>
              <a:t>MISE: Providing Performance Predictability and Improving Fairness in Shared Main Memory Systems</a:t>
            </a:r>
            <a:r>
              <a:rPr lang="en-US" sz="1600" dirty="0"/>
              <a:t>,” HPCA 2013</a:t>
            </a:r>
            <a:r>
              <a:rPr lang="en-US" sz="1600" dirty="0" smtClean="0"/>
              <a:t>.</a:t>
            </a:r>
          </a:p>
          <a:p>
            <a:r>
              <a:rPr lang="en-US" sz="1600" dirty="0" smtClean="0"/>
              <a:t>Subramanian et al., “</a:t>
            </a:r>
            <a:r>
              <a:rPr lang="en-US" sz="1600" dirty="0" smtClean="0">
                <a:solidFill>
                  <a:srgbClr val="0000FF"/>
                </a:solidFill>
              </a:rPr>
              <a:t>The Application Slowdown Model</a:t>
            </a:r>
            <a:r>
              <a:rPr lang="en-US" sz="1600" dirty="0" smtClean="0"/>
              <a:t>,” MICRO 2015.</a:t>
            </a:r>
            <a:endParaRPr lang="en-US" sz="1600" dirty="0"/>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44</a:t>
            </a:fld>
            <a:endParaRPr lang="en-US"/>
          </a:p>
        </p:txBody>
      </p:sp>
    </p:spTree>
    <p:extLst>
      <p:ext uri="{BB962C8B-B14F-4D97-AF65-F5344CB8AC3E}">
        <p14:creationId xmlns:p14="http://schemas.microsoft.com/office/powerpoint/2010/main" val="41146787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051720" y="2132856"/>
            <a:ext cx="4968552" cy="2088232"/>
          </a:xfrm>
        </p:spPr>
        <p:txBody>
          <a:bodyPr/>
          <a:lstStyle/>
          <a:p>
            <a:pPr marL="0" indent="0" algn="ctr">
              <a:buNone/>
            </a:pPr>
            <a:r>
              <a:rPr lang="en-US" sz="4000" dirty="0" smtClean="0">
                <a:solidFill>
                  <a:srgbClr val="FF0000"/>
                </a:solidFill>
              </a:rPr>
              <a:t>Strong </a:t>
            </a:r>
          </a:p>
          <a:p>
            <a:pPr marL="0" indent="0" algn="ctr">
              <a:buNone/>
            </a:pPr>
            <a:r>
              <a:rPr lang="en-US" sz="4000" dirty="0" smtClean="0">
                <a:solidFill>
                  <a:srgbClr val="FF0000"/>
                </a:solidFill>
              </a:rPr>
              <a:t>Memory Service</a:t>
            </a:r>
          </a:p>
          <a:p>
            <a:pPr marL="0" indent="0" algn="ctr">
              <a:buNone/>
            </a:pPr>
            <a:r>
              <a:rPr lang="en-US" sz="4000" dirty="0" smtClean="0">
                <a:solidFill>
                  <a:srgbClr val="FF0000"/>
                </a:solidFill>
              </a:rPr>
              <a:t> Guarantees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45</a:t>
            </a:fld>
            <a:endParaRPr lang="en-US"/>
          </a:p>
        </p:txBody>
      </p:sp>
    </p:spTree>
    <p:extLst>
      <p:ext uri="{BB962C8B-B14F-4D97-AF65-F5344CB8AC3E}">
        <p14:creationId xmlns:p14="http://schemas.microsoft.com/office/powerpoint/2010/main" val="31981172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46</a:t>
            </a:fld>
            <a:endParaRPr lang="en-US"/>
          </a:p>
        </p:txBody>
      </p:sp>
      <p:sp>
        <p:nvSpPr>
          <p:cNvPr id="5" name="Content Placeholder 2"/>
          <p:cNvSpPr>
            <a:spLocks noGrp="1"/>
          </p:cNvSpPr>
          <p:nvPr>
            <p:ph idx="1"/>
          </p:nvPr>
        </p:nvSpPr>
        <p:spPr>
          <a:xfrm>
            <a:off x="251520" y="1700808"/>
            <a:ext cx="8352928" cy="2088232"/>
          </a:xfrm>
        </p:spPr>
        <p:txBody>
          <a:bodyPr/>
          <a:lstStyle/>
          <a:p>
            <a:pPr marL="0" indent="0" algn="ctr">
              <a:buNone/>
            </a:pPr>
            <a:r>
              <a:rPr lang="en-US" sz="4000" dirty="0" smtClean="0">
                <a:solidFill>
                  <a:srgbClr val="0000FF"/>
                </a:solidFill>
              </a:rPr>
              <a:t>Predictable Memory Management</a:t>
            </a:r>
          </a:p>
        </p:txBody>
      </p:sp>
      <p:sp>
        <p:nvSpPr>
          <p:cNvPr id="6" name="Content Placeholder 2"/>
          <p:cNvSpPr txBox="1">
            <a:spLocks/>
          </p:cNvSpPr>
          <p:nvPr/>
        </p:nvSpPr>
        <p:spPr bwMode="auto">
          <a:xfrm>
            <a:off x="683568" y="4149080"/>
            <a:ext cx="7416824" cy="20882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algn="ctr">
              <a:buFont typeface="Wingdings" charset="0"/>
              <a:buNone/>
            </a:pPr>
            <a:r>
              <a:rPr lang="en-US" sz="4000" dirty="0" smtClean="0">
                <a:solidFill>
                  <a:srgbClr val="0000FF"/>
                </a:solidFill>
              </a:rPr>
              <a:t>Programmable Memory Systems</a:t>
            </a:r>
          </a:p>
        </p:txBody>
      </p:sp>
    </p:spTree>
    <p:extLst>
      <p:ext uri="{BB962C8B-B14F-4D97-AF65-F5344CB8AC3E}">
        <p14:creationId xmlns:p14="http://schemas.microsoft.com/office/powerpoint/2010/main" val="1914363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Some Promising Directions</a:t>
            </a:r>
            <a:endParaRPr lang="en-US" dirty="0"/>
          </a:p>
        </p:txBody>
      </p:sp>
      <p:sp>
        <p:nvSpPr>
          <p:cNvPr id="3" name="Content Placeholder 2"/>
          <p:cNvSpPr>
            <a:spLocks noGrp="1"/>
          </p:cNvSpPr>
          <p:nvPr>
            <p:ph idx="1"/>
          </p:nvPr>
        </p:nvSpPr>
        <p:spPr>
          <a:xfrm>
            <a:off x="228600" y="908720"/>
            <a:ext cx="8915400" cy="5193723"/>
          </a:xfrm>
        </p:spPr>
        <p:txBody>
          <a:bodyPr/>
          <a:lstStyle/>
          <a:p>
            <a:endParaRPr lang="en-US" sz="1200" dirty="0">
              <a:solidFill>
                <a:srgbClr val="0000FF"/>
              </a:solidFill>
            </a:endParaRPr>
          </a:p>
          <a:p>
            <a:r>
              <a:rPr lang="en-US" dirty="0">
                <a:solidFill>
                  <a:srgbClr val="0000FF"/>
                </a:solidFill>
              </a:rPr>
              <a:t>New memory architectures</a:t>
            </a:r>
          </a:p>
          <a:p>
            <a:pPr lvl="1"/>
            <a:r>
              <a:rPr lang="en-US" sz="1900" dirty="0">
                <a:solidFill>
                  <a:schemeClr val="accent2">
                    <a:lumMod val="75000"/>
                  </a:schemeClr>
                </a:solidFill>
              </a:rPr>
              <a:t>Rethinking memory’s role and functions</a:t>
            </a:r>
          </a:p>
          <a:p>
            <a:pPr lvl="1"/>
            <a:r>
              <a:rPr lang="en-US" sz="1900" dirty="0">
                <a:solidFill>
                  <a:schemeClr val="accent2">
                    <a:lumMod val="75000"/>
                  </a:schemeClr>
                </a:solidFill>
              </a:rPr>
              <a:t>Memory-centric system design</a:t>
            </a:r>
          </a:p>
          <a:p>
            <a:pPr marL="0" indent="0">
              <a:buNone/>
            </a:pPr>
            <a:endParaRPr lang="en-US" dirty="0">
              <a:solidFill>
                <a:srgbClr val="0000FF"/>
              </a:solidFill>
            </a:endParaRPr>
          </a:p>
          <a:p>
            <a:pPr marL="0" indent="0">
              <a:buNone/>
            </a:pPr>
            <a:endParaRPr lang="en-US" dirty="0" smtClean="0">
              <a:solidFill>
                <a:srgbClr val="0000FF"/>
              </a:solidFill>
            </a:endParaRPr>
          </a:p>
          <a:p>
            <a:r>
              <a:rPr lang="en-US" dirty="0" smtClean="0">
                <a:solidFill>
                  <a:srgbClr val="0000FF"/>
                </a:solidFill>
              </a:rPr>
              <a:t>Enabling and exploiting emerging </a:t>
            </a:r>
            <a:r>
              <a:rPr lang="en-US" dirty="0">
                <a:solidFill>
                  <a:srgbClr val="0000FF"/>
                </a:solidFill>
              </a:rPr>
              <a:t>NVM technologies </a:t>
            </a:r>
          </a:p>
          <a:p>
            <a:pPr lvl="1"/>
            <a:r>
              <a:rPr lang="en-US" sz="1900" dirty="0">
                <a:solidFill>
                  <a:srgbClr val="2C6123"/>
                </a:solidFill>
              </a:rPr>
              <a:t>Hybrid memory systems </a:t>
            </a:r>
          </a:p>
          <a:p>
            <a:pPr lvl="1"/>
            <a:r>
              <a:rPr lang="en-US" sz="1900" dirty="0">
                <a:solidFill>
                  <a:srgbClr val="2C6123"/>
                </a:solidFill>
              </a:rPr>
              <a:t>Single-level memory and </a:t>
            </a:r>
            <a:r>
              <a:rPr lang="en-US" sz="1900" dirty="0" smtClean="0">
                <a:solidFill>
                  <a:srgbClr val="2C6123"/>
                </a:solidFill>
              </a:rPr>
              <a:t>storage</a:t>
            </a:r>
          </a:p>
          <a:p>
            <a:endParaRPr lang="en-US" dirty="0" smtClean="0">
              <a:solidFill>
                <a:srgbClr val="2C6123"/>
              </a:solidFill>
            </a:endParaRPr>
          </a:p>
          <a:p>
            <a:endParaRPr lang="en-US" dirty="0">
              <a:solidFill>
                <a:srgbClr val="2C6123"/>
              </a:solidFill>
            </a:endParaRPr>
          </a:p>
          <a:p>
            <a:r>
              <a:rPr lang="en-US" dirty="0" smtClean="0">
                <a:solidFill>
                  <a:srgbClr val="0000FF"/>
                </a:solidFill>
              </a:rPr>
              <a:t>System-level memory/storage QoS</a:t>
            </a:r>
          </a:p>
          <a:p>
            <a:pPr lvl="1"/>
            <a:r>
              <a:rPr lang="en-US" sz="1900" dirty="0">
                <a:solidFill>
                  <a:srgbClr val="008000"/>
                </a:solidFill>
              </a:rPr>
              <a:t>Predictable systems with configurable QoS</a:t>
            </a:r>
          </a:p>
          <a:p>
            <a:pPr lvl="1"/>
            <a:endParaRPr lang="en-US" dirty="0">
              <a:solidFill>
                <a:srgbClr val="0000FF"/>
              </a:solidFill>
            </a:endParaRPr>
          </a:p>
          <a:p>
            <a:endParaRPr lang="en-US" sz="1600" dirty="0" smtClean="0">
              <a:solidFill>
                <a:srgbClr val="2C6123"/>
              </a:solidFill>
            </a:endParaRPr>
          </a:p>
          <a:p>
            <a:endParaRPr lang="en-US" sz="1600" dirty="0">
              <a:solidFill>
                <a:srgbClr val="2C6123"/>
              </a:solidFill>
            </a:endParaRPr>
          </a:p>
          <a:p>
            <a:endParaRPr lang="en-US" sz="1600" dirty="0" smtClean="0">
              <a:solidFill>
                <a:srgbClr val="2C6123"/>
              </a:solidFill>
            </a:endParaRPr>
          </a:p>
          <a:p>
            <a:pPr lvl="1"/>
            <a:endParaRPr lang="en-US" sz="15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47</a:t>
            </a:fld>
            <a:endParaRPr lang="en-US"/>
          </a:p>
        </p:txBody>
      </p:sp>
    </p:spTree>
    <p:extLst>
      <p:ext uri="{BB962C8B-B14F-4D97-AF65-F5344CB8AC3E}">
        <p14:creationId xmlns:p14="http://schemas.microsoft.com/office/powerpoint/2010/main" val="2546589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solidFill>
                  <a:srgbClr val="0000FF"/>
                </a:solidFill>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48</a:t>
            </a:fld>
            <a:endParaRPr lang="en-US" sz="1600">
              <a:solidFill>
                <a:srgbClr val="000000"/>
              </a:solidFill>
              <a:latin typeface="Garamond" charset="0"/>
            </a:endParaRPr>
          </a:p>
        </p:txBody>
      </p:sp>
    </p:spTree>
    <p:extLst>
      <p:ext uri="{BB962C8B-B14F-4D97-AF65-F5344CB8AC3E}">
        <p14:creationId xmlns:p14="http://schemas.microsoft.com/office/powerpoint/2010/main" val="4264700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Compute-capable memory</a:t>
            </a:r>
          </a:p>
          <a:p>
            <a:endParaRPr lang="en-US" sz="2000" dirty="0" smtClean="0"/>
          </a:p>
          <a:p>
            <a:r>
              <a:rPr lang="en-US" dirty="0" smtClean="0"/>
              <a:t>Refresh</a:t>
            </a:r>
          </a:p>
          <a:p>
            <a:endParaRPr lang="en-US" sz="2000" dirty="0" smtClean="0"/>
          </a:p>
          <a:p>
            <a:r>
              <a:rPr lang="en-US" dirty="0" smtClean="0"/>
              <a:t>Reliability</a:t>
            </a:r>
          </a:p>
          <a:p>
            <a:endParaRPr lang="en-US" sz="2000" dirty="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49</a:t>
            </a:fld>
            <a:endParaRPr lang="en-US" altLang="en-US"/>
          </a:p>
        </p:txBody>
      </p:sp>
      <p:sp>
        <p:nvSpPr>
          <p:cNvPr id="5" name="Rectangle 4"/>
          <p:cNvSpPr/>
          <p:nvPr/>
        </p:nvSpPr>
        <p:spPr>
          <a:xfrm>
            <a:off x="551882" y="1052735"/>
            <a:ext cx="373208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5999128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FF"/>
                </a:solidFill>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5</a:t>
            </a:fld>
            <a:endParaRPr lang="en-US" sz="1600">
              <a:solidFill>
                <a:srgbClr val="000000"/>
              </a:solidFill>
              <a:latin typeface="Garamond" charset="0"/>
            </a:endParaRPr>
          </a:p>
        </p:txBody>
      </p:sp>
    </p:spTree>
    <p:extLst>
      <p:ext uri="{BB962C8B-B14F-4D97-AF65-F5344CB8AC3E}">
        <p14:creationId xmlns:p14="http://schemas.microsoft.com/office/powerpoint/2010/main" val="40336747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 In-Memory Computation Today?</a:t>
            </a:r>
            <a:endParaRPr lang="en-US" dirty="0"/>
          </a:p>
        </p:txBody>
      </p:sp>
      <p:sp>
        <p:nvSpPr>
          <p:cNvPr id="3" name="Content Placeholder 2"/>
          <p:cNvSpPr>
            <a:spLocks noGrp="1"/>
          </p:cNvSpPr>
          <p:nvPr>
            <p:ph idx="1"/>
          </p:nvPr>
        </p:nvSpPr>
        <p:spPr/>
        <p:txBody>
          <a:bodyPr/>
          <a:lstStyle/>
          <a:p>
            <a:r>
              <a:rPr lang="en-US" dirty="0" smtClean="0">
                <a:solidFill>
                  <a:srgbClr val="FF0000"/>
                </a:solidFill>
              </a:rPr>
              <a:t>Push from Technology</a:t>
            </a:r>
          </a:p>
          <a:p>
            <a:pPr lvl="1"/>
            <a:r>
              <a:rPr lang="en-US" dirty="0" smtClean="0">
                <a:solidFill>
                  <a:srgbClr val="0000FF"/>
                </a:solidFill>
              </a:rPr>
              <a:t>DRAM Scaling at jeopardy </a:t>
            </a:r>
          </a:p>
          <a:p>
            <a:pPr marL="344487" lvl="1" indent="0">
              <a:buNone/>
            </a:pPr>
            <a:r>
              <a:rPr lang="en-US" dirty="0">
                <a:sym typeface="Wingdings"/>
              </a:rPr>
              <a:t> </a:t>
            </a:r>
            <a:r>
              <a:rPr lang="en-US" dirty="0" smtClean="0">
                <a:sym typeface="Wingdings"/>
              </a:rPr>
              <a:t>   Controllers close to DRAM</a:t>
            </a:r>
          </a:p>
          <a:p>
            <a:pPr marL="344487" lvl="1" indent="0">
              <a:buNone/>
            </a:pPr>
            <a:r>
              <a:rPr lang="en-US" dirty="0">
                <a:sym typeface="Wingdings"/>
              </a:rPr>
              <a:t> </a:t>
            </a:r>
            <a:r>
              <a:rPr lang="en-US" dirty="0" smtClean="0">
                <a:sym typeface="Wingdings"/>
              </a:rPr>
              <a:t>   Industry open to new memory architectures</a:t>
            </a:r>
          </a:p>
          <a:p>
            <a:pPr lvl="1"/>
            <a:endParaRPr lang="en-US" dirty="0" smtClean="0"/>
          </a:p>
          <a:p>
            <a:endParaRPr lang="en-US" dirty="0">
              <a:solidFill>
                <a:srgbClr val="FF0000"/>
              </a:solidFill>
            </a:endParaRPr>
          </a:p>
          <a:p>
            <a:endParaRPr lang="en-US" dirty="0" smtClean="0">
              <a:solidFill>
                <a:srgbClr val="FF0000"/>
              </a:solidFill>
            </a:endParaRPr>
          </a:p>
          <a:p>
            <a:r>
              <a:rPr lang="en-US" dirty="0" smtClean="0">
                <a:solidFill>
                  <a:srgbClr val="FF0000"/>
                </a:solidFill>
              </a:rPr>
              <a:t>Pull from Systems and Applications</a:t>
            </a:r>
          </a:p>
          <a:p>
            <a:pPr lvl="1"/>
            <a:r>
              <a:rPr lang="en-US" dirty="0" smtClean="0">
                <a:solidFill>
                  <a:srgbClr val="0000FF"/>
                </a:solidFill>
              </a:rPr>
              <a:t>Data access is a major system and application bottleneck</a:t>
            </a:r>
          </a:p>
          <a:p>
            <a:pPr lvl="1"/>
            <a:r>
              <a:rPr lang="en-US" dirty="0" smtClean="0">
                <a:solidFill>
                  <a:srgbClr val="0000FF"/>
                </a:solidFill>
              </a:rPr>
              <a:t>Systems are energy limited</a:t>
            </a:r>
          </a:p>
          <a:p>
            <a:pPr lvl="1"/>
            <a:r>
              <a:rPr lang="en-US" dirty="0" smtClean="0">
                <a:solidFill>
                  <a:srgbClr val="0000FF"/>
                </a:solidFill>
              </a:rPr>
              <a:t>Data movement much more energy-hungry than computation</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50</a:t>
            </a:fld>
            <a:endParaRPr lang="en-US" altLang="en-US"/>
          </a:p>
        </p:txBody>
      </p:sp>
      <p:pic>
        <p:nvPicPr>
          <p:cNvPr id="5" name="Picture 4"/>
          <p:cNvPicPr>
            <a:picLocks noChangeAspect="1"/>
          </p:cNvPicPr>
          <p:nvPr/>
        </p:nvPicPr>
        <p:blipFill>
          <a:blip r:embed="rId2"/>
          <a:stretch>
            <a:fillRect/>
          </a:stretch>
        </p:blipFill>
        <p:spPr>
          <a:xfrm>
            <a:off x="107504" y="1394054"/>
            <a:ext cx="7772400" cy="1422400"/>
          </a:xfrm>
          <a:prstGeom prst="rect">
            <a:avLst/>
          </a:prstGeom>
        </p:spPr>
      </p:pic>
      <p:pic>
        <p:nvPicPr>
          <p:cNvPr id="6" name="Picture 2" descr="http://www.extremetech.com/wp-content/uploads/2013/09/hybrid_memory_cube.jp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79712" y="1250038"/>
            <a:ext cx="5040560" cy="3619122"/>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p:cNvPicPr>
            <a:picLocks noChangeAspect="1"/>
          </p:cNvPicPr>
          <p:nvPr/>
        </p:nvPicPr>
        <p:blipFill>
          <a:blip r:embed="rId4"/>
          <a:stretch>
            <a:fillRect/>
          </a:stretch>
        </p:blipFill>
        <p:spPr>
          <a:xfrm>
            <a:off x="6948264" y="1178030"/>
            <a:ext cx="1689100" cy="2451100"/>
          </a:xfrm>
          <a:prstGeom prst="rect">
            <a:avLst/>
          </a:prstGeom>
        </p:spPr>
      </p:pic>
      <p:pic>
        <p:nvPicPr>
          <p:cNvPr id="8" name="Picture 7"/>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23928" y="980728"/>
            <a:ext cx="5076056" cy="3320928"/>
          </a:xfrm>
          <a:prstGeom prst="rect">
            <a:avLst/>
          </a:prstGeom>
        </p:spPr>
      </p:pic>
      <p:sp>
        <p:nvSpPr>
          <p:cNvPr id="9" name="TextBox 8"/>
          <p:cNvSpPr txBox="1"/>
          <p:nvPr/>
        </p:nvSpPr>
        <p:spPr>
          <a:xfrm>
            <a:off x="7343567" y="1304704"/>
            <a:ext cx="1692929" cy="307777"/>
          </a:xfrm>
          <a:prstGeom prst="rect">
            <a:avLst/>
          </a:prstGeom>
          <a:noFill/>
        </p:spPr>
        <p:txBody>
          <a:bodyPr wrap="none" rtlCol="0">
            <a:spAutoFit/>
          </a:bodyPr>
          <a:lstStyle/>
          <a:p>
            <a:r>
              <a:rPr lang="en-US" sz="1400" dirty="0" smtClean="0">
                <a:solidFill>
                  <a:schemeClr val="bg1"/>
                </a:solidFill>
              </a:rPr>
              <a:t>Dally, </a:t>
            </a:r>
            <a:r>
              <a:rPr lang="en-US" sz="1400" dirty="0" err="1" smtClean="0">
                <a:solidFill>
                  <a:schemeClr val="bg1"/>
                </a:solidFill>
              </a:rPr>
              <a:t>HiPEAC</a:t>
            </a:r>
            <a:r>
              <a:rPr lang="en-US" sz="1400" dirty="0" smtClean="0">
                <a:solidFill>
                  <a:schemeClr val="bg1"/>
                </a:solidFill>
              </a:rPr>
              <a:t> 2015</a:t>
            </a:r>
            <a:endParaRPr lang="en-US" sz="1400" dirty="0">
              <a:solidFill>
                <a:schemeClr val="bg1"/>
              </a:solidFill>
            </a:endParaRPr>
          </a:p>
        </p:txBody>
      </p:sp>
    </p:spTree>
    <p:extLst>
      <p:ext uri="{BB962C8B-B14F-4D97-AF65-F5344CB8AC3E}">
        <p14:creationId xmlns:p14="http://schemas.microsoft.com/office/powerpoint/2010/main" val="5891188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5"/>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
                                        </p:tgtEl>
                                        <p:attrNameLst>
                                          <p:attrName>style.visibility</p:attrName>
                                        </p:attrNameLst>
                                      </p:cBhvr>
                                      <p:to>
                                        <p:strVal val="hidden"/>
                                      </p:to>
                                    </p:set>
                                  </p:childTnLst>
                                </p:cTn>
                              </p:par>
                              <p:par>
                                <p:cTn id="31" presetID="1" presetClass="exit" presetSubtype="0" fill="hold" nodeType="withEffect">
                                  <p:stCondLst>
                                    <p:cond delay="0"/>
                                  </p:stCondLst>
                                  <p:childTnLst>
                                    <p:set>
                                      <p:cBhvr>
                                        <p:cTn id="32" dur="1" fill="hold">
                                          <p:stCondLst>
                                            <p:cond delay="0"/>
                                          </p:stCondLst>
                                        </p:cTn>
                                        <p:tgtEl>
                                          <p:spTgt spid="7"/>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Two Approaches to In-Memory Processing </a:t>
            </a:r>
            <a:endParaRPr lang="en-US" dirty="0"/>
          </a:p>
        </p:txBody>
      </p:sp>
      <p:sp>
        <p:nvSpPr>
          <p:cNvPr id="3" name="Content Placeholder 2"/>
          <p:cNvSpPr>
            <a:spLocks noGrp="1"/>
          </p:cNvSpPr>
          <p:nvPr>
            <p:ph idx="1"/>
          </p:nvPr>
        </p:nvSpPr>
        <p:spPr>
          <a:xfrm>
            <a:off x="228600" y="1041648"/>
            <a:ext cx="8610600" cy="5123656"/>
          </a:xfrm>
        </p:spPr>
        <p:txBody>
          <a:bodyPr/>
          <a:lstStyle/>
          <a:p>
            <a:pPr marL="363538" indent="-347663"/>
            <a:r>
              <a:rPr lang="en-US" dirty="0" smtClean="0"/>
              <a:t>1. </a:t>
            </a:r>
            <a:r>
              <a:rPr lang="en-US" dirty="0" smtClean="0">
                <a:solidFill>
                  <a:srgbClr val="0000FF"/>
                </a:solidFill>
              </a:rPr>
              <a:t>Minimally </a:t>
            </a:r>
            <a:r>
              <a:rPr lang="en-US" dirty="0">
                <a:solidFill>
                  <a:srgbClr val="0000FF"/>
                </a:solidFill>
              </a:rPr>
              <a:t>change DRAM</a:t>
            </a:r>
            <a:r>
              <a:rPr lang="en-US" dirty="0"/>
              <a:t> to enable simple yet powerful   computation </a:t>
            </a:r>
            <a:r>
              <a:rPr lang="en-US" dirty="0" smtClean="0"/>
              <a:t>primitives</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a:t>
            </a:r>
            <a:r>
              <a:rPr lang="en-US" sz="1800" dirty="0" smtClean="0">
                <a:solidFill>
                  <a:srgbClr val="0000FF"/>
                </a:solidFill>
                <a:hlinkClick r:id="rId3"/>
              </a:rPr>
              <a:t>DRAM</a:t>
            </a:r>
            <a:r>
              <a:rPr lang="en-US" sz="1800" dirty="0" smtClean="0"/>
              <a:t> </a:t>
            </a:r>
            <a:r>
              <a:rPr lang="en-US" sz="1800" dirty="0"/>
              <a:t>(</a:t>
            </a:r>
            <a:r>
              <a:rPr lang="en-US" sz="1800" dirty="0">
                <a:solidFill>
                  <a:srgbClr val="0000FF"/>
                </a:solidFill>
              </a:rPr>
              <a:t>Seshadri et al., IEEE CAL 2015</a:t>
            </a:r>
            <a:r>
              <a:rPr lang="en-US" sz="1800" dirty="0"/>
              <a:t>)</a:t>
            </a:r>
          </a:p>
          <a:p>
            <a:pPr marL="363538" indent="-347663">
              <a:buNone/>
            </a:pPr>
            <a:endParaRPr lang="en-US" dirty="0" smtClean="0"/>
          </a:p>
          <a:p>
            <a:pPr marL="363538" indent="-347663">
              <a:buNone/>
            </a:pPr>
            <a:endParaRPr lang="en-US" dirty="0"/>
          </a:p>
          <a:p>
            <a:pPr marL="363538" indent="-347663"/>
            <a:r>
              <a:rPr lang="en-US" dirty="0"/>
              <a:t>2. </a:t>
            </a:r>
            <a:r>
              <a:rPr lang="en-US" dirty="0">
                <a:solidFill>
                  <a:srgbClr val="0000FF"/>
                </a:solidFill>
              </a:rPr>
              <a:t>Exploit the control logic in 3D-stacked memory </a:t>
            </a:r>
            <a:r>
              <a:rPr lang="en-US" dirty="0"/>
              <a:t>to enable more comprehensive computation near </a:t>
            </a:r>
            <a:r>
              <a:rPr lang="en-US" dirty="0" smtClean="0"/>
              <a:t>memory</a:t>
            </a:r>
          </a:p>
          <a:p>
            <a:pPr marL="690563" lvl="1" indent="-347663"/>
            <a:r>
              <a:rPr lang="en-US" sz="1800" dirty="0">
                <a:hlinkClick r:id="rId4"/>
              </a:rPr>
              <a:t>PIM-Enabled Instructions: A Low-Overhead, Locality-Aware Processing-in-Memory </a:t>
            </a:r>
            <a:r>
              <a:rPr lang="en-US" sz="1800" dirty="0" smtClean="0">
                <a:hlinkClick r:id="rId4"/>
              </a:rPr>
              <a:t>Architecture</a:t>
            </a:r>
            <a:r>
              <a:rPr lang="en-US" sz="1800" dirty="0" smtClean="0"/>
              <a:t> (</a:t>
            </a:r>
            <a:r>
              <a:rPr lang="en-US" sz="1800" dirty="0" err="1" smtClean="0">
                <a:solidFill>
                  <a:srgbClr val="0000FF"/>
                </a:solidFill>
              </a:rPr>
              <a:t>Ahn</a:t>
            </a:r>
            <a:r>
              <a:rPr lang="en-US" sz="1800" dirty="0" smtClean="0">
                <a:solidFill>
                  <a:srgbClr val="0000FF"/>
                </a:solidFill>
              </a:rPr>
              <a:t> et al., ISCA 2015</a:t>
            </a:r>
            <a:r>
              <a:rPr lang="en-US" sz="1800" dirty="0" smtClean="0"/>
              <a:t>)</a:t>
            </a:r>
          </a:p>
          <a:p>
            <a:pPr marL="690563" lvl="1" indent="-347663"/>
            <a:r>
              <a:rPr lang="en-US" sz="1800" dirty="0" smtClean="0">
                <a:hlinkClick r:id="rId5"/>
              </a:rPr>
              <a:t>A </a:t>
            </a:r>
            <a:r>
              <a:rPr lang="en-US" sz="1800" dirty="0">
                <a:hlinkClick r:id="rId5"/>
              </a:rPr>
              <a:t>Scalable Processing-in-Memory Accelerator for Parallel Graph </a:t>
            </a:r>
            <a:r>
              <a:rPr lang="en-US" sz="1800" dirty="0" smtClean="0">
                <a:hlinkClick r:id="rId5"/>
              </a:rPr>
              <a:t>Processing </a:t>
            </a:r>
            <a:r>
              <a:rPr lang="en-US" sz="1800" dirty="0" smtClean="0"/>
              <a:t>(</a:t>
            </a:r>
            <a:r>
              <a:rPr lang="en-US" sz="1800" dirty="0" err="1" smtClean="0">
                <a:solidFill>
                  <a:srgbClr val="0000FF"/>
                </a:solidFill>
              </a:rPr>
              <a:t>Ahn</a:t>
            </a:r>
            <a:r>
              <a:rPr lang="en-US" sz="1800" dirty="0" smtClean="0">
                <a:solidFill>
                  <a:srgbClr val="0000FF"/>
                </a:solidFill>
              </a:rPr>
              <a:t> et al., ISCA 2015</a:t>
            </a:r>
            <a:r>
              <a:rPr lang="en-US" sz="1800" dirty="0" smtClean="0"/>
              <a:t>)</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51</a:t>
            </a:fld>
            <a:endParaRPr lang="en-US" altLang="en-US">
              <a:solidFill>
                <a:srgbClr val="000000"/>
              </a:solidFill>
            </a:endParaRPr>
          </a:p>
        </p:txBody>
      </p:sp>
      <p:sp>
        <p:nvSpPr>
          <p:cNvPr id="5" name="Rectangle 4"/>
          <p:cNvSpPr/>
          <p:nvPr/>
        </p:nvSpPr>
        <p:spPr>
          <a:xfrm>
            <a:off x="551882" y="1052735"/>
            <a:ext cx="8052566" cy="79208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6300206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Bulk Copy and Initialization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52</a:t>
            </a:fld>
            <a:endParaRPr lang="en-US" altLang="en-US"/>
          </a:p>
        </p:txBody>
      </p:sp>
      <p:grpSp>
        <p:nvGrpSpPr>
          <p:cNvPr id="32" name="Group 31"/>
          <p:cNvGrpSpPr/>
          <p:nvPr/>
        </p:nvGrpSpPr>
        <p:grpSpPr>
          <a:xfrm>
            <a:off x="914400" y="1828800"/>
            <a:ext cx="1613800" cy="1828800"/>
            <a:chOff x="914400" y="1828800"/>
            <a:chExt cx="1613800" cy="1828800"/>
          </a:xfrm>
        </p:grpSpPr>
        <p:sp>
          <p:nvSpPr>
            <p:cNvPr id="33" name="Wave 32"/>
            <p:cNvSpPr/>
            <p:nvPr/>
          </p:nvSpPr>
          <p:spPr>
            <a:xfrm rot="5400000">
              <a:off x="876300" y="18669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4" name="Wave 33"/>
            <p:cNvSpPr/>
            <p:nvPr/>
          </p:nvSpPr>
          <p:spPr>
            <a:xfrm rot="5400000">
              <a:off x="1333500" y="2095500"/>
              <a:ext cx="990600" cy="914400"/>
            </a:xfrm>
            <a:prstGeom prst="wave">
              <a:avLst>
                <a:gd name="adj1" fmla="val 5469"/>
                <a:gd name="adj2" fmla="val 0"/>
              </a:avLst>
            </a:prstGeom>
            <a:solidFill>
              <a:srgbClr val="31859B"/>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35" name="TextBox 34"/>
            <p:cNvSpPr txBox="1"/>
            <p:nvPr/>
          </p:nvSpPr>
          <p:spPr>
            <a:xfrm>
              <a:off x="990600" y="3072825"/>
              <a:ext cx="1537600" cy="58477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Forking</a:t>
              </a:r>
            </a:p>
          </p:txBody>
        </p:sp>
      </p:grpSp>
      <p:grpSp>
        <p:nvGrpSpPr>
          <p:cNvPr id="36" name="Group 35"/>
          <p:cNvGrpSpPr/>
          <p:nvPr/>
        </p:nvGrpSpPr>
        <p:grpSpPr>
          <a:xfrm>
            <a:off x="2752707" y="1575137"/>
            <a:ext cx="3324949" cy="2234863"/>
            <a:chOff x="2752707" y="1853625"/>
            <a:chExt cx="3324949" cy="2234863"/>
          </a:xfrm>
        </p:grpSpPr>
        <p:sp>
          <p:nvSpPr>
            <p:cNvPr id="37" name="Rounded Rectangle 36"/>
            <p:cNvSpPr/>
            <p:nvPr/>
          </p:nvSpPr>
          <p:spPr>
            <a:xfrm>
              <a:off x="3962400" y="1853625"/>
              <a:ext cx="914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smtClean="0">
                  <a:ln>
                    <a:noFill/>
                  </a:ln>
                  <a:solidFill>
                    <a:sysClr val="window" lastClr="FFFFFF"/>
                  </a:solidFill>
                  <a:effectLst/>
                  <a:uLnTx/>
                  <a:uFillTx/>
                  <a:latin typeface="Arial" pitchFamily="34" charset="0"/>
                  <a:ea typeface="+mn-ea"/>
                  <a:cs typeface="Arial" pitchFamily="34" charset="0"/>
                </a:rPr>
                <a:t>000000000000000</a:t>
              </a:r>
              <a:endParaRPr kumimoji="0" lang="en-US" sz="1800" b="0" i="0" u="none" strike="noStrike" kern="0" cap="none" spc="0" normalizeH="0" baseline="0" noProof="0" dirty="0">
                <a:ln>
                  <a:noFill/>
                </a:ln>
                <a:solidFill>
                  <a:sysClr val="window" lastClr="FFFFFF"/>
                </a:solidFill>
                <a:effectLst/>
                <a:uLnTx/>
                <a:uFillTx/>
                <a:latin typeface="Arial" pitchFamily="34" charset="0"/>
                <a:ea typeface="+mn-ea"/>
                <a:cs typeface="Arial" pitchFamily="34" charset="0"/>
              </a:endParaRPr>
            </a:p>
          </p:txBody>
        </p:sp>
        <p:sp>
          <p:nvSpPr>
            <p:cNvPr id="38" name="TextBox 37"/>
            <p:cNvSpPr txBox="1"/>
            <p:nvPr/>
          </p:nvSpPr>
          <p:spPr>
            <a:xfrm>
              <a:off x="2752707" y="3072825"/>
              <a:ext cx="3324949" cy="1015663"/>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Zero initialization</a:t>
              </a:r>
              <a:endParaRPr kumimoji="0" lang="en-US" sz="2800" b="0" i="0" u="none" strike="noStrike" kern="0" cap="none" spc="0" normalizeH="0" baseline="0" noProof="0" dirty="0" smtClean="0">
                <a:ln>
                  <a:noFill/>
                </a:ln>
                <a:solidFill>
                  <a:srgbClr val="262626">
                    <a:lumMod val="95000"/>
                    <a:lumOff val="5000"/>
                  </a:srgbClr>
                </a:solidFill>
                <a:effectLst/>
                <a:uLnTx/>
                <a:uFillTx/>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1" i="0" u="none" strike="noStrike" kern="0" cap="none" spc="0" normalizeH="0" baseline="0" noProof="0" dirty="0" smtClean="0">
                  <a:ln>
                    <a:noFill/>
                  </a:ln>
                  <a:solidFill>
                    <a:srgbClr val="262626">
                      <a:lumMod val="95000"/>
                      <a:lumOff val="5000"/>
                    </a:srgbClr>
                  </a:solidFill>
                  <a:effectLst/>
                  <a:uLnTx/>
                  <a:uFillTx/>
                </a:rPr>
                <a:t>(e.g., security)</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grpSp>
      <p:grpSp>
        <p:nvGrpSpPr>
          <p:cNvPr id="39" name="Group 38"/>
          <p:cNvGrpSpPr/>
          <p:nvPr/>
        </p:nvGrpSpPr>
        <p:grpSpPr>
          <a:xfrm>
            <a:off x="457200" y="4038600"/>
            <a:ext cx="2669320" cy="2245043"/>
            <a:chOff x="720979" y="4038600"/>
            <a:chExt cx="2669320" cy="2245043"/>
          </a:xfrm>
        </p:grpSpPr>
        <p:pic>
          <p:nvPicPr>
            <p:cNvPr id="40" name="Picture 39" descr="compute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838200" y="4038600"/>
              <a:ext cx="1219200" cy="1219200"/>
            </a:xfrm>
            <a:prstGeom prst="rect">
              <a:avLst/>
            </a:prstGeom>
          </p:spPr>
        </p:pic>
        <p:sp>
          <p:nvSpPr>
            <p:cNvPr id="41" name="TextBox 40"/>
            <p:cNvSpPr txBox="1"/>
            <p:nvPr/>
          </p:nvSpPr>
          <p:spPr>
            <a:xfrm>
              <a:off x="720979" y="5206425"/>
              <a:ext cx="2669320" cy="1077218"/>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VM Cloning</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smtClean="0">
                  <a:ln>
                    <a:noFill/>
                  </a:ln>
                  <a:solidFill>
                    <a:srgbClr val="262626">
                      <a:lumMod val="95000"/>
                      <a:lumOff val="5000"/>
                    </a:srgbClr>
                  </a:solidFill>
                  <a:effectLst/>
                  <a:uLnTx/>
                  <a:uFillTx/>
                </a:rPr>
                <a:t>Deduplication</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pic>
          <p:nvPicPr>
            <p:cNvPr id="42" name="Picture 41" descr="compute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981200" y="4038600"/>
              <a:ext cx="1219200" cy="1219200"/>
            </a:xfrm>
            <a:prstGeom prst="rect">
              <a:avLst/>
            </a:prstGeom>
          </p:spPr>
        </p:pic>
      </p:grpSp>
      <p:grpSp>
        <p:nvGrpSpPr>
          <p:cNvPr id="43" name="Group 42"/>
          <p:cNvGrpSpPr/>
          <p:nvPr/>
        </p:nvGrpSpPr>
        <p:grpSpPr>
          <a:xfrm>
            <a:off x="6043903" y="1803748"/>
            <a:ext cx="2752677" cy="1930052"/>
            <a:chOff x="6043903" y="1803748"/>
            <a:chExt cx="2752677" cy="1930052"/>
          </a:xfrm>
        </p:grpSpPr>
        <p:grpSp>
          <p:nvGrpSpPr>
            <p:cNvPr id="44" name="Group 43"/>
            <p:cNvGrpSpPr/>
            <p:nvPr/>
          </p:nvGrpSpPr>
          <p:grpSpPr>
            <a:xfrm>
              <a:off x="6043903" y="1905000"/>
              <a:ext cx="2752677" cy="1828800"/>
              <a:chOff x="6043903" y="1905000"/>
              <a:chExt cx="2752677" cy="1828800"/>
            </a:xfrm>
          </p:grpSpPr>
          <p:sp>
            <p:nvSpPr>
              <p:cNvPr id="46" name="Rounded Rectangle 45"/>
              <p:cNvSpPr/>
              <p:nvPr/>
            </p:nvSpPr>
            <p:spPr>
              <a:xfrm>
                <a:off x="6324600" y="1905000"/>
                <a:ext cx="533400" cy="1143000"/>
              </a:xfrm>
              <a:prstGeom prst="roundRect">
                <a:avLst/>
              </a:prstGeom>
              <a:solidFill>
                <a:srgbClr val="6F2926"/>
              </a:solidFill>
              <a:ln w="25400" cap="flat" cmpd="sng" algn="ctr">
                <a:solidFill>
                  <a:srgbClr val="6F29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7" name="Rounded Rectangle 46"/>
              <p:cNvSpPr/>
              <p:nvPr/>
            </p:nvSpPr>
            <p:spPr>
              <a:xfrm>
                <a:off x="7848600" y="1905000"/>
                <a:ext cx="533400" cy="11430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48" name="TextBox 47"/>
              <p:cNvSpPr txBox="1"/>
              <p:nvPr/>
            </p:nvSpPr>
            <p:spPr>
              <a:xfrm>
                <a:off x="6043903" y="3149025"/>
                <a:ext cx="2752677" cy="58477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err="1" smtClean="0">
                    <a:ln>
                      <a:noFill/>
                    </a:ln>
                    <a:solidFill>
                      <a:srgbClr val="262626">
                        <a:lumMod val="95000"/>
                        <a:lumOff val="5000"/>
                      </a:srgbClr>
                    </a:solidFill>
                    <a:effectLst/>
                    <a:uLnTx/>
                    <a:uFillTx/>
                  </a:rPr>
                  <a:t>Checkpointing</a:t>
                </a:r>
                <a:endParaRPr kumimoji="0" lang="en-US" sz="3200" b="1" i="0" u="none" strike="noStrike" kern="0" cap="none" spc="0" normalizeH="0" baseline="0" noProof="0" dirty="0" smtClean="0">
                  <a:ln>
                    <a:noFill/>
                  </a:ln>
                  <a:solidFill>
                    <a:srgbClr val="262626">
                      <a:lumMod val="95000"/>
                      <a:lumOff val="5000"/>
                    </a:srgbClr>
                  </a:solidFill>
                  <a:effectLst/>
                  <a:uLnTx/>
                  <a:uFillTx/>
                </a:endParaRPr>
              </a:p>
            </p:txBody>
          </p:sp>
          <p:cxnSp>
            <p:nvCxnSpPr>
              <p:cNvPr id="49" name="Straight Arrow Connector 48"/>
              <p:cNvCxnSpPr>
                <a:stCxn id="46" idx="3"/>
                <a:endCxn id="47" idx="1"/>
              </p:cNvCxnSpPr>
              <p:nvPr/>
            </p:nvCxnSpPr>
            <p:spPr>
              <a:xfrm>
                <a:off x="6858000" y="2476500"/>
                <a:ext cx="990600" cy="1588"/>
              </a:xfrm>
              <a:prstGeom prst="straightConnector1">
                <a:avLst/>
              </a:prstGeom>
              <a:noFill/>
              <a:ln w="38100" cap="flat" cmpd="sng" algn="ctr">
                <a:solidFill>
                  <a:srgbClr val="262626">
                    <a:lumMod val="75000"/>
                    <a:lumOff val="25000"/>
                  </a:srgbClr>
                </a:solidFill>
                <a:prstDash val="dashDot"/>
                <a:tailEnd type="arrow"/>
              </a:ln>
              <a:effectLst/>
            </p:spPr>
          </p:cxnSp>
        </p:grpSp>
        <p:cxnSp>
          <p:nvCxnSpPr>
            <p:cNvPr id="45" name="Straight Connector 44"/>
            <p:cNvCxnSpPr/>
            <p:nvPr/>
          </p:nvCxnSpPr>
          <p:spPr>
            <a:xfrm rot="5400000">
              <a:off x="6172200" y="2489548"/>
              <a:ext cx="1371600" cy="0"/>
            </a:xfrm>
            <a:prstGeom prst="line">
              <a:avLst/>
            </a:prstGeom>
            <a:noFill/>
            <a:ln w="57150" cap="flat" cmpd="sng" algn="ctr">
              <a:solidFill>
                <a:srgbClr val="262626">
                  <a:lumMod val="75000"/>
                  <a:lumOff val="25000"/>
                </a:srgbClr>
              </a:solidFill>
              <a:prstDash val="solid"/>
              <a:headEnd type="none" w="med" len="med"/>
              <a:tailEnd type="none" w="med" len="med"/>
            </a:ln>
            <a:effectLst/>
          </p:spPr>
        </p:cxnSp>
      </p:grpSp>
      <p:grpSp>
        <p:nvGrpSpPr>
          <p:cNvPr id="50" name="Group 49"/>
          <p:cNvGrpSpPr/>
          <p:nvPr/>
        </p:nvGrpSpPr>
        <p:grpSpPr>
          <a:xfrm>
            <a:off x="3733800" y="4267200"/>
            <a:ext cx="2901756" cy="1600200"/>
            <a:chOff x="4768685" y="4267200"/>
            <a:chExt cx="2901756" cy="1600200"/>
          </a:xfrm>
        </p:grpSpPr>
        <p:sp>
          <p:nvSpPr>
            <p:cNvPr id="51" name="Rounded Rectangle 50"/>
            <p:cNvSpPr/>
            <p:nvPr/>
          </p:nvSpPr>
          <p:spPr>
            <a:xfrm>
              <a:off x="4876800" y="4267200"/>
              <a:ext cx="2667000" cy="990600"/>
            </a:xfrm>
            <a:prstGeom prst="roundRect">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2" name="Rounded Rectangle 51"/>
            <p:cNvSpPr/>
            <p:nvPr/>
          </p:nvSpPr>
          <p:spPr>
            <a:xfrm>
              <a:off x="5105400" y="4419600"/>
              <a:ext cx="381000" cy="685800"/>
            </a:xfrm>
            <a:prstGeom prst="roundRect">
              <a:avLst/>
            </a:prstGeom>
            <a:solidFill>
              <a:srgbClr val="4F6128"/>
            </a:solidFill>
            <a:ln w="25400" cap="flat" cmpd="sng" algn="ctr">
              <a:solidFill>
                <a:srgbClr val="4F6128">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cxnSp>
          <p:nvCxnSpPr>
            <p:cNvPr id="53" name="Straight Arrow Connector 52"/>
            <p:cNvCxnSpPr/>
            <p:nvPr/>
          </p:nvCxnSpPr>
          <p:spPr>
            <a:xfrm>
              <a:off x="5486400" y="4724400"/>
              <a:ext cx="1524000" cy="1588"/>
            </a:xfrm>
            <a:prstGeom prst="straightConnector1">
              <a:avLst/>
            </a:prstGeom>
            <a:noFill/>
            <a:ln w="28575" cap="flat" cmpd="sng" algn="ctr">
              <a:solidFill>
                <a:sysClr val="window" lastClr="FFFFFF"/>
              </a:solidFill>
              <a:prstDash val="dash"/>
              <a:tailEnd type="arrow" w="lg" len="lg"/>
            </a:ln>
            <a:effectLst/>
          </p:spPr>
        </p:cxnSp>
        <p:sp>
          <p:nvSpPr>
            <p:cNvPr id="54" name="TextBox 53"/>
            <p:cNvSpPr txBox="1"/>
            <p:nvPr/>
          </p:nvSpPr>
          <p:spPr>
            <a:xfrm>
              <a:off x="4768685" y="5282625"/>
              <a:ext cx="2901756" cy="584775"/>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3200" b="1" i="0" u="none" strike="noStrike" kern="0" cap="none" spc="0" normalizeH="0" baseline="0" noProof="0" dirty="0" smtClean="0">
                  <a:ln>
                    <a:noFill/>
                  </a:ln>
                  <a:solidFill>
                    <a:srgbClr val="262626">
                      <a:lumMod val="95000"/>
                      <a:lumOff val="5000"/>
                    </a:srgbClr>
                  </a:solidFill>
                  <a:effectLst/>
                  <a:uLnTx/>
                  <a:uFillTx/>
                </a:rPr>
                <a:t>Page Migration</a:t>
              </a:r>
            </a:p>
          </p:txBody>
        </p:sp>
      </p:grpSp>
      <p:sp>
        <p:nvSpPr>
          <p:cNvPr id="55" name="Oval 54"/>
          <p:cNvSpPr/>
          <p:nvPr/>
        </p:nvSpPr>
        <p:spPr>
          <a:xfrm>
            <a:off x="73914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6" name="Oval 55"/>
          <p:cNvSpPr/>
          <p:nvPr/>
        </p:nvSpPr>
        <p:spPr>
          <a:xfrm>
            <a:off x="76200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7" name="Oval 56"/>
          <p:cNvSpPr/>
          <p:nvPr/>
        </p:nvSpPr>
        <p:spPr>
          <a:xfrm>
            <a:off x="7848600" y="4572000"/>
            <a:ext cx="76200" cy="76200"/>
          </a:xfrm>
          <a:prstGeom prst="ellipse">
            <a:avLst/>
          </a:prstGeom>
          <a:solidFill>
            <a:srgbClr val="262626"/>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58" name="TextBox 57"/>
          <p:cNvSpPr txBox="1"/>
          <p:nvPr/>
        </p:nvSpPr>
        <p:spPr>
          <a:xfrm>
            <a:off x="6934200" y="4648200"/>
            <a:ext cx="1875835" cy="52322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lumMod val="95000"/>
                    <a:lumOff val="5000"/>
                  </a:srgbClr>
                </a:solidFill>
                <a:effectLst/>
                <a:uLnTx/>
                <a:uFillTx/>
              </a:rPr>
              <a:t>Many more</a:t>
            </a:r>
          </a:p>
        </p:txBody>
      </p:sp>
      <p:sp>
        <p:nvSpPr>
          <p:cNvPr id="3" name="Rectangle 2"/>
          <p:cNvSpPr/>
          <p:nvPr/>
        </p:nvSpPr>
        <p:spPr>
          <a:xfrm>
            <a:off x="395536" y="836712"/>
            <a:ext cx="9756576" cy="523220"/>
          </a:xfrm>
          <a:prstGeom prst="rect">
            <a:avLst/>
          </a:prstGeom>
        </p:spPr>
        <p:txBody>
          <a:bodyPr wrap="square">
            <a:spAutoFit/>
          </a:bodyPr>
          <a:lstStyle/>
          <a:p>
            <a:pPr marL="228600" lvl="1">
              <a:spcBef>
                <a:spcPct val="20000"/>
              </a:spcBef>
            </a:pP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memmove</a:t>
            </a:r>
            <a:r>
              <a:rPr lang="en-US" sz="2400" spc="-70" dirty="0">
                <a:solidFill>
                  <a:srgbClr val="FF0000"/>
                </a:solidFill>
                <a:latin typeface="Gill Sans MT" panose="020B0502020104020203" pitchFamily="34" charset="0"/>
              </a:rPr>
              <a:t> &amp; </a:t>
            </a:r>
            <a:r>
              <a:rPr lang="en-US" sz="2400" i="1"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memcpy</a:t>
            </a:r>
            <a:r>
              <a:rPr lang="en-US" sz="2400" i="1"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z="28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a:t>
            </a:r>
            <a:r>
              <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5% cycles in Google’s datacenter </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a:t>
            </a:r>
            <a:r>
              <a:rPr lang="en-US" spc="-70" dirty="0" err="1">
                <a:solidFill>
                  <a:srgbClr val="FF0000"/>
                </a:solidFill>
                <a:latin typeface="Gill Sans MT" panose="020B0502020104020203" pitchFamily="34" charset="0"/>
                <a:ea typeface="Verdana" panose="020B0604030504040204" pitchFamily="34" charset="0"/>
                <a:cs typeface="Verdana" panose="020B0604030504040204" pitchFamily="34" charset="0"/>
              </a:rPr>
              <a:t>Kanev</a:t>
            </a:r>
            <a:r>
              <a:rPr lang="en-US" spc="-70" dirty="0">
                <a:solidFill>
                  <a:srgbClr val="FF0000"/>
                </a:solidFill>
                <a:latin typeface="Gill Sans MT" panose="020B0502020104020203" pitchFamily="34" charset="0"/>
                <a:ea typeface="Verdana" panose="020B0604030504040204" pitchFamily="34" charset="0"/>
                <a:cs typeface="Verdana" panose="020B0604030504040204" pitchFamily="34" charset="0"/>
              </a:rPr>
              <a:t>+ ISCA’15]</a:t>
            </a:r>
            <a:endParaRPr lang="en-US" sz="2400" spc="-70" dirty="0">
              <a:solidFill>
                <a:srgbClr val="FF0000"/>
              </a:solidFill>
              <a:latin typeface="Gill Sans MT" panose="020B0502020104020203"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3860061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sz="4000" dirty="0" smtClean="0">
                <a:solidFill>
                  <a:srgbClr val="1A5712"/>
                </a:solidFill>
                <a:latin typeface="Garamond"/>
                <a:cs typeface="Garamond"/>
              </a:rPr>
              <a:t>Today’s Memory: Bulk Data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smtClean="0">
                <a:solidFill>
                  <a:srgbClr val="C00000"/>
                </a:solidFill>
                <a:latin typeface="Calibri"/>
              </a:rPr>
              <a:t>1) High latency</a:t>
            </a:r>
            <a:endParaRPr lang="en-US" sz="2400" dirty="0">
              <a:solidFill>
                <a:srgbClr val="C00000"/>
              </a:solidFill>
              <a:latin typeface="Calibri"/>
            </a:endParaRP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latin typeface="Calibri"/>
              </a:rPr>
              <a:t>2</a:t>
            </a:r>
            <a:r>
              <a:rPr lang="en-US" sz="2400" dirty="0" smtClean="0">
                <a:solidFill>
                  <a:srgbClr val="C00000"/>
                </a:solidFill>
                <a:latin typeface="Calibri"/>
              </a:rPr>
              <a:t>) High bandwidth utilization</a:t>
            </a:r>
            <a:endParaRPr lang="en-US" sz="2400" dirty="0">
              <a:solidFill>
                <a:srgbClr val="C00000"/>
              </a:solidFill>
              <a:latin typeface="Calibri"/>
            </a:endParaRP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669320" cy="461665"/>
          </a:xfrm>
          <a:prstGeom prst="rect">
            <a:avLst/>
          </a:prstGeom>
          <a:noFill/>
        </p:spPr>
        <p:txBody>
          <a:bodyPr wrap="none" rtlCol="0">
            <a:spAutoFit/>
          </a:bodyPr>
          <a:lstStyle/>
          <a:p>
            <a:r>
              <a:rPr lang="en-US" sz="2400" dirty="0" smtClean="0">
                <a:solidFill>
                  <a:srgbClr val="C00000"/>
                </a:solidFill>
                <a:latin typeface="Calibri"/>
              </a:rPr>
              <a:t>3) Cache pollution</a:t>
            </a:r>
            <a:endParaRPr lang="en-US" sz="2400" dirty="0">
              <a:solidFill>
                <a:srgbClr val="C00000"/>
              </a:solidFill>
              <a:latin typeface="Calibri"/>
            </a:endParaRPr>
          </a:p>
        </p:txBody>
      </p:sp>
      <p:cxnSp>
        <p:nvCxnSpPr>
          <p:cNvPr id="35" name="Curved Connector 48"/>
          <p:cNvCxnSpPr>
            <a:stCxn id="34" idx="3"/>
            <a:endCxn id="21" idx="0"/>
          </p:cNvCxnSpPr>
          <p:nvPr/>
        </p:nvCxnSpPr>
        <p:spPr bwMode="auto">
          <a:xfrm flipH="1">
            <a:off x="2031232" y="2092649"/>
            <a:ext cx="1017012" cy="1105497"/>
          </a:xfrm>
          <a:prstGeom prst="curvedConnector4">
            <a:avLst>
              <a:gd name="adj1" fmla="val -22478"/>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latin typeface="Calibri"/>
              </a:rPr>
              <a:t>4</a:t>
            </a:r>
            <a:r>
              <a:rPr lang="en-US" sz="2400" dirty="0" smtClean="0">
                <a:solidFill>
                  <a:srgbClr val="C00000"/>
                </a:solidFill>
                <a:latin typeface="Calibri"/>
              </a:rPr>
              <a:t>) Unwanted data movement</a:t>
            </a:r>
            <a:endParaRPr lang="en-US" sz="2400" dirty="0">
              <a:solidFill>
                <a:srgbClr val="C00000"/>
              </a:solidFill>
              <a:latin typeface="Calibri"/>
            </a:endParaRP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53</a:t>
            </a:fld>
            <a:endParaRPr lang="en-US">
              <a:solidFill>
                <a:prstClr val="black">
                  <a:tint val="75000"/>
                </a:prstClr>
              </a:solidFill>
              <a:latin typeface="Calibri"/>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smtClean="0">
                <a:solidFill>
                  <a:srgbClr val="FF0000"/>
                </a:solidFill>
                <a:latin typeface="Calibri"/>
              </a:rPr>
              <a:t>1046ns, 3.6uJ    (for 4KB page copy via DMA)</a:t>
            </a:r>
            <a:endParaRPr lang="en-US" sz="3200" dirty="0">
              <a:solidFill>
                <a:srgbClr val="FF0000"/>
              </a:solidFill>
              <a:latin typeface="Calibri"/>
            </a:endParaRPr>
          </a:p>
        </p:txBody>
      </p:sp>
    </p:spTree>
    <p:extLst>
      <p:ext uri="{BB962C8B-B14F-4D97-AF65-F5344CB8AC3E}">
        <p14:creationId xmlns:p14="http://schemas.microsoft.com/office/powerpoint/2010/main" val="22549504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sz="4000" dirty="0" smtClean="0">
                <a:solidFill>
                  <a:srgbClr val="1A5712"/>
                </a:solidFill>
                <a:latin typeface="Garamond"/>
                <a:cs typeface="Garamond"/>
              </a:rPr>
              <a:t>Future: </a:t>
            </a:r>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(In-Memory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smtClean="0">
                <a:solidFill>
                  <a:srgbClr val="003399"/>
                </a:solidFill>
                <a:latin typeface="Calibri"/>
              </a:rPr>
              <a:t>1) Low latency</a:t>
            </a:r>
            <a:endParaRPr lang="en-US" sz="2400" dirty="0">
              <a:solidFill>
                <a:srgbClr val="003399"/>
              </a:solidFill>
              <a:latin typeface="Calibri"/>
            </a:endParaRP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latin typeface="Calibri"/>
              </a:rPr>
              <a:t>2</a:t>
            </a:r>
            <a:r>
              <a:rPr lang="en-US" sz="2400" dirty="0" smtClean="0">
                <a:solidFill>
                  <a:srgbClr val="003399"/>
                </a:solidFill>
                <a:latin typeface="Calibri"/>
              </a:rPr>
              <a:t>) Low bandwidth utilization</a:t>
            </a:r>
            <a:endParaRPr lang="en-US" sz="2400" dirty="0">
              <a:solidFill>
                <a:srgbClr val="003399"/>
              </a:solidFill>
              <a:latin typeface="Calibri"/>
            </a:endParaRP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smtClean="0">
                <a:solidFill>
                  <a:srgbClr val="003399"/>
                </a:solidFill>
                <a:latin typeface="Calibri"/>
              </a:rPr>
              <a:t>3) No cache pollution</a:t>
            </a:r>
            <a:endParaRPr lang="en-US" sz="2400" dirty="0">
              <a:solidFill>
                <a:srgbClr val="003399"/>
              </a:solidFill>
              <a:latin typeface="Calibri"/>
            </a:endParaRP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smtClean="0">
                <a:solidFill>
                  <a:srgbClr val="003399"/>
                </a:solidFill>
                <a:latin typeface="Calibri"/>
              </a:rPr>
              <a:t>4) No unwanted data movement</a:t>
            </a:r>
            <a:endParaRPr lang="en-US" sz="2400" dirty="0">
              <a:solidFill>
                <a:srgbClr val="003399"/>
              </a:solidFill>
              <a:latin typeface="Calibri"/>
            </a:endParaRP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54</a:t>
            </a:fld>
            <a:endParaRPr lang="en-US">
              <a:solidFill>
                <a:prstClr val="black">
                  <a:tint val="75000"/>
                </a:prstClr>
              </a:solidFill>
              <a:latin typeface="Calibri"/>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smtClean="0">
                <a:solidFill>
                  <a:srgbClr val="FF0000"/>
                </a:solidFill>
                <a:latin typeface="Calibri"/>
              </a:rPr>
              <a:t>1046ns, 3.6uJ</a:t>
            </a:r>
            <a:endParaRPr lang="en-US" sz="3200" dirty="0">
              <a:solidFill>
                <a:srgbClr val="FF0000"/>
              </a:solidFill>
              <a:latin typeface="Calibri"/>
            </a:endParaRPr>
          </a:p>
        </p:txBody>
      </p:sp>
      <p:sp>
        <p:nvSpPr>
          <p:cNvPr id="30" name="TextBox 29"/>
          <p:cNvSpPr txBox="1"/>
          <p:nvPr/>
        </p:nvSpPr>
        <p:spPr>
          <a:xfrm>
            <a:off x="395536" y="6093296"/>
            <a:ext cx="2245927" cy="584776"/>
          </a:xfrm>
          <a:prstGeom prst="rect">
            <a:avLst/>
          </a:prstGeom>
          <a:noFill/>
        </p:spPr>
        <p:txBody>
          <a:bodyPr wrap="none" rtlCol="0">
            <a:spAutoFit/>
          </a:bodyPr>
          <a:lstStyle/>
          <a:p>
            <a:r>
              <a:rPr lang="en-US" sz="3200" dirty="0" smtClean="0">
                <a:solidFill>
                  <a:srgbClr val="008000"/>
                </a:solidFill>
                <a:latin typeface="Calibri"/>
              </a:rPr>
              <a:t>90ns, 0.04uJ</a:t>
            </a:r>
            <a:endParaRPr lang="en-US" sz="3200" dirty="0">
              <a:solidFill>
                <a:srgbClr val="008000"/>
              </a:solidFill>
              <a:latin typeface="Calibri"/>
            </a:endParaRPr>
          </a:p>
        </p:txBody>
      </p:sp>
    </p:spTree>
    <p:extLst>
      <p:ext uri="{BB962C8B-B14F-4D97-AF65-F5344CB8AC3E}">
        <p14:creationId xmlns:p14="http://schemas.microsoft.com/office/powerpoint/2010/main" val="19644852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9"/>
                                        </p:tgtEl>
                                        <p:attrNameLst>
                                          <p:attrName>style.visibility</p:attrName>
                                        </p:attrNameLst>
                                      </p:cBhvr>
                                      <p:to>
                                        <p:strVal val="hidden"/>
                                      </p:to>
                                    </p:set>
                                  </p:childTnLst>
                                </p:cTn>
                              </p:par>
                              <p:par>
                                <p:cTn id="54" presetID="1" presetClass="entr" presetSubtype="0"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29" grpId="1"/>
      <p:bldP spid="3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40" name="Group 32"/>
          <p:cNvGrpSpPr>
            <a:grpSpLocks/>
          </p:cNvGrpSpPr>
          <p:nvPr/>
        </p:nvGrpSpPr>
        <p:grpSpPr bwMode="auto">
          <a:xfrm>
            <a:off x="1784350" y="5017294"/>
            <a:ext cx="4400550" cy="260350"/>
            <a:chOff x="0" y="0"/>
            <a:chExt cx="5544" cy="328"/>
          </a:xfrm>
        </p:grpSpPr>
        <p:sp>
          <p:nvSpPr>
            <p:cNvPr id="17409" name="Line 1"/>
            <p:cNvSpPr>
              <a:spLocks noChangeShapeType="1"/>
            </p:cNvSpPr>
            <p:nvPr/>
          </p:nvSpPr>
          <p:spPr bwMode="auto">
            <a:xfrm>
              <a:off x="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0" name="Line 2"/>
            <p:cNvSpPr>
              <a:spLocks noChangeShapeType="1"/>
            </p:cNvSpPr>
            <p:nvPr/>
          </p:nvSpPr>
          <p:spPr bwMode="auto">
            <a:xfrm>
              <a:off x="18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1" name="Line 3"/>
            <p:cNvSpPr>
              <a:spLocks noChangeShapeType="1"/>
            </p:cNvSpPr>
            <p:nvPr/>
          </p:nvSpPr>
          <p:spPr bwMode="auto">
            <a:xfrm>
              <a:off x="36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2" name="Line 4"/>
            <p:cNvSpPr>
              <a:spLocks noChangeShapeType="1"/>
            </p:cNvSpPr>
            <p:nvPr/>
          </p:nvSpPr>
          <p:spPr bwMode="auto">
            <a:xfrm>
              <a:off x="55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3" name="Line 5"/>
            <p:cNvSpPr>
              <a:spLocks noChangeShapeType="1"/>
            </p:cNvSpPr>
            <p:nvPr/>
          </p:nvSpPr>
          <p:spPr bwMode="auto">
            <a:xfrm>
              <a:off x="73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4" name="Line 6"/>
            <p:cNvSpPr>
              <a:spLocks noChangeShapeType="1"/>
            </p:cNvSpPr>
            <p:nvPr/>
          </p:nvSpPr>
          <p:spPr bwMode="auto">
            <a:xfrm>
              <a:off x="92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5" name="Line 7"/>
            <p:cNvSpPr>
              <a:spLocks noChangeShapeType="1"/>
            </p:cNvSpPr>
            <p:nvPr/>
          </p:nvSpPr>
          <p:spPr bwMode="auto">
            <a:xfrm>
              <a:off x="110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6" name="Line 8"/>
            <p:cNvSpPr>
              <a:spLocks noChangeShapeType="1"/>
            </p:cNvSpPr>
            <p:nvPr/>
          </p:nvSpPr>
          <p:spPr bwMode="auto">
            <a:xfrm>
              <a:off x="129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7" name="Line 9"/>
            <p:cNvSpPr>
              <a:spLocks noChangeShapeType="1"/>
            </p:cNvSpPr>
            <p:nvPr/>
          </p:nvSpPr>
          <p:spPr bwMode="auto">
            <a:xfrm>
              <a:off x="147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8" name="Line 10"/>
            <p:cNvSpPr>
              <a:spLocks noChangeShapeType="1"/>
            </p:cNvSpPr>
            <p:nvPr/>
          </p:nvSpPr>
          <p:spPr bwMode="auto">
            <a:xfrm>
              <a:off x="166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9" name="Line 11"/>
            <p:cNvSpPr>
              <a:spLocks noChangeShapeType="1"/>
            </p:cNvSpPr>
            <p:nvPr/>
          </p:nvSpPr>
          <p:spPr bwMode="auto">
            <a:xfrm>
              <a:off x="184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0" name="Line 12"/>
            <p:cNvSpPr>
              <a:spLocks noChangeShapeType="1"/>
            </p:cNvSpPr>
            <p:nvPr/>
          </p:nvSpPr>
          <p:spPr bwMode="auto">
            <a:xfrm>
              <a:off x="203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1" name="Line 13"/>
            <p:cNvSpPr>
              <a:spLocks noChangeShapeType="1"/>
            </p:cNvSpPr>
            <p:nvPr/>
          </p:nvSpPr>
          <p:spPr bwMode="auto">
            <a:xfrm>
              <a:off x="221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2" name="Line 14"/>
            <p:cNvSpPr>
              <a:spLocks noChangeShapeType="1"/>
            </p:cNvSpPr>
            <p:nvPr/>
          </p:nvSpPr>
          <p:spPr bwMode="auto">
            <a:xfrm>
              <a:off x="240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3" name="Line 15"/>
            <p:cNvSpPr>
              <a:spLocks noChangeShapeType="1"/>
            </p:cNvSpPr>
            <p:nvPr/>
          </p:nvSpPr>
          <p:spPr bwMode="auto">
            <a:xfrm>
              <a:off x="258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4" name="Line 16"/>
            <p:cNvSpPr>
              <a:spLocks noChangeShapeType="1"/>
            </p:cNvSpPr>
            <p:nvPr/>
          </p:nvSpPr>
          <p:spPr bwMode="auto">
            <a:xfrm>
              <a:off x="277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5" name="Line 17"/>
            <p:cNvSpPr>
              <a:spLocks noChangeShapeType="1"/>
            </p:cNvSpPr>
            <p:nvPr/>
          </p:nvSpPr>
          <p:spPr bwMode="auto">
            <a:xfrm>
              <a:off x="295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6" name="Line 18"/>
            <p:cNvSpPr>
              <a:spLocks noChangeShapeType="1"/>
            </p:cNvSpPr>
            <p:nvPr/>
          </p:nvSpPr>
          <p:spPr bwMode="auto">
            <a:xfrm>
              <a:off x="314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7" name="Line 19"/>
            <p:cNvSpPr>
              <a:spLocks noChangeShapeType="1"/>
            </p:cNvSpPr>
            <p:nvPr/>
          </p:nvSpPr>
          <p:spPr bwMode="auto">
            <a:xfrm>
              <a:off x="332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8" name="Line 20"/>
            <p:cNvSpPr>
              <a:spLocks noChangeShapeType="1"/>
            </p:cNvSpPr>
            <p:nvPr/>
          </p:nvSpPr>
          <p:spPr bwMode="auto">
            <a:xfrm>
              <a:off x="351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9" name="Line 21"/>
            <p:cNvSpPr>
              <a:spLocks noChangeShapeType="1"/>
            </p:cNvSpPr>
            <p:nvPr/>
          </p:nvSpPr>
          <p:spPr bwMode="auto">
            <a:xfrm>
              <a:off x="369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0" name="Line 22"/>
            <p:cNvSpPr>
              <a:spLocks noChangeShapeType="1"/>
            </p:cNvSpPr>
            <p:nvPr/>
          </p:nvSpPr>
          <p:spPr bwMode="auto">
            <a:xfrm>
              <a:off x="388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1" name="Line 23"/>
            <p:cNvSpPr>
              <a:spLocks noChangeShapeType="1"/>
            </p:cNvSpPr>
            <p:nvPr/>
          </p:nvSpPr>
          <p:spPr bwMode="auto">
            <a:xfrm>
              <a:off x="406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2" name="Line 24"/>
            <p:cNvSpPr>
              <a:spLocks noChangeShapeType="1"/>
            </p:cNvSpPr>
            <p:nvPr/>
          </p:nvSpPr>
          <p:spPr bwMode="auto">
            <a:xfrm>
              <a:off x="425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3" name="Line 25"/>
            <p:cNvSpPr>
              <a:spLocks noChangeShapeType="1"/>
            </p:cNvSpPr>
            <p:nvPr/>
          </p:nvSpPr>
          <p:spPr bwMode="auto">
            <a:xfrm>
              <a:off x="443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4" name="Line 26"/>
            <p:cNvSpPr>
              <a:spLocks noChangeShapeType="1"/>
            </p:cNvSpPr>
            <p:nvPr/>
          </p:nvSpPr>
          <p:spPr bwMode="auto">
            <a:xfrm>
              <a:off x="461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5" name="Line 27"/>
            <p:cNvSpPr>
              <a:spLocks noChangeShapeType="1"/>
            </p:cNvSpPr>
            <p:nvPr/>
          </p:nvSpPr>
          <p:spPr bwMode="auto">
            <a:xfrm>
              <a:off x="480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6" name="Line 28"/>
            <p:cNvSpPr>
              <a:spLocks noChangeShapeType="1"/>
            </p:cNvSpPr>
            <p:nvPr/>
          </p:nvSpPr>
          <p:spPr bwMode="auto">
            <a:xfrm>
              <a:off x="498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7" name="Line 29"/>
            <p:cNvSpPr>
              <a:spLocks noChangeShapeType="1"/>
            </p:cNvSpPr>
            <p:nvPr/>
          </p:nvSpPr>
          <p:spPr bwMode="auto">
            <a:xfrm>
              <a:off x="517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8" name="Line 30"/>
            <p:cNvSpPr>
              <a:spLocks noChangeShapeType="1"/>
            </p:cNvSpPr>
            <p:nvPr/>
          </p:nvSpPr>
          <p:spPr bwMode="auto">
            <a:xfrm>
              <a:off x="535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9" name="Line 31"/>
            <p:cNvSpPr>
              <a:spLocks noChangeShapeType="1"/>
            </p:cNvSpPr>
            <p:nvPr/>
          </p:nvSpPr>
          <p:spPr bwMode="auto">
            <a:xfrm>
              <a:off x="554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441" name="Rectangle 33"/>
          <p:cNvSpPr>
            <a:spLocks/>
          </p:cNvSpPr>
          <p:nvPr/>
        </p:nvSpPr>
        <p:spPr bwMode="auto">
          <a:xfrm>
            <a:off x="1714500" y="2082800"/>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2" name="Rectangle 34"/>
          <p:cNvSpPr>
            <a:spLocks/>
          </p:cNvSpPr>
          <p:nvPr/>
        </p:nvSpPr>
        <p:spPr bwMode="auto">
          <a:xfrm>
            <a:off x="2895600" y="2089150"/>
            <a:ext cx="1168400" cy="165100"/>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3" name="Rectangle 35"/>
          <p:cNvSpPr>
            <a:spLocks noGrp="1" noChangeArrowheads="1"/>
          </p:cNvSpPr>
          <p:nvPr>
            <p:ph type="title"/>
          </p:nvPr>
        </p:nvSpPr>
        <p:spPr>
          <a:xfrm>
            <a:off x="419100" y="196850"/>
            <a:ext cx="8617396" cy="558800"/>
          </a:xfrm>
          <a:ln/>
        </p:spPr>
        <p:txBody>
          <a:bodyPr/>
          <a:lstStyle/>
          <a:p>
            <a:r>
              <a:rPr lang="en-US" sz="4000" dirty="0">
                <a:solidFill>
                  <a:srgbClr val="1A5712"/>
                </a:solidFill>
                <a:latin typeface="Garamond"/>
                <a:cs typeface="Garamond"/>
              </a:rPr>
              <a:t>DRAM S</a:t>
            </a:r>
            <a:r>
              <a:rPr lang="en-US" sz="4000" dirty="0" smtClean="0">
                <a:solidFill>
                  <a:srgbClr val="1A5712"/>
                </a:solidFill>
                <a:latin typeface="Garamond"/>
                <a:cs typeface="Garamond"/>
              </a:rPr>
              <a:t>ubarray </a:t>
            </a:r>
            <a:r>
              <a:rPr lang="en-US" sz="4000" dirty="0">
                <a:solidFill>
                  <a:srgbClr val="1A5712"/>
                </a:solidFill>
                <a:latin typeface="Garamond"/>
                <a:cs typeface="Garamond"/>
              </a:rPr>
              <a:t>O</a:t>
            </a:r>
            <a:r>
              <a:rPr lang="en-US" sz="4000" dirty="0" smtClean="0">
                <a:solidFill>
                  <a:srgbClr val="1A5712"/>
                </a:solidFill>
                <a:latin typeface="Garamond"/>
                <a:cs typeface="Garamond"/>
              </a:rPr>
              <a:t>peration (</a:t>
            </a:r>
            <a:r>
              <a:rPr lang="en-US" sz="4000" dirty="0">
                <a:solidFill>
                  <a:srgbClr val="1A5712"/>
                </a:solidFill>
                <a:latin typeface="Garamond"/>
                <a:cs typeface="Garamond"/>
              </a:rPr>
              <a:t>load one byte)</a:t>
            </a:r>
          </a:p>
        </p:txBody>
      </p:sp>
      <p:grpSp>
        <p:nvGrpSpPr>
          <p:cNvPr id="17468" name="Group 60"/>
          <p:cNvGrpSpPr>
            <a:grpSpLocks/>
          </p:cNvGrpSpPr>
          <p:nvPr/>
        </p:nvGrpSpPr>
        <p:grpSpPr bwMode="auto">
          <a:xfrm>
            <a:off x="1695450" y="1662907"/>
            <a:ext cx="4574382" cy="3359944"/>
            <a:chOff x="0" y="0"/>
            <a:chExt cx="5763" cy="4232"/>
          </a:xfrm>
        </p:grpSpPr>
        <p:sp>
          <p:nvSpPr>
            <p:cNvPr id="17444" name="Line 36"/>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5" name="Line 37"/>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6" name="Line 38"/>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7" name="Line 39"/>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8" name="Line 40"/>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9" name="Line 41"/>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0" name="Line 42"/>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1" name="Line 43"/>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2" name="Line 44"/>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3" name="Line 45"/>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4" name="Line 46"/>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5" name="Line 47"/>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6" name="Line 48"/>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7" name="Line 49"/>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8" name="Line 50"/>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9" name="Line 51"/>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0" name="Line 52"/>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1" name="Line 53"/>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2" name="Line 54"/>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3" name="Line 55"/>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4" name="Line 56"/>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5" name="Line 57"/>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6" name="Line 58"/>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7" name="Line 59"/>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7501" name="Group 93"/>
          <p:cNvGrpSpPr>
            <a:grpSpLocks/>
          </p:cNvGrpSpPr>
          <p:nvPr/>
        </p:nvGrpSpPr>
        <p:grpSpPr bwMode="auto">
          <a:xfrm>
            <a:off x="1706563" y="1658938"/>
            <a:ext cx="4559300" cy="3371850"/>
            <a:chOff x="0" y="0"/>
            <a:chExt cx="5744" cy="4248"/>
          </a:xfrm>
        </p:grpSpPr>
        <p:sp>
          <p:nvSpPr>
            <p:cNvPr id="17469" name="Line 61"/>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0" name="Line 62"/>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1" name="Line 63"/>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2" name="Line 64"/>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3" name="Line 65"/>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4" name="Line 66"/>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5" name="Line 67"/>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6" name="Line 68"/>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7" name="Line 69"/>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8" name="Line 70"/>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9" name="Line 71"/>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0" name="Line 72"/>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1" name="Line 73"/>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2" name="Line 74"/>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3" name="Line 75"/>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4" name="Line 76"/>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5" name="Line 77"/>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6" name="Line 78"/>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7" name="Line 79"/>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8" name="Line 80"/>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9" name="Line 81"/>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0" name="Line 82"/>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1" name="Line 83"/>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2" name="Line 84"/>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3" name="Line 85"/>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4" name="Line 86"/>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5" name="Line 87"/>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6" name="Line 88"/>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7" name="Line 89"/>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8" name="Line 90"/>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9" name="Line 91"/>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0" name="Line 92"/>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2" name="Rectangle 94"/>
          <p:cNvSpPr>
            <a:spLocks/>
          </p:cNvSpPr>
          <p:nvPr/>
        </p:nvSpPr>
        <p:spPr bwMode="auto">
          <a:xfrm>
            <a:off x="6503988" y="5227250"/>
            <a:ext cx="2253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Row Buffer </a:t>
            </a:r>
            <a:r>
              <a:rPr lang="en-US" dirty="0" smtClean="0">
                <a:solidFill>
                  <a:srgbClr val="000000"/>
                </a:solidFill>
                <a:latin typeface="Myriad Pro Bold Cond" charset="0"/>
                <a:ea typeface="ＭＳ Ｐゴシック" charset="0"/>
                <a:cs typeface="Myriad Pro Bold Cond" charset="0"/>
                <a:sym typeface="Myriad Pro Bold Cond" charset="0"/>
              </a:rPr>
              <a:t>(4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3" name="Line 95"/>
          <p:cNvSpPr>
            <a:spLocks noChangeShapeType="1"/>
          </p:cNvSpPr>
          <p:nvPr/>
        </p:nvSpPr>
        <p:spPr bwMode="auto">
          <a:xfrm rot="10800000" flipH="1">
            <a:off x="431800" y="6330157"/>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06" name="Group 98"/>
          <p:cNvGrpSpPr>
            <a:grpSpLocks/>
          </p:cNvGrpSpPr>
          <p:nvPr/>
        </p:nvGrpSpPr>
        <p:grpSpPr bwMode="auto">
          <a:xfrm>
            <a:off x="1701800" y="5283200"/>
            <a:ext cx="4552950" cy="177800"/>
            <a:chOff x="0" y="0"/>
            <a:chExt cx="5736" cy="224"/>
          </a:xfrm>
        </p:grpSpPr>
        <p:sp>
          <p:nvSpPr>
            <p:cNvPr id="17504" name="Rectangle 96"/>
            <p:cNvSpPr>
              <a:spLocks/>
            </p:cNvSpPr>
            <p:nvPr/>
          </p:nvSpPr>
          <p:spPr bwMode="auto">
            <a:xfrm>
              <a:off x="0" y="0"/>
              <a:ext cx="5736" cy="224"/>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5" name="Rectangle 97"/>
            <p:cNvSpPr>
              <a:spLocks/>
            </p:cNvSpPr>
            <p:nvPr/>
          </p:nvSpPr>
          <p:spPr bwMode="auto">
            <a:xfrm>
              <a:off x="1488" y="0"/>
              <a:ext cx="1472" cy="216"/>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7" name="Line 99"/>
          <p:cNvSpPr>
            <a:spLocks noChangeShapeType="1"/>
          </p:cNvSpPr>
          <p:nvPr/>
        </p:nvSpPr>
        <p:spPr bwMode="auto">
          <a:xfrm>
            <a:off x="4064000" y="5537200"/>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8" name="Rectangle 100"/>
          <p:cNvSpPr>
            <a:spLocks/>
          </p:cNvSpPr>
          <p:nvPr/>
        </p:nvSpPr>
        <p:spPr bwMode="auto">
          <a:xfrm>
            <a:off x="7342982" y="6408350"/>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9" name="Rectangle 101"/>
          <p:cNvSpPr>
            <a:spLocks/>
          </p:cNvSpPr>
          <p:nvPr/>
        </p:nvSpPr>
        <p:spPr bwMode="auto">
          <a:xfrm>
            <a:off x="4149725" y="5798750"/>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0" name="Rectangle 102"/>
          <p:cNvSpPr>
            <a:spLocks/>
          </p:cNvSpPr>
          <p:nvPr/>
        </p:nvSpPr>
        <p:spPr bwMode="auto">
          <a:xfrm>
            <a:off x="6484938" y="3125400"/>
            <a:ext cx="16418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DRAM </a:t>
            </a:r>
            <a:r>
              <a:rPr lang="en-US" dirty="0" err="1" smtClean="0">
                <a:solidFill>
                  <a:srgbClr val="000000"/>
                </a:solidFill>
                <a:latin typeface="Myriad Pro Bold Cond" charset="0"/>
                <a:ea typeface="ＭＳ Ｐゴシック" charset="0"/>
                <a:cs typeface="Myriad Pro Bold Cond" charset="0"/>
                <a:sym typeface="Myriad Pro Bold Cond" charset="0"/>
              </a:rPr>
              <a:t>subarray</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1" name="Line 103"/>
          <p:cNvSpPr>
            <a:spLocks noChangeShapeType="1"/>
          </p:cNvSpPr>
          <p:nvPr/>
        </p:nvSpPr>
        <p:spPr bwMode="auto">
          <a:xfrm rot="10800000" flipH="1">
            <a:off x="1701800" y="1415257"/>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2" name="Rectangle 104"/>
          <p:cNvSpPr>
            <a:spLocks/>
          </p:cNvSpPr>
          <p:nvPr/>
        </p:nvSpPr>
        <p:spPr bwMode="auto">
          <a:xfrm>
            <a:off x="3689350" y="1131500"/>
            <a:ext cx="898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4</a:t>
            </a:r>
            <a:r>
              <a:rPr lang="en-US" dirty="0" smtClean="0">
                <a:solidFill>
                  <a:srgbClr val="000000"/>
                </a:solidFill>
                <a:latin typeface="Myriad Pro Bold Cond" charset="0"/>
                <a:ea typeface="ＭＳ Ｐゴシック" charset="0"/>
                <a:cs typeface="Myriad Pro Bold Cond" charset="0"/>
                <a:sym typeface="Myriad Pro Bold Cond" charset="0"/>
              </a:rPr>
              <a:t>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3" name="Line 105"/>
          <p:cNvSpPr>
            <a:spLocks noChangeShapeType="1"/>
          </p:cNvSpPr>
          <p:nvPr/>
        </p:nvSpPr>
        <p:spPr bwMode="auto">
          <a:xfrm rot="10800000" flipH="1">
            <a:off x="1695450" y="5460207"/>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4" name="Line 106"/>
          <p:cNvSpPr>
            <a:spLocks noChangeShapeType="1"/>
          </p:cNvSpPr>
          <p:nvPr/>
        </p:nvSpPr>
        <p:spPr bwMode="auto">
          <a:xfrm rot="10800000" flipH="1">
            <a:off x="1701800" y="5276850"/>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47" name="Group 139"/>
          <p:cNvGrpSpPr>
            <a:grpSpLocks/>
          </p:cNvGrpSpPr>
          <p:nvPr/>
        </p:nvGrpSpPr>
        <p:grpSpPr bwMode="auto">
          <a:xfrm>
            <a:off x="1701800" y="5270500"/>
            <a:ext cx="4559300" cy="190500"/>
            <a:chOff x="0" y="0"/>
            <a:chExt cx="5744" cy="240"/>
          </a:xfrm>
        </p:grpSpPr>
        <p:sp>
          <p:nvSpPr>
            <p:cNvPr id="17515" name="Line 107"/>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6" name="Line 108"/>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7" name="Line 109"/>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8" name="Line 110"/>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9" name="Line 111"/>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0" name="Line 112"/>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1" name="Line 113"/>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2" name="Line 114"/>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3" name="Line 115"/>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4" name="Line 116"/>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5" name="Line 117"/>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6" name="Line 118"/>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7" name="Line 119"/>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8" name="Line 120"/>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9" name="Line 121"/>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0" name="Line 122"/>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1" name="Line 123"/>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2" name="Line 124"/>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3" name="Line 125"/>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4" name="Line 126"/>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5" name="Line 127"/>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6" name="Line 128"/>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7" name="Line 129"/>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8" name="Line 130"/>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9" name="Line 131"/>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0" name="Line 132"/>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1" name="Line 133"/>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2" name="Line 134"/>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3" name="Line 135"/>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4" name="Line 136"/>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5" name="Line 137"/>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6" name="Line 138"/>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48" name="Freeform 140"/>
          <p:cNvSpPr>
            <a:spLocks/>
          </p:cNvSpPr>
          <p:nvPr/>
        </p:nvSpPr>
        <p:spPr bwMode="auto">
          <a:xfrm>
            <a:off x="922338" y="2194719"/>
            <a:ext cx="742950" cy="31813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9" name="Rectangle 141"/>
          <p:cNvSpPr>
            <a:spLocks/>
          </p:cNvSpPr>
          <p:nvPr/>
        </p:nvSpPr>
        <p:spPr bwMode="auto">
          <a:xfrm>
            <a:off x="6369050" y="2048589"/>
            <a:ext cx="12567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 Activate </a:t>
            </a:r>
            <a:r>
              <a:rPr lang="en-US" sz="1600" dirty="0">
                <a:solidFill>
                  <a:srgbClr val="D90B00"/>
                </a:solidFill>
                <a:latin typeface="Myriad Pro Bold Cond" charset="0"/>
                <a:ea typeface="ＭＳ Ｐゴシック" charset="0"/>
                <a:cs typeface="Myriad Pro Bold Cond" charset="0"/>
                <a:sym typeface="Myriad Pro Bold Cond" charset="0"/>
              </a:rPr>
              <a:t>row</a:t>
            </a:r>
          </a:p>
        </p:txBody>
      </p:sp>
      <p:sp>
        <p:nvSpPr>
          <p:cNvPr id="17550" name="Rectangle 142"/>
          <p:cNvSpPr>
            <a:spLocks/>
          </p:cNvSpPr>
          <p:nvPr/>
        </p:nvSpPr>
        <p:spPr bwMode="auto">
          <a:xfrm>
            <a:off x="99492" y="3100228"/>
            <a:ext cx="800100"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    row</a:t>
            </a:r>
            <a:endParaRPr lang="en-US" sz="1600" dirty="0">
              <a:solidFill>
                <a:srgbClr val="D90B00"/>
              </a:solidFill>
              <a:latin typeface="Myriad Pro Bold Cond" charset="0"/>
              <a:ea typeface="ＭＳ Ｐゴシック" charset="0"/>
              <a:cs typeface="Myriad Pro Bold Cond" charset="0"/>
              <a:sym typeface="Myriad Pro Bold Cond" charset="0"/>
            </a:endParaRPr>
          </a:p>
        </p:txBody>
      </p:sp>
      <p:sp>
        <p:nvSpPr>
          <p:cNvPr id="17551" name="Rectangle 143"/>
          <p:cNvSpPr>
            <a:spLocks/>
          </p:cNvSpPr>
          <p:nvPr/>
        </p:nvSpPr>
        <p:spPr bwMode="auto">
          <a:xfrm>
            <a:off x="2411760" y="5600853"/>
            <a:ext cx="151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squar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Read  </a:t>
            </a:r>
          </a:p>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a:t>
            </a:r>
            <a:r>
              <a:rPr lang="en-US" sz="1600" dirty="0">
                <a:solidFill>
                  <a:srgbClr val="D90B00"/>
                </a:solidFill>
                <a:latin typeface="Myriad Pro Bold Cond" charset="0"/>
                <a:ea typeface="ＭＳ Ｐゴシック" charset="0"/>
                <a:cs typeface="Myriad Pro Bold Cond" charset="0"/>
                <a:sym typeface="Myriad Pro Bold Cond" charset="0"/>
              </a:rPr>
              <a:t> </a:t>
            </a:r>
            <a:r>
              <a:rPr lang="en-US" sz="1600" dirty="0" smtClean="0">
                <a:solidFill>
                  <a:srgbClr val="D90B00"/>
                </a:solidFill>
                <a:latin typeface="Myriad Pro Bold Cond" charset="0"/>
                <a:ea typeface="ＭＳ Ｐゴシック" charset="0"/>
                <a:cs typeface="Myriad Pro Bold Cond" charset="0"/>
                <a:sym typeface="Myriad Pro Bold Cond" charset="0"/>
              </a:rPr>
              <a:t>byte </a:t>
            </a:r>
            <a:r>
              <a:rPr lang="en-US" sz="1600" dirty="0">
                <a:solidFill>
                  <a:srgbClr val="D90B00"/>
                </a:solidFill>
                <a:latin typeface="Myriad Pro Bold Cond" charset="0"/>
                <a:ea typeface="ＭＳ Ｐゴシック" charset="0"/>
                <a:cs typeface="Myriad Pro Bold Cond" charset="0"/>
                <a:sym typeface="Myriad Pro Bold Cond" charset="0"/>
              </a:rPr>
              <a:t>onto bus</a:t>
            </a:r>
          </a:p>
        </p:txBody>
      </p:sp>
    </p:spTree>
    <p:extLst>
      <p:ext uri="{BB962C8B-B14F-4D97-AF65-F5344CB8AC3E}">
        <p14:creationId xmlns:p14="http://schemas.microsoft.com/office/powerpoint/2010/main" val="9624104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4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754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499"/>
                                          </p:stCondLst>
                                        </p:cTn>
                                        <p:tgtEl>
                                          <p:spTgt spid="1750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754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755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75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41" grpId="0" animBg="1"/>
      <p:bldP spid="17548" grpId="0" animBg="1"/>
      <p:bldP spid="17549" grpId="0" autoUpdateAnimBg="0"/>
      <p:bldP spid="17550" grpId="0" autoUpdateAnimBg="0"/>
      <p:bldP spid="17551"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a:t>
            </a:r>
            <a:r>
              <a:rPr lang="en-US" sz="4000" dirty="0" smtClean="0">
                <a:solidFill>
                  <a:srgbClr val="1A5712"/>
                </a:solidFill>
                <a:latin typeface="Garamond"/>
                <a:cs typeface="Garamond"/>
              </a:rPr>
              <a:t>In</a:t>
            </a:r>
            <a:r>
              <a:rPr lang="en-US" sz="4000" dirty="0">
                <a:solidFill>
                  <a:srgbClr val="1A5712"/>
                </a:solidFill>
                <a:latin typeface="Garamond"/>
                <a:cs typeface="Garamond"/>
              </a:rPr>
              <a:t>-DRAM </a:t>
            </a:r>
            <a:r>
              <a:rPr lang="en-US" sz="4000" dirty="0" smtClean="0">
                <a:solidFill>
                  <a:srgbClr val="1A5712"/>
                </a:solidFill>
                <a:latin typeface="Garamond"/>
                <a:cs typeface="Garamond"/>
              </a:rPr>
              <a:t>Row Copy</a:t>
            </a:r>
            <a:endParaRPr lang="en-US" sz="4000" dirty="0">
              <a:solidFill>
                <a:srgbClr val="1A5712"/>
              </a:solidFill>
              <a:latin typeface="Garamond"/>
              <a:cs typeface="Garamond"/>
            </a:endParaRP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19" name="Rectangle 63"/>
          <p:cNvSpPr>
            <a:spLocks/>
          </p:cNvSpPr>
          <p:nvPr/>
        </p:nvSpPr>
        <p:spPr bwMode="auto">
          <a:xfrm>
            <a:off x="6503988" y="5220494"/>
            <a:ext cx="225365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Row Buffer </a:t>
            </a:r>
            <a:r>
              <a:rPr lang="en-US" dirty="0" smtClean="0">
                <a:solidFill>
                  <a:srgbClr val="000000"/>
                </a:solidFill>
                <a:latin typeface="Myriad Pro Bold Cond" charset="0"/>
                <a:ea typeface="ＭＳ Ｐゴシック" charset="0"/>
                <a:cs typeface="Myriad Pro Bold Cond" charset="0"/>
                <a:sym typeface="Myriad Pro Bold Cond" charset="0"/>
              </a:rPr>
              <a:t>(4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4" name="Rectangle 68"/>
          <p:cNvSpPr>
            <a:spLocks/>
          </p:cNvSpPr>
          <p:nvPr/>
        </p:nvSpPr>
        <p:spPr bwMode="auto">
          <a:xfrm>
            <a:off x="6484938" y="3118644"/>
            <a:ext cx="164186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DRAM </a:t>
            </a:r>
            <a:r>
              <a:rPr lang="en-US" dirty="0" err="1" smtClean="0">
                <a:solidFill>
                  <a:srgbClr val="000000"/>
                </a:solidFill>
                <a:latin typeface="Myriad Pro Bold Cond" charset="0"/>
                <a:ea typeface="ＭＳ Ｐゴシック" charset="0"/>
                <a:cs typeface="Myriad Pro Bold Cond" charset="0"/>
                <a:sym typeface="Myriad Pro Bold Cond" charset="0"/>
              </a:rPr>
              <a:t>subarray</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6" name="Rectangle 70"/>
          <p:cNvSpPr>
            <a:spLocks/>
          </p:cNvSpPr>
          <p:nvPr/>
        </p:nvSpPr>
        <p:spPr bwMode="auto">
          <a:xfrm>
            <a:off x="3689350" y="1124744"/>
            <a:ext cx="8981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a:solidFill>
                  <a:srgbClr val="000000"/>
                </a:solidFill>
                <a:latin typeface="Myriad Pro Bold Cond" charset="0"/>
                <a:ea typeface="ＭＳ Ｐゴシック" charset="0"/>
                <a:cs typeface="Myriad Pro Bold Cond" charset="0"/>
                <a:sym typeface="Myriad Pro Bold Cond" charset="0"/>
              </a:rPr>
              <a:t>4</a:t>
            </a:r>
            <a:r>
              <a:rPr lang="en-US" dirty="0" smtClean="0">
                <a:solidFill>
                  <a:srgbClr val="000000"/>
                </a:solidFill>
                <a:latin typeface="Myriad Pro Bold Cond" charset="0"/>
                <a:ea typeface="ＭＳ Ｐゴシック" charset="0"/>
                <a:cs typeface="Myriad Pro Bold Cond" charset="0"/>
                <a:sym typeface="Myriad Pro Bold Cond" charset="0"/>
              </a:rPr>
              <a:t> Kbytes</a:t>
            </a:r>
            <a:endParaRPr lang="en-US" dirty="0">
              <a:solidFill>
                <a:srgbClr val="000000"/>
              </a:solidFill>
              <a:latin typeface="Myriad Pro Bold Cond" charset="0"/>
              <a:ea typeface="ＭＳ Ｐゴシック" charset="0"/>
              <a:cs typeface="Myriad Pro Bold Cond" charset="0"/>
              <a:sym typeface="Myriad Pro Bold Cond" charset="0"/>
            </a:endParaRP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a:t>
            </a:r>
            <a:r>
              <a:rPr lang="en-US" sz="1600" dirty="0">
                <a:solidFill>
                  <a:srgbClr val="D90B00"/>
                </a:solidFill>
                <a:latin typeface="Myriad Pro Bold Cond" charset="0"/>
                <a:ea typeface="ＭＳ Ｐゴシック" charset="0"/>
                <a:cs typeface="Myriad Pro Bold Cond" charset="0"/>
                <a:sym typeface="Myriad Pro Bold Cond" charset="0"/>
              </a:rPr>
              <a:t>:</a:t>
            </a:r>
            <a:r>
              <a:rPr lang="en-US" sz="1600" dirty="0" smtClean="0">
                <a:solidFill>
                  <a:srgbClr val="D90B00"/>
                </a:solidFill>
                <a:latin typeface="Myriad Pro Bold Cond" charset="0"/>
                <a:ea typeface="ＭＳ Ｐゴシック" charset="0"/>
                <a:cs typeface="Myriad Pro Bold Cond" charset="0"/>
                <a:sym typeface="Myriad Pro Bold Cond" charset="0"/>
              </a:rPr>
              <a:t> </a:t>
            </a:r>
            <a:r>
              <a:rPr lang="en-US" sz="1600" dirty="0">
                <a:solidFill>
                  <a:srgbClr val="D90B00"/>
                </a:solidFill>
                <a:latin typeface="Myriad Pro Bold Cond" charset="0"/>
                <a:ea typeface="ＭＳ Ｐゴシック" charset="0"/>
                <a:cs typeface="Myriad Pro Bold Cond" charset="0"/>
                <a:sym typeface="Myriad Pro Bold Cond" charset="0"/>
              </a:rPr>
              <a:t>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6" name="Rectangle 140"/>
          <p:cNvSpPr>
            <a:spLocks/>
          </p:cNvSpPr>
          <p:nvPr/>
        </p:nvSpPr>
        <p:spPr bwMode="auto">
          <a:xfrm>
            <a:off x="179512" y="3124251"/>
            <a:ext cx="80010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400" dirty="0" smtClean="0">
                <a:solidFill>
                  <a:srgbClr val="D90B00"/>
                </a:solidFill>
                <a:latin typeface="Tahoma"/>
                <a:ea typeface="ＭＳ Ｐゴシック" charset="0"/>
                <a:cs typeface="Tahoma"/>
                <a:sym typeface="Myriad Pro Bold Cond" charset="0"/>
              </a:rPr>
              <a:t>Transfer</a:t>
            </a:r>
            <a:r>
              <a:rPr lang="en-US" sz="1400" dirty="0">
                <a:solidFill>
                  <a:srgbClr val="D90B00"/>
                </a:solidFill>
                <a:latin typeface="Tahoma"/>
                <a:ea typeface="ＭＳ Ｐゴシック" charset="0"/>
                <a:cs typeface="Tahoma"/>
                <a:sym typeface="Myriad Pro Bold Cond" charset="0"/>
              </a:rPr>
              <a:t> </a:t>
            </a:r>
            <a:r>
              <a:rPr lang="en-US" sz="1400" dirty="0" smtClean="0">
                <a:solidFill>
                  <a:srgbClr val="D90B00"/>
                </a:solidFill>
                <a:latin typeface="Tahoma"/>
                <a:ea typeface="ＭＳ Ｐゴシック" charset="0"/>
                <a:cs typeface="Tahoma"/>
                <a:sym typeface="Myriad Pro Bold Cond" charset="0"/>
              </a:rPr>
              <a:t>row</a:t>
            </a:r>
            <a:endParaRPr lang="en-US" sz="1400" dirty="0">
              <a:solidFill>
                <a:srgbClr val="D90B00"/>
              </a:solidFill>
              <a:latin typeface="Tahoma"/>
              <a:ea typeface="ＭＳ Ｐゴシック" charset="0"/>
              <a:cs typeface="Tahoma"/>
              <a:sym typeface="Myriad Pro Bold Cond" charset="0"/>
            </a:endParaRP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Activate </a:t>
            </a:r>
            <a:r>
              <a:rPr lang="en-US" sz="1600" dirty="0">
                <a:solidFill>
                  <a:srgbClr val="D90B00"/>
                </a:solidFill>
                <a:latin typeface="Myriad Pro Bold Cond" charset="0"/>
                <a:ea typeface="ＭＳ Ｐゴシック" charset="0"/>
                <a:cs typeface="Myriad Pro Bold Cond" charset="0"/>
                <a:sym typeface="Myriad Pro Bold Cond" charset="0"/>
              </a:rPr>
              <a:t>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9" name="Rectangle 143"/>
          <p:cNvSpPr>
            <a:spLocks/>
          </p:cNvSpPr>
          <p:nvPr/>
        </p:nvSpPr>
        <p:spPr bwMode="auto">
          <a:xfrm>
            <a:off x="1142926" y="4181267"/>
            <a:ext cx="547626"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latin typeface="Myriad Pro Bold Cond" charset="0"/>
              <a:ea typeface="ＭＳ Ｐゴシック" charset="0"/>
              <a:cs typeface="Myriad Pro Bold Cond" charset="0"/>
              <a:sym typeface="Myriad Pro Bold Cond" charset="0"/>
            </a:endParaRPr>
          </a:p>
          <a:p>
            <a:pPr defTabSz="457200"/>
            <a:r>
              <a:rPr lang="en-US" sz="1200" dirty="0">
                <a:solidFill>
                  <a:srgbClr val="D90B00"/>
                </a:solidFill>
                <a:latin typeface="Tahoma"/>
                <a:ea typeface="ＭＳ Ｐゴシック" charset="0"/>
                <a:cs typeface="Tahoma"/>
                <a:sym typeface="Myriad Pro Bold Cond" charset="0"/>
              </a:rPr>
              <a:t>Transfer</a:t>
            </a:r>
          </a:p>
          <a:p>
            <a:pPr defTabSz="457200"/>
            <a:r>
              <a:rPr lang="en-US" sz="1200" dirty="0">
                <a:solidFill>
                  <a:srgbClr val="D90B00"/>
                </a:solidFill>
                <a:latin typeface="Tahoma"/>
                <a:ea typeface="ＭＳ Ｐゴシック" charset="0"/>
                <a:cs typeface="Tahoma"/>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latin typeface="Myriad Pro Bold Cond" charset="0"/>
              <a:ea typeface="ＭＳ Ｐゴシック" charset="0"/>
              <a:cs typeface="Myriad Pro Bold Cond" charset="0"/>
              <a:sym typeface="Myriad Pro Bold Cond" charset="0"/>
            </a:endParaRPr>
          </a:p>
        </p:txBody>
      </p:sp>
    </p:spTree>
    <p:extLst>
      <p:ext uri="{BB962C8B-B14F-4D97-AF65-F5344CB8AC3E}">
        <p14:creationId xmlns:p14="http://schemas.microsoft.com/office/powerpoint/2010/main" val="20781013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59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499"/>
                                          </p:stCondLst>
                                        </p:cTn>
                                        <p:tgtEl>
                                          <p:spTgt spid="19457"/>
                                        </p:tgtEl>
                                        <p:attrNameLst>
                                          <p:attrName>style.visibility</p:attrName>
                                        </p:attrNameLst>
                                      </p:cBhvr>
                                      <p:to>
                                        <p:strVal val="visible"/>
                                      </p:to>
                                    </p:set>
                                  </p:childTnLst>
                                </p:cTn>
                              </p:par>
                              <p:par>
                                <p:cTn id="25" presetID="1" presetClass="exit" presetSubtype="0" fill="hold" grpId="1" nodeType="withEffect">
                                  <p:stCondLst>
                                    <p:cond delay="0"/>
                                  </p:stCondLst>
                                  <p:childTnLst>
                                    <p:set>
                                      <p:cBhvr>
                                        <p:cTn id="26" dur="1" fill="hold">
                                          <p:stCondLst>
                                            <p:cond delay="0"/>
                                          </p:stCondLst>
                                        </p:cTn>
                                        <p:tgtEl>
                                          <p:spTgt spid="19459"/>
                                        </p:tgtEl>
                                        <p:attrNameLst>
                                          <p:attrName>style.visibility</p:attrName>
                                        </p:attrNameLst>
                                      </p:cBhvr>
                                      <p:to>
                                        <p:strVal val="hidden"/>
                                      </p:to>
                                    </p:set>
                                  </p:childTnLst>
                                </p:cTn>
                              </p:par>
                              <p:par>
                                <p:cTn id="27" presetID="1" presetClass="exit" presetSubtype="0" fill="hold" grpId="1" nodeType="withEffect">
                                  <p:stCondLst>
                                    <p:cond delay="0"/>
                                  </p:stCondLst>
                                  <p:childTnLst>
                                    <p:set>
                                      <p:cBhvr>
                                        <p:cTn id="28" dur="1" fill="hold">
                                          <p:stCondLst>
                                            <p:cond delay="0"/>
                                          </p:stCondLst>
                                        </p:cTn>
                                        <p:tgtEl>
                                          <p:spTgt spid="19594"/>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19596"/>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595"/>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1959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499"/>
                                          </p:stCondLst>
                                        </p:cTn>
                                        <p:tgtEl>
                                          <p:spTgt spid="195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459" grpId="1" animBg="1"/>
      <p:bldP spid="19594" grpId="0" autoUpdateAnimBg="0"/>
      <p:bldP spid="19594" grpId="1"/>
      <p:bldP spid="19595" grpId="0" animBg="1"/>
      <p:bldP spid="19595" grpId="1" animBg="1"/>
      <p:bldP spid="19596" grpId="0" autoUpdateAnimBg="0"/>
      <p:bldP spid="19596" grpId="1"/>
      <p:bldP spid="19597" grpId="0" autoUpdateAnimBg="0"/>
      <p:bldP spid="19598" grpId="0" animBg="1"/>
      <p:bldP spid="19599" grpId="0" autoUpdateAnimBg="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9" name="Straight Connector 68"/>
          <p:cNvCxnSpPr>
            <a:stCxn id="75" idx="0"/>
          </p:cNvCxnSpPr>
          <p:nvPr/>
        </p:nvCxnSpPr>
        <p:spPr>
          <a:xfrm rot="5400000" flipH="1" flipV="1">
            <a:off x="49067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0" name="Straight Connector 69"/>
          <p:cNvCxnSpPr/>
          <p:nvPr/>
        </p:nvCxnSpPr>
        <p:spPr>
          <a:xfrm rot="5400000" flipH="1" flipV="1">
            <a:off x="5243591"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1" name="Straight Connector 70"/>
          <p:cNvCxnSpPr/>
          <p:nvPr/>
        </p:nvCxnSpPr>
        <p:spPr>
          <a:xfrm rot="5400000" flipH="1" flipV="1">
            <a:off x="5545277"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2" name="Straight Connector 71"/>
          <p:cNvCxnSpPr/>
          <p:nvPr/>
        </p:nvCxnSpPr>
        <p:spPr>
          <a:xfrm rot="5400000" flipH="1" flipV="1">
            <a:off x="5865843"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3" name="Straight Connector 72"/>
          <p:cNvCxnSpPr/>
          <p:nvPr/>
        </p:nvCxnSpPr>
        <p:spPr>
          <a:xfrm rot="5400000" flipH="1" flipV="1">
            <a:off x="6202175" y="4982976"/>
            <a:ext cx="1752600" cy="16249"/>
          </a:xfrm>
          <a:prstGeom prst="line">
            <a:avLst/>
          </a:prstGeom>
          <a:noFill/>
          <a:ln w="38100" cap="flat" cmpd="sng" algn="ctr">
            <a:solidFill>
              <a:srgbClr val="262626"/>
            </a:solidFill>
            <a:prstDash val="solid"/>
            <a:headEnd type="none" w="med" len="med"/>
            <a:tailEnd type="none" w="med" len="med"/>
          </a:ln>
          <a:effectLst/>
        </p:spPr>
      </p:cxnSp>
      <p:cxnSp>
        <p:nvCxnSpPr>
          <p:cNvPr id="74" name="Straight Connector 73"/>
          <p:cNvCxnSpPr/>
          <p:nvPr/>
        </p:nvCxnSpPr>
        <p:spPr>
          <a:xfrm rot="5400000" flipH="1" flipV="1">
            <a:off x="6522741" y="4982976"/>
            <a:ext cx="1752600" cy="16249"/>
          </a:xfrm>
          <a:prstGeom prst="line">
            <a:avLst/>
          </a:prstGeom>
          <a:noFill/>
          <a:ln w="38100" cap="flat" cmpd="sng" algn="ctr">
            <a:solidFill>
              <a:srgbClr val="262626"/>
            </a:solidFill>
            <a:prstDash val="solid"/>
            <a:headEnd type="none" w="med" len="med"/>
            <a:tailEnd type="none" w="med" len="med"/>
          </a:ln>
          <a:effectLst/>
        </p:spPr>
      </p:cxnSp>
      <p:sp>
        <p:nvSpPr>
          <p:cNvPr id="75" name="Rounded Rectangle 74"/>
          <p:cNvSpPr/>
          <p:nvPr/>
        </p:nvSpPr>
        <p:spPr>
          <a:xfrm>
            <a:off x="5610359"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6" name="Rounded Rectangle 75"/>
          <p:cNvSpPr/>
          <p:nvPr/>
        </p:nvSpPr>
        <p:spPr>
          <a:xfrm>
            <a:off x="593878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7" name="Rounded Rectangle 76"/>
          <p:cNvSpPr/>
          <p:nvPr/>
        </p:nvSpPr>
        <p:spPr>
          <a:xfrm>
            <a:off x="6262346"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8" name="Rounded Rectangle 77"/>
          <p:cNvSpPr/>
          <p:nvPr/>
        </p:nvSpPr>
        <p:spPr>
          <a:xfrm>
            <a:off x="6573598"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79" name="Rounded Rectangle 78"/>
          <p:cNvSpPr/>
          <p:nvPr/>
        </p:nvSpPr>
        <p:spPr>
          <a:xfrm>
            <a:off x="6907765"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sp>
        <p:nvSpPr>
          <p:cNvPr id="80" name="Rounded Rectangle 79"/>
          <p:cNvSpPr/>
          <p:nvPr/>
        </p:nvSpPr>
        <p:spPr>
          <a:xfrm>
            <a:off x="7234783" y="5867400"/>
            <a:ext cx="329184" cy="457200"/>
          </a:xfrm>
          <a:prstGeom prst="roundRect">
            <a:avLst/>
          </a:prstGeom>
          <a:solidFill>
            <a:srgbClr val="262626">
              <a:lumMod val="90000"/>
              <a:lumOff val="1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ysClr val="window" lastClr="FFFFFF"/>
              </a:solidFill>
              <a:effectLst/>
              <a:uLnTx/>
              <a:uFillTx/>
              <a:latin typeface="Corbel"/>
              <a:ea typeface="+mn-ea"/>
              <a:cs typeface="+mn-cs"/>
            </a:endParaRPr>
          </a:p>
        </p:txBody>
      </p:sp>
      <p:grpSp>
        <p:nvGrpSpPr>
          <p:cNvPr id="81" name="Group 80"/>
          <p:cNvGrpSpPr/>
          <p:nvPr/>
        </p:nvGrpSpPr>
        <p:grpSpPr>
          <a:xfrm>
            <a:off x="294361" y="2514600"/>
            <a:ext cx="4038600" cy="2590799"/>
            <a:chOff x="417468" y="3935105"/>
            <a:chExt cx="6059532" cy="3696201"/>
          </a:xfrm>
        </p:grpSpPr>
        <p:sp>
          <p:nvSpPr>
            <p:cNvPr id="82" name="Rounded Rectangle 81"/>
            <p:cNvSpPr/>
            <p:nvPr/>
          </p:nvSpPr>
          <p:spPr>
            <a:xfrm>
              <a:off x="1676400" y="3962400"/>
              <a:ext cx="4800600" cy="3505200"/>
            </a:xfrm>
            <a:prstGeom prst="roundRect">
              <a:avLst>
                <a:gd name="adj" fmla="val 5683"/>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rgbClr val="262626"/>
                </a:solidFill>
                <a:effectLst/>
                <a:uLnTx/>
                <a:uFillTx/>
                <a:latin typeface="Corbel"/>
                <a:ea typeface="+mn-ea"/>
                <a:cs typeface="+mn-cs"/>
              </a:endParaRPr>
            </a:p>
          </p:txBody>
        </p:sp>
        <p:cxnSp>
          <p:nvCxnSpPr>
            <p:cNvPr id="83" name="Straight Arrow Connector 82"/>
            <p:cNvCxnSpPr/>
            <p:nvPr/>
          </p:nvCxnSpPr>
          <p:spPr>
            <a:xfrm rot="5400000">
              <a:off x="-534195" y="5763905"/>
              <a:ext cx="3658394" cy="794"/>
            </a:xfrm>
            <a:prstGeom prst="straightConnector1">
              <a:avLst/>
            </a:prstGeom>
            <a:noFill/>
            <a:ln w="38100" cap="flat" cmpd="sng" algn="ctr">
              <a:solidFill>
                <a:srgbClr val="262626">
                  <a:lumMod val="75000"/>
                  <a:lumOff val="25000"/>
                </a:srgbClr>
              </a:solidFill>
              <a:prstDash val="solid"/>
              <a:headEnd type="stealth" w="lg" len="lg"/>
              <a:tailEnd type="stealth" w="lg" len="lg"/>
            </a:ln>
            <a:effectLst/>
          </p:spPr>
        </p:cxnSp>
        <p:sp>
          <p:nvSpPr>
            <p:cNvPr id="84" name="TextBox 83"/>
            <p:cNvSpPr txBox="1"/>
            <p:nvPr/>
          </p:nvSpPr>
          <p:spPr>
            <a:xfrm rot="16200000">
              <a:off x="-678216" y="6012402"/>
              <a:ext cx="2714588" cy="52321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lumMod val="95000"/>
                      <a:lumOff val="5000"/>
                    </a:srgbClr>
                  </a:solidFill>
                  <a:effectLst/>
                  <a:uLnTx/>
                  <a:uFillTx/>
                </a:rPr>
                <a:t>Memory Channel</a:t>
              </a:r>
            </a:p>
          </p:txBody>
        </p:sp>
        <p:sp>
          <p:nvSpPr>
            <p:cNvPr id="85" name="Rounded Rectangle 84"/>
            <p:cNvSpPr/>
            <p:nvPr/>
          </p:nvSpPr>
          <p:spPr>
            <a:xfrm>
              <a:off x="1905000" y="4114800"/>
              <a:ext cx="685800" cy="3200400"/>
            </a:xfrm>
            <a:prstGeom prst="roundRect">
              <a:avLst/>
            </a:prstGeom>
            <a:solidFill>
              <a:sysClr val="window" lastClr="FFFFFF"/>
            </a:solidFill>
            <a:ln w="28575" cap="flat" cmpd="sng" algn="ctr">
              <a:solidFill>
                <a:srgbClr val="262626"/>
              </a:solidFill>
              <a:prstDash val="solid"/>
            </a:ln>
            <a:effectLst/>
          </p:spPr>
          <p:txBody>
            <a:bodyPr vert="vert27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Chip I/O</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cxnSp>
          <p:nvCxnSpPr>
            <p:cNvPr id="86" name="Straight Arrow Connector 85"/>
            <p:cNvCxnSpPr>
              <a:stCxn id="85" idx="1"/>
            </p:cNvCxnSpPr>
            <p:nvPr/>
          </p:nvCxnSpPr>
          <p:spPr>
            <a:xfrm rot="10800000">
              <a:off x="1295400" y="5715000"/>
              <a:ext cx="609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cxnSp>
          <p:nvCxnSpPr>
            <p:cNvPr id="87" name="Straight Arrow Connector 86"/>
            <p:cNvCxnSpPr/>
            <p:nvPr/>
          </p:nvCxnSpPr>
          <p:spPr>
            <a:xfrm rot="10800000">
              <a:off x="2590800" y="5715000"/>
              <a:ext cx="3657600" cy="1588"/>
            </a:xfrm>
            <a:prstGeom prst="straightConnector1">
              <a:avLst/>
            </a:prstGeom>
            <a:noFill/>
            <a:ln w="38100" cap="flat" cmpd="sng" algn="ctr">
              <a:solidFill>
                <a:srgbClr val="262626">
                  <a:lumMod val="75000"/>
                  <a:lumOff val="25000"/>
                </a:srgbClr>
              </a:solidFill>
              <a:prstDash val="solid"/>
              <a:headEnd type="none" w="med" len="med"/>
              <a:tailEnd type="none" w="med" len="med"/>
            </a:ln>
            <a:effectLst/>
          </p:spPr>
        </p:cxnSp>
        <p:sp>
          <p:nvSpPr>
            <p:cNvPr id="88" name="Rounded Rectangle 87"/>
            <p:cNvSpPr/>
            <p:nvPr/>
          </p:nvSpPr>
          <p:spPr>
            <a:xfrm>
              <a:off x="28194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89" name="Rounded Rectangle 88"/>
            <p:cNvSpPr/>
            <p:nvPr/>
          </p:nvSpPr>
          <p:spPr>
            <a:xfrm>
              <a:off x="4648200" y="4114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Bank</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sp>
          <p:nvSpPr>
            <p:cNvPr id="90" name="Rounded Rectangle 89"/>
            <p:cNvSpPr/>
            <p:nvPr/>
          </p:nvSpPr>
          <p:spPr>
            <a:xfrm>
              <a:off x="28194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1" name="Rounded Rectangle 90"/>
            <p:cNvSpPr/>
            <p:nvPr/>
          </p:nvSpPr>
          <p:spPr>
            <a:xfrm>
              <a:off x="4648200" y="6019800"/>
              <a:ext cx="1600200" cy="1295400"/>
            </a:xfrm>
            <a:prstGeom prst="roundRect">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cxnSp>
          <p:nvCxnSpPr>
            <p:cNvPr id="92" name="Straight Connector 91"/>
            <p:cNvCxnSpPr>
              <a:stCxn id="89" idx="2"/>
              <a:endCxn id="91" idx="0"/>
            </p:cNvCxnSpPr>
            <p:nvPr/>
          </p:nvCxnSpPr>
          <p:spPr>
            <a:xfrm rot="5400000">
              <a:off x="51435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cxnSp>
          <p:nvCxnSpPr>
            <p:cNvPr id="93" name="Straight Connector 92"/>
            <p:cNvCxnSpPr>
              <a:stCxn id="88" idx="2"/>
              <a:endCxn id="90" idx="0"/>
            </p:cNvCxnSpPr>
            <p:nvPr/>
          </p:nvCxnSpPr>
          <p:spPr>
            <a:xfrm rot="5400000">
              <a:off x="3314700" y="5715000"/>
              <a:ext cx="609600" cy="0"/>
            </a:xfrm>
            <a:prstGeom prst="line">
              <a:avLst/>
            </a:prstGeom>
            <a:noFill/>
            <a:ln w="38100" cap="flat" cmpd="sng" algn="ctr">
              <a:solidFill>
                <a:srgbClr val="262626">
                  <a:lumMod val="75000"/>
                  <a:lumOff val="25000"/>
                </a:srgbClr>
              </a:solidFill>
              <a:prstDash val="solid"/>
              <a:headEnd type="none" w="med" len="med"/>
              <a:tailEnd type="none" w="med" len="med"/>
            </a:ln>
            <a:effectLst/>
          </p:spPr>
        </p:cxnSp>
      </p:grpSp>
      <p:grpSp>
        <p:nvGrpSpPr>
          <p:cNvPr id="94" name="Group 93"/>
          <p:cNvGrpSpPr/>
          <p:nvPr/>
        </p:nvGrpSpPr>
        <p:grpSpPr>
          <a:xfrm>
            <a:off x="5475961" y="1371600"/>
            <a:ext cx="2209800" cy="2133600"/>
            <a:chOff x="7696200" y="4038600"/>
            <a:chExt cx="3200400" cy="3276600"/>
          </a:xfrm>
        </p:grpSpPr>
        <p:sp>
          <p:nvSpPr>
            <p:cNvPr id="95" name="Rounded Rectangle 94"/>
            <p:cNvSpPr/>
            <p:nvPr/>
          </p:nvSpPr>
          <p:spPr>
            <a:xfrm>
              <a:off x="7696200" y="4038600"/>
              <a:ext cx="3200400" cy="3276600"/>
            </a:xfrm>
            <a:prstGeom prst="roundRect">
              <a:avLst>
                <a:gd name="adj" fmla="val 4365"/>
              </a:avLst>
            </a:prstGeom>
            <a:solidFill>
              <a:srgbClr val="F2F2F2">
                <a:lumMod val="9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6" name="Rounded Rectangle 95"/>
            <p:cNvSpPr/>
            <p:nvPr/>
          </p:nvSpPr>
          <p:spPr>
            <a:xfrm>
              <a:off x="7848600" y="6477000"/>
              <a:ext cx="2895600" cy="685800"/>
            </a:xfrm>
            <a:prstGeom prst="roundRect">
              <a:avLst/>
            </a:prstGeom>
            <a:solidFill>
              <a:sysClr val="window" lastClr="FFFFFF"/>
            </a:solidFill>
            <a:ln w="25400" cap="flat" cmpd="sng" algn="ctr">
              <a:solidFill>
                <a:srgbClr val="262626"/>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Bank I/O</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sp>
          <p:nvSpPr>
            <p:cNvPr id="97" name="Rounded Rectangle 96"/>
            <p:cNvSpPr/>
            <p:nvPr/>
          </p:nvSpPr>
          <p:spPr>
            <a:xfrm>
              <a:off x="7848600" y="5334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98" name="Rounded Rectangle 97"/>
            <p:cNvSpPr/>
            <p:nvPr/>
          </p:nvSpPr>
          <p:spPr>
            <a:xfrm>
              <a:off x="7848600" y="4191000"/>
              <a:ext cx="2895600" cy="990600"/>
            </a:xfrm>
            <a:prstGeom prst="roundRect">
              <a:avLst>
                <a:gd name="adj" fmla="val 7118"/>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smtClean="0">
                  <a:ln>
                    <a:noFill/>
                  </a:ln>
                  <a:solidFill>
                    <a:srgbClr val="262626"/>
                  </a:solidFill>
                  <a:effectLst/>
                  <a:uLnTx/>
                  <a:uFillTx/>
                  <a:latin typeface="Corbel"/>
                  <a:ea typeface="+mn-ea"/>
                  <a:cs typeface="+mn-cs"/>
                </a:rPr>
                <a:t>Subarray</a:t>
              </a:r>
              <a:endParaRPr kumimoji="0" lang="en-US" sz="2800" b="0" i="0" u="none" strike="noStrike" kern="0" cap="none" spc="0" normalizeH="0" baseline="0" noProof="0" dirty="0">
                <a:ln>
                  <a:noFill/>
                </a:ln>
                <a:solidFill>
                  <a:srgbClr val="262626"/>
                </a:solidFill>
                <a:effectLst/>
                <a:uLnTx/>
                <a:uFillTx/>
                <a:latin typeface="Corbel"/>
                <a:ea typeface="+mn-ea"/>
                <a:cs typeface="+mn-cs"/>
              </a:endParaRPr>
            </a:p>
          </p:txBody>
        </p:sp>
      </p:grpSp>
      <p:cxnSp>
        <p:nvCxnSpPr>
          <p:cNvPr id="99" name="Straight Connector 98"/>
          <p:cNvCxnSpPr/>
          <p:nvPr/>
        </p:nvCxnSpPr>
        <p:spPr>
          <a:xfrm>
            <a:off x="4114800" y="3505200"/>
            <a:ext cx="1361161" cy="0"/>
          </a:xfrm>
          <a:prstGeom prst="line">
            <a:avLst/>
          </a:prstGeom>
          <a:noFill/>
          <a:ln w="19050" cap="flat" cmpd="sng" algn="ctr">
            <a:solidFill>
              <a:srgbClr val="262626">
                <a:lumMod val="75000"/>
                <a:lumOff val="25000"/>
              </a:srgbClr>
            </a:solidFill>
            <a:prstDash val="dash"/>
            <a:headEnd type="none" w="med" len="med"/>
            <a:tailEnd type="none" w="med" len="med"/>
          </a:ln>
          <a:effectLst/>
        </p:spPr>
      </p:cxnSp>
      <p:cxnSp>
        <p:nvCxnSpPr>
          <p:cNvPr id="100" name="Straight Connector 99"/>
          <p:cNvCxnSpPr/>
          <p:nvPr/>
        </p:nvCxnSpPr>
        <p:spPr>
          <a:xfrm flipV="1">
            <a:off x="4114800" y="1447802"/>
            <a:ext cx="1361160" cy="1219198"/>
          </a:xfrm>
          <a:prstGeom prst="line">
            <a:avLst/>
          </a:prstGeom>
          <a:noFill/>
          <a:ln w="19050" cap="flat" cmpd="sng" algn="ctr">
            <a:solidFill>
              <a:srgbClr val="262626">
                <a:lumMod val="75000"/>
                <a:lumOff val="25000"/>
              </a:srgbClr>
            </a:solidFill>
            <a:prstDash val="dash"/>
            <a:headEnd type="none" w="med" len="med"/>
            <a:tailEnd type="none" w="med" len="med"/>
          </a:ln>
          <a:effectLst/>
        </p:spPr>
      </p:cxnSp>
      <p:sp>
        <p:nvSpPr>
          <p:cNvPr id="101" name="Oval 100"/>
          <p:cNvSpPr/>
          <p:nvPr/>
        </p:nvSpPr>
        <p:spPr>
          <a:xfrm>
            <a:off x="593115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2" name="Oval 101"/>
          <p:cNvSpPr/>
          <p:nvPr/>
        </p:nvSpPr>
        <p:spPr>
          <a:xfrm>
            <a:off x="6256009"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3" name="Oval 102"/>
          <p:cNvSpPr/>
          <p:nvPr/>
        </p:nvSpPr>
        <p:spPr>
          <a:xfrm>
            <a:off x="6580862"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4" name="Oval 103"/>
          <p:cNvSpPr/>
          <p:nvPr/>
        </p:nvSpPr>
        <p:spPr>
          <a:xfrm>
            <a:off x="6905715"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5" name="Oval 104"/>
          <p:cNvSpPr/>
          <p:nvPr/>
        </p:nvSpPr>
        <p:spPr>
          <a:xfrm>
            <a:off x="7230567"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6" name="Oval 105"/>
          <p:cNvSpPr/>
          <p:nvPr/>
        </p:nvSpPr>
        <p:spPr>
          <a:xfrm>
            <a:off x="593115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7" name="Oval 106"/>
          <p:cNvSpPr/>
          <p:nvPr/>
        </p:nvSpPr>
        <p:spPr>
          <a:xfrm>
            <a:off x="6256009"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8" name="Oval 107"/>
          <p:cNvSpPr/>
          <p:nvPr/>
        </p:nvSpPr>
        <p:spPr>
          <a:xfrm>
            <a:off x="6580862"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09" name="Oval 108"/>
          <p:cNvSpPr/>
          <p:nvPr/>
        </p:nvSpPr>
        <p:spPr>
          <a:xfrm>
            <a:off x="6905715"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0" name="Oval 109"/>
          <p:cNvSpPr/>
          <p:nvPr/>
        </p:nvSpPr>
        <p:spPr>
          <a:xfrm>
            <a:off x="7230567"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1" name="Oval 110"/>
          <p:cNvSpPr/>
          <p:nvPr/>
        </p:nvSpPr>
        <p:spPr>
          <a:xfrm>
            <a:off x="5606304" y="4375484"/>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2" name="Oval 111"/>
          <p:cNvSpPr/>
          <p:nvPr/>
        </p:nvSpPr>
        <p:spPr>
          <a:xfrm>
            <a:off x="5606304" y="4700337"/>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grpSp>
        <p:nvGrpSpPr>
          <p:cNvPr id="113" name="Group 120"/>
          <p:cNvGrpSpPr/>
          <p:nvPr/>
        </p:nvGrpSpPr>
        <p:grpSpPr>
          <a:xfrm>
            <a:off x="5606304" y="5025189"/>
            <a:ext cx="1949116" cy="324853"/>
            <a:chOff x="11963400" y="12192000"/>
            <a:chExt cx="2743200" cy="457200"/>
          </a:xfrm>
        </p:grpSpPr>
        <p:sp>
          <p:nvSpPr>
            <p:cNvPr id="114" name="Oval 113"/>
            <p:cNvSpPr/>
            <p:nvPr/>
          </p:nvSpPr>
          <p:spPr>
            <a:xfrm>
              <a:off x="124206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5" name="Oval 114"/>
            <p:cNvSpPr/>
            <p:nvPr/>
          </p:nvSpPr>
          <p:spPr>
            <a:xfrm>
              <a:off x="128778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6" name="Oval 115"/>
            <p:cNvSpPr/>
            <p:nvPr/>
          </p:nvSpPr>
          <p:spPr>
            <a:xfrm>
              <a:off x="137922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7" name="Oval 116"/>
            <p:cNvSpPr/>
            <p:nvPr/>
          </p:nvSpPr>
          <p:spPr>
            <a:xfrm>
              <a:off x="14249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8" name="Oval 117"/>
            <p:cNvSpPr/>
            <p:nvPr/>
          </p:nvSpPr>
          <p:spPr>
            <a:xfrm>
              <a:off x="119634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19" name="Oval 118"/>
            <p:cNvSpPr/>
            <p:nvPr/>
          </p:nvSpPr>
          <p:spPr>
            <a:xfrm>
              <a:off x="13335000" y="12192000"/>
              <a:ext cx="457200" cy="457200"/>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grpSp>
      <p:sp>
        <p:nvSpPr>
          <p:cNvPr id="120" name="Oval 119"/>
          <p:cNvSpPr/>
          <p:nvPr/>
        </p:nvSpPr>
        <p:spPr>
          <a:xfrm>
            <a:off x="5606304"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1" name="Oval 120"/>
          <p:cNvSpPr/>
          <p:nvPr/>
        </p:nvSpPr>
        <p:spPr>
          <a:xfrm>
            <a:off x="593115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2" name="Oval 121"/>
          <p:cNvSpPr/>
          <p:nvPr/>
        </p:nvSpPr>
        <p:spPr>
          <a:xfrm>
            <a:off x="6256009"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3" name="Oval 122"/>
          <p:cNvSpPr/>
          <p:nvPr/>
        </p:nvSpPr>
        <p:spPr>
          <a:xfrm>
            <a:off x="6580862"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4" name="Oval 123"/>
          <p:cNvSpPr/>
          <p:nvPr/>
        </p:nvSpPr>
        <p:spPr>
          <a:xfrm>
            <a:off x="6905715"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5" name="Oval 124"/>
          <p:cNvSpPr/>
          <p:nvPr/>
        </p:nvSpPr>
        <p:spPr>
          <a:xfrm>
            <a:off x="7230567" y="5350042"/>
            <a:ext cx="324853" cy="324853"/>
          </a:xfrm>
          <a:prstGeom prst="ellipse">
            <a:avLst/>
          </a:prstGeom>
          <a:solidFill>
            <a:srgbClr val="F2F2F2">
              <a:lumMod val="50000"/>
            </a:srgbClr>
          </a:solidFill>
          <a:ln w="25400" cap="flat" cmpd="sng" algn="ctr">
            <a:solidFill>
              <a:srgbClr val="262626">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sysClr val="window" lastClr="FFFFFF"/>
              </a:solidFill>
              <a:effectLst/>
              <a:uLnTx/>
              <a:uFillTx/>
              <a:latin typeface="Corbel"/>
              <a:ea typeface="+mn-ea"/>
              <a:cs typeface="+mn-cs"/>
            </a:endParaRPr>
          </a:p>
        </p:txBody>
      </p:sp>
      <p:sp>
        <p:nvSpPr>
          <p:cNvPr id="126" name="Freeform 125"/>
          <p:cNvSpPr/>
          <p:nvPr/>
        </p:nvSpPr>
        <p:spPr>
          <a:xfrm>
            <a:off x="7570939" y="2091846"/>
            <a:ext cx="492690" cy="2327754"/>
          </a:xfrm>
          <a:custGeom>
            <a:avLst/>
            <a:gdLst>
              <a:gd name="connsiteX0" fmla="*/ 0 w 492690"/>
              <a:gd name="connsiteY0" fmla="*/ 0 h 1941534"/>
              <a:gd name="connsiteX1" fmla="*/ 488515 w 492690"/>
              <a:gd name="connsiteY1" fmla="*/ 1102290 h 1941534"/>
              <a:gd name="connsiteX2" fmla="*/ 25052 w 492690"/>
              <a:gd name="connsiteY2" fmla="*/ 1941534 h 1941534"/>
            </a:gdLst>
            <a:ahLst/>
            <a:cxnLst>
              <a:cxn ang="0">
                <a:pos x="connsiteX0" y="connsiteY0"/>
              </a:cxn>
              <a:cxn ang="0">
                <a:pos x="connsiteX1" y="connsiteY1"/>
              </a:cxn>
              <a:cxn ang="0">
                <a:pos x="connsiteX2" y="connsiteY2"/>
              </a:cxn>
            </a:cxnLst>
            <a:rect l="l" t="t" r="r" b="b"/>
            <a:pathLst>
              <a:path w="492690" h="1941534">
                <a:moveTo>
                  <a:pt x="0" y="0"/>
                </a:moveTo>
                <a:cubicBezTo>
                  <a:pt x="242170" y="389350"/>
                  <a:pt x="484340" y="778701"/>
                  <a:pt x="488515" y="1102290"/>
                </a:cubicBezTo>
                <a:cubicBezTo>
                  <a:pt x="492690" y="1425879"/>
                  <a:pt x="258871" y="1683706"/>
                  <a:pt x="25052" y="1941534"/>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mn-ea"/>
              <a:cs typeface="+mn-cs"/>
            </a:endParaRPr>
          </a:p>
        </p:txBody>
      </p:sp>
      <p:sp>
        <p:nvSpPr>
          <p:cNvPr id="127" name="Freeform 126"/>
          <p:cNvSpPr/>
          <p:nvPr/>
        </p:nvSpPr>
        <p:spPr>
          <a:xfrm>
            <a:off x="7570939" y="1465544"/>
            <a:ext cx="1192061" cy="4859055"/>
          </a:xfrm>
          <a:custGeom>
            <a:avLst/>
            <a:gdLst>
              <a:gd name="connsiteX0" fmla="*/ 0 w 1192061"/>
              <a:gd name="connsiteY0" fmla="*/ 0 h 4572000"/>
              <a:gd name="connsiteX1" fmla="*/ 1189973 w 1192061"/>
              <a:gd name="connsiteY1" fmla="*/ 1979113 h 4572000"/>
              <a:gd name="connsiteX2" fmla="*/ 12526 w 1192061"/>
              <a:gd name="connsiteY2" fmla="*/ 4572000 h 4572000"/>
            </a:gdLst>
            <a:ahLst/>
            <a:cxnLst>
              <a:cxn ang="0">
                <a:pos x="connsiteX0" y="connsiteY0"/>
              </a:cxn>
              <a:cxn ang="0">
                <a:pos x="connsiteX1" y="connsiteY1"/>
              </a:cxn>
              <a:cxn ang="0">
                <a:pos x="connsiteX2" y="connsiteY2"/>
              </a:cxn>
            </a:cxnLst>
            <a:rect l="l" t="t" r="r" b="b"/>
            <a:pathLst>
              <a:path w="1192061" h="4572000">
                <a:moveTo>
                  <a:pt x="0" y="0"/>
                </a:moveTo>
                <a:cubicBezTo>
                  <a:pt x="593942" y="608556"/>
                  <a:pt x="1187885" y="1217113"/>
                  <a:pt x="1189973" y="1979113"/>
                </a:cubicBezTo>
                <a:cubicBezTo>
                  <a:pt x="1192061" y="2741113"/>
                  <a:pt x="602293" y="3656556"/>
                  <a:pt x="12526" y="4572000"/>
                </a:cubicBezTo>
              </a:path>
            </a:pathLst>
          </a:custGeom>
          <a:noFill/>
          <a:ln w="19050" cap="flat" cmpd="sng" algn="ctr">
            <a:solidFill>
              <a:srgbClr val="262626">
                <a:lumMod val="75000"/>
                <a:lumOff val="25000"/>
              </a:srgbClr>
            </a:solidFill>
            <a:prstDash val="dash"/>
            <a:headEnd type="none" w="med" len="med"/>
            <a:tailEnd type="none" w="med" len="me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262626"/>
              </a:solidFill>
              <a:effectLst/>
              <a:uLnTx/>
              <a:uFillTx/>
              <a:latin typeface="Corbel"/>
              <a:ea typeface="+mn-ea"/>
              <a:cs typeface="+mn-cs"/>
            </a:endParaRPr>
          </a:p>
        </p:txBody>
      </p:sp>
      <p:cxnSp>
        <p:nvCxnSpPr>
          <p:cNvPr id="128" name="Curved Connector 127"/>
          <p:cNvCxnSpPr>
            <a:stCxn id="112" idx="2"/>
            <a:endCxn id="120" idx="2"/>
          </p:cNvCxnSpPr>
          <p:nvPr/>
        </p:nvCxnSpPr>
        <p:spPr>
          <a:xfrm rot="10800000" flipV="1">
            <a:off x="5606303" y="4862763"/>
            <a:ext cx="1588" cy="649705"/>
          </a:xfrm>
          <a:prstGeom prst="curvedConnector3">
            <a:avLst>
              <a:gd name="adj1" fmla="val 34115313"/>
            </a:avLst>
          </a:prstGeom>
          <a:noFill/>
          <a:ln w="38100" cap="flat" cmpd="sng" algn="ctr">
            <a:solidFill>
              <a:srgbClr val="C00000"/>
            </a:solidFill>
            <a:prstDash val="solid"/>
            <a:headEnd type="triangle" w="lg" len="med"/>
            <a:tailEnd type="triangle" w="lg" len="med"/>
          </a:ln>
          <a:effectLst/>
        </p:spPr>
      </p:cxnSp>
      <p:sp>
        <p:nvSpPr>
          <p:cNvPr id="129" name="TextBox 128"/>
          <p:cNvSpPr txBox="1"/>
          <p:nvPr/>
        </p:nvSpPr>
        <p:spPr>
          <a:xfrm>
            <a:off x="3163016" y="5399782"/>
            <a:ext cx="2159566" cy="830997"/>
          </a:xfrm>
          <a:prstGeom prst="rect">
            <a:avLst/>
          </a:prstGeom>
          <a:noFill/>
        </p:spPr>
        <p:txBody>
          <a:bodyPr wrap="none" rtlCol="0">
            <a:spAutoFit/>
          </a:bodyPr>
          <a:lstStyle/>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Intra </a:t>
            </a:r>
            <a:r>
              <a:rPr lang="en-US" sz="2400" kern="0" dirty="0" err="1">
                <a:solidFill>
                  <a:srgbClr val="262626">
                    <a:lumMod val="95000"/>
                    <a:lumOff val="5000"/>
                  </a:srgbClr>
                </a:solidFill>
                <a:latin typeface="Tahoma"/>
                <a:cs typeface="Tahoma"/>
              </a:rPr>
              <a:t>S</a:t>
            </a:r>
            <a:r>
              <a:rPr kumimoji="0" lang="en-US" sz="2400" u="none" strike="noStrike" kern="0" cap="none" spc="0" normalizeH="0" baseline="0" noProof="0" dirty="0" err="1" smtClean="0">
                <a:ln>
                  <a:noFill/>
                </a:ln>
                <a:solidFill>
                  <a:srgbClr val="262626">
                    <a:lumMod val="95000"/>
                    <a:lumOff val="5000"/>
                  </a:srgbClr>
                </a:solidFill>
                <a:effectLst/>
                <a:uLnTx/>
                <a:uFillTx/>
                <a:latin typeface="Tahoma"/>
                <a:cs typeface="Tahoma"/>
              </a:rPr>
              <a:t>ubarray</a:t>
            </a:r>
            <a:endPar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endParaRPr>
          </a:p>
          <a:p>
            <a:pPr marL="0" marR="0" lvl="0" indent="0" algn="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Copy (2 ACTs)</a:t>
            </a:r>
          </a:p>
        </p:txBody>
      </p:sp>
      <p:cxnSp>
        <p:nvCxnSpPr>
          <p:cNvPr id="130" name="Curved Connector 129"/>
          <p:cNvCxnSpPr>
            <a:stCxn id="90" idx="2"/>
            <a:endCxn id="91" idx="2"/>
          </p:cNvCxnSpPr>
          <p:nvPr/>
        </p:nvCxnSpPr>
        <p:spPr>
          <a:xfrm rot="16200000" flipH="1">
            <a:off x="3037910" y="4274393"/>
            <a:ext cx="1588" cy="1218871"/>
          </a:xfrm>
          <a:prstGeom prst="curvedConnector3">
            <a:avLst>
              <a:gd name="adj1" fmla="val 33326522"/>
            </a:avLst>
          </a:prstGeom>
          <a:noFill/>
          <a:ln w="38100" cap="flat" cmpd="sng" algn="ctr">
            <a:solidFill>
              <a:srgbClr val="C00000"/>
            </a:solidFill>
            <a:prstDash val="solid"/>
            <a:headEnd type="triangle" w="lg" len="med"/>
            <a:tailEnd type="triangle" w="lg" len="med"/>
          </a:ln>
          <a:effectLst/>
        </p:spPr>
      </p:cxnSp>
      <p:sp>
        <p:nvSpPr>
          <p:cNvPr id="131" name="TextBox 130"/>
          <p:cNvSpPr txBox="1"/>
          <p:nvPr/>
        </p:nvSpPr>
        <p:spPr>
          <a:xfrm>
            <a:off x="495587" y="5325016"/>
            <a:ext cx="2450461" cy="1200328"/>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Inter Bank Copy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(Pipelined</a:t>
            </a:r>
            <a:r>
              <a:rPr kumimoji="0" lang="en-US" sz="2400" u="none" strike="noStrike" kern="0" cap="none" spc="0" normalizeH="0" noProof="0" dirty="0" smtClean="0">
                <a:ln>
                  <a:noFill/>
                </a:ln>
                <a:solidFill>
                  <a:srgbClr val="262626">
                    <a:lumMod val="95000"/>
                    <a:lumOff val="5000"/>
                  </a:srgbClr>
                </a:solidFill>
                <a:effectLst/>
                <a:uLnTx/>
                <a:uFillTx/>
                <a:latin typeface="Tahoma"/>
                <a:cs typeface="Tahoma"/>
              </a:rPr>
              <a:t> </a:t>
            </a:r>
          </a:p>
          <a:p>
            <a:pPr marL="0" marR="0" lvl="0" indent="0" algn="ctr" defTabSz="914400" eaLnBrk="1" fontAlgn="auto" latinLnBrk="0" hangingPunct="1">
              <a:lnSpc>
                <a:spcPct val="100000"/>
              </a:lnSpc>
              <a:spcBef>
                <a:spcPts val="0"/>
              </a:spcBef>
              <a:spcAft>
                <a:spcPts val="0"/>
              </a:spcAft>
              <a:buClrTx/>
              <a:buSzTx/>
              <a:buFontTx/>
              <a:buNone/>
              <a:tabLst/>
              <a:defRPr/>
            </a:pPr>
            <a:r>
              <a:rPr lang="en-US" sz="2400" kern="0" noProof="0" dirty="0" smtClean="0">
                <a:solidFill>
                  <a:srgbClr val="262626">
                    <a:lumMod val="95000"/>
                    <a:lumOff val="5000"/>
                  </a:srgbClr>
                </a:solidFill>
                <a:latin typeface="Tahoma"/>
                <a:cs typeface="Tahoma"/>
              </a:rPr>
              <a:t>I</a:t>
            </a:r>
            <a:r>
              <a:rPr kumimoji="0" lang="en-US" sz="2400" u="none" strike="noStrike" kern="0" cap="none" spc="0" normalizeH="0" noProof="0" dirty="0" smtClean="0">
                <a:ln>
                  <a:noFill/>
                </a:ln>
                <a:solidFill>
                  <a:srgbClr val="262626">
                    <a:lumMod val="95000"/>
                    <a:lumOff val="5000"/>
                  </a:srgbClr>
                </a:solidFill>
                <a:effectLst/>
                <a:uLnTx/>
                <a:uFillTx/>
                <a:latin typeface="Tahoma"/>
                <a:cs typeface="Tahoma"/>
              </a:rPr>
              <a:t>nternal RD/WR)</a:t>
            </a:r>
            <a:endPar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endParaRPr>
          </a:p>
        </p:txBody>
      </p:sp>
      <p:cxnSp>
        <p:nvCxnSpPr>
          <p:cNvPr id="132" name="Curved Connector 131"/>
          <p:cNvCxnSpPr>
            <a:stCxn id="98" idx="1"/>
            <a:endCxn id="97" idx="1"/>
          </p:cNvCxnSpPr>
          <p:nvPr/>
        </p:nvCxnSpPr>
        <p:spPr>
          <a:xfrm rot="10800000" flipV="1">
            <a:off x="5581190" y="1793357"/>
            <a:ext cx="1588" cy="744279"/>
          </a:xfrm>
          <a:prstGeom prst="curvedConnector3">
            <a:avLst>
              <a:gd name="adj1" fmla="val 68822188"/>
            </a:avLst>
          </a:prstGeom>
          <a:noFill/>
          <a:ln w="38100" cap="flat" cmpd="sng" algn="ctr">
            <a:solidFill>
              <a:srgbClr val="C00000"/>
            </a:solidFill>
            <a:prstDash val="solid"/>
            <a:headEnd type="triangle" w="lg" len="med"/>
            <a:tailEnd type="triangle" w="lg" len="med"/>
          </a:ln>
          <a:effectLst/>
        </p:spPr>
      </p:cxnSp>
      <p:sp>
        <p:nvSpPr>
          <p:cNvPr id="133" name="TextBox 132"/>
          <p:cNvSpPr txBox="1"/>
          <p:nvPr/>
        </p:nvSpPr>
        <p:spPr>
          <a:xfrm>
            <a:off x="374953" y="1268760"/>
            <a:ext cx="4109869" cy="830997"/>
          </a:xfrm>
          <a:prstGeom prst="rect">
            <a:avLst/>
          </a:prstGeom>
          <a:noFill/>
        </p:spPr>
        <p:txBody>
          <a:bodyPr wrap="non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Inter </a:t>
            </a:r>
            <a:r>
              <a:rPr lang="en-US" sz="2400" kern="0" dirty="0" smtClean="0">
                <a:solidFill>
                  <a:srgbClr val="262626">
                    <a:lumMod val="95000"/>
                    <a:lumOff val="5000"/>
                  </a:srgbClr>
                </a:solidFill>
                <a:latin typeface="Tahoma"/>
                <a:cs typeface="Tahoma"/>
              </a:rPr>
              <a:t>S</a:t>
            </a:r>
            <a:r>
              <a:rPr kumimoji="0" lang="en-US" sz="2400" u="none" strike="noStrike" kern="0" cap="none" spc="0" normalizeH="0" baseline="0" noProof="0" dirty="0" err="1" smtClean="0">
                <a:ln>
                  <a:noFill/>
                </a:ln>
                <a:solidFill>
                  <a:srgbClr val="262626">
                    <a:lumMod val="95000"/>
                    <a:lumOff val="5000"/>
                  </a:srgbClr>
                </a:solidFill>
                <a:effectLst/>
                <a:uLnTx/>
                <a:uFillTx/>
                <a:latin typeface="Tahoma"/>
                <a:cs typeface="Tahoma"/>
              </a:rPr>
              <a:t>ubarray</a:t>
            </a: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 Copy</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u="none" strike="noStrike" kern="0" cap="none" spc="0" normalizeH="0" baseline="0" noProof="0" dirty="0" smtClean="0">
                <a:ln>
                  <a:noFill/>
                </a:ln>
                <a:solidFill>
                  <a:srgbClr val="262626">
                    <a:lumMod val="95000"/>
                    <a:lumOff val="5000"/>
                  </a:srgbClr>
                </a:solidFill>
                <a:effectLst/>
                <a:uLnTx/>
                <a:uFillTx/>
                <a:latin typeface="Tahoma"/>
                <a:cs typeface="Tahoma"/>
              </a:rPr>
              <a:t>(Use Inter-Bank Copy Twice)</a:t>
            </a:r>
          </a:p>
        </p:txBody>
      </p:sp>
      <p:sp>
        <p:nvSpPr>
          <p:cNvPr id="134" name="Rectangle 4"/>
          <p:cNvSpPr>
            <a:spLocks noGrp="1" noChangeArrowheads="1"/>
          </p:cNvSpPr>
          <p:nvPr>
            <p:ph type="title"/>
          </p:nvPr>
        </p:nvSpPr>
        <p:spPr>
          <a:xfrm>
            <a:off x="419100" y="196850"/>
            <a:ext cx="8545388" cy="558800"/>
          </a:xfrm>
          <a:ln/>
        </p:spPr>
        <p:txBody>
          <a:bodyPr/>
          <a:lstStyle/>
          <a:p>
            <a:r>
              <a:rPr lang="en-US" sz="4000" dirty="0" smtClean="0">
                <a:solidFill>
                  <a:srgbClr val="1A5712"/>
                </a:solidFill>
                <a:latin typeface="Garamond"/>
                <a:cs typeface="Garamond"/>
              </a:rPr>
              <a:t>Generalized RowClone</a:t>
            </a:r>
            <a:endParaRPr lang="en-US" sz="4000" dirty="0">
              <a:solidFill>
                <a:srgbClr val="1A5712"/>
              </a:solidFill>
              <a:latin typeface="Garamond"/>
              <a:cs typeface="Garamond"/>
            </a:endParaRPr>
          </a:p>
        </p:txBody>
      </p:sp>
      <p:sp>
        <p:nvSpPr>
          <p:cNvPr id="68" name="TextBox 67"/>
          <p:cNvSpPr txBox="1"/>
          <p:nvPr/>
        </p:nvSpPr>
        <p:spPr>
          <a:xfrm>
            <a:off x="5940152" y="395952"/>
            <a:ext cx="3276358" cy="523220"/>
          </a:xfrm>
          <a:prstGeom prst="rect">
            <a:avLst/>
          </a:prstGeom>
          <a:noFill/>
        </p:spPr>
        <p:txBody>
          <a:bodyPr wrap="none" rtlCol="0">
            <a:spAutoFit/>
          </a:bodyPr>
          <a:lstStyle/>
          <a:p>
            <a:r>
              <a:rPr lang="en-US" sz="2800" b="1" dirty="0" smtClean="0">
                <a:solidFill>
                  <a:srgbClr val="008000"/>
                </a:solidFill>
                <a:latin typeface="Tahoma"/>
                <a:ea typeface="ヒラギノ角ゴ ProN W6"/>
                <a:cs typeface="Tahoma"/>
              </a:rPr>
              <a:t>0.01% area cost</a:t>
            </a:r>
            <a:endParaRPr lang="en-US" sz="2800" b="1" dirty="0">
              <a:solidFill>
                <a:srgbClr val="008000"/>
              </a:solidFill>
              <a:latin typeface="Tahoma"/>
              <a:ea typeface="ヒラギノ角ゴ ProN W6"/>
              <a:cs typeface="Tahoma"/>
            </a:endParaRPr>
          </a:p>
        </p:txBody>
      </p:sp>
    </p:spTree>
    <p:extLst>
      <p:ext uri="{BB962C8B-B14F-4D97-AF65-F5344CB8AC3E}">
        <p14:creationId xmlns:p14="http://schemas.microsoft.com/office/powerpoint/2010/main" val="1196835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fade">
                                      <p:cBhvr>
                                        <p:cTn id="7" dur="500"/>
                                        <p:tgtEl>
                                          <p:spTgt spid="12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29"/>
                                        </p:tgtEl>
                                        <p:attrNameLst>
                                          <p:attrName>style.visibility</p:attrName>
                                        </p:attrNameLst>
                                      </p:cBhvr>
                                      <p:to>
                                        <p:strVal val="visible"/>
                                      </p:to>
                                    </p:set>
                                    <p:animEffect transition="in" filter="fade">
                                      <p:cBhvr>
                                        <p:cTn id="10" dur="500"/>
                                        <p:tgtEl>
                                          <p:spTgt spid="12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28"/>
                                        </p:tgtEl>
                                      </p:cBhvr>
                                    </p:animEffect>
                                    <p:set>
                                      <p:cBhvr>
                                        <p:cTn id="15" dur="1" fill="hold">
                                          <p:stCondLst>
                                            <p:cond delay="499"/>
                                          </p:stCondLst>
                                        </p:cTn>
                                        <p:tgtEl>
                                          <p:spTgt spid="128"/>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9"/>
                                        </p:tgtEl>
                                      </p:cBhvr>
                                    </p:animEffect>
                                    <p:set>
                                      <p:cBhvr>
                                        <p:cTn id="18" dur="1" fill="hold">
                                          <p:stCondLst>
                                            <p:cond delay="499"/>
                                          </p:stCondLst>
                                        </p:cTn>
                                        <p:tgtEl>
                                          <p:spTgt spid="129"/>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31"/>
                                        </p:tgtEl>
                                        <p:attrNameLst>
                                          <p:attrName>style.visibility</p:attrName>
                                        </p:attrNameLst>
                                      </p:cBhvr>
                                      <p:to>
                                        <p:strVal val="visible"/>
                                      </p:to>
                                    </p:set>
                                    <p:animEffect transition="in" filter="fade">
                                      <p:cBhvr>
                                        <p:cTn id="23" dur="500"/>
                                        <p:tgtEl>
                                          <p:spTgt spid="131"/>
                                        </p:tgtEl>
                                      </p:cBhvr>
                                    </p:animEffect>
                                  </p:childTnLst>
                                </p:cTn>
                              </p:par>
                              <p:par>
                                <p:cTn id="24" presetID="10" presetClass="entr" presetSubtype="0" fill="hold" nodeType="withEffect">
                                  <p:stCondLst>
                                    <p:cond delay="0"/>
                                  </p:stCondLst>
                                  <p:childTnLst>
                                    <p:set>
                                      <p:cBhvr>
                                        <p:cTn id="25" dur="1" fill="hold">
                                          <p:stCondLst>
                                            <p:cond delay="0"/>
                                          </p:stCondLst>
                                        </p:cTn>
                                        <p:tgtEl>
                                          <p:spTgt spid="130"/>
                                        </p:tgtEl>
                                        <p:attrNameLst>
                                          <p:attrName>style.visibility</p:attrName>
                                        </p:attrNameLst>
                                      </p:cBhvr>
                                      <p:to>
                                        <p:strVal val="visible"/>
                                      </p:to>
                                    </p:set>
                                    <p:animEffect transition="in" filter="fade">
                                      <p:cBhvr>
                                        <p:cTn id="26" dur="500"/>
                                        <p:tgtEl>
                                          <p:spTgt spid="1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130"/>
                                        </p:tgtEl>
                                      </p:cBhvr>
                                    </p:animEffect>
                                    <p:set>
                                      <p:cBhvr>
                                        <p:cTn id="31" dur="1" fill="hold">
                                          <p:stCondLst>
                                            <p:cond delay="499"/>
                                          </p:stCondLst>
                                        </p:cTn>
                                        <p:tgtEl>
                                          <p:spTgt spid="130"/>
                                        </p:tgtEl>
                                        <p:attrNameLst>
                                          <p:attrName>style.visibility</p:attrName>
                                        </p:attrNameLst>
                                      </p:cBhvr>
                                      <p:to>
                                        <p:strVal val="hidden"/>
                                      </p:to>
                                    </p:set>
                                  </p:childTnLst>
                                </p:cTn>
                              </p:par>
                              <p:par>
                                <p:cTn id="32" presetID="10" presetClass="exit" presetSubtype="0" fill="hold" grpId="1" nodeType="withEffect">
                                  <p:stCondLst>
                                    <p:cond delay="0"/>
                                  </p:stCondLst>
                                  <p:childTnLst>
                                    <p:animEffect transition="out" filter="fad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32"/>
                                        </p:tgtEl>
                                        <p:attrNameLst>
                                          <p:attrName>style.visibility</p:attrName>
                                        </p:attrNameLst>
                                      </p:cBhvr>
                                      <p:to>
                                        <p:strVal val="visible"/>
                                      </p:to>
                                    </p:set>
                                    <p:animEffect transition="in" filter="fade">
                                      <p:cBhvr>
                                        <p:cTn id="39" dur="500"/>
                                        <p:tgtEl>
                                          <p:spTgt spid="13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3"/>
                                        </p:tgtEl>
                                        <p:attrNameLst>
                                          <p:attrName>style.visibility</p:attrName>
                                        </p:attrNameLst>
                                      </p:cBhvr>
                                      <p:to>
                                        <p:strVal val="visible"/>
                                      </p:to>
                                    </p:set>
                                    <p:animEffect transition="in" filter="fade">
                                      <p:cBhvr>
                                        <p:cTn id="42" dur="500"/>
                                        <p:tgtEl>
                                          <p:spTgt spid="133"/>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xit" presetSubtype="0" fill="hold" grpId="1" nodeType="clickEffect">
                                  <p:stCondLst>
                                    <p:cond delay="0"/>
                                  </p:stCondLst>
                                  <p:childTnLst>
                                    <p:animEffect transition="out" filter="fade">
                                      <p:cBhvr>
                                        <p:cTn id="46" dur="500"/>
                                        <p:tgtEl>
                                          <p:spTgt spid="133"/>
                                        </p:tgtEl>
                                      </p:cBhvr>
                                    </p:animEffect>
                                    <p:set>
                                      <p:cBhvr>
                                        <p:cTn id="47" dur="1" fill="hold">
                                          <p:stCondLst>
                                            <p:cond delay="499"/>
                                          </p:stCondLst>
                                        </p:cTn>
                                        <p:tgtEl>
                                          <p:spTgt spid="133"/>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132"/>
                                        </p:tgtEl>
                                      </p:cBhvr>
                                    </p:animEffect>
                                    <p:set>
                                      <p:cBhvr>
                                        <p:cTn id="50" dur="1" fill="hold">
                                          <p:stCondLst>
                                            <p:cond delay="499"/>
                                          </p:stCondLst>
                                        </p:cTn>
                                        <p:tgtEl>
                                          <p:spTgt spid="13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129" grpId="1"/>
      <p:bldP spid="131" grpId="0"/>
      <p:bldP spid="131" grpId="1"/>
      <p:bldP spid="133" grpId="0"/>
      <p:bldP spid="133" grpId="1"/>
      <p:bldP spid="68"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smtClean="0">
                <a:solidFill>
                  <a:srgbClr val="1A5712"/>
                </a:solidFill>
                <a:latin typeface="Garamond"/>
                <a:cs typeface="Garamond"/>
              </a:rPr>
              <a:t>RowClone</a:t>
            </a:r>
            <a:r>
              <a:rPr lang="en-US" dirty="0" smtClean="0">
                <a:solidFill>
                  <a:srgbClr val="1A5712"/>
                </a:solidFill>
                <a:latin typeface="Garamond"/>
                <a:cs typeface="Garamond"/>
              </a:rPr>
              <a:t>: Latency and Energy Savings</a:t>
            </a:r>
            <a:endParaRPr lang="en-US" dirty="0">
              <a:solidFill>
                <a:srgbClr val="1A5712"/>
              </a:solidFill>
              <a:latin typeface="Garamond"/>
              <a:cs typeface="Garamond"/>
            </a:endParaRP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79755" cy="523220"/>
          </a:xfrm>
          <a:prstGeom prst="rect">
            <a:avLst/>
          </a:prstGeom>
          <a:noFill/>
          <a:ln>
            <a:noFill/>
          </a:ln>
        </p:spPr>
        <p:txBody>
          <a:bodyPr wrap="none" rtlCol="0">
            <a:spAutoFit/>
          </a:bodyPr>
          <a:lstStyle/>
          <a:p>
            <a:r>
              <a:rPr lang="en-US" sz="2800" dirty="0" smtClean="0">
                <a:solidFill>
                  <a:prstClr val="black"/>
                </a:solidFill>
                <a:latin typeface="Calibri"/>
              </a:rPr>
              <a:t>11.6x</a:t>
            </a:r>
            <a:endParaRPr lang="en-US" sz="2800" dirty="0">
              <a:solidFill>
                <a:prstClr val="black"/>
              </a:solidFill>
              <a:latin typeface="Calibri"/>
            </a:endParaRP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05642" cy="523220"/>
          </a:xfrm>
          <a:prstGeom prst="rect">
            <a:avLst/>
          </a:prstGeom>
          <a:noFill/>
          <a:ln>
            <a:noFill/>
          </a:ln>
        </p:spPr>
        <p:txBody>
          <a:bodyPr wrap="none" rtlCol="0">
            <a:spAutoFit/>
          </a:bodyPr>
          <a:lstStyle/>
          <a:p>
            <a:r>
              <a:rPr lang="en-US" sz="2800" dirty="0" smtClean="0">
                <a:solidFill>
                  <a:prstClr val="black"/>
                </a:solidFill>
                <a:latin typeface="Calibri"/>
              </a:rPr>
              <a:t>74x</a:t>
            </a:r>
            <a:endParaRPr lang="en-US" sz="2800" dirty="0">
              <a:solidFill>
                <a:prstClr val="black"/>
              </a:solidFill>
              <a:latin typeface="Calibri"/>
            </a:endParaRP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58</a:t>
            </a:fld>
            <a:endParaRPr lang="en-US">
              <a:solidFill>
                <a:prstClr val="black">
                  <a:tint val="75000"/>
                </a:prstClr>
              </a:solidFill>
              <a:latin typeface="Calibri"/>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smtClean="0">
                <a:solidFill>
                  <a:srgbClr val="000000"/>
                </a:solidFill>
                <a:latin typeface="Tahoma" charset="0"/>
              </a:rPr>
              <a:t>Seshadri et </a:t>
            </a:r>
            <a:r>
              <a:rPr lang="en-US" sz="1900" dirty="0">
                <a:solidFill>
                  <a:srgbClr val="000000"/>
                </a:solidFill>
                <a:latin typeface="Tahoma" charset="0"/>
              </a:rPr>
              <a:t>al., </a:t>
            </a:r>
            <a:r>
              <a:rPr lang="en-US" sz="1900" dirty="0" smtClean="0">
                <a:solidFill>
                  <a:srgbClr val="000000"/>
                </a:solidFill>
                <a:latin typeface="Tahoma" charset="0"/>
              </a:rPr>
              <a:t>“</a:t>
            </a:r>
            <a:r>
              <a:rPr lang="en-US" altLang="ja-JP" sz="1900" dirty="0" err="1" smtClean="0">
                <a:solidFill>
                  <a:srgbClr val="0000FF"/>
                </a:solidFill>
                <a:latin typeface="Tahoma" charset="0"/>
                <a:ea typeface="ＭＳ Ｐゴシック"/>
              </a:rPr>
              <a:t>RowClone</a:t>
            </a:r>
            <a:r>
              <a:rPr lang="en-US" altLang="ja-JP" sz="1900" dirty="0">
                <a:solidFill>
                  <a:srgbClr val="0000FF"/>
                </a:solidFill>
                <a:latin typeface="Tahoma" charset="0"/>
                <a:ea typeface="ＭＳ Ｐゴシック"/>
              </a:rPr>
              <a:t>: Fast and Efficient In-DRAM Copy and Initialization of Bulk Data</a:t>
            </a:r>
            <a:r>
              <a:rPr lang="en-US" altLang="ja-JP" sz="1900" dirty="0" smtClean="0">
                <a:solidFill>
                  <a:srgbClr val="000000"/>
                </a:solidFill>
                <a:latin typeface="Tahoma" charset="0"/>
                <a:ea typeface="ＭＳ Ｐゴシック"/>
              </a:rPr>
              <a:t>,</a:t>
            </a:r>
            <a:r>
              <a:rPr lang="en-US" sz="1900" dirty="0">
                <a:solidFill>
                  <a:srgbClr val="000000"/>
                </a:solidFill>
                <a:latin typeface="Tahoma" charset="0"/>
              </a:rPr>
              <a:t>”</a:t>
            </a:r>
            <a:r>
              <a:rPr lang="en-US" altLang="ja-JP" sz="1900" dirty="0">
                <a:solidFill>
                  <a:srgbClr val="000000"/>
                </a:solidFill>
                <a:latin typeface="Tahoma" charset="0"/>
                <a:ea typeface="ＭＳ Ｐゴシック"/>
              </a:rPr>
              <a:t> </a:t>
            </a:r>
            <a:r>
              <a:rPr lang="en-US" altLang="ja-JP" sz="1900" dirty="0" smtClean="0">
                <a:solidFill>
                  <a:srgbClr val="000000"/>
                </a:solidFill>
                <a:latin typeface="Tahoma" charset="0"/>
                <a:ea typeface="ＭＳ Ｐゴシック"/>
              </a:rPr>
              <a:t>MICRO 2013.</a:t>
            </a:r>
            <a:endParaRPr lang="en-US" sz="1900" dirty="0">
              <a:solidFill>
                <a:srgbClr val="000000"/>
              </a:solidFill>
              <a:latin typeface="Tahoma"/>
            </a:endParaRPr>
          </a:p>
        </p:txBody>
      </p:sp>
    </p:spTree>
    <p:extLst>
      <p:ext uri="{BB962C8B-B14F-4D97-AF65-F5344CB8AC3E}">
        <p14:creationId xmlns:p14="http://schemas.microsoft.com/office/powerpoint/2010/main" val="876493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229600" cy="1143000"/>
          </a:xfrm>
        </p:spPr>
        <p:txBody>
          <a:bodyPr>
            <a:normAutofit/>
          </a:bodyPr>
          <a:lstStyle/>
          <a:p>
            <a:r>
              <a:rPr lang="en-US" sz="4000" dirty="0" smtClean="0">
                <a:solidFill>
                  <a:srgbClr val="1A5712"/>
                </a:solidFill>
                <a:latin typeface="Garamond"/>
                <a:cs typeface="Garamond"/>
              </a:rPr>
              <a:t>RowClone: Application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59</a:t>
            </a:fld>
            <a:endParaRPr lang="en-US">
              <a:solidFill>
                <a:prstClr val="black">
                  <a:tint val="75000"/>
                </a:prstClr>
              </a:solidFill>
              <a:latin typeface="Calibri"/>
            </a:endParaRPr>
          </a:p>
        </p:txBody>
      </p:sp>
      <p:graphicFrame>
        <p:nvGraphicFramePr>
          <p:cNvPr id="6" name="Chart 5"/>
          <p:cNvGraphicFramePr/>
          <p:nvPr>
            <p:extLst>
              <p:ext uri="{D42A27DB-BD31-4B8C-83A1-F6EECF244321}">
                <p14:modId xmlns:p14="http://schemas.microsoft.com/office/powerpoint/2010/main" val="1342297271"/>
              </p:ext>
            </p:extLst>
          </p:nvPr>
        </p:nvGraphicFramePr>
        <p:xfrm>
          <a:off x="395536" y="1556792"/>
          <a:ext cx="8412479" cy="482019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1121751"/>
      </p:ext>
    </p:extLst>
  </p:cSld>
  <p:clrMapOvr>
    <a:masterClrMapping/>
  </p:clrMapOvr>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6</a:t>
            </a:fld>
            <a:endParaRPr lang="en-US" sz="1600" dirty="0">
              <a:solidFill>
                <a:srgbClr val="000000"/>
              </a:solidFill>
              <a:latin typeface="Garamond" charset="0"/>
            </a:endParaRPr>
          </a:p>
        </p:txBody>
      </p:sp>
    </p:spTree>
    <p:extLst>
      <p:ext uri="{BB962C8B-B14F-4D97-AF65-F5344CB8AC3E}">
        <p14:creationId xmlns:p14="http://schemas.microsoft.com/office/powerpoint/2010/main" val="38307056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579296" cy="1143000"/>
          </a:xfrm>
        </p:spPr>
        <p:txBody>
          <a:bodyPr>
            <a:normAutofit/>
          </a:bodyPr>
          <a:lstStyle/>
          <a:p>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Multi-Core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60</a:t>
            </a:fld>
            <a:endParaRPr lang="en-US">
              <a:solidFill>
                <a:prstClr val="black">
                  <a:tint val="75000"/>
                </a:prstClr>
              </a:solidFill>
              <a:latin typeface="Calibri"/>
            </a:endParaRPr>
          </a:p>
        </p:txBody>
      </p:sp>
      <p:graphicFrame>
        <p:nvGraphicFramePr>
          <p:cNvPr id="5" name="Chart 4"/>
          <p:cNvGraphicFramePr/>
          <p:nvPr>
            <p:extLst>
              <p:ext uri="{D42A27DB-BD31-4B8C-83A1-F6EECF244321}">
                <p14:modId xmlns:p14="http://schemas.microsoft.com/office/powerpoint/2010/main" val="1012349255"/>
              </p:ext>
            </p:extLst>
          </p:nvPr>
        </p:nvGraphicFramePr>
        <p:xfrm>
          <a:off x="613953" y="1280161"/>
          <a:ext cx="7850777" cy="476794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0524331"/>
      </p:ext>
    </p:extLst>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25760"/>
            <a:ext cx="8229600" cy="1143000"/>
          </a:xfrm>
        </p:spPr>
        <p:txBody>
          <a:bodyPr>
            <a:normAutofit/>
          </a:bodyPr>
          <a:lstStyle/>
          <a:p>
            <a:r>
              <a:rPr lang="en-US" sz="4000" dirty="0" smtClean="0">
                <a:solidFill>
                  <a:srgbClr val="1A5712"/>
                </a:solidFill>
                <a:latin typeface="Garamond"/>
                <a:cs typeface="Garamond"/>
              </a:rPr>
              <a:t>End-to-End System Design</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61</a:t>
            </a:fld>
            <a:endParaRPr lang="en-US">
              <a:solidFill>
                <a:prstClr val="black">
                  <a:tint val="75000"/>
                </a:prstClr>
              </a:solidFill>
              <a:latin typeface="Calibri"/>
            </a:endParaRPr>
          </a:p>
        </p:txBody>
      </p:sp>
      <p:sp>
        <p:nvSpPr>
          <p:cNvPr id="23" name="Rounded Rectangle 22"/>
          <p:cNvSpPr/>
          <p:nvPr/>
        </p:nvSpPr>
        <p:spPr>
          <a:xfrm>
            <a:off x="838200" y="5486400"/>
            <a:ext cx="3276600" cy="762000"/>
          </a:xfrm>
          <a:prstGeom prst="roundRect">
            <a:avLst/>
          </a:prstGeom>
          <a:ln w="57150"/>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b="1" dirty="0" smtClean="0"/>
              <a:t> DRAM (RowClone)</a:t>
            </a:r>
            <a:endParaRPr lang="en-US" sz="2800" b="1" dirty="0"/>
          </a:p>
        </p:txBody>
      </p:sp>
      <p:sp>
        <p:nvSpPr>
          <p:cNvPr id="24" name="Rounded Rectangle 23"/>
          <p:cNvSpPr/>
          <p:nvPr/>
        </p:nvSpPr>
        <p:spPr>
          <a:xfrm>
            <a:off x="838200" y="44958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Microarchitecture</a:t>
            </a:r>
            <a:endParaRPr lang="en-US" sz="2800" b="1" dirty="0"/>
          </a:p>
        </p:txBody>
      </p:sp>
      <p:sp>
        <p:nvSpPr>
          <p:cNvPr id="25" name="Rounded Rectangle 24"/>
          <p:cNvSpPr/>
          <p:nvPr/>
        </p:nvSpPr>
        <p:spPr>
          <a:xfrm>
            <a:off x="838200" y="35052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ISA</a:t>
            </a:r>
            <a:endParaRPr lang="en-US" sz="2800" b="1" dirty="0"/>
          </a:p>
        </p:txBody>
      </p:sp>
      <p:sp>
        <p:nvSpPr>
          <p:cNvPr id="26" name="Rounded Rectangle 25"/>
          <p:cNvSpPr/>
          <p:nvPr/>
        </p:nvSpPr>
        <p:spPr>
          <a:xfrm>
            <a:off x="838200" y="25146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Operating System</a:t>
            </a:r>
            <a:endParaRPr lang="en-US" sz="2800" b="1" dirty="0"/>
          </a:p>
        </p:txBody>
      </p:sp>
      <p:sp>
        <p:nvSpPr>
          <p:cNvPr id="27" name="Rounded Rectangle 26"/>
          <p:cNvSpPr/>
          <p:nvPr/>
        </p:nvSpPr>
        <p:spPr>
          <a:xfrm>
            <a:off x="838200" y="15240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Application</a:t>
            </a:r>
            <a:endParaRPr lang="en-US" sz="2800" b="1" dirty="0"/>
          </a:p>
        </p:txBody>
      </p:sp>
      <p:sp>
        <p:nvSpPr>
          <p:cNvPr id="28" name="TextBox 27"/>
          <p:cNvSpPr txBox="1"/>
          <p:nvPr/>
        </p:nvSpPr>
        <p:spPr>
          <a:xfrm>
            <a:off x="4648200" y="1412776"/>
            <a:ext cx="4191000" cy="1200328"/>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communicate occurrences of bulk copy/initialization across layers?</a:t>
            </a:r>
          </a:p>
        </p:txBody>
      </p:sp>
      <p:sp>
        <p:nvSpPr>
          <p:cNvPr id="29" name="TextBox 28"/>
          <p:cNvSpPr txBox="1"/>
          <p:nvPr/>
        </p:nvSpPr>
        <p:spPr>
          <a:xfrm>
            <a:off x="4648200" y="4491117"/>
            <a:ext cx="4191000" cy="830997"/>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maximize latency and energy savings?</a:t>
            </a:r>
          </a:p>
        </p:txBody>
      </p:sp>
      <p:sp>
        <p:nvSpPr>
          <p:cNvPr id="30" name="TextBox 29"/>
          <p:cNvSpPr txBox="1"/>
          <p:nvPr/>
        </p:nvSpPr>
        <p:spPr>
          <a:xfrm>
            <a:off x="4648200" y="3197294"/>
            <a:ext cx="4191000" cy="1569660"/>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ensure cache coherence?</a:t>
            </a:r>
          </a:p>
          <a:p>
            <a:endParaRPr lang="en-US" sz="2400" dirty="0">
              <a:solidFill>
                <a:schemeClr val="tx1">
                  <a:lumMod val="95000"/>
                  <a:lumOff val="5000"/>
                </a:schemeClr>
              </a:solidFill>
              <a:latin typeface="Tahoma"/>
              <a:cs typeface="Tahoma"/>
            </a:endParaRPr>
          </a:p>
          <a:p>
            <a:endParaRPr lang="en-US" sz="2400" dirty="0" smtClean="0">
              <a:solidFill>
                <a:schemeClr val="tx1">
                  <a:lumMod val="95000"/>
                  <a:lumOff val="5000"/>
                </a:schemeClr>
              </a:solidFill>
              <a:latin typeface="Tahoma"/>
              <a:cs typeface="Tahoma"/>
            </a:endParaRPr>
          </a:p>
        </p:txBody>
      </p:sp>
      <p:sp>
        <p:nvSpPr>
          <p:cNvPr id="31" name="TextBox 30"/>
          <p:cNvSpPr txBox="1"/>
          <p:nvPr/>
        </p:nvSpPr>
        <p:spPr>
          <a:xfrm>
            <a:off x="4648200" y="5714092"/>
            <a:ext cx="4191000" cy="461665"/>
          </a:xfrm>
          <a:prstGeom prst="rect">
            <a:avLst/>
          </a:prstGeom>
          <a:noFill/>
        </p:spPr>
        <p:txBody>
          <a:bodyPr wrap="square" rtlCol="0">
            <a:spAutoFit/>
          </a:bodyPr>
          <a:lstStyle/>
          <a:p>
            <a:r>
              <a:rPr lang="en-US" sz="2400" dirty="0" smtClean="0">
                <a:solidFill>
                  <a:schemeClr val="tx1">
                    <a:lumMod val="95000"/>
                    <a:lumOff val="5000"/>
                  </a:schemeClr>
                </a:solidFill>
                <a:latin typeface="Tahoma"/>
                <a:cs typeface="Tahoma"/>
              </a:rPr>
              <a:t>How to handle data reuse?</a:t>
            </a:r>
          </a:p>
        </p:txBody>
      </p:sp>
    </p:spTree>
    <p:extLst>
      <p:ext uri="{BB962C8B-B14F-4D97-AF65-F5344CB8AC3E}">
        <p14:creationId xmlns:p14="http://schemas.microsoft.com/office/powerpoint/2010/main" val="127379052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000" dirty="0" smtClean="0">
                <a:solidFill>
                  <a:srgbClr val="1A5712"/>
                </a:solidFill>
                <a:latin typeface="Garamond"/>
                <a:cs typeface="Garamond"/>
              </a:rPr>
              <a:t>Goal: Ultra-Efficient Processing Near Data</a:t>
            </a:r>
            <a:endParaRPr lang="en-US" sz="4000" dirty="0">
              <a:solidFill>
                <a:srgbClr val="1A5712"/>
              </a:solidFill>
              <a:latin typeface="Garamond"/>
              <a:cs typeface="Garamond"/>
            </a:endParaRP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172966" y="1734751"/>
            <a:ext cx="54859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000" dirty="0">
                <a:solidFill>
                  <a:srgbClr val="000000"/>
                </a:solidFill>
                <a:latin typeface="Myriad Pro Bold Cond" charset="0"/>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53619" y="1762943"/>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10087" y="177246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51237" y="274401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10087" y="2750368"/>
            <a:ext cx="768483" cy="487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100" dirty="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dirty="0">
                <a:solidFill>
                  <a:srgbClr val="000000"/>
                </a:solidFill>
                <a:latin typeface="Myriad Pro Bold Cond" charset="0"/>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005762" y="4602304"/>
            <a:ext cx="1615827" cy="5616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500" dirty="0">
                <a:solidFill>
                  <a:srgbClr val="000000"/>
                </a:solidFill>
                <a:latin typeface="Myriad Pro Bold Cond" charset="0"/>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42" name="TextBox 41"/>
          <p:cNvSpPr txBox="1"/>
          <p:nvPr/>
        </p:nvSpPr>
        <p:spPr>
          <a:xfrm>
            <a:off x="561526" y="6279703"/>
            <a:ext cx="7466858" cy="461665"/>
          </a:xfrm>
          <a:prstGeom prst="rect">
            <a:avLst/>
          </a:prstGeom>
          <a:noFill/>
        </p:spPr>
        <p:txBody>
          <a:bodyPr wrap="none" rtlCol="0">
            <a:spAutoFit/>
          </a:bodyPr>
          <a:lstStyle/>
          <a:p>
            <a:pPr>
              <a:defRPr/>
            </a:pPr>
            <a:r>
              <a:rPr lang="en-US" sz="2400" b="1" kern="0" dirty="0" smtClean="0">
                <a:solidFill>
                  <a:srgbClr val="FF0000"/>
                </a:solidFill>
                <a:latin typeface="Tahoma"/>
                <a:ea typeface="ヒラギノ角ゴ ProN W6"/>
                <a:cs typeface="Tahoma"/>
              </a:rPr>
              <a:t>Memory similar to a “conventional” accelerator</a:t>
            </a:r>
            <a:endParaRPr lang="en-US" sz="2400" b="1" kern="0" dirty="0">
              <a:solidFill>
                <a:srgbClr val="FF0000"/>
              </a:solidFill>
              <a:latin typeface="Tahoma"/>
              <a:ea typeface="ヒラギノ角ゴ ProN W6"/>
              <a:cs typeface="Tahoma"/>
            </a:endParaRPr>
          </a:p>
        </p:txBody>
      </p:sp>
    </p:spTree>
    <p:extLst>
      <p:ext uri="{BB962C8B-B14F-4D97-AF65-F5344CB8AC3E}">
        <p14:creationId xmlns:p14="http://schemas.microsoft.com/office/powerpoint/2010/main" val="13143957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solidFill>
                  <a:srgbClr val="1A5712"/>
                </a:solidFill>
                <a:latin typeface="Garamond"/>
                <a:cs typeface="Garamond"/>
              </a:rPr>
              <a:t>Enabling In-Memory X</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r>
              <a:rPr lang="en-US" sz="2400" dirty="0" smtClean="0">
                <a:latin typeface="Tahoma"/>
                <a:cs typeface="Tahoma"/>
              </a:rPr>
              <a:t>What is a flexible and scalable memory interface?</a:t>
            </a:r>
          </a:p>
          <a:p>
            <a:r>
              <a:rPr lang="en-US" sz="2400" dirty="0" smtClean="0">
                <a:latin typeface="Tahoma"/>
                <a:cs typeface="Tahoma"/>
              </a:rPr>
              <a:t>What is the right partitioning of computation capability?</a:t>
            </a:r>
          </a:p>
          <a:p>
            <a:r>
              <a:rPr lang="en-US" sz="2400" dirty="0" smtClean="0">
                <a:latin typeface="Tahoma"/>
                <a:cs typeface="Tahoma"/>
              </a:rPr>
              <a:t>What is the right low-cost memory substrate?</a:t>
            </a:r>
          </a:p>
          <a:p>
            <a:r>
              <a:rPr lang="en-US" sz="2400" dirty="0" smtClean="0">
                <a:latin typeface="Tahoma"/>
                <a:cs typeface="Tahoma"/>
              </a:rPr>
              <a:t>What memory technologies are the best enablers?</a:t>
            </a:r>
          </a:p>
          <a:p>
            <a:r>
              <a:rPr lang="en-US" sz="2400" dirty="0" smtClean="0">
                <a:latin typeface="Tahoma"/>
                <a:cs typeface="Tahoma"/>
              </a:rPr>
              <a:t>How do we rethink/ease X algorithms/applications?</a:t>
            </a:r>
            <a:endParaRPr lang="en-US" sz="2400" dirty="0">
              <a:latin typeface="Tahoma"/>
              <a:cs typeface="Tahoma"/>
            </a:endParaRPr>
          </a:p>
        </p:txBody>
      </p:sp>
      <p:sp>
        <p:nvSpPr>
          <p:cNvPr id="4" name="Rectangle 5"/>
          <p:cNvSpPr>
            <a:spLocks/>
          </p:cNvSpPr>
          <p:nvPr/>
        </p:nvSpPr>
        <p:spPr bwMode="auto">
          <a:xfrm>
            <a:off x="1475656" y="1327945"/>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369345"/>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432845"/>
            <a:ext cx="6604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2864645"/>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039145"/>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499395"/>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691680" y="1584102"/>
            <a:ext cx="1008112"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algn="ctr" defTabSz="457200">
              <a:lnSpc>
                <a:spcPct val="80000"/>
              </a:lnSpc>
            </a:pPr>
            <a:r>
              <a:rPr lang="en-US" sz="1500" dirty="0">
                <a:solidFill>
                  <a:srgbClr val="000000"/>
                </a:solidFill>
                <a:latin typeface="Myriad Pro Bold Cond" charset="0"/>
                <a:ea typeface="ＭＳ Ｐゴシック" charset="0"/>
                <a:cs typeface="Myriad Pro Bold Cond" charset="0"/>
                <a:sym typeface="Myriad Pro Bold Cond" charset="0"/>
              </a:rPr>
              <a:t>Processor</a:t>
            </a:r>
          </a:p>
          <a:p>
            <a:pPr algn="ctr" defTabSz="457200">
              <a:lnSpc>
                <a:spcPct val="80000"/>
              </a:lnSpc>
            </a:pPr>
            <a:r>
              <a:rPr lang="en-US" sz="1500" dirty="0" smtClean="0">
                <a:solidFill>
                  <a:srgbClr val="000000"/>
                </a:solidFill>
                <a:latin typeface="Myriad Pro Bold Cond" charset="0"/>
                <a:ea typeface="ＭＳ Ｐゴシック" charset="0"/>
                <a:cs typeface="Myriad Pro Bold Cond" charset="0"/>
                <a:sym typeface="Myriad Pro Bold Cond" charset="0"/>
              </a:rPr>
              <a:t>Core</a:t>
            </a:r>
            <a:endParaRPr lang="en-US" sz="1500" dirty="0">
              <a:solidFill>
                <a:srgbClr val="000000"/>
              </a:solidFill>
              <a:latin typeface="Myriad Pro Bold Cond" charset="0"/>
              <a:ea typeface="ＭＳ Ｐゴシック" charset="0"/>
              <a:cs typeface="Myriad Pro Bold Cond" charset="0"/>
              <a:sym typeface="Myriad Pro Bold Cond" charset="0"/>
            </a:endParaRPr>
          </a:p>
        </p:txBody>
      </p:sp>
      <p:sp>
        <p:nvSpPr>
          <p:cNvPr id="11" name="Rectangle 12"/>
          <p:cNvSpPr>
            <a:spLocks/>
          </p:cNvSpPr>
          <p:nvPr/>
        </p:nvSpPr>
        <p:spPr bwMode="auto">
          <a:xfrm>
            <a:off x="5735414" y="3372645"/>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Interconnect</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2" name="Rectangle 13"/>
          <p:cNvSpPr>
            <a:spLocks/>
          </p:cNvSpPr>
          <p:nvPr/>
        </p:nvSpPr>
        <p:spPr bwMode="auto">
          <a:xfrm>
            <a:off x="3914056" y="1327945"/>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386535"/>
            <a:ext cx="1069404" cy="209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Memory</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4" name="Line 15"/>
          <p:cNvSpPr>
            <a:spLocks noChangeShapeType="1"/>
          </p:cNvSpPr>
          <p:nvPr/>
        </p:nvSpPr>
        <p:spPr bwMode="auto">
          <a:xfrm>
            <a:off x="5364238" y="3011489"/>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295652"/>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6200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18676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1153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36299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610645"/>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674145"/>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5570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1530934"/>
            <a:ext cx="1368152" cy="1380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Database</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Graphs</a:t>
            </a:r>
          </a:p>
          <a:p>
            <a:pPr defTabSz="457200">
              <a:lnSpc>
                <a:spcPct val="80000"/>
              </a:lnSpc>
            </a:pPr>
            <a:endParaRPr lang="en-US" sz="2200" dirty="0" smtClean="0">
              <a:solidFill>
                <a:srgbClr val="000000"/>
              </a:solidFill>
              <a:latin typeface="Myriad Pro Bold Cond" charset="0"/>
              <a:ea typeface="ＭＳ Ｐゴシック" charset="0"/>
              <a:cs typeface="Myriad Pro Bold Cond" charset="0"/>
              <a:sym typeface="Myriad Pro Bold Cond" charset="0"/>
            </a:endParaRPr>
          </a:p>
          <a:p>
            <a:pPr defTabSz="457200">
              <a:lnSpc>
                <a:spcPct val="80000"/>
              </a:lnSpc>
            </a:pPr>
            <a:r>
              <a:rPr lang="en-US" sz="2200" dirty="0" smtClean="0">
                <a:solidFill>
                  <a:srgbClr val="000000"/>
                </a:solidFill>
                <a:latin typeface="Myriad Pro Bold Cond" charset="0"/>
                <a:ea typeface="ＭＳ Ｐゴシック" charset="0"/>
                <a:cs typeface="Myriad Pro Bold Cond" charset="0"/>
                <a:sym typeface="Myriad Pro Bold Cond" charset="0"/>
              </a:rPr>
              <a:t>Media </a:t>
            </a:r>
            <a:r>
              <a:rPr lang="en-US" sz="2400" dirty="0" smtClean="0">
                <a:solidFill>
                  <a:srgbClr val="000000"/>
                </a:solidFill>
                <a:latin typeface="Myriad Pro Bold Cond" charset="0"/>
                <a:ea typeface="ＭＳ Ｐゴシック" charset="0"/>
                <a:cs typeface="Myriad Pro Bold Cond" charset="0"/>
                <a:sym typeface="Myriad Pro Bold Cond" charset="0"/>
              </a:rPr>
              <a:t> </a:t>
            </a:r>
            <a:endParaRPr lang="en-US" sz="2400" dirty="0">
              <a:solidFill>
                <a:srgbClr val="000000"/>
              </a:solidFill>
              <a:latin typeface="Myriad Pro Bold Cond" charset="0"/>
              <a:ea typeface="ＭＳ Ｐゴシック" charset="0"/>
              <a:cs typeface="Myriad Pro Bold Cond" charset="0"/>
              <a:sym typeface="Myriad Pro Bold Cond" charset="0"/>
            </a:endParaRPr>
          </a:p>
        </p:txBody>
      </p:sp>
      <p:sp>
        <p:nvSpPr>
          <p:cNvPr id="29" name="Freeform 30"/>
          <p:cNvSpPr>
            <a:spLocks/>
          </p:cNvSpPr>
          <p:nvPr/>
        </p:nvSpPr>
        <p:spPr bwMode="auto">
          <a:xfrm>
            <a:off x="1835696" y="2060848"/>
            <a:ext cx="3742060" cy="1451497"/>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195737" y="2122489"/>
            <a:ext cx="3661420" cy="1090487"/>
            <a:chOff x="0" y="0"/>
            <a:chExt cx="4219" cy="1352"/>
          </a:xfrm>
        </p:grpSpPr>
        <p:sp>
          <p:nvSpPr>
            <p:cNvPr id="31" name="Rectangle 31"/>
            <p:cNvSpPr>
              <a:spLocks/>
            </p:cNvSpPr>
            <p:nvPr/>
          </p:nvSpPr>
          <p:spPr bwMode="auto">
            <a:xfrm>
              <a:off x="2987" y="880"/>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651"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1245" y="1010"/>
              <a:ext cx="152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300" dirty="0" smtClean="0">
                  <a:solidFill>
                    <a:srgbClr val="D90B00"/>
                  </a:solidFill>
                  <a:latin typeface="Myriad Pro Bold Cond" charset="0"/>
                  <a:ea typeface="ＭＳ Ｐゴシック" charset="0"/>
                  <a:cs typeface="Myriad Pro Bold Cond" charset="0"/>
                  <a:sym typeface="Myriad Pro Bold Cond" charset="0"/>
                </a:rPr>
                <a:t>Query</a:t>
              </a:r>
              <a:endParaRPr lang="en-US" sz="1300" dirty="0">
                <a:solidFill>
                  <a:srgbClr val="D90B00"/>
                </a:solidFill>
                <a:latin typeface="Myriad Pro Bold Cond" charset="0"/>
                <a:ea typeface="ＭＳ Ｐゴシック" charset="0"/>
                <a:cs typeface="Myriad Pro Bold Cond" charset="0"/>
                <a:sym typeface="Myriad Pro Bold Cond" charset="0"/>
              </a:endParaRPr>
            </a:p>
          </p:txBody>
        </p:sp>
      </p:grpSp>
      <p:sp>
        <p:nvSpPr>
          <p:cNvPr id="34" name="Rectangle 35"/>
          <p:cNvSpPr>
            <a:spLocks/>
          </p:cNvSpPr>
          <p:nvPr/>
        </p:nvSpPr>
        <p:spPr bwMode="auto">
          <a:xfrm>
            <a:off x="3287142" y="3607047"/>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568243" y="1366158"/>
            <a:ext cx="2133601" cy="1650776"/>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25486349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Enabling In-Memory Computation </a:t>
            </a:r>
            <a:endParaRPr lang="en-US" dirty="0"/>
          </a:p>
        </p:txBody>
      </p:sp>
      <p:sp>
        <p:nvSpPr>
          <p:cNvPr id="3" name="Content Placeholder 2"/>
          <p:cNvSpPr>
            <a:spLocks noGrp="1"/>
          </p:cNvSpPr>
          <p:nvPr>
            <p:ph idx="1"/>
          </p:nvPr>
        </p:nvSpPr>
        <p:spPr>
          <a:xfrm>
            <a:off x="228600" y="1196752"/>
            <a:ext cx="8610600" cy="4876800"/>
          </a:xfrm>
        </p:spPr>
        <p:txBody>
          <a:bodyPr/>
          <a:lstStyle/>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64</a:t>
            </a:fld>
            <a:endParaRPr lang="en-US" altLang="en-US">
              <a:solidFill>
                <a:srgbClr val="000000"/>
              </a:solidFill>
            </a:endParaRPr>
          </a:p>
        </p:txBody>
      </p:sp>
      <p:sp>
        <p:nvSpPr>
          <p:cNvPr id="33" name="Rounded Rectangle 32"/>
          <p:cNvSpPr/>
          <p:nvPr/>
        </p:nvSpPr>
        <p:spPr>
          <a:xfrm>
            <a:off x="5715000" y="1124744"/>
            <a:ext cx="28956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Virtual Memory Support</a:t>
            </a:r>
          </a:p>
        </p:txBody>
      </p:sp>
      <p:sp>
        <p:nvSpPr>
          <p:cNvPr id="34" name="Rounded Rectangle 33"/>
          <p:cNvSpPr/>
          <p:nvPr/>
        </p:nvSpPr>
        <p:spPr>
          <a:xfrm>
            <a:off x="3124200" y="1124744"/>
            <a:ext cx="24384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Cache Coherence</a:t>
            </a:r>
          </a:p>
        </p:txBody>
      </p:sp>
      <p:sp>
        <p:nvSpPr>
          <p:cNvPr id="35" name="Rounded Rectangle 34"/>
          <p:cNvSpPr/>
          <p:nvPr/>
        </p:nvSpPr>
        <p:spPr>
          <a:xfrm>
            <a:off x="533400" y="1124744"/>
            <a:ext cx="22860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DRAM Support</a:t>
            </a:r>
          </a:p>
        </p:txBody>
      </p:sp>
      <p:sp>
        <p:nvSpPr>
          <p:cNvPr id="36" name="Rounded Rectangle 35"/>
          <p:cNvSpPr/>
          <p:nvPr/>
        </p:nvSpPr>
        <p:spPr>
          <a:xfrm>
            <a:off x="533400" y="2420144"/>
            <a:ext cx="22860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RowClone</a:t>
            </a:r>
          </a:p>
          <a:p>
            <a:pPr algn="ctr">
              <a:defRPr/>
            </a:pPr>
            <a:r>
              <a:rPr lang="en-US" b="1" kern="0" dirty="0" smtClean="0">
                <a:solidFill>
                  <a:sysClr val="window" lastClr="FFFFFF"/>
                </a:solidFill>
                <a:latin typeface="Calibri"/>
              </a:rPr>
              <a:t>(MICRO 2013)</a:t>
            </a:r>
            <a:endParaRPr lang="en-US" sz="2400" b="1" kern="0" dirty="0" smtClean="0">
              <a:solidFill>
                <a:sysClr val="window" lastClr="FFFFFF"/>
              </a:solidFill>
              <a:latin typeface="Calibri"/>
            </a:endParaRPr>
          </a:p>
        </p:txBody>
      </p:sp>
      <p:sp>
        <p:nvSpPr>
          <p:cNvPr id="37" name="Rounded Rectangle 36"/>
          <p:cNvSpPr/>
          <p:nvPr/>
        </p:nvSpPr>
        <p:spPr>
          <a:xfrm>
            <a:off x="3124200" y="2420145"/>
            <a:ext cx="24384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Dirty-Block Index</a:t>
            </a:r>
          </a:p>
          <a:p>
            <a:pPr algn="ctr">
              <a:defRPr/>
            </a:pPr>
            <a:r>
              <a:rPr lang="en-US" b="1" kern="0" dirty="0" smtClean="0">
                <a:solidFill>
                  <a:sysClr val="window" lastClr="FFFFFF"/>
                </a:solidFill>
                <a:latin typeface="Calibri"/>
              </a:rPr>
              <a:t>(ISCA 2014)</a:t>
            </a:r>
            <a:endParaRPr lang="en-US" sz="2400" b="1" kern="0" dirty="0" smtClean="0">
              <a:solidFill>
                <a:sysClr val="window" lastClr="FFFFFF"/>
              </a:solidFill>
              <a:latin typeface="Calibri"/>
            </a:endParaRPr>
          </a:p>
        </p:txBody>
      </p:sp>
      <p:sp>
        <p:nvSpPr>
          <p:cNvPr id="38" name="Rounded Rectangle 37"/>
          <p:cNvSpPr/>
          <p:nvPr/>
        </p:nvSpPr>
        <p:spPr>
          <a:xfrm>
            <a:off x="5867400" y="2420144"/>
            <a:ext cx="25908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Page Overlays </a:t>
            </a:r>
          </a:p>
          <a:p>
            <a:pPr algn="ctr">
              <a:defRPr/>
            </a:pPr>
            <a:r>
              <a:rPr lang="en-US" b="1" kern="0" dirty="0" smtClean="0">
                <a:solidFill>
                  <a:sysClr val="window" lastClr="FFFFFF"/>
                </a:solidFill>
                <a:latin typeface="Calibri"/>
              </a:rPr>
              <a:t>(ISCA 2015)</a:t>
            </a:r>
          </a:p>
        </p:txBody>
      </p:sp>
      <p:sp>
        <p:nvSpPr>
          <p:cNvPr id="39" name="Rounded Rectangle 38"/>
          <p:cNvSpPr/>
          <p:nvPr/>
        </p:nvSpPr>
        <p:spPr>
          <a:xfrm>
            <a:off x="533400" y="3791744"/>
            <a:ext cx="2286000" cy="1143000"/>
          </a:xfrm>
          <a:prstGeom prst="roundRect">
            <a:avLst/>
          </a:prstGeom>
          <a:solidFill>
            <a:srgbClr val="2A55D6"/>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In-DRAM Gather Scatter</a:t>
            </a:r>
          </a:p>
          <a:p>
            <a:pPr algn="ctr">
              <a:defRPr/>
            </a:pPr>
            <a:r>
              <a:rPr lang="en-US" b="1" kern="0" dirty="0" smtClean="0">
                <a:solidFill>
                  <a:sysClr val="window" lastClr="FFFFFF"/>
                </a:solidFill>
                <a:latin typeface="Calibri"/>
              </a:rPr>
              <a:t>(MICRO 2015)</a:t>
            </a:r>
          </a:p>
        </p:txBody>
      </p:sp>
      <p:sp>
        <p:nvSpPr>
          <p:cNvPr id="40" name="Rounded Rectangle 39"/>
          <p:cNvSpPr/>
          <p:nvPr/>
        </p:nvSpPr>
        <p:spPr>
          <a:xfrm>
            <a:off x="533400" y="5239544"/>
            <a:ext cx="2286000" cy="914400"/>
          </a:xfrm>
          <a:prstGeom prst="roundRect">
            <a:avLst/>
          </a:prstGeom>
          <a:solidFill>
            <a:srgbClr val="2A55D6"/>
          </a:solidFill>
          <a:ln w="25400" cap="flat" cmpd="sng" algn="ctr">
            <a:noFill/>
            <a:prstDash val="solid"/>
          </a:ln>
          <a:effectLst/>
        </p:spPr>
        <p:txBody>
          <a:bodyPr rtlCol="0" anchor="ctr"/>
          <a:lstStyle/>
          <a:p>
            <a:pPr algn="ctr">
              <a:defRPr/>
            </a:pPr>
            <a:r>
              <a:rPr lang="en-US" sz="2000" b="1" kern="0" dirty="0" smtClean="0">
                <a:solidFill>
                  <a:sysClr val="window" lastClr="FFFFFF"/>
                </a:solidFill>
                <a:latin typeface="Calibri"/>
              </a:rPr>
              <a:t>In-DRAM Bitwise Operations </a:t>
            </a:r>
          </a:p>
          <a:p>
            <a:pPr algn="ctr">
              <a:defRPr/>
            </a:pPr>
            <a:r>
              <a:rPr lang="en-US" b="1" kern="0" dirty="0" smtClean="0">
                <a:solidFill>
                  <a:sysClr val="window" lastClr="FFFFFF"/>
                </a:solidFill>
                <a:latin typeface="Calibri"/>
              </a:rPr>
              <a:t>(IEEE CAL 2015)</a:t>
            </a:r>
          </a:p>
        </p:txBody>
      </p:sp>
      <p:sp>
        <p:nvSpPr>
          <p:cNvPr id="41" name="Rounded Rectangle 40"/>
          <p:cNvSpPr/>
          <p:nvPr/>
        </p:nvSpPr>
        <p:spPr>
          <a:xfrm>
            <a:off x="3124200" y="5239544"/>
            <a:ext cx="24384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2" name="Rounded Rectangle 41"/>
          <p:cNvSpPr/>
          <p:nvPr/>
        </p:nvSpPr>
        <p:spPr>
          <a:xfrm>
            <a:off x="5867400" y="5239544"/>
            <a:ext cx="25908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3" name="Rounded Rectangle 42"/>
          <p:cNvSpPr/>
          <p:nvPr/>
        </p:nvSpPr>
        <p:spPr>
          <a:xfrm>
            <a:off x="3124200" y="3791744"/>
            <a:ext cx="24384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Non-contiguous Cache lines</a:t>
            </a:r>
          </a:p>
        </p:txBody>
      </p:sp>
      <p:sp>
        <p:nvSpPr>
          <p:cNvPr id="44" name="Rounded Rectangle 43"/>
          <p:cNvSpPr/>
          <p:nvPr/>
        </p:nvSpPr>
        <p:spPr>
          <a:xfrm>
            <a:off x="5867400" y="3791744"/>
            <a:ext cx="25908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Gathered Pages</a:t>
            </a:r>
          </a:p>
        </p:txBody>
      </p:sp>
      <p:cxnSp>
        <p:nvCxnSpPr>
          <p:cNvPr id="45" name="Straight Connector 44"/>
          <p:cNvCxnSpPr/>
          <p:nvPr/>
        </p:nvCxnSpPr>
        <p:spPr>
          <a:xfrm>
            <a:off x="29718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6" name="Straight Connector 45"/>
          <p:cNvCxnSpPr/>
          <p:nvPr/>
        </p:nvCxnSpPr>
        <p:spPr>
          <a:xfrm>
            <a:off x="57150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7" name="Straight Connector 46"/>
          <p:cNvCxnSpPr/>
          <p:nvPr/>
        </p:nvCxnSpPr>
        <p:spPr>
          <a:xfrm>
            <a:off x="533400" y="2191544"/>
            <a:ext cx="7924800" cy="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spTree>
    <p:extLst>
      <p:ext uri="{BB962C8B-B14F-4D97-AF65-F5344CB8AC3E}">
        <p14:creationId xmlns:p14="http://schemas.microsoft.com/office/powerpoint/2010/main" val="13427387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In-DRAM AND/OR: Triple Row Activation</a:t>
            </a:r>
            <a:endParaRPr lang="en-US" sz="3800" dirty="0"/>
          </a:p>
        </p:txBody>
      </p:sp>
      <p:sp>
        <p:nvSpPr>
          <p:cNvPr id="3" name="Content Placeholder 2"/>
          <p:cNvSpPr>
            <a:spLocks noGrp="1"/>
          </p:cNvSpPr>
          <p:nvPr>
            <p:ph idx="1"/>
          </p:nvPr>
        </p:nvSpPr>
        <p:spPr>
          <a:xfrm>
            <a:off x="228600" y="1056928"/>
            <a:ext cx="8610600" cy="4876800"/>
          </a:xfrm>
        </p:spPr>
        <p:txBody>
          <a:bodyPr/>
          <a:lstStyle/>
          <a:p>
            <a:endParaRPr lang="en-US"/>
          </a:p>
        </p:txBody>
      </p:sp>
      <p:sp>
        <p:nvSpPr>
          <p:cNvPr id="4" name="Slide Number Placeholder 3"/>
          <p:cNvSpPr>
            <a:spLocks noGrp="1"/>
          </p:cNvSpPr>
          <p:nvPr>
            <p:ph type="sldNum" sz="quarter" idx="11"/>
          </p:nvPr>
        </p:nvSpPr>
        <p:spPr>
          <a:xfrm>
            <a:off x="6804248" y="6356176"/>
            <a:ext cx="2133600" cy="457200"/>
          </a:xfrm>
        </p:spPr>
        <p:txBody>
          <a:bodyPr/>
          <a:lstStyle/>
          <a:p>
            <a:fld id="{323594FA-E141-4234-AE05-360401972BE7}" type="slidenum">
              <a:rPr lang="en-US" altLang="en-US" smtClean="0">
                <a:solidFill>
                  <a:srgbClr val="000000"/>
                </a:solidFill>
              </a:rPr>
              <a:pPr/>
              <a:t>65</a:t>
            </a:fld>
            <a:endParaRPr lang="en-US" altLang="en-US" dirty="0">
              <a:solidFill>
                <a:srgbClr val="000000"/>
              </a:solidFill>
            </a:endParaRPr>
          </a:p>
        </p:txBody>
      </p:sp>
      <p:sp>
        <p:nvSpPr>
          <p:cNvPr id="71" name="Rectangle 70"/>
          <p:cNvSpPr/>
          <p:nvPr/>
        </p:nvSpPr>
        <p:spPr>
          <a:xfrm>
            <a:off x="1384300" y="31905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2" name="Rectangle 71"/>
          <p:cNvSpPr/>
          <p:nvPr/>
        </p:nvSpPr>
        <p:spPr>
          <a:xfrm>
            <a:off x="1371600" y="34761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3" name="Rectangle 72"/>
          <p:cNvSpPr/>
          <p:nvPr/>
        </p:nvSpPr>
        <p:spPr>
          <a:xfrm>
            <a:off x="1387613" y="2134614"/>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74" name="Rectangle 73"/>
          <p:cNvSpPr/>
          <p:nvPr/>
        </p:nvSpPr>
        <p:spPr>
          <a:xfrm>
            <a:off x="1390386" y="2420264"/>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nvGrpSpPr>
          <p:cNvPr id="75" name="Group 74"/>
          <p:cNvGrpSpPr/>
          <p:nvPr/>
        </p:nvGrpSpPr>
        <p:grpSpPr>
          <a:xfrm>
            <a:off x="1752600" y="1133128"/>
            <a:ext cx="3064024" cy="4958665"/>
            <a:chOff x="1828800" y="-857925"/>
            <a:chExt cx="4182533" cy="6768806"/>
          </a:xfrm>
        </p:grpSpPr>
        <p:grpSp>
          <p:nvGrpSpPr>
            <p:cNvPr id="76" name="Group 75"/>
            <p:cNvGrpSpPr/>
            <p:nvPr/>
          </p:nvGrpSpPr>
          <p:grpSpPr>
            <a:xfrm>
              <a:off x="3039533" y="3479094"/>
              <a:ext cx="2971800" cy="1119011"/>
              <a:chOff x="2667000" y="3041650"/>
              <a:chExt cx="2057400" cy="774700"/>
            </a:xfrm>
          </p:grpSpPr>
          <p:grpSp>
            <p:nvGrpSpPr>
              <p:cNvPr id="82" name="Group 81"/>
              <p:cNvGrpSpPr/>
              <p:nvPr/>
            </p:nvGrpSpPr>
            <p:grpSpPr>
              <a:xfrm>
                <a:off x="2667000" y="3048000"/>
                <a:ext cx="609600" cy="762000"/>
                <a:chOff x="2819400" y="3048000"/>
                <a:chExt cx="609600" cy="762000"/>
              </a:xfrm>
            </p:grpSpPr>
            <p:sp>
              <p:nvSpPr>
                <p:cNvPr id="88" name="Isosceles Triangle 87"/>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9" name="Oval 88"/>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grpSp>
            <p:nvGrpSpPr>
              <p:cNvPr id="83" name="Group 82"/>
              <p:cNvGrpSpPr/>
              <p:nvPr/>
            </p:nvGrpSpPr>
            <p:grpSpPr>
              <a:xfrm rot="10800000">
                <a:off x="4114800" y="3048000"/>
                <a:ext cx="609600" cy="762000"/>
                <a:chOff x="2819400" y="3048000"/>
                <a:chExt cx="609600" cy="762000"/>
              </a:xfrm>
            </p:grpSpPr>
            <p:sp>
              <p:nvSpPr>
                <p:cNvPr id="86" name="Isosceles Triangle 85"/>
                <p:cNvSpPr/>
                <p:nvPr/>
              </p:nvSpPr>
              <p:spPr>
                <a:xfrm>
                  <a:off x="2819400" y="3124200"/>
                  <a:ext cx="609600" cy="685800"/>
                </a:xfrm>
                <a:prstGeom prst="triangl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87" name="Oval 86"/>
                <p:cNvSpPr/>
                <p:nvPr/>
              </p:nvSpPr>
              <p:spPr>
                <a:xfrm>
                  <a:off x="3048000" y="3048000"/>
                  <a:ext cx="152400" cy="152400"/>
                </a:xfrm>
                <a:prstGeom prst="ellipse">
                  <a:avLst/>
                </a:prstGeom>
                <a:solidFill>
                  <a:srgbClr val="E8E595">
                    <a:lumMod val="50000"/>
                  </a:srgbClr>
                </a:solidFill>
                <a:ln w="3175" cap="flat" cmpd="sng" algn="ctr">
                  <a:solidFill>
                    <a:sysClr val="windowText" lastClr="000000">
                      <a:lumMod val="85000"/>
                      <a:lumOff val="15000"/>
                    </a:sys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cxnSp>
            <p:nvCxnSpPr>
              <p:cNvPr id="84" name="Elbow Connector 83"/>
              <p:cNvCxnSpPr>
                <a:stCxn id="86" idx="3"/>
                <a:endCxn id="89" idx="0"/>
              </p:cNvCxnSpPr>
              <p:nvPr/>
            </p:nvCxnSpPr>
            <p:spPr>
              <a:xfrm rot="16200000" flipV="1">
                <a:off x="3695700" y="2324100"/>
                <a:ext cx="12700" cy="1447800"/>
              </a:xfrm>
              <a:prstGeom prst="bentConnector3">
                <a:avLst>
                  <a:gd name="adj1" fmla="val 4135134"/>
                </a:avLst>
              </a:prstGeom>
              <a:noFill/>
              <a:ln w="19050" cap="flat" cmpd="sng" algn="ctr">
                <a:solidFill>
                  <a:sysClr val="windowText" lastClr="000000">
                    <a:lumMod val="65000"/>
                    <a:lumOff val="35000"/>
                  </a:sysClr>
                </a:solidFill>
                <a:prstDash val="solid"/>
                <a:headEnd type="none" w="med" len="med"/>
                <a:tailEnd type="none" w="med" len="med"/>
              </a:ln>
              <a:effectLst/>
            </p:spPr>
          </p:cxnSp>
          <p:cxnSp>
            <p:nvCxnSpPr>
              <p:cNvPr id="85" name="Elbow Connector 84"/>
              <p:cNvCxnSpPr>
                <a:stCxn id="87" idx="0"/>
                <a:endCxn id="88" idx="3"/>
              </p:cNvCxnSpPr>
              <p:nvPr/>
            </p:nvCxnSpPr>
            <p:spPr>
              <a:xfrm rot="5400000">
                <a:off x="3695700" y="3086100"/>
                <a:ext cx="12700" cy="1447800"/>
              </a:xfrm>
              <a:prstGeom prst="bentConnector3">
                <a:avLst>
                  <a:gd name="adj1" fmla="val 4427024"/>
                </a:avLst>
              </a:prstGeom>
              <a:noFill/>
              <a:ln w="19050" cap="flat" cmpd="sng" algn="ctr">
                <a:solidFill>
                  <a:sysClr val="windowText" lastClr="000000">
                    <a:lumMod val="65000"/>
                    <a:lumOff val="35000"/>
                  </a:sysClr>
                </a:solidFill>
                <a:prstDash val="solid"/>
                <a:headEnd type="none" w="med" len="med"/>
                <a:tailEnd type="none" w="med" len="med"/>
              </a:ln>
              <a:effectLst/>
            </p:spPr>
          </p:cxnSp>
        </p:grpSp>
        <p:cxnSp>
          <p:nvCxnSpPr>
            <p:cNvPr id="77" name="Straight Connector 76"/>
            <p:cNvCxnSpPr>
              <a:endCxn id="88" idx="1"/>
            </p:cNvCxnSpPr>
            <p:nvPr/>
          </p:nvCxnSpPr>
          <p:spPr>
            <a:xfrm>
              <a:off x="1828800" y="4093633"/>
              <a:ext cx="1430867" cy="0"/>
            </a:xfrm>
            <a:prstGeom prst="line">
              <a:avLst/>
            </a:prstGeom>
            <a:noFill/>
            <a:ln w="38100" cap="flat" cmpd="sng" algn="ctr">
              <a:solidFill>
                <a:srgbClr val="C4442A"/>
              </a:solidFill>
              <a:prstDash val="solid"/>
              <a:headEnd type="none" w="med" len="med"/>
              <a:tailEnd type="none" w="med" len="med"/>
            </a:ln>
            <a:effectLst/>
          </p:spPr>
        </p:cxnSp>
        <p:cxnSp>
          <p:nvCxnSpPr>
            <p:cNvPr id="78" name="Straight Connector 77"/>
            <p:cNvCxnSpPr/>
            <p:nvPr/>
          </p:nvCxnSpPr>
          <p:spPr>
            <a:xfrm>
              <a:off x="2544233" y="4093633"/>
              <a:ext cx="0" cy="935567"/>
            </a:xfrm>
            <a:prstGeom prst="line">
              <a:avLst/>
            </a:prstGeom>
            <a:noFill/>
            <a:ln w="38100" cap="flat" cmpd="sng" algn="ctr">
              <a:solidFill>
                <a:srgbClr val="C4442A"/>
              </a:solidFill>
              <a:prstDash val="solid"/>
              <a:headEnd type="none" w="med" len="med"/>
              <a:tailEnd type="none" w="med" len="med"/>
            </a:ln>
            <a:effectLst/>
          </p:spPr>
        </p:cxnSp>
        <p:cxnSp>
          <p:nvCxnSpPr>
            <p:cNvPr id="79" name="Elbow Connector 78"/>
            <p:cNvCxnSpPr>
              <a:endCxn id="86" idx="5"/>
            </p:cNvCxnSpPr>
            <p:nvPr/>
          </p:nvCxnSpPr>
          <p:spPr>
            <a:xfrm flipV="1">
              <a:off x="2544233" y="3983567"/>
              <a:ext cx="2806700" cy="1045633"/>
            </a:xfrm>
            <a:prstGeom prst="bentConnector3">
              <a:avLst>
                <a:gd name="adj1" fmla="val 67170"/>
              </a:avLst>
            </a:prstGeom>
            <a:noFill/>
            <a:ln w="38100" cap="flat" cmpd="sng" algn="ctr">
              <a:solidFill>
                <a:srgbClr val="C4442A"/>
              </a:solidFill>
              <a:prstDash val="solid"/>
              <a:headEnd type="none" w="med" len="med"/>
              <a:tailEnd type="none" w="med" len="med"/>
            </a:ln>
            <a:effectLst/>
          </p:spPr>
        </p:cxnSp>
        <p:cxnSp>
          <p:nvCxnSpPr>
            <p:cNvPr id="80" name="Straight Connector 79"/>
            <p:cNvCxnSpPr/>
            <p:nvPr/>
          </p:nvCxnSpPr>
          <p:spPr>
            <a:xfrm flipV="1">
              <a:off x="4525433" y="-857925"/>
              <a:ext cx="0" cy="3588327"/>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cxnSp>
          <p:nvCxnSpPr>
            <p:cNvPr id="81" name="Straight Connector 80"/>
            <p:cNvCxnSpPr/>
            <p:nvPr/>
          </p:nvCxnSpPr>
          <p:spPr>
            <a:xfrm flipV="1">
              <a:off x="4525433" y="5398531"/>
              <a:ext cx="0" cy="512350"/>
            </a:xfrm>
            <a:prstGeom prst="line">
              <a:avLst/>
            </a:prstGeom>
            <a:noFill/>
            <a:ln w="38100" cap="flat" cmpd="sng" algn="ctr">
              <a:solidFill>
                <a:sysClr val="windowText" lastClr="000000">
                  <a:lumMod val="65000"/>
                  <a:lumOff val="35000"/>
                </a:sysClr>
              </a:solidFill>
              <a:prstDash val="solid"/>
              <a:headEnd type="none" w="med" len="med"/>
              <a:tailEnd type="none" w="med" len="med"/>
            </a:ln>
            <a:effectLst/>
          </p:spPr>
        </p:cxnSp>
      </p:grpSp>
      <p:sp>
        <p:nvSpPr>
          <p:cNvPr id="90" name="TextBox 89"/>
          <p:cNvSpPr txBox="1"/>
          <p:nvPr/>
        </p:nvSpPr>
        <p:spPr>
          <a:xfrm>
            <a:off x="3733800" y="571530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1" name="TextBox 90"/>
          <p:cNvSpPr txBox="1"/>
          <p:nvPr/>
        </p:nvSpPr>
        <p:spPr>
          <a:xfrm>
            <a:off x="3733800" y="980728"/>
            <a:ext cx="1035861"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p>
        </p:txBody>
      </p:sp>
      <p:sp>
        <p:nvSpPr>
          <p:cNvPr id="92" name="TextBox 91"/>
          <p:cNvSpPr txBox="1"/>
          <p:nvPr/>
        </p:nvSpPr>
        <p:spPr>
          <a:xfrm>
            <a:off x="1106239" y="4485928"/>
            <a:ext cx="646361" cy="523220"/>
          </a:xfrm>
          <a:prstGeom prst="rect">
            <a:avLst/>
          </a:prstGeom>
          <a:noFill/>
        </p:spPr>
        <p:txBody>
          <a:bodyPr wrap="square" rtlCol="0">
            <a:spAutoFit/>
          </a:bodyPr>
          <a:lstStyle/>
          <a:p>
            <a:r>
              <a:rPr lang="en-US" sz="2800" b="1" i="1" dirty="0" smtClean="0">
                <a:solidFill>
                  <a:prstClr val="black"/>
                </a:solidFill>
                <a:latin typeface="Calibri"/>
              </a:rPr>
              <a:t>dis</a:t>
            </a:r>
          </a:p>
        </p:txBody>
      </p:sp>
      <p:grpSp>
        <p:nvGrpSpPr>
          <p:cNvPr id="93" name="Group 92"/>
          <p:cNvGrpSpPr/>
          <p:nvPr/>
        </p:nvGrpSpPr>
        <p:grpSpPr>
          <a:xfrm>
            <a:off x="762000" y="2134614"/>
            <a:ext cx="1546191" cy="834596"/>
            <a:chOff x="1425609" y="2590800"/>
            <a:chExt cx="1546191" cy="834596"/>
          </a:xfrm>
        </p:grpSpPr>
        <p:cxnSp>
          <p:nvCxnSpPr>
            <p:cNvPr id="94" name="Straight Connector 93"/>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5" name="Straight Connector 94"/>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96" name="Straight Connector 95"/>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97" name="Rectangle 96"/>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98" name="Elbow Connector 97"/>
            <p:cNvCxnSpPr>
              <a:endCxn id="97"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99" name="Straight Connector 98"/>
          <p:cNvCxnSpPr/>
          <p:nvPr/>
        </p:nvCxnSpPr>
        <p:spPr>
          <a:xfrm>
            <a:off x="2881451" y="2477514"/>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0" name="Straight Arrow Connector 99"/>
          <p:cNvCxnSpPr>
            <a:stCxn id="101" idx="6"/>
            <a:endCxn id="102" idx="2"/>
          </p:cNvCxnSpPr>
          <p:nvPr/>
        </p:nvCxnSpPr>
        <p:spPr>
          <a:xfrm>
            <a:off x="2324300" y="2477514"/>
            <a:ext cx="533000" cy="0"/>
          </a:xfrm>
          <a:prstGeom prst="straightConnector1">
            <a:avLst/>
          </a:prstGeom>
          <a:noFill/>
          <a:ln w="38100" cap="flat" cmpd="sng" algn="ctr">
            <a:solidFill>
              <a:srgbClr val="C4442A"/>
            </a:solidFill>
            <a:prstDash val="solid"/>
            <a:tailEnd type="stealth" w="lg" len="lg"/>
          </a:ln>
          <a:effectLst/>
        </p:spPr>
      </p:cxnSp>
      <p:sp>
        <p:nvSpPr>
          <p:cNvPr id="101" name="Oval 100"/>
          <p:cNvSpPr/>
          <p:nvPr/>
        </p:nvSpPr>
        <p:spPr>
          <a:xfrm>
            <a:off x="22098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02" name="Oval 101"/>
          <p:cNvSpPr/>
          <p:nvPr/>
        </p:nvSpPr>
        <p:spPr>
          <a:xfrm>
            <a:off x="2857300" y="2420264"/>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03" name="Straight Arrow Connector 102"/>
          <p:cNvCxnSpPr/>
          <p:nvPr/>
        </p:nvCxnSpPr>
        <p:spPr>
          <a:xfrm flipV="1">
            <a:off x="2324188" y="2164370"/>
            <a:ext cx="433199" cy="283388"/>
          </a:xfrm>
          <a:prstGeom prst="straightConnector1">
            <a:avLst/>
          </a:prstGeom>
          <a:noFill/>
          <a:ln w="38100" cap="flat" cmpd="sng" algn="ctr">
            <a:solidFill>
              <a:srgbClr val="C4442A"/>
            </a:solidFill>
            <a:prstDash val="solid"/>
            <a:tailEnd type="stealth" w="lg" len="lg"/>
          </a:ln>
          <a:effectLst/>
        </p:spPr>
      </p:cxnSp>
      <p:sp>
        <p:nvSpPr>
          <p:cNvPr id="104" name="Rectangle 103"/>
          <p:cNvSpPr/>
          <p:nvPr/>
        </p:nvSpPr>
        <p:spPr>
          <a:xfrm>
            <a:off x="1387613" y="1133128"/>
            <a:ext cx="387178" cy="68580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05" name="Rectangle 104"/>
          <p:cNvSpPr/>
          <p:nvPr/>
        </p:nvSpPr>
        <p:spPr>
          <a:xfrm>
            <a:off x="1390386" y="1418778"/>
            <a:ext cx="387178" cy="400150"/>
          </a:xfrm>
          <a:prstGeom prst="rect">
            <a:avLst/>
          </a:prstGeom>
          <a:solidFill>
            <a:srgbClr val="40627C">
              <a:lumMod val="60000"/>
              <a:lumOff val="4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grpSp>
        <p:nvGrpSpPr>
          <p:cNvPr id="106" name="Group 105"/>
          <p:cNvGrpSpPr/>
          <p:nvPr/>
        </p:nvGrpSpPr>
        <p:grpSpPr>
          <a:xfrm>
            <a:off x="762000" y="1133128"/>
            <a:ext cx="1546191" cy="834596"/>
            <a:chOff x="1425609" y="2590800"/>
            <a:chExt cx="1546191" cy="834596"/>
          </a:xfrm>
        </p:grpSpPr>
        <p:cxnSp>
          <p:nvCxnSpPr>
            <p:cNvPr id="107" name="Straight Connector 106"/>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8" name="Straight Connector 107"/>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09" name="Straight Connector 108"/>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10" name="Rectangle 109"/>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11" name="Elbow Connector 110"/>
            <p:cNvCxnSpPr>
              <a:endCxn id="110"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12" name="Straight Connector 111"/>
          <p:cNvCxnSpPr/>
          <p:nvPr/>
        </p:nvCxnSpPr>
        <p:spPr>
          <a:xfrm>
            <a:off x="2881451" y="14760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13" name="Straight Arrow Connector 112"/>
          <p:cNvCxnSpPr>
            <a:stCxn id="114" idx="6"/>
            <a:endCxn id="115" idx="2"/>
          </p:cNvCxnSpPr>
          <p:nvPr/>
        </p:nvCxnSpPr>
        <p:spPr>
          <a:xfrm>
            <a:off x="2324300" y="1476028"/>
            <a:ext cx="533000" cy="0"/>
          </a:xfrm>
          <a:prstGeom prst="straightConnector1">
            <a:avLst/>
          </a:prstGeom>
          <a:noFill/>
          <a:ln w="38100" cap="flat" cmpd="sng" algn="ctr">
            <a:solidFill>
              <a:srgbClr val="C4442A"/>
            </a:solidFill>
            <a:prstDash val="solid"/>
            <a:tailEnd type="stealth" w="lg" len="lg"/>
          </a:ln>
          <a:effectLst/>
        </p:spPr>
      </p:cxnSp>
      <p:sp>
        <p:nvSpPr>
          <p:cNvPr id="114" name="Oval 113"/>
          <p:cNvSpPr/>
          <p:nvPr/>
        </p:nvSpPr>
        <p:spPr>
          <a:xfrm>
            <a:off x="22098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15" name="Oval 114"/>
          <p:cNvSpPr/>
          <p:nvPr/>
        </p:nvSpPr>
        <p:spPr>
          <a:xfrm>
            <a:off x="2857300" y="14187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16" name="Straight Arrow Connector 115"/>
          <p:cNvCxnSpPr/>
          <p:nvPr/>
        </p:nvCxnSpPr>
        <p:spPr>
          <a:xfrm flipV="1">
            <a:off x="2324188" y="1162884"/>
            <a:ext cx="433199" cy="283388"/>
          </a:xfrm>
          <a:prstGeom prst="straightConnector1">
            <a:avLst/>
          </a:prstGeom>
          <a:noFill/>
          <a:ln w="38100" cap="flat" cmpd="sng" algn="ctr">
            <a:solidFill>
              <a:srgbClr val="C4442A"/>
            </a:solidFill>
            <a:prstDash val="solid"/>
            <a:tailEnd type="stealth" w="lg" len="lg"/>
          </a:ln>
          <a:effectLst/>
        </p:spPr>
      </p:cxnSp>
      <p:sp>
        <p:nvSpPr>
          <p:cNvPr id="117" name="TextBox 116"/>
          <p:cNvSpPr txBox="1"/>
          <p:nvPr/>
        </p:nvSpPr>
        <p:spPr>
          <a:xfrm>
            <a:off x="228600" y="1295708"/>
            <a:ext cx="410690" cy="523220"/>
          </a:xfrm>
          <a:prstGeom prst="rect">
            <a:avLst/>
          </a:prstGeom>
          <a:noFill/>
        </p:spPr>
        <p:txBody>
          <a:bodyPr wrap="none" rtlCol="0">
            <a:spAutoFit/>
          </a:bodyPr>
          <a:lstStyle/>
          <a:p>
            <a:r>
              <a:rPr lang="en-US" sz="2800" b="1" i="1" dirty="0">
                <a:solidFill>
                  <a:prstClr val="black"/>
                </a:solidFill>
                <a:latin typeface="Calibri"/>
              </a:rPr>
              <a:t>A</a:t>
            </a:r>
            <a:endParaRPr lang="en-US" sz="2800" b="1" i="1" dirty="0" smtClean="0">
              <a:solidFill>
                <a:prstClr val="black"/>
              </a:solidFill>
              <a:latin typeface="Calibri"/>
            </a:endParaRPr>
          </a:p>
        </p:txBody>
      </p:sp>
      <p:sp>
        <p:nvSpPr>
          <p:cNvPr id="118" name="TextBox 117"/>
          <p:cNvSpPr txBox="1"/>
          <p:nvPr/>
        </p:nvSpPr>
        <p:spPr>
          <a:xfrm>
            <a:off x="228600" y="2438708"/>
            <a:ext cx="410690" cy="523220"/>
          </a:xfrm>
          <a:prstGeom prst="rect">
            <a:avLst/>
          </a:prstGeom>
          <a:noFill/>
        </p:spPr>
        <p:txBody>
          <a:bodyPr wrap="none" rtlCol="0">
            <a:spAutoFit/>
          </a:bodyPr>
          <a:lstStyle/>
          <a:p>
            <a:r>
              <a:rPr lang="en-US" sz="2800" b="1" i="1" dirty="0" smtClean="0">
                <a:solidFill>
                  <a:prstClr val="black"/>
                </a:solidFill>
                <a:latin typeface="Calibri"/>
              </a:rPr>
              <a:t>B</a:t>
            </a:r>
          </a:p>
        </p:txBody>
      </p:sp>
      <p:grpSp>
        <p:nvGrpSpPr>
          <p:cNvPr id="119" name="Group 118"/>
          <p:cNvGrpSpPr/>
          <p:nvPr/>
        </p:nvGrpSpPr>
        <p:grpSpPr>
          <a:xfrm>
            <a:off x="762000" y="3190528"/>
            <a:ext cx="1546191" cy="834596"/>
            <a:chOff x="1425609" y="2590800"/>
            <a:chExt cx="1546191" cy="834596"/>
          </a:xfrm>
        </p:grpSpPr>
        <p:cxnSp>
          <p:nvCxnSpPr>
            <p:cNvPr id="120" name="Straight Connector 119"/>
            <p:cNvCxnSpPr/>
            <p:nvPr/>
          </p:nvCxnSpPr>
          <p:spPr>
            <a:xfrm>
              <a:off x="2051222"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1" name="Straight Connector 120"/>
            <p:cNvCxnSpPr/>
            <p:nvPr/>
          </p:nvCxnSpPr>
          <p:spPr>
            <a:xfrm>
              <a:off x="2438400" y="2590800"/>
              <a:ext cx="0" cy="68580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2" name="Straight Connector 121"/>
            <p:cNvCxnSpPr/>
            <p:nvPr/>
          </p:nvCxnSpPr>
          <p:spPr>
            <a:xfrm>
              <a:off x="2438400" y="2933700"/>
              <a:ext cx="533400"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sp>
          <p:nvSpPr>
            <p:cNvPr id="123" name="Rectangle 122"/>
            <p:cNvSpPr/>
            <p:nvPr/>
          </p:nvSpPr>
          <p:spPr>
            <a:xfrm>
              <a:off x="1425609" y="3311096"/>
              <a:ext cx="125730" cy="114300"/>
            </a:xfrm>
            <a:prstGeom prst="rect">
              <a:avLst/>
            </a:prstGeom>
            <a:no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24" name="Elbow Connector 123"/>
            <p:cNvCxnSpPr>
              <a:endCxn id="123" idx="0"/>
            </p:cNvCxnSpPr>
            <p:nvPr/>
          </p:nvCxnSpPr>
          <p:spPr>
            <a:xfrm rot="10800000" flipV="1">
              <a:off x="1488474" y="2948630"/>
              <a:ext cx="562748" cy="362465"/>
            </a:xfrm>
            <a:prstGeom prst="bentConnector2">
              <a:avLst/>
            </a:prstGeom>
            <a:noFill/>
            <a:ln w="28575" cap="flat" cmpd="sng" algn="ctr">
              <a:solidFill>
                <a:sysClr val="windowText" lastClr="000000">
                  <a:lumMod val="65000"/>
                  <a:lumOff val="35000"/>
                </a:sysClr>
              </a:solidFill>
              <a:prstDash val="solid"/>
              <a:tailEnd type="arrow" w="lg" len="lg"/>
            </a:ln>
            <a:effectLst/>
          </p:spPr>
        </p:cxnSp>
      </p:grpSp>
      <p:cxnSp>
        <p:nvCxnSpPr>
          <p:cNvPr id="125" name="Straight Connector 124"/>
          <p:cNvCxnSpPr/>
          <p:nvPr/>
        </p:nvCxnSpPr>
        <p:spPr>
          <a:xfrm>
            <a:off x="2881451" y="3533428"/>
            <a:ext cx="853357" cy="0"/>
          </a:xfrm>
          <a:prstGeom prst="line">
            <a:avLst/>
          </a:prstGeom>
          <a:noFill/>
          <a:ln w="28575" cap="flat" cmpd="sng" algn="ctr">
            <a:solidFill>
              <a:sysClr val="windowText" lastClr="000000">
                <a:lumMod val="65000"/>
                <a:lumOff val="35000"/>
              </a:sysClr>
            </a:solidFill>
            <a:prstDash val="solid"/>
            <a:headEnd type="none" w="med" len="med"/>
            <a:tailEnd type="none" w="med" len="med"/>
          </a:ln>
          <a:effectLst/>
        </p:spPr>
      </p:cxnSp>
      <p:cxnSp>
        <p:nvCxnSpPr>
          <p:cNvPr id="126" name="Straight Arrow Connector 125"/>
          <p:cNvCxnSpPr>
            <a:stCxn id="127" idx="6"/>
            <a:endCxn id="128" idx="2"/>
          </p:cNvCxnSpPr>
          <p:nvPr/>
        </p:nvCxnSpPr>
        <p:spPr>
          <a:xfrm>
            <a:off x="2324300" y="3533428"/>
            <a:ext cx="533000" cy="0"/>
          </a:xfrm>
          <a:prstGeom prst="straightConnector1">
            <a:avLst/>
          </a:prstGeom>
          <a:noFill/>
          <a:ln w="38100" cap="flat" cmpd="sng" algn="ctr">
            <a:solidFill>
              <a:srgbClr val="C4442A"/>
            </a:solidFill>
            <a:prstDash val="solid"/>
            <a:tailEnd type="stealth" w="lg" len="lg"/>
          </a:ln>
          <a:effectLst/>
        </p:spPr>
      </p:cxnSp>
      <p:sp>
        <p:nvSpPr>
          <p:cNvPr id="127" name="Oval 126"/>
          <p:cNvSpPr/>
          <p:nvPr/>
        </p:nvSpPr>
        <p:spPr>
          <a:xfrm>
            <a:off x="22098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sp>
        <p:nvSpPr>
          <p:cNvPr id="128" name="Oval 127"/>
          <p:cNvSpPr/>
          <p:nvPr/>
        </p:nvSpPr>
        <p:spPr>
          <a:xfrm>
            <a:off x="2857300" y="3476178"/>
            <a:ext cx="114500" cy="114500"/>
          </a:xfrm>
          <a:prstGeom prst="ellipse">
            <a:avLst/>
          </a:prstGeom>
          <a:solidFill>
            <a:srgbClr val="5A5A5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3200" b="1" i="0" u="none" strike="noStrike" kern="0" cap="none" spc="0" normalizeH="0" baseline="0" noProof="0" dirty="0" smtClean="0">
              <a:ln>
                <a:noFill/>
              </a:ln>
              <a:solidFill>
                <a:prstClr val="white"/>
              </a:solidFill>
              <a:effectLst/>
              <a:uLnTx/>
              <a:uFillTx/>
              <a:latin typeface="Calibri"/>
              <a:ea typeface="+mn-ea"/>
              <a:cs typeface="+mn-cs"/>
            </a:endParaRPr>
          </a:p>
        </p:txBody>
      </p:sp>
      <p:cxnSp>
        <p:nvCxnSpPr>
          <p:cNvPr id="129" name="Straight Arrow Connector 128"/>
          <p:cNvCxnSpPr/>
          <p:nvPr/>
        </p:nvCxnSpPr>
        <p:spPr>
          <a:xfrm flipV="1">
            <a:off x="2324188" y="3220284"/>
            <a:ext cx="433199" cy="283388"/>
          </a:xfrm>
          <a:prstGeom prst="straightConnector1">
            <a:avLst/>
          </a:prstGeom>
          <a:noFill/>
          <a:ln w="38100" cap="flat" cmpd="sng" algn="ctr">
            <a:solidFill>
              <a:srgbClr val="C4442A"/>
            </a:solidFill>
            <a:prstDash val="solid"/>
            <a:tailEnd type="stealth" w="lg" len="lg"/>
          </a:ln>
          <a:effectLst/>
        </p:spPr>
      </p:cxnSp>
      <p:sp>
        <p:nvSpPr>
          <p:cNvPr id="130" name="TextBox 129"/>
          <p:cNvSpPr txBox="1"/>
          <p:nvPr/>
        </p:nvSpPr>
        <p:spPr>
          <a:xfrm>
            <a:off x="228600" y="3418422"/>
            <a:ext cx="322524" cy="523220"/>
          </a:xfrm>
          <a:prstGeom prst="rect">
            <a:avLst/>
          </a:prstGeom>
          <a:noFill/>
        </p:spPr>
        <p:txBody>
          <a:bodyPr wrap="none" rtlCol="0">
            <a:spAutoFit/>
          </a:bodyPr>
          <a:lstStyle/>
          <a:p>
            <a:r>
              <a:rPr lang="en-US" sz="2800" b="1" i="1" dirty="0">
                <a:solidFill>
                  <a:prstClr val="black"/>
                </a:solidFill>
                <a:latin typeface="Calibri"/>
              </a:rPr>
              <a:t>C</a:t>
            </a:r>
            <a:endParaRPr lang="en-US" sz="2800" b="1" i="1" dirty="0" smtClean="0">
              <a:solidFill>
                <a:prstClr val="black"/>
              </a:solidFill>
              <a:latin typeface="Calibri"/>
            </a:endParaRPr>
          </a:p>
        </p:txBody>
      </p:sp>
      <p:sp>
        <p:nvSpPr>
          <p:cNvPr id="131" name="Rounded Rectangle 130"/>
          <p:cNvSpPr/>
          <p:nvPr/>
        </p:nvSpPr>
        <p:spPr>
          <a:xfrm>
            <a:off x="5562600" y="1742728"/>
            <a:ext cx="3124200" cy="1604860"/>
          </a:xfrm>
          <a:prstGeom prst="roundRect">
            <a:avLst/>
          </a:prstGeom>
          <a:solidFill>
            <a:srgbClr val="C4442A"/>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1" i="0" u="none" strike="noStrike" kern="0" cap="none" spc="0" normalizeH="0" baseline="0" noProof="0" dirty="0" smtClean="0">
                <a:ln>
                  <a:noFill/>
                </a:ln>
                <a:solidFill>
                  <a:prstClr val="white"/>
                </a:solidFill>
                <a:effectLst/>
                <a:uLnTx/>
                <a:uFillTx/>
                <a:latin typeface="Calibri"/>
                <a:ea typeface="+mn-ea"/>
                <a:cs typeface="+mn-cs"/>
              </a:rPr>
              <a:t>Final State</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000" b="1" i="1" u="none" strike="noStrike" kern="0" cap="none" spc="0" normalizeH="0" baseline="0" noProof="0" dirty="0" smtClean="0">
                <a:ln>
                  <a:noFill/>
                </a:ln>
                <a:solidFill>
                  <a:prstClr val="white"/>
                </a:solidFill>
                <a:effectLst/>
                <a:uLnTx/>
                <a:uFillTx/>
                <a:latin typeface="Calibri"/>
                <a:ea typeface="+mn-ea"/>
                <a:cs typeface="+mn-cs"/>
              </a:rPr>
              <a:t>AB + BC + AC</a:t>
            </a:r>
          </a:p>
        </p:txBody>
      </p:sp>
      <p:sp>
        <p:nvSpPr>
          <p:cNvPr id="132" name="TextBox 131"/>
          <p:cNvSpPr txBox="1"/>
          <p:nvPr/>
        </p:nvSpPr>
        <p:spPr>
          <a:xfrm>
            <a:off x="3792103" y="980728"/>
            <a:ext cx="1313297" cy="523220"/>
          </a:xfrm>
          <a:prstGeom prst="rect">
            <a:avLst/>
          </a:prstGeom>
          <a:noFill/>
        </p:spPr>
        <p:txBody>
          <a:bodyPr wrap="none" rtlCol="0">
            <a:spAutoFit/>
          </a:bodyPr>
          <a:lstStyle/>
          <a:p>
            <a:pPr algn="ctr"/>
            <a:r>
              <a:rPr lang="en-US" sz="2800" b="1" i="1" dirty="0" smtClean="0">
                <a:solidFill>
                  <a:prstClr val="black"/>
                </a:solidFill>
                <a:latin typeface="Calibri"/>
              </a:rPr>
              <a:t>½V</a:t>
            </a:r>
            <a:r>
              <a:rPr lang="en-US" sz="2800" b="1" i="1" baseline="-25000" dirty="0" smtClean="0">
                <a:solidFill>
                  <a:prstClr val="black"/>
                </a:solidFill>
                <a:latin typeface="Calibri"/>
              </a:rPr>
              <a:t>DD</a:t>
            </a:r>
            <a:r>
              <a:rPr lang="en-US" sz="2800" b="1" i="1" dirty="0" smtClean="0">
                <a:solidFill>
                  <a:prstClr val="black"/>
                </a:solidFill>
                <a:latin typeface="Calibri"/>
              </a:rPr>
              <a:t>+</a:t>
            </a:r>
            <a:r>
              <a:rPr lang="el-GR" sz="2800" b="1" i="1" dirty="0" smtClean="0">
                <a:solidFill>
                  <a:prstClr val="black"/>
                </a:solidFill>
                <a:latin typeface="Calibri"/>
              </a:rPr>
              <a:t>δ</a:t>
            </a:r>
            <a:endParaRPr lang="en-US" sz="2800" b="1" i="1" dirty="0" smtClean="0">
              <a:solidFill>
                <a:prstClr val="black"/>
              </a:solidFill>
              <a:latin typeface="Calibri"/>
            </a:endParaRPr>
          </a:p>
        </p:txBody>
      </p:sp>
      <p:sp>
        <p:nvSpPr>
          <p:cNvPr id="133" name="Rounded Rectangle 132"/>
          <p:cNvSpPr/>
          <p:nvPr/>
        </p:nvSpPr>
        <p:spPr>
          <a:xfrm>
            <a:off x="5562600" y="3643068"/>
            <a:ext cx="3124200" cy="1604860"/>
          </a:xfrm>
          <a:prstGeom prst="roundRect">
            <a:avLst/>
          </a:prstGeom>
          <a:solidFill>
            <a:srgbClr val="C4442A"/>
          </a:solidFill>
          <a:ln w="25400" cap="flat" cmpd="sng" algn="ctr">
            <a:noFill/>
            <a:prstDash val="solid"/>
          </a:ln>
          <a:effectLst/>
        </p:spPr>
        <p:txBody>
          <a:bodyPr lIns="457200" rtlCol="0" anchor="ct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4400" b="1" i="1" u="none" strike="noStrike" kern="0" cap="none" spc="0" normalizeH="0" baseline="0" noProof="0" dirty="0" smtClean="0">
                <a:ln>
                  <a:noFill/>
                </a:ln>
                <a:solidFill>
                  <a:prstClr val="white"/>
                </a:solidFill>
                <a:effectLst/>
                <a:uLnTx/>
                <a:uFillTx/>
                <a:latin typeface="Calibri"/>
                <a:ea typeface="+mn-ea"/>
                <a:cs typeface="+mn-cs"/>
              </a:rPr>
              <a:t>C(A + B) + ~C(AB)</a:t>
            </a:r>
          </a:p>
        </p:txBody>
      </p:sp>
      <p:sp>
        <p:nvSpPr>
          <p:cNvPr id="134" name="TextBox 133"/>
          <p:cNvSpPr txBox="1"/>
          <p:nvPr/>
        </p:nvSpPr>
        <p:spPr>
          <a:xfrm>
            <a:off x="1143000" y="4485928"/>
            <a:ext cx="609600" cy="523220"/>
          </a:xfrm>
          <a:prstGeom prst="rect">
            <a:avLst/>
          </a:prstGeom>
          <a:noFill/>
        </p:spPr>
        <p:txBody>
          <a:bodyPr wrap="square" rtlCol="0">
            <a:spAutoFit/>
          </a:bodyPr>
          <a:lstStyle/>
          <a:p>
            <a:r>
              <a:rPr lang="en-US" sz="2800" b="1" i="1" dirty="0" smtClean="0">
                <a:solidFill>
                  <a:prstClr val="black"/>
                </a:solidFill>
                <a:latin typeface="Calibri"/>
              </a:rPr>
              <a:t>en</a:t>
            </a:r>
          </a:p>
        </p:txBody>
      </p:sp>
      <p:sp>
        <p:nvSpPr>
          <p:cNvPr id="135" name="TextBox 134"/>
          <p:cNvSpPr txBox="1"/>
          <p:nvPr/>
        </p:nvSpPr>
        <p:spPr>
          <a:xfrm>
            <a:off x="4114800" y="5705128"/>
            <a:ext cx="381000" cy="534401"/>
          </a:xfrm>
          <a:prstGeom prst="rect">
            <a:avLst/>
          </a:prstGeom>
          <a:noFill/>
        </p:spPr>
        <p:txBody>
          <a:bodyPr wrap="square" rtlCol="0">
            <a:spAutoFit/>
          </a:bodyPr>
          <a:lstStyle/>
          <a:p>
            <a:r>
              <a:rPr lang="en-US" sz="2800" b="1" i="1" dirty="0" smtClean="0">
                <a:solidFill>
                  <a:prstClr val="black"/>
                </a:solidFill>
                <a:latin typeface="Calibri"/>
              </a:rPr>
              <a:t>0</a:t>
            </a:r>
          </a:p>
        </p:txBody>
      </p:sp>
      <p:sp>
        <p:nvSpPr>
          <p:cNvPr id="136" name="TextBox 135"/>
          <p:cNvSpPr txBox="1"/>
          <p:nvPr/>
        </p:nvSpPr>
        <p:spPr>
          <a:xfrm>
            <a:off x="4004331" y="990908"/>
            <a:ext cx="720069" cy="523220"/>
          </a:xfrm>
          <a:prstGeom prst="rect">
            <a:avLst/>
          </a:prstGeom>
          <a:noFill/>
        </p:spPr>
        <p:txBody>
          <a:bodyPr wrap="none" rtlCol="0">
            <a:spAutoFit/>
          </a:bodyPr>
          <a:lstStyle/>
          <a:p>
            <a:pPr algn="ctr"/>
            <a:r>
              <a:rPr lang="en-US" sz="2800" b="1" i="1" dirty="0" smtClean="0">
                <a:solidFill>
                  <a:prstClr val="black"/>
                </a:solidFill>
                <a:latin typeface="Calibri"/>
              </a:rPr>
              <a:t>V</a:t>
            </a:r>
            <a:r>
              <a:rPr lang="en-US" sz="2800" b="1" i="1" baseline="-25000" dirty="0" smtClean="0">
                <a:solidFill>
                  <a:prstClr val="black"/>
                </a:solidFill>
                <a:latin typeface="Calibri"/>
              </a:rPr>
              <a:t>DD</a:t>
            </a:r>
          </a:p>
        </p:txBody>
      </p:sp>
      <p:sp>
        <p:nvSpPr>
          <p:cNvPr id="137" name="TextBox 136"/>
          <p:cNvSpPr txBox="1"/>
          <p:nvPr/>
        </p:nvSpPr>
        <p:spPr>
          <a:xfrm>
            <a:off x="1781681" y="6453336"/>
            <a:ext cx="5677969" cy="307777"/>
          </a:xfrm>
          <a:prstGeom prst="rect">
            <a:avLst/>
          </a:prstGeom>
          <a:noFill/>
        </p:spPr>
        <p:txBody>
          <a:bodyPr wrap="none" rtlCol="0">
            <a:spAutoFit/>
          </a:bodyPr>
          <a:lstStyle/>
          <a:p>
            <a:r>
              <a:rPr lang="en-US" sz="1400" dirty="0" smtClean="0"/>
              <a:t>Seshadri+, “</a:t>
            </a:r>
            <a:r>
              <a:rPr lang="en-US" sz="1400" dirty="0" smtClean="0">
                <a:solidFill>
                  <a:srgbClr val="0000FF"/>
                </a:solidFill>
              </a:rPr>
              <a:t>Fast Bulk Bitwise AND and OR in DRAM</a:t>
            </a:r>
            <a:r>
              <a:rPr lang="en-US" sz="1400" dirty="0" smtClean="0"/>
              <a:t>”, IEEE CAL 2015.</a:t>
            </a:r>
            <a:endParaRPr lang="en-US" sz="1400" dirty="0"/>
          </a:p>
        </p:txBody>
      </p:sp>
    </p:spTree>
    <p:extLst>
      <p:ext uri="{BB962C8B-B14F-4D97-AF65-F5344CB8AC3E}">
        <p14:creationId xmlns:p14="http://schemas.microsoft.com/office/powerpoint/2010/main" val="36307810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16"/>
                                        </p:tgtEl>
                                      </p:cBhvr>
                                    </p:animEffect>
                                    <p:set>
                                      <p:cBhvr>
                                        <p:cTn id="7" dur="1" fill="hold">
                                          <p:stCondLst>
                                            <p:cond delay="499"/>
                                          </p:stCondLst>
                                        </p:cTn>
                                        <p:tgtEl>
                                          <p:spTgt spid="116"/>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103"/>
                                        </p:tgtEl>
                                      </p:cBhvr>
                                    </p:animEffect>
                                    <p:set>
                                      <p:cBhvr>
                                        <p:cTn id="10" dur="1" fill="hold">
                                          <p:stCondLst>
                                            <p:cond delay="499"/>
                                          </p:stCondLst>
                                        </p:cTn>
                                        <p:tgtEl>
                                          <p:spTgt spid="103"/>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500"/>
                                        <p:tgtEl>
                                          <p:spTgt spid="129"/>
                                        </p:tgtEl>
                                      </p:cBhvr>
                                    </p:animEffect>
                                    <p:set>
                                      <p:cBhvr>
                                        <p:cTn id="13" dur="1" fill="hold">
                                          <p:stCondLst>
                                            <p:cond delay="499"/>
                                          </p:stCondLst>
                                        </p:cTn>
                                        <p:tgtEl>
                                          <p:spTgt spid="129"/>
                                        </p:tgtEl>
                                        <p:attrNameLst>
                                          <p:attrName>style.visibility</p:attrName>
                                        </p:attrNameLst>
                                      </p:cBhvr>
                                      <p:to>
                                        <p:strVal val="hidden"/>
                                      </p:to>
                                    </p:set>
                                  </p:childTnLst>
                                </p:cTn>
                              </p:par>
                              <p:par>
                                <p:cTn id="14" presetID="10" presetClass="entr" presetSubtype="0" fill="hold" nodeType="withEffect">
                                  <p:stCondLst>
                                    <p:cond delay="0"/>
                                  </p:stCondLst>
                                  <p:childTnLst>
                                    <p:set>
                                      <p:cBhvr>
                                        <p:cTn id="15" dur="1" fill="hold">
                                          <p:stCondLst>
                                            <p:cond delay="0"/>
                                          </p:stCondLst>
                                        </p:cTn>
                                        <p:tgtEl>
                                          <p:spTgt spid="113"/>
                                        </p:tgtEl>
                                        <p:attrNameLst>
                                          <p:attrName>style.visibility</p:attrName>
                                        </p:attrNameLst>
                                      </p:cBhvr>
                                      <p:to>
                                        <p:strVal val="visible"/>
                                      </p:to>
                                    </p:set>
                                    <p:animEffect transition="in" filter="fade">
                                      <p:cBhvr>
                                        <p:cTn id="16" dur="500"/>
                                        <p:tgtEl>
                                          <p:spTgt spid="113"/>
                                        </p:tgtEl>
                                      </p:cBhvr>
                                    </p:animEffect>
                                  </p:childTnLst>
                                </p:cTn>
                              </p:par>
                              <p:par>
                                <p:cTn id="17" presetID="10" presetClass="entr" presetSubtype="0" fill="hold" nodeType="withEffect">
                                  <p:stCondLst>
                                    <p:cond delay="0"/>
                                  </p:stCondLst>
                                  <p:childTnLst>
                                    <p:set>
                                      <p:cBhvr>
                                        <p:cTn id="18" dur="1" fill="hold">
                                          <p:stCondLst>
                                            <p:cond delay="0"/>
                                          </p:stCondLst>
                                        </p:cTn>
                                        <p:tgtEl>
                                          <p:spTgt spid="100"/>
                                        </p:tgtEl>
                                        <p:attrNameLst>
                                          <p:attrName>style.visibility</p:attrName>
                                        </p:attrNameLst>
                                      </p:cBhvr>
                                      <p:to>
                                        <p:strVal val="visible"/>
                                      </p:to>
                                    </p:set>
                                    <p:animEffect transition="in" filter="fade">
                                      <p:cBhvr>
                                        <p:cTn id="19" dur="500"/>
                                        <p:tgtEl>
                                          <p:spTgt spid="100"/>
                                        </p:tgtEl>
                                      </p:cBhvr>
                                    </p:animEffect>
                                  </p:childTnLst>
                                </p:cTn>
                              </p:par>
                              <p:par>
                                <p:cTn id="20" presetID="10" presetClass="entr" presetSubtype="0" fill="hold" nodeType="withEffect">
                                  <p:stCondLst>
                                    <p:cond delay="0"/>
                                  </p:stCondLst>
                                  <p:childTnLst>
                                    <p:set>
                                      <p:cBhvr>
                                        <p:cTn id="21" dur="1" fill="hold">
                                          <p:stCondLst>
                                            <p:cond delay="0"/>
                                          </p:stCondLst>
                                        </p:cTn>
                                        <p:tgtEl>
                                          <p:spTgt spid="126"/>
                                        </p:tgtEl>
                                        <p:attrNameLst>
                                          <p:attrName>style.visibility</p:attrName>
                                        </p:attrNameLst>
                                      </p:cBhvr>
                                      <p:to>
                                        <p:strVal val="visible"/>
                                      </p:to>
                                    </p:set>
                                    <p:animEffect transition="in" filter="fade">
                                      <p:cBhvr>
                                        <p:cTn id="22" dur="500"/>
                                        <p:tgtEl>
                                          <p:spTgt spid="12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xit" presetSubtype="1" fill="hold" grpId="0" nodeType="clickEffect">
                                  <p:stCondLst>
                                    <p:cond delay="0"/>
                                  </p:stCondLst>
                                  <p:childTnLst>
                                    <p:animEffect transition="out" filter="wipe(up)">
                                      <p:cBhvr>
                                        <p:cTn id="26" dur="500"/>
                                        <p:tgtEl>
                                          <p:spTgt spid="73"/>
                                        </p:tgtEl>
                                      </p:cBhvr>
                                    </p:animEffect>
                                    <p:set>
                                      <p:cBhvr>
                                        <p:cTn id="27" dur="1" fill="hold">
                                          <p:stCondLst>
                                            <p:cond delay="499"/>
                                          </p:stCondLst>
                                        </p:cTn>
                                        <p:tgtEl>
                                          <p:spTgt spid="73"/>
                                        </p:tgtEl>
                                        <p:attrNameLst>
                                          <p:attrName>style.visibility</p:attrName>
                                        </p:attrNameLst>
                                      </p:cBhvr>
                                      <p:to>
                                        <p:strVal val="hidden"/>
                                      </p:to>
                                    </p:set>
                                  </p:childTnLst>
                                </p:cTn>
                              </p:par>
                              <p:par>
                                <p:cTn id="28" presetID="22" presetClass="exit" presetSubtype="1" fill="hold" grpId="0" nodeType="withEffect">
                                  <p:stCondLst>
                                    <p:cond delay="0"/>
                                  </p:stCondLst>
                                  <p:childTnLst>
                                    <p:animEffect transition="out" filter="wipe(up)">
                                      <p:cBhvr>
                                        <p:cTn id="29" dur="500"/>
                                        <p:tgtEl>
                                          <p:spTgt spid="104"/>
                                        </p:tgtEl>
                                      </p:cBhvr>
                                    </p:animEffect>
                                    <p:set>
                                      <p:cBhvr>
                                        <p:cTn id="30" dur="1" fill="hold">
                                          <p:stCondLst>
                                            <p:cond delay="499"/>
                                          </p:stCondLst>
                                        </p:cTn>
                                        <p:tgtEl>
                                          <p:spTgt spid="104"/>
                                        </p:tgtEl>
                                        <p:attrNameLst>
                                          <p:attrName>style.visibility</p:attrName>
                                        </p:attrNameLst>
                                      </p:cBhvr>
                                      <p:to>
                                        <p:strVal val="hidden"/>
                                      </p:to>
                                    </p:set>
                                  </p:childTnLst>
                                </p:cTn>
                              </p:par>
                              <p:par>
                                <p:cTn id="31" presetID="22" presetClass="entr" presetSubtype="4" fill="hold" grpId="0" nodeType="withEffect">
                                  <p:stCondLst>
                                    <p:cond delay="0"/>
                                  </p:stCondLst>
                                  <p:childTnLst>
                                    <p:set>
                                      <p:cBhvr>
                                        <p:cTn id="32" dur="1" fill="hold">
                                          <p:stCondLst>
                                            <p:cond delay="0"/>
                                          </p:stCondLst>
                                        </p:cTn>
                                        <p:tgtEl>
                                          <p:spTgt spid="72"/>
                                        </p:tgtEl>
                                        <p:attrNameLst>
                                          <p:attrName>style.visibility</p:attrName>
                                        </p:attrNameLst>
                                      </p:cBhvr>
                                      <p:to>
                                        <p:strVal val="visible"/>
                                      </p:to>
                                    </p:set>
                                    <p:animEffect transition="in" filter="wipe(down)">
                                      <p:cBhvr>
                                        <p:cTn id="33" dur="500"/>
                                        <p:tgtEl>
                                          <p:spTgt spid="72"/>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fade">
                                      <p:cBhvr>
                                        <p:cTn id="38" dur="500"/>
                                        <p:tgtEl>
                                          <p:spTgt spid="132"/>
                                        </p:tgtEl>
                                      </p:cBhvr>
                                    </p:animEffect>
                                  </p:childTnLst>
                                </p:cTn>
                              </p:par>
                              <p:par>
                                <p:cTn id="39" presetID="10" presetClass="exit" presetSubtype="0" fill="hold" grpId="0" nodeType="withEffect">
                                  <p:stCondLst>
                                    <p:cond delay="0"/>
                                  </p:stCondLst>
                                  <p:childTnLst>
                                    <p:animEffect transition="out" filter="fade">
                                      <p:cBhvr>
                                        <p:cTn id="40" dur="500"/>
                                        <p:tgtEl>
                                          <p:spTgt spid="91"/>
                                        </p:tgtEl>
                                      </p:cBhvr>
                                    </p:animEffect>
                                    <p:set>
                                      <p:cBhvr>
                                        <p:cTn id="41" dur="1" fill="hold">
                                          <p:stCondLst>
                                            <p:cond delay="499"/>
                                          </p:stCondLst>
                                        </p:cTn>
                                        <p:tgtEl>
                                          <p:spTgt spid="91"/>
                                        </p:tgtEl>
                                        <p:attrNameLst>
                                          <p:attrName>style.visibility</p:attrName>
                                        </p:attrNameLst>
                                      </p:cBhvr>
                                      <p:to>
                                        <p:strVal val="hidden"/>
                                      </p:to>
                                    </p:set>
                                  </p:childTnLst>
                                </p:cTn>
                              </p:par>
                            </p:childTnLst>
                          </p:cTn>
                        </p:par>
                      </p:childTnLst>
                    </p:cTn>
                  </p:par>
                  <p:par>
                    <p:cTn id="42" fill="hold">
                      <p:stCondLst>
                        <p:cond delay="indefinite"/>
                      </p:stCondLst>
                      <p:childTnLst>
                        <p:par>
                          <p:cTn id="43" fill="hold">
                            <p:stCondLst>
                              <p:cond delay="0"/>
                            </p:stCondLst>
                            <p:childTnLst>
                              <p:par>
                                <p:cTn id="44" presetID="10" presetClass="entr" presetSubtype="0" fill="hold" grpId="0" nodeType="clickEffect">
                                  <p:stCondLst>
                                    <p:cond delay="0"/>
                                  </p:stCondLst>
                                  <p:childTnLst>
                                    <p:set>
                                      <p:cBhvr>
                                        <p:cTn id="45" dur="1" fill="hold">
                                          <p:stCondLst>
                                            <p:cond delay="0"/>
                                          </p:stCondLst>
                                        </p:cTn>
                                        <p:tgtEl>
                                          <p:spTgt spid="134"/>
                                        </p:tgtEl>
                                        <p:attrNameLst>
                                          <p:attrName>style.visibility</p:attrName>
                                        </p:attrNameLst>
                                      </p:cBhvr>
                                      <p:to>
                                        <p:strVal val="visible"/>
                                      </p:to>
                                    </p:set>
                                    <p:animEffect transition="in" filter="fade">
                                      <p:cBhvr>
                                        <p:cTn id="46" dur="500"/>
                                        <p:tgtEl>
                                          <p:spTgt spid="134"/>
                                        </p:tgtEl>
                                      </p:cBhvr>
                                    </p:animEffect>
                                  </p:childTnLst>
                                </p:cTn>
                              </p:par>
                              <p:par>
                                <p:cTn id="47" presetID="10" presetClass="exit" presetSubtype="0" fill="hold" grpId="0" nodeType="withEffect">
                                  <p:stCondLst>
                                    <p:cond delay="0"/>
                                  </p:stCondLst>
                                  <p:childTnLst>
                                    <p:animEffect transition="out" filter="fade">
                                      <p:cBhvr>
                                        <p:cTn id="48" dur="500"/>
                                        <p:tgtEl>
                                          <p:spTgt spid="92"/>
                                        </p:tgtEl>
                                      </p:cBhvr>
                                    </p:animEffect>
                                    <p:set>
                                      <p:cBhvr>
                                        <p:cTn id="49" dur="1" fill="hold">
                                          <p:stCondLst>
                                            <p:cond delay="499"/>
                                          </p:stCondLst>
                                        </p:cTn>
                                        <p:tgtEl>
                                          <p:spTgt spid="92"/>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10" presetClass="exit" presetSubtype="0" fill="hold" grpId="1" nodeType="clickEffect">
                                  <p:stCondLst>
                                    <p:cond delay="0"/>
                                  </p:stCondLst>
                                  <p:childTnLst>
                                    <p:animEffect transition="out" filter="fade">
                                      <p:cBhvr>
                                        <p:cTn id="53" dur="500"/>
                                        <p:tgtEl>
                                          <p:spTgt spid="132"/>
                                        </p:tgtEl>
                                      </p:cBhvr>
                                    </p:animEffect>
                                    <p:set>
                                      <p:cBhvr>
                                        <p:cTn id="54" dur="1" fill="hold">
                                          <p:stCondLst>
                                            <p:cond delay="499"/>
                                          </p:stCondLst>
                                        </p:cTn>
                                        <p:tgtEl>
                                          <p:spTgt spid="132"/>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90"/>
                                        </p:tgtEl>
                                      </p:cBhvr>
                                    </p:animEffect>
                                    <p:set>
                                      <p:cBhvr>
                                        <p:cTn id="57" dur="1" fill="hold">
                                          <p:stCondLst>
                                            <p:cond delay="499"/>
                                          </p:stCondLst>
                                        </p:cTn>
                                        <p:tgtEl>
                                          <p:spTgt spid="90"/>
                                        </p:tgtEl>
                                        <p:attrNameLst>
                                          <p:attrName>style.visibility</p:attrName>
                                        </p:attrNameLst>
                                      </p:cBhvr>
                                      <p:to>
                                        <p:strVal val="hidden"/>
                                      </p:to>
                                    </p:set>
                                  </p:childTnLst>
                                </p:cTn>
                              </p:par>
                              <p:par>
                                <p:cTn id="58" presetID="10" presetClass="entr" presetSubtype="0" fill="hold" grpId="0" nodeType="withEffect">
                                  <p:stCondLst>
                                    <p:cond delay="0"/>
                                  </p:stCondLst>
                                  <p:childTnLst>
                                    <p:set>
                                      <p:cBhvr>
                                        <p:cTn id="59" dur="1" fill="hold">
                                          <p:stCondLst>
                                            <p:cond delay="0"/>
                                          </p:stCondLst>
                                        </p:cTn>
                                        <p:tgtEl>
                                          <p:spTgt spid="136"/>
                                        </p:tgtEl>
                                        <p:attrNameLst>
                                          <p:attrName>style.visibility</p:attrName>
                                        </p:attrNameLst>
                                      </p:cBhvr>
                                      <p:to>
                                        <p:strVal val="visible"/>
                                      </p:to>
                                    </p:set>
                                    <p:animEffect transition="in" filter="fade">
                                      <p:cBhvr>
                                        <p:cTn id="60" dur="500"/>
                                        <p:tgtEl>
                                          <p:spTgt spid="136"/>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135"/>
                                        </p:tgtEl>
                                        <p:attrNameLst>
                                          <p:attrName>style.visibility</p:attrName>
                                        </p:attrNameLst>
                                      </p:cBhvr>
                                      <p:to>
                                        <p:strVal val="visible"/>
                                      </p:to>
                                    </p:set>
                                    <p:animEffect transition="in" filter="fade">
                                      <p:cBhvr>
                                        <p:cTn id="63" dur="500"/>
                                        <p:tgtEl>
                                          <p:spTgt spid="135"/>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73"/>
                                        </p:tgtEl>
                                        <p:attrNameLst>
                                          <p:attrName>style.visibility</p:attrName>
                                        </p:attrNameLst>
                                      </p:cBhvr>
                                      <p:to>
                                        <p:strVal val="visible"/>
                                      </p:to>
                                    </p:set>
                                    <p:animEffect transition="in" filter="wipe(down)">
                                      <p:cBhvr>
                                        <p:cTn id="68" dur="500"/>
                                        <p:tgtEl>
                                          <p:spTgt spid="73"/>
                                        </p:tgtEl>
                                      </p:cBhvr>
                                    </p:animEffect>
                                  </p:childTnLst>
                                </p:cTn>
                              </p:par>
                              <p:par>
                                <p:cTn id="69" presetID="22" presetClass="entr" presetSubtype="4" fill="hold" grpId="1" nodeType="withEffect">
                                  <p:stCondLst>
                                    <p:cond delay="0"/>
                                  </p:stCondLst>
                                  <p:childTnLst>
                                    <p:set>
                                      <p:cBhvr>
                                        <p:cTn id="70" dur="1" fill="hold">
                                          <p:stCondLst>
                                            <p:cond delay="0"/>
                                          </p:stCondLst>
                                        </p:cTn>
                                        <p:tgtEl>
                                          <p:spTgt spid="104"/>
                                        </p:tgtEl>
                                        <p:attrNameLst>
                                          <p:attrName>style.visibility</p:attrName>
                                        </p:attrNameLst>
                                      </p:cBhvr>
                                      <p:to>
                                        <p:strVal val="visible"/>
                                      </p:to>
                                    </p:set>
                                    <p:animEffect transition="in" filter="wipe(down)">
                                      <p:cBhvr>
                                        <p:cTn id="71" dur="500"/>
                                        <p:tgtEl>
                                          <p:spTgt spid="104"/>
                                        </p:tgtEl>
                                      </p:cBhvr>
                                    </p:animEffect>
                                  </p:childTnLst>
                                </p:cTn>
                              </p:par>
                              <p:par>
                                <p:cTn id="72" presetID="22" presetClass="entr" presetSubtype="4" fill="hold" grpId="0" nodeType="withEffect">
                                  <p:stCondLst>
                                    <p:cond delay="0"/>
                                  </p:stCondLst>
                                  <p:childTnLst>
                                    <p:set>
                                      <p:cBhvr>
                                        <p:cTn id="73" dur="1" fill="hold">
                                          <p:stCondLst>
                                            <p:cond delay="0"/>
                                          </p:stCondLst>
                                        </p:cTn>
                                        <p:tgtEl>
                                          <p:spTgt spid="71"/>
                                        </p:tgtEl>
                                        <p:attrNameLst>
                                          <p:attrName>style.visibility</p:attrName>
                                        </p:attrNameLst>
                                      </p:cBhvr>
                                      <p:to>
                                        <p:strVal val="visible"/>
                                      </p:to>
                                    </p:set>
                                    <p:animEffect transition="in" filter="wipe(down)">
                                      <p:cBhvr>
                                        <p:cTn id="74" dur="500"/>
                                        <p:tgtEl>
                                          <p:spTgt spid="71"/>
                                        </p:tgtEl>
                                      </p:cBhvr>
                                    </p:animEffect>
                                  </p:childTnLst>
                                </p:cTn>
                              </p:par>
                            </p:childTnLst>
                          </p:cTn>
                        </p:par>
                      </p:childTnLst>
                    </p:cTn>
                  </p:par>
                  <p:par>
                    <p:cTn id="75" fill="hold">
                      <p:stCondLst>
                        <p:cond delay="indefinite"/>
                      </p:stCondLst>
                      <p:childTnLst>
                        <p:par>
                          <p:cTn id="76" fill="hold">
                            <p:stCondLst>
                              <p:cond delay="0"/>
                            </p:stCondLst>
                            <p:childTnLst>
                              <p:par>
                                <p:cTn id="77" presetID="10" presetClass="entr" presetSubtype="0" fill="hold" grpId="0" nodeType="clickEffect">
                                  <p:stCondLst>
                                    <p:cond delay="0"/>
                                  </p:stCondLst>
                                  <p:childTnLst>
                                    <p:set>
                                      <p:cBhvr>
                                        <p:cTn id="78" dur="1" fill="hold">
                                          <p:stCondLst>
                                            <p:cond delay="0"/>
                                          </p:stCondLst>
                                        </p:cTn>
                                        <p:tgtEl>
                                          <p:spTgt spid="131"/>
                                        </p:tgtEl>
                                        <p:attrNameLst>
                                          <p:attrName>style.visibility</p:attrName>
                                        </p:attrNameLst>
                                      </p:cBhvr>
                                      <p:to>
                                        <p:strVal val="visible"/>
                                      </p:to>
                                    </p:set>
                                    <p:animEffect transition="in" filter="fade">
                                      <p:cBhvr>
                                        <p:cTn id="79" dur="500"/>
                                        <p:tgtEl>
                                          <p:spTgt spid="131"/>
                                        </p:tgtEl>
                                      </p:cBhvr>
                                    </p:animEffect>
                                  </p:childTnLst>
                                </p:cTn>
                              </p:par>
                            </p:childTnLst>
                          </p:cTn>
                        </p:par>
                      </p:childTnLst>
                    </p:cTn>
                  </p:par>
                  <p:par>
                    <p:cTn id="80" fill="hold">
                      <p:stCondLst>
                        <p:cond delay="indefinite"/>
                      </p:stCondLst>
                      <p:childTnLst>
                        <p:par>
                          <p:cTn id="81" fill="hold">
                            <p:stCondLst>
                              <p:cond delay="0"/>
                            </p:stCondLst>
                            <p:childTnLst>
                              <p:par>
                                <p:cTn id="82" presetID="10" presetClass="entr" presetSubtype="0" fill="hold" grpId="0" nodeType="clickEffect">
                                  <p:stCondLst>
                                    <p:cond delay="0"/>
                                  </p:stCondLst>
                                  <p:childTnLst>
                                    <p:set>
                                      <p:cBhvr>
                                        <p:cTn id="83" dur="1" fill="hold">
                                          <p:stCondLst>
                                            <p:cond delay="0"/>
                                          </p:stCondLst>
                                        </p:cTn>
                                        <p:tgtEl>
                                          <p:spTgt spid="133"/>
                                        </p:tgtEl>
                                        <p:attrNameLst>
                                          <p:attrName>style.visibility</p:attrName>
                                        </p:attrNameLst>
                                      </p:cBhvr>
                                      <p:to>
                                        <p:strVal val="visible"/>
                                      </p:to>
                                    </p:set>
                                    <p:animEffect transition="in" filter="fade">
                                      <p:cBhvr>
                                        <p:cTn id="84"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P spid="73" grpId="0" animBg="1"/>
      <p:bldP spid="73" grpId="1" animBg="1"/>
      <p:bldP spid="90" grpId="0"/>
      <p:bldP spid="91" grpId="0"/>
      <p:bldP spid="92" grpId="0"/>
      <p:bldP spid="104" grpId="0" animBg="1"/>
      <p:bldP spid="104" grpId="1" animBg="1"/>
      <p:bldP spid="131" grpId="0" animBg="1"/>
      <p:bldP spid="132" grpId="0"/>
      <p:bldP spid="132" grpId="1"/>
      <p:bldP spid="133" grpId="0" animBg="1"/>
      <p:bldP spid="134" grpId="0"/>
      <p:bldP spid="135" grpId="0"/>
      <p:bldP spid="13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In-DRAM Bulk Bitwise AND/OR Operation</a:t>
            </a:r>
            <a:endParaRPr lang="en-US" sz="3600" dirty="0"/>
          </a:p>
        </p:txBody>
      </p:sp>
      <p:sp>
        <p:nvSpPr>
          <p:cNvPr id="3" name="Content Placeholder 2"/>
          <p:cNvSpPr>
            <a:spLocks noGrp="1"/>
          </p:cNvSpPr>
          <p:nvPr>
            <p:ph idx="1"/>
          </p:nvPr>
        </p:nvSpPr>
        <p:spPr>
          <a:xfrm>
            <a:off x="228600" y="1124744"/>
            <a:ext cx="8610600" cy="5123656"/>
          </a:xfrm>
        </p:spPr>
        <p:txBody>
          <a:bodyPr/>
          <a:lstStyle/>
          <a:p>
            <a:r>
              <a:rPr lang="en-US" dirty="0">
                <a:solidFill>
                  <a:srgbClr val="FF0000"/>
                </a:solidFill>
              </a:rPr>
              <a:t>BULKAND A, B </a:t>
            </a:r>
            <a:r>
              <a:rPr lang="en-US" dirty="0">
                <a:solidFill>
                  <a:srgbClr val="FF0000"/>
                </a:solidFill>
                <a:sym typeface="Wingdings"/>
              </a:rPr>
              <a:t></a:t>
            </a:r>
            <a:r>
              <a:rPr lang="en-US" dirty="0">
                <a:solidFill>
                  <a:srgbClr val="FF0000"/>
                </a:solidFill>
              </a:rPr>
              <a:t> </a:t>
            </a:r>
            <a:r>
              <a:rPr lang="en-US" dirty="0" smtClean="0">
                <a:solidFill>
                  <a:srgbClr val="FF0000"/>
                </a:solidFill>
              </a:rPr>
              <a:t>C </a:t>
            </a:r>
          </a:p>
          <a:p>
            <a:r>
              <a:rPr lang="en-US" dirty="0" smtClean="0"/>
              <a:t>Semantics: Perform </a:t>
            </a:r>
            <a:r>
              <a:rPr lang="en-US" dirty="0"/>
              <a:t>a bitwise AND of two rows A and B and store the result in </a:t>
            </a:r>
            <a:r>
              <a:rPr lang="en-US" dirty="0" smtClean="0"/>
              <a:t>row C</a:t>
            </a:r>
            <a:endParaRPr lang="en-US" dirty="0"/>
          </a:p>
          <a:p>
            <a:endParaRPr lang="en-US" dirty="0"/>
          </a:p>
          <a:p>
            <a:r>
              <a:rPr lang="en-US" dirty="0"/>
              <a:t>R0 – reserved zero row, R1 – reserved one row</a:t>
            </a:r>
          </a:p>
          <a:p>
            <a:r>
              <a:rPr lang="en-US" dirty="0"/>
              <a:t>D1, D2, D3 – Designated rows for triple activation</a:t>
            </a:r>
          </a:p>
          <a:p>
            <a:endParaRPr lang="en-US" dirty="0"/>
          </a:p>
          <a:p>
            <a:pPr marL="0" indent="0">
              <a:buNone/>
            </a:pPr>
            <a:r>
              <a:rPr lang="en-US" dirty="0" smtClean="0"/>
              <a:t>1. RowClone  </a:t>
            </a:r>
            <a:r>
              <a:rPr lang="en-US" dirty="0"/>
              <a:t>A  into  </a:t>
            </a:r>
            <a:r>
              <a:rPr lang="en-US" dirty="0" smtClean="0"/>
              <a:t>D1		</a:t>
            </a:r>
          </a:p>
          <a:p>
            <a:pPr marL="0" indent="0">
              <a:buNone/>
            </a:pPr>
            <a:r>
              <a:rPr lang="en-US" dirty="0" smtClean="0"/>
              <a:t>2. RowClone  </a:t>
            </a:r>
            <a:r>
              <a:rPr lang="en-US" dirty="0"/>
              <a:t>B  into  </a:t>
            </a:r>
            <a:r>
              <a:rPr lang="en-US" dirty="0" smtClean="0"/>
              <a:t>D2		</a:t>
            </a:r>
          </a:p>
          <a:p>
            <a:pPr marL="0" indent="0">
              <a:buNone/>
            </a:pPr>
            <a:r>
              <a:rPr lang="en-US" dirty="0" smtClean="0"/>
              <a:t>3. RowClone  </a:t>
            </a:r>
            <a:r>
              <a:rPr lang="en-US" dirty="0"/>
              <a:t>R0  into  </a:t>
            </a:r>
            <a:r>
              <a:rPr lang="en-US" dirty="0" smtClean="0"/>
              <a:t>D3		</a:t>
            </a:r>
          </a:p>
          <a:p>
            <a:pPr marL="0" indent="0">
              <a:buNone/>
            </a:pPr>
            <a:r>
              <a:rPr lang="en-US" dirty="0" smtClean="0"/>
              <a:t>4. ACTIVATE  </a:t>
            </a:r>
            <a:r>
              <a:rPr lang="en-US" dirty="0"/>
              <a:t>D1,D2,</a:t>
            </a:r>
            <a:r>
              <a:rPr lang="en-US" dirty="0" smtClean="0"/>
              <a:t>D3		</a:t>
            </a:r>
            <a:endParaRPr lang="en-US" dirty="0"/>
          </a:p>
          <a:p>
            <a:pPr marL="0" indent="0">
              <a:buNone/>
            </a:pPr>
            <a:r>
              <a:rPr lang="en-US" dirty="0" smtClean="0"/>
              <a:t>5. RowClone  </a:t>
            </a:r>
            <a:r>
              <a:rPr lang="en-US" dirty="0"/>
              <a:t>Result  into  C</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66</a:t>
            </a:fld>
            <a:endParaRPr lang="en-US" altLang="en-US">
              <a:solidFill>
                <a:srgbClr val="000000"/>
              </a:solidFill>
            </a:endParaRPr>
          </a:p>
        </p:txBody>
      </p:sp>
    </p:spTree>
    <p:extLst>
      <p:ext uri="{BB962C8B-B14F-4D97-AF65-F5344CB8AC3E}">
        <p14:creationId xmlns:p14="http://schemas.microsoft.com/office/powerpoint/2010/main" val="25432345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In-DRAM AND/</a:t>
            </a:r>
            <a:r>
              <a:rPr lang="en-US" dirty="0" smtClean="0"/>
              <a:t>OR Results</a:t>
            </a:r>
            <a:endParaRPr lang="en-US" dirty="0"/>
          </a:p>
        </p:txBody>
      </p:sp>
      <p:sp>
        <p:nvSpPr>
          <p:cNvPr id="3" name="Content Placeholder 2"/>
          <p:cNvSpPr>
            <a:spLocks noGrp="1"/>
          </p:cNvSpPr>
          <p:nvPr>
            <p:ph idx="1"/>
          </p:nvPr>
        </p:nvSpPr>
        <p:spPr>
          <a:xfrm>
            <a:off x="228600" y="849041"/>
            <a:ext cx="8610600" cy="5123656"/>
          </a:xfrm>
        </p:spPr>
        <p:txBody>
          <a:bodyPr/>
          <a:lstStyle/>
          <a:p>
            <a:r>
              <a:rPr lang="en-US" dirty="0" smtClean="0">
                <a:solidFill>
                  <a:srgbClr val="0000FF"/>
                </a:solidFill>
              </a:rPr>
              <a:t>20X improvement in AND/OR throughput</a:t>
            </a:r>
            <a:r>
              <a:rPr lang="en-US" dirty="0" smtClean="0"/>
              <a:t> vs. Intel AVX</a:t>
            </a:r>
          </a:p>
          <a:p>
            <a:r>
              <a:rPr lang="en-US" dirty="0" smtClean="0">
                <a:solidFill>
                  <a:srgbClr val="0000FF"/>
                </a:solidFill>
              </a:rPr>
              <a:t>50.5X reduction in memory energy consumption</a:t>
            </a:r>
          </a:p>
          <a:p>
            <a:r>
              <a:rPr lang="en-US" dirty="0" smtClean="0">
                <a:solidFill>
                  <a:srgbClr val="0000FF"/>
                </a:solidFill>
              </a:rPr>
              <a:t>At least 30% performance improvement in range queries</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67</a:t>
            </a:fld>
            <a:endParaRPr lang="en-US" altLang="en-US">
              <a:solidFill>
                <a:srgbClr val="000000"/>
              </a:solidFill>
            </a:endParaRPr>
          </a:p>
        </p:txBody>
      </p:sp>
      <p:sp>
        <p:nvSpPr>
          <p:cNvPr id="6" name="TextBox 5"/>
          <p:cNvSpPr txBox="1"/>
          <p:nvPr/>
        </p:nvSpPr>
        <p:spPr>
          <a:xfrm>
            <a:off x="1781681" y="6453336"/>
            <a:ext cx="5677969" cy="307777"/>
          </a:xfrm>
          <a:prstGeom prst="rect">
            <a:avLst/>
          </a:prstGeom>
          <a:noFill/>
        </p:spPr>
        <p:txBody>
          <a:bodyPr wrap="none" rtlCol="0">
            <a:spAutoFit/>
          </a:bodyPr>
          <a:lstStyle/>
          <a:p>
            <a:r>
              <a:rPr lang="en-US" sz="1400" dirty="0" smtClean="0"/>
              <a:t>Seshadri+, “</a:t>
            </a:r>
            <a:r>
              <a:rPr lang="en-US" sz="1400" dirty="0" smtClean="0">
                <a:solidFill>
                  <a:srgbClr val="0000FF"/>
                </a:solidFill>
              </a:rPr>
              <a:t>Fast Bulk Bitwise AND and OR in DRAM</a:t>
            </a:r>
            <a:r>
              <a:rPr lang="en-US" sz="1400" dirty="0" smtClean="0"/>
              <a:t>”, IEEE CAL 2015.</a:t>
            </a:r>
            <a:endParaRPr lang="en-US" sz="1400" dirty="0"/>
          </a:p>
        </p:txBody>
      </p:sp>
      <p:grpSp>
        <p:nvGrpSpPr>
          <p:cNvPr id="18" name="Group 17"/>
          <p:cNvGrpSpPr/>
          <p:nvPr/>
        </p:nvGrpSpPr>
        <p:grpSpPr>
          <a:xfrm>
            <a:off x="-183298" y="2132856"/>
            <a:ext cx="7707626" cy="4248472"/>
            <a:chOff x="-183298" y="2060848"/>
            <a:chExt cx="7707626" cy="4248472"/>
          </a:xfrm>
        </p:grpSpPr>
        <p:pic>
          <p:nvPicPr>
            <p:cNvPr id="12" name="Picture 11"/>
            <p:cNvPicPr>
              <a:picLocks noChangeAspect="1"/>
            </p:cNvPicPr>
            <p:nvPr/>
          </p:nvPicPr>
          <p:blipFill>
            <a:blip r:embed="rId2"/>
            <a:stretch>
              <a:fillRect/>
            </a:stretch>
          </p:blipFill>
          <p:spPr>
            <a:xfrm>
              <a:off x="1763688" y="2060848"/>
              <a:ext cx="5760640" cy="3978861"/>
            </a:xfrm>
            <a:prstGeom prst="rect">
              <a:avLst/>
            </a:prstGeom>
          </p:spPr>
        </p:pic>
        <p:sp>
          <p:nvSpPr>
            <p:cNvPr id="13" name="TextBox 12"/>
            <p:cNvSpPr txBox="1"/>
            <p:nvPr/>
          </p:nvSpPr>
          <p:spPr>
            <a:xfrm>
              <a:off x="3143520" y="5970766"/>
              <a:ext cx="2724624" cy="338554"/>
            </a:xfrm>
            <a:prstGeom prst="rect">
              <a:avLst/>
            </a:prstGeom>
            <a:noFill/>
          </p:spPr>
          <p:txBody>
            <a:bodyPr wrap="none" rtlCol="0">
              <a:spAutoFit/>
            </a:bodyPr>
            <a:lstStyle/>
            <a:p>
              <a:r>
                <a:rPr lang="en-US" sz="1600" dirty="0" smtClean="0"/>
                <a:t>Size of Vectors to be </a:t>
              </a:r>
              <a:r>
                <a:rPr lang="en-US" sz="1600" dirty="0" err="1" smtClean="0"/>
                <a:t>ANDed</a:t>
              </a:r>
              <a:endParaRPr lang="en-US" sz="1600" dirty="0"/>
            </a:p>
          </p:txBody>
        </p:sp>
        <p:sp>
          <p:nvSpPr>
            <p:cNvPr id="14" name="TextBox 13"/>
            <p:cNvSpPr txBox="1"/>
            <p:nvPr/>
          </p:nvSpPr>
          <p:spPr>
            <a:xfrm>
              <a:off x="-183298" y="3717032"/>
              <a:ext cx="3603170" cy="338554"/>
            </a:xfrm>
            <a:prstGeom prst="rect">
              <a:avLst/>
            </a:prstGeom>
            <a:noFill/>
            <a:scene3d>
              <a:camera prst="orthographicFront">
                <a:rot lat="0" lon="0" rev="5400000"/>
              </a:camera>
              <a:lightRig rig="threePt" dir="t"/>
            </a:scene3d>
          </p:spPr>
          <p:txBody>
            <a:bodyPr wrap="none" rtlCol="0">
              <a:spAutoFit/>
            </a:bodyPr>
            <a:lstStyle/>
            <a:p>
              <a:r>
                <a:rPr lang="en-US" sz="1600" dirty="0" smtClean="0"/>
                <a:t>Throughput of AND operations (GB/s) </a:t>
              </a:r>
              <a:endParaRPr lang="en-US" sz="1600" dirty="0"/>
            </a:p>
          </p:txBody>
        </p:sp>
        <p:sp>
          <p:nvSpPr>
            <p:cNvPr id="15" name="TextBox 14"/>
            <p:cNvSpPr txBox="1"/>
            <p:nvPr/>
          </p:nvSpPr>
          <p:spPr>
            <a:xfrm>
              <a:off x="4646360" y="2276872"/>
              <a:ext cx="2386691" cy="338554"/>
            </a:xfrm>
            <a:prstGeom prst="rect">
              <a:avLst/>
            </a:prstGeom>
            <a:noFill/>
          </p:spPr>
          <p:txBody>
            <a:bodyPr wrap="none" rtlCol="0">
              <a:spAutoFit/>
            </a:bodyPr>
            <a:lstStyle/>
            <a:p>
              <a:r>
                <a:rPr lang="en-US" sz="1600" dirty="0" smtClean="0">
                  <a:solidFill>
                    <a:srgbClr val="FF0000"/>
                  </a:solidFill>
                </a:rPr>
                <a:t>In-DRAM AND (2 banks)</a:t>
              </a:r>
              <a:endParaRPr lang="en-US" sz="1600" dirty="0">
                <a:solidFill>
                  <a:srgbClr val="FF0000"/>
                </a:solidFill>
              </a:endParaRPr>
            </a:p>
          </p:txBody>
        </p:sp>
        <p:sp>
          <p:nvSpPr>
            <p:cNvPr id="16" name="TextBox 15"/>
            <p:cNvSpPr txBox="1"/>
            <p:nvPr/>
          </p:nvSpPr>
          <p:spPr>
            <a:xfrm>
              <a:off x="4644008" y="3645024"/>
              <a:ext cx="2295120" cy="338554"/>
            </a:xfrm>
            <a:prstGeom prst="rect">
              <a:avLst/>
            </a:prstGeom>
            <a:noFill/>
          </p:spPr>
          <p:txBody>
            <a:bodyPr wrap="none" rtlCol="0">
              <a:spAutoFit/>
            </a:bodyPr>
            <a:lstStyle/>
            <a:p>
              <a:r>
                <a:rPr lang="en-US" sz="1600" dirty="0" smtClean="0">
                  <a:solidFill>
                    <a:srgbClr val="FF6600"/>
                  </a:solidFill>
                </a:rPr>
                <a:t>In-DRAM AND (1 bank)</a:t>
              </a:r>
              <a:endParaRPr lang="en-US" sz="1600" dirty="0">
                <a:solidFill>
                  <a:srgbClr val="FF6600"/>
                </a:solidFill>
              </a:endParaRPr>
            </a:p>
          </p:txBody>
        </p:sp>
        <p:sp>
          <p:nvSpPr>
            <p:cNvPr id="17" name="TextBox 16"/>
            <p:cNvSpPr txBox="1"/>
            <p:nvPr/>
          </p:nvSpPr>
          <p:spPr>
            <a:xfrm>
              <a:off x="6012160" y="4797152"/>
              <a:ext cx="1021333" cy="338554"/>
            </a:xfrm>
            <a:prstGeom prst="rect">
              <a:avLst/>
            </a:prstGeom>
            <a:noFill/>
          </p:spPr>
          <p:txBody>
            <a:bodyPr wrap="none" rtlCol="0">
              <a:spAutoFit/>
            </a:bodyPr>
            <a:lstStyle/>
            <a:p>
              <a:r>
                <a:rPr lang="en-US" sz="1600" dirty="0" smtClean="0">
                  <a:solidFill>
                    <a:srgbClr val="2A55D6"/>
                  </a:solidFill>
                </a:rPr>
                <a:t>Intel AVX</a:t>
              </a:r>
              <a:endParaRPr lang="en-US" sz="1600" dirty="0">
                <a:solidFill>
                  <a:srgbClr val="2A55D6"/>
                </a:solidFill>
              </a:endParaRPr>
            </a:p>
          </p:txBody>
        </p:sp>
      </p:grpSp>
    </p:spTree>
    <p:extLst>
      <p:ext uri="{BB962C8B-B14F-4D97-AF65-F5344CB8AC3E}">
        <p14:creationId xmlns:p14="http://schemas.microsoft.com/office/powerpoint/2010/main" val="9146394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Going Forward</a:t>
            </a:r>
            <a:endParaRPr lang="en-US" dirty="0"/>
          </a:p>
        </p:txBody>
      </p:sp>
      <p:sp>
        <p:nvSpPr>
          <p:cNvPr id="3" name="Content Placeholder 2"/>
          <p:cNvSpPr>
            <a:spLocks noGrp="1"/>
          </p:cNvSpPr>
          <p:nvPr>
            <p:ph idx="1"/>
          </p:nvPr>
        </p:nvSpPr>
        <p:spPr>
          <a:xfrm>
            <a:off x="228600" y="1124744"/>
            <a:ext cx="5711552" cy="5123656"/>
          </a:xfrm>
        </p:spPr>
        <p:txBody>
          <a:bodyPr/>
          <a:lstStyle/>
          <a:p>
            <a:r>
              <a:rPr lang="en-US" dirty="0" smtClean="0">
                <a:solidFill>
                  <a:srgbClr val="0000FF"/>
                </a:solidFill>
              </a:rPr>
              <a:t>A bulk computation model in memory</a:t>
            </a:r>
          </a:p>
          <a:p>
            <a:endParaRPr lang="en-US" dirty="0" smtClean="0"/>
          </a:p>
          <a:p>
            <a:r>
              <a:rPr lang="en-US" dirty="0" smtClean="0"/>
              <a:t>New memory &amp; software interfaces to enable bulk in-memory computation</a:t>
            </a:r>
          </a:p>
          <a:p>
            <a:endParaRPr lang="en-US" dirty="0" smtClean="0"/>
          </a:p>
          <a:p>
            <a:r>
              <a:rPr lang="en-US" dirty="0" smtClean="0"/>
              <a:t>New programming models, algorithms, compilers, and system designs that can take advantage of the model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68</a:t>
            </a:fld>
            <a:endParaRPr lang="en-US" altLang="en-US">
              <a:solidFill>
                <a:srgbClr val="000000"/>
              </a:solidFill>
            </a:endParaRPr>
          </a:p>
        </p:txBody>
      </p:sp>
      <p:grpSp>
        <p:nvGrpSpPr>
          <p:cNvPr id="5" name="Group 16"/>
          <p:cNvGrpSpPr>
            <a:grpSpLocks/>
          </p:cNvGrpSpPr>
          <p:nvPr/>
        </p:nvGrpSpPr>
        <p:grpSpPr bwMode="auto">
          <a:xfrm>
            <a:off x="5940152" y="1340768"/>
            <a:ext cx="3054350" cy="3898900"/>
            <a:chOff x="1863" y="1035"/>
            <a:chExt cx="1924" cy="2456"/>
          </a:xfrm>
        </p:grpSpPr>
        <p:sp>
          <p:nvSpPr>
            <p:cNvPr id="6"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7"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8"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9"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0"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1"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2"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3"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dirty="0">
                  <a:solidFill>
                    <a:srgbClr val="000000"/>
                  </a:solidFill>
                  <a:latin typeface="Arial" pitchFamily="-105" charset="0"/>
                </a:rPr>
                <a:t>Runtime System</a:t>
              </a:r>
            </a:p>
            <a:p>
              <a:pPr>
                <a:defRPr/>
              </a:pPr>
              <a:r>
                <a:rPr lang="en-US" dirty="0">
                  <a:solidFill>
                    <a:srgbClr val="000000"/>
                  </a:solidFill>
                  <a:latin typeface="Arial" pitchFamily="-105" charset="0"/>
                </a:rPr>
                <a:t>(VM, OS, MM)</a:t>
              </a:r>
            </a:p>
          </p:txBody>
        </p:sp>
        <p:sp>
          <p:nvSpPr>
            <p:cNvPr id="14"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5"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6"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205546980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1259632" y="2204864"/>
            <a:ext cx="6696744" cy="2088232"/>
          </a:xfrm>
        </p:spPr>
        <p:txBody>
          <a:bodyPr/>
          <a:lstStyle/>
          <a:p>
            <a:pPr marL="0" indent="0" algn="ctr">
              <a:buNone/>
            </a:pPr>
            <a:r>
              <a:rPr lang="en-US" sz="4000" dirty="0" smtClean="0">
                <a:solidFill>
                  <a:srgbClr val="FF0000"/>
                </a:solidFill>
              </a:rPr>
              <a:t>Primitives and Interfaces </a:t>
            </a:r>
          </a:p>
          <a:p>
            <a:pPr marL="0" indent="0" algn="ctr">
              <a:buNone/>
            </a:pPr>
            <a:r>
              <a:rPr lang="en-US" sz="4000" dirty="0" smtClean="0">
                <a:solidFill>
                  <a:srgbClr val="FF0000"/>
                </a:solidFill>
              </a:rPr>
              <a:t>for</a:t>
            </a:r>
          </a:p>
          <a:p>
            <a:pPr marL="0" indent="0" algn="ctr">
              <a:buNone/>
            </a:pPr>
            <a:r>
              <a:rPr lang="en-US" sz="4000" dirty="0" smtClean="0">
                <a:solidFill>
                  <a:srgbClr val="FF0000"/>
                </a:solidFill>
              </a:rPr>
              <a:t>Computation </a:t>
            </a:r>
            <a:r>
              <a:rPr lang="en-US" sz="4000" dirty="0">
                <a:solidFill>
                  <a:srgbClr val="FF0000"/>
                </a:solidFill>
              </a:rPr>
              <a:t>i</a:t>
            </a:r>
            <a:r>
              <a:rPr lang="en-US" sz="4000" dirty="0" smtClean="0">
                <a:solidFill>
                  <a:srgbClr val="FF0000"/>
                </a:solidFill>
              </a:rPr>
              <a:t>n Memory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69</a:t>
            </a:fld>
            <a:endParaRPr lang="en-US"/>
          </a:p>
        </p:txBody>
      </p:sp>
    </p:spTree>
    <p:extLst>
      <p:ext uri="{BB962C8B-B14F-4D97-AF65-F5344CB8AC3E}">
        <p14:creationId xmlns:p14="http://schemas.microsoft.com/office/powerpoint/2010/main" val="36775513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a:t>
            </a:r>
            <a:r>
              <a:rPr lang="en-US" dirty="0" smtClean="0">
                <a:latin typeface="Tahoma" charset="0"/>
                <a:ea typeface="ＭＳ Ｐゴシック" charset="0"/>
              </a:rPr>
              <a:t>cores/agents</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a:t>
            </a:r>
            <a:r>
              <a:rPr lang="en-US" dirty="0" smtClean="0">
                <a:latin typeface="Tahoma" charset="0"/>
                <a:ea typeface="ＭＳ Ｐゴシック" charset="0"/>
              </a:rPr>
              <a:t>cloud </a:t>
            </a:r>
            <a:r>
              <a:rPr lang="en-US" dirty="0">
                <a:latin typeface="Tahoma" charset="0"/>
                <a:ea typeface="ＭＳ Ｐゴシック" charset="0"/>
              </a:rPr>
              <a:t>computing, GPUs, </a:t>
            </a:r>
            <a:r>
              <a:rPr lang="en-US" dirty="0" smtClean="0">
                <a:latin typeface="Tahoma" charset="0"/>
                <a:ea typeface="ＭＳ Ｐゴシック" charset="0"/>
              </a:rPr>
              <a:t>mobile, heterogeneity</a:t>
            </a:r>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7</a:t>
            </a:fld>
            <a:endParaRPr lang="en-US" sz="1600" dirty="0">
              <a:solidFill>
                <a:srgbClr val="000000"/>
              </a:solidFill>
              <a:latin typeface="Garamond" charset="0"/>
            </a:endParaRPr>
          </a:p>
        </p:txBody>
      </p:sp>
    </p:spTree>
    <p:extLst>
      <p:ext uri="{BB962C8B-B14F-4D97-AF65-F5344CB8AC3E}">
        <p14:creationId xmlns:p14="http://schemas.microsoft.com/office/powerpoint/2010/main" val="25268224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70</a:t>
            </a:fld>
            <a:endParaRPr lang="en-US"/>
          </a:p>
        </p:txBody>
      </p:sp>
      <p:sp>
        <p:nvSpPr>
          <p:cNvPr id="5" name="Content Placeholder 2"/>
          <p:cNvSpPr>
            <a:spLocks noGrp="1"/>
          </p:cNvSpPr>
          <p:nvPr>
            <p:ph idx="1"/>
          </p:nvPr>
        </p:nvSpPr>
        <p:spPr>
          <a:xfrm>
            <a:off x="251520" y="2708920"/>
            <a:ext cx="8352928" cy="2088232"/>
          </a:xfrm>
        </p:spPr>
        <p:txBody>
          <a:bodyPr/>
          <a:lstStyle/>
          <a:p>
            <a:pPr marL="0" indent="0" algn="ctr">
              <a:buNone/>
            </a:pPr>
            <a:r>
              <a:rPr lang="en-US" sz="4000" dirty="0" smtClean="0">
                <a:solidFill>
                  <a:srgbClr val="0000FF"/>
                </a:solidFill>
              </a:rPr>
              <a:t>Memory No Longer a Dumb Device</a:t>
            </a:r>
          </a:p>
        </p:txBody>
      </p:sp>
    </p:spTree>
    <p:extLst>
      <p:ext uri="{BB962C8B-B14F-4D97-AF65-F5344CB8AC3E}">
        <p14:creationId xmlns:p14="http://schemas.microsoft.com/office/powerpoint/2010/main" val="9823074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Two Approaches to In-Memory Processing </a:t>
            </a:r>
            <a:endParaRPr lang="en-US" dirty="0"/>
          </a:p>
        </p:txBody>
      </p:sp>
      <p:sp>
        <p:nvSpPr>
          <p:cNvPr id="3" name="Content Placeholder 2"/>
          <p:cNvSpPr>
            <a:spLocks noGrp="1"/>
          </p:cNvSpPr>
          <p:nvPr>
            <p:ph idx="1"/>
          </p:nvPr>
        </p:nvSpPr>
        <p:spPr>
          <a:xfrm>
            <a:off x="228600" y="1041648"/>
            <a:ext cx="8610600" cy="5123656"/>
          </a:xfrm>
        </p:spPr>
        <p:txBody>
          <a:bodyPr/>
          <a:lstStyle/>
          <a:p>
            <a:pPr marL="363538" indent="-347663"/>
            <a:r>
              <a:rPr lang="en-US" dirty="0" smtClean="0"/>
              <a:t>1. </a:t>
            </a:r>
            <a:r>
              <a:rPr lang="en-US" dirty="0" smtClean="0">
                <a:solidFill>
                  <a:srgbClr val="0000FF"/>
                </a:solidFill>
              </a:rPr>
              <a:t>Minimally </a:t>
            </a:r>
            <a:r>
              <a:rPr lang="en-US" dirty="0">
                <a:solidFill>
                  <a:srgbClr val="0000FF"/>
                </a:solidFill>
              </a:rPr>
              <a:t>change DRAM</a:t>
            </a:r>
            <a:r>
              <a:rPr lang="en-US" dirty="0"/>
              <a:t> to enable simple yet powerful   computation </a:t>
            </a:r>
            <a:r>
              <a:rPr lang="en-US" dirty="0" smtClean="0"/>
              <a:t>primitives</a:t>
            </a:r>
          </a:p>
          <a:p>
            <a:pPr lvl="1"/>
            <a:r>
              <a:rPr lang="en-US" altLang="ja-JP" sz="1800" dirty="0" smtClean="0">
                <a:solidFill>
                  <a:srgbClr val="0000FF"/>
                </a:solidFill>
                <a:latin typeface="Tahoma" charset="0"/>
                <a:ea typeface="ＭＳ Ｐゴシック"/>
                <a:hlinkClick r:id="rId2"/>
              </a:rPr>
              <a:t>RowClone</a:t>
            </a:r>
            <a:r>
              <a:rPr lang="en-US" altLang="ja-JP" sz="1800" dirty="0">
                <a:solidFill>
                  <a:srgbClr val="0000FF"/>
                </a:solidFill>
                <a:latin typeface="Tahoma" charset="0"/>
                <a:ea typeface="ＭＳ Ｐゴシック"/>
                <a:hlinkClick r:id="rId2"/>
              </a:rPr>
              <a:t>: Fast and Efficient In-DRAM Copy and Initialization of Bulk Data</a:t>
            </a:r>
            <a:r>
              <a:rPr lang="en-US" altLang="ja-JP" sz="1800" dirty="0">
                <a:solidFill>
                  <a:srgbClr val="000000"/>
                </a:solidFill>
                <a:latin typeface="Tahoma" charset="0"/>
                <a:ea typeface="ＭＳ Ｐゴシック"/>
              </a:rPr>
              <a:t> (</a:t>
            </a:r>
            <a:r>
              <a:rPr lang="en-US" altLang="ja-JP" sz="1800" dirty="0">
                <a:solidFill>
                  <a:srgbClr val="0000FF"/>
                </a:solidFill>
                <a:latin typeface="Tahoma" charset="0"/>
                <a:ea typeface="ＭＳ Ｐゴシック"/>
              </a:rPr>
              <a:t>Seshadri et al., MICRO 2013</a:t>
            </a:r>
            <a:r>
              <a:rPr lang="en-US" altLang="ja-JP" sz="1800" dirty="0">
                <a:solidFill>
                  <a:srgbClr val="000000"/>
                </a:solidFill>
                <a:latin typeface="Tahoma" charset="0"/>
                <a:ea typeface="ＭＳ Ｐゴシック"/>
              </a:rPr>
              <a:t>)</a:t>
            </a:r>
            <a:endParaRPr lang="en-US" sz="1800" dirty="0">
              <a:solidFill>
                <a:srgbClr val="000000"/>
              </a:solidFill>
            </a:endParaRPr>
          </a:p>
          <a:p>
            <a:pPr lvl="1"/>
            <a:r>
              <a:rPr lang="en-US" sz="1800" dirty="0">
                <a:solidFill>
                  <a:srgbClr val="0000FF"/>
                </a:solidFill>
                <a:hlinkClick r:id="rId3"/>
              </a:rPr>
              <a:t>Fast Bulk Bitwise AND and OR in </a:t>
            </a:r>
            <a:r>
              <a:rPr lang="en-US" sz="1800" dirty="0" smtClean="0">
                <a:solidFill>
                  <a:srgbClr val="0000FF"/>
                </a:solidFill>
                <a:hlinkClick r:id="rId3"/>
              </a:rPr>
              <a:t>DRAM</a:t>
            </a:r>
            <a:r>
              <a:rPr lang="en-US" sz="1800" dirty="0" smtClean="0"/>
              <a:t> </a:t>
            </a:r>
            <a:r>
              <a:rPr lang="en-US" sz="1800" dirty="0"/>
              <a:t>(</a:t>
            </a:r>
            <a:r>
              <a:rPr lang="en-US" sz="1800" dirty="0">
                <a:solidFill>
                  <a:srgbClr val="0000FF"/>
                </a:solidFill>
              </a:rPr>
              <a:t>Seshadri et al., IEEE CAL 2015</a:t>
            </a:r>
            <a:r>
              <a:rPr lang="en-US" sz="1800" dirty="0"/>
              <a:t>)</a:t>
            </a:r>
          </a:p>
          <a:p>
            <a:pPr marL="363538" indent="-347663">
              <a:buNone/>
            </a:pPr>
            <a:endParaRPr lang="en-US" dirty="0" smtClean="0"/>
          </a:p>
          <a:p>
            <a:pPr marL="363538" indent="-347663">
              <a:buNone/>
            </a:pPr>
            <a:endParaRPr lang="en-US" dirty="0"/>
          </a:p>
          <a:p>
            <a:pPr marL="363538" indent="-347663"/>
            <a:r>
              <a:rPr lang="en-US" dirty="0"/>
              <a:t>2. </a:t>
            </a:r>
            <a:r>
              <a:rPr lang="en-US" dirty="0">
                <a:solidFill>
                  <a:srgbClr val="0000FF"/>
                </a:solidFill>
              </a:rPr>
              <a:t>Exploit the control logic in 3D-stacked memory </a:t>
            </a:r>
            <a:r>
              <a:rPr lang="en-US" dirty="0"/>
              <a:t>to enable more comprehensive computation near </a:t>
            </a:r>
            <a:r>
              <a:rPr lang="en-US" dirty="0" smtClean="0"/>
              <a:t>memory</a:t>
            </a:r>
          </a:p>
          <a:p>
            <a:pPr marL="690563" lvl="1" indent="-347663"/>
            <a:r>
              <a:rPr lang="en-US" sz="1800" dirty="0">
                <a:hlinkClick r:id="rId4"/>
              </a:rPr>
              <a:t>PIM-Enabled Instructions: A Low-Overhead, Locality-Aware Processing-in-Memory </a:t>
            </a:r>
            <a:r>
              <a:rPr lang="en-US" sz="1800" dirty="0" smtClean="0">
                <a:hlinkClick r:id="rId4"/>
              </a:rPr>
              <a:t>Architecture</a:t>
            </a:r>
            <a:r>
              <a:rPr lang="en-US" sz="1800" dirty="0" smtClean="0"/>
              <a:t> (</a:t>
            </a:r>
            <a:r>
              <a:rPr lang="en-US" sz="1800" dirty="0" err="1" smtClean="0">
                <a:solidFill>
                  <a:srgbClr val="0000FF"/>
                </a:solidFill>
              </a:rPr>
              <a:t>Ahn</a:t>
            </a:r>
            <a:r>
              <a:rPr lang="en-US" sz="1800" dirty="0" smtClean="0">
                <a:solidFill>
                  <a:srgbClr val="0000FF"/>
                </a:solidFill>
              </a:rPr>
              <a:t> et al., ISCA 2015</a:t>
            </a:r>
            <a:r>
              <a:rPr lang="en-US" sz="1800" dirty="0" smtClean="0"/>
              <a:t>)</a:t>
            </a:r>
          </a:p>
          <a:p>
            <a:pPr marL="690563" lvl="1" indent="-347663"/>
            <a:r>
              <a:rPr lang="en-US" sz="1800" dirty="0" smtClean="0">
                <a:hlinkClick r:id="rId5"/>
              </a:rPr>
              <a:t>A </a:t>
            </a:r>
            <a:r>
              <a:rPr lang="en-US" sz="1800" dirty="0">
                <a:hlinkClick r:id="rId5"/>
              </a:rPr>
              <a:t>Scalable Processing-in-Memory Accelerator for Parallel Graph </a:t>
            </a:r>
            <a:r>
              <a:rPr lang="en-US" sz="1800" dirty="0" smtClean="0">
                <a:hlinkClick r:id="rId5"/>
              </a:rPr>
              <a:t>Processing </a:t>
            </a:r>
            <a:r>
              <a:rPr lang="en-US" sz="1800" dirty="0" smtClean="0"/>
              <a:t>(</a:t>
            </a:r>
            <a:r>
              <a:rPr lang="en-US" sz="1800" dirty="0" err="1" smtClean="0">
                <a:solidFill>
                  <a:srgbClr val="0000FF"/>
                </a:solidFill>
              </a:rPr>
              <a:t>Ahn</a:t>
            </a:r>
            <a:r>
              <a:rPr lang="en-US" sz="1800" dirty="0" smtClean="0">
                <a:solidFill>
                  <a:srgbClr val="0000FF"/>
                </a:solidFill>
              </a:rPr>
              <a:t> et al., ISCA 2015</a:t>
            </a:r>
            <a:r>
              <a:rPr lang="en-US" sz="1800" dirty="0" smtClean="0"/>
              <a:t>)</a:t>
            </a:r>
            <a:endParaRPr lang="en-US" sz="18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71</a:t>
            </a:fld>
            <a:endParaRPr lang="en-US" altLang="en-US">
              <a:solidFill>
                <a:srgbClr val="000000"/>
              </a:solidFill>
            </a:endParaRPr>
          </a:p>
        </p:txBody>
      </p:sp>
      <p:sp>
        <p:nvSpPr>
          <p:cNvPr id="5" name="Rectangle 4"/>
          <p:cNvSpPr/>
          <p:nvPr/>
        </p:nvSpPr>
        <p:spPr>
          <a:xfrm>
            <a:off x="551882" y="3669682"/>
            <a:ext cx="8268590" cy="79208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75465595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Bottlenecks in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72</a:t>
            </a:fld>
            <a:endParaRPr lang="en-US" altLang="en-US">
              <a:solidFill>
                <a:srgbClr val="000000"/>
              </a:solidFill>
            </a:endParaRPr>
          </a:p>
        </p:txBody>
      </p:sp>
      <p:sp>
        <p:nvSpPr>
          <p:cNvPr id="43" name="직사각형 7"/>
          <p:cNvSpPr/>
          <p:nvPr/>
        </p:nvSpPr>
        <p:spPr>
          <a:xfrm>
            <a:off x="1032425" y="2060589"/>
            <a:ext cx="4129087" cy="39240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 name="내용 개체 틀 4"/>
          <p:cNvSpPr txBox="1">
            <a:spLocks/>
          </p:cNvSpPr>
          <p:nvPr/>
        </p:nvSpPr>
        <p:spPr>
          <a:xfrm>
            <a:off x="522348" y="1189524"/>
            <a:ext cx="7578044" cy="2123658"/>
          </a:xfrm>
          <a:prstGeom prst="rect">
            <a:avLst/>
          </a:prstGeom>
        </p:spPr>
        <p:txBody>
          <a:bodyPr vert="horz" lIns="91440" tIns="45720" rIns="91440" bIns="45720" rtlCol="0">
            <a:spAutoFit/>
          </a:bodyPr>
          <a:lstStyle>
            <a:lvl1pPr marL="342900" indent="-342900" algn="l" defTabSz="914400" rtl="0" eaLnBrk="1" latinLnBrk="1" hangingPunct="1">
              <a:spcBef>
                <a:spcPts val="5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1" hangingPunct="1">
              <a:spcBef>
                <a:spcPts val="5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1" hangingPunct="1">
              <a:spcBef>
                <a:spcPts val="5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1" hangingPunct="1">
              <a:spcBef>
                <a:spcPts val="5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for</a:t>
            </a:r>
            <a:r>
              <a:rPr lang="en-US" altLang="ko-KR" sz="2400" dirty="0" smtClean="0">
                <a:solidFill>
                  <a:sysClr val="windowText" lastClr="000000"/>
                </a:solidFill>
                <a:latin typeface="Calibri"/>
                <a:ea typeface="나눔고딕"/>
              </a:rPr>
              <a:t> (v: </a:t>
            </a:r>
            <a:r>
              <a:rPr lang="en-US" altLang="ko-KR" sz="2400" dirty="0" err="1" smtClean="0">
                <a:solidFill>
                  <a:sysClr val="windowText" lastClr="000000"/>
                </a:solidFill>
                <a:latin typeface="Calibri"/>
                <a:ea typeface="나눔고딕"/>
              </a:rPr>
              <a:t>graph.vertices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b="1" dirty="0" smtClean="0">
                <a:solidFill>
                  <a:sysClr val="windowText" lastClr="000000"/>
                </a:solidFill>
                <a:latin typeface="Calibri"/>
                <a:ea typeface="나눔고딕"/>
              </a:rPr>
              <a:t>    for</a:t>
            </a:r>
            <a:r>
              <a:rPr lang="en-US" altLang="ko-KR" sz="2400" dirty="0" smtClean="0">
                <a:solidFill>
                  <a:sysClr val="windowText" lastClr="000000"/>
                </a:solidFill>
                <a:latin typeface="Calibri"/>
                <a:ea typeface="나눔고딕"/>
              </a:rPr>
              <a:t> (w: </a:t>
            </a:r>
            <a:r>
              <a:rPr lang="en-US" altLang="ko-KR" sz="2400" dirty="0" err="1" smtClean="0">
                <a:solidFill>
                  <a:sysClr val="windowText" lastClr="000000"/>
                </a:solidFill>
                <a:latin typeface="Calibri"/>
                <a:ea typeface="나눔고딕"/>
              </a:rPr>
              <a:t>v.successors</a:t>
            </a: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r>
              <a:rPr lang="en-US" altLang="ko-KR" sz="2400" dirty="0" err="1" smtClean="0">
                <a:solidFill>
                  <a:sysClr val="windowText" lastClr="000000"/>
                </a:solidFill>
                <a:latin typeface="Calibri"/>
                <a:ea typeface="나눔고딕"/>
              </a:rPr>
              <a:t>w.next_rank</a:t>
            </a:r>
            <a:r>
              <a:rPr lang="en-US" altLang="ko-KR" sz="2400" dirty="0" smtClean="0">
                <a:solidFill>
                  <a:sysClr val="windowText" lastClr="000000"/>
                </a:solidFill>
                <a:latin typeface="Calibri"/>
                <a:ea typeface="나눔고딕"/>
              </a:rPr>
              <a:t> += weight * </a:t>
            </a:r>
            <a:r>
              <a:rPr lang="en-US" altLang="ko-KR" sz="2400" dirty="0" err="1" smtClean="0">
                <a:solidFill>
                  <a:sysClr val="windowText" lastClr="000000"/>
                </a:solidFill>
                <a:latin typeface="Calibri"/>
                <a:ea typeface="나눔고딕"/>
              </a:rPr>
              <a:t>v.rank</a:t>
            </a:r>
            <a:r>
              <a:rPr lang="en-US" altLang="ko-KR" sz="2400" dirty="0" smtClean="0">
                <a:solidFill>
                  <a:sysClr val="windowText" lastClr="000000"/>
                </a:solidFill>
                <a:latin typeface="Calibri"/>
                <a:ea typeface="나눔고딕"/>
              </a:rPr>
              <a:t>;</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    }</a:t>
            </a:r>
          </a:p>
          <a:p>
            <a:pPr marL="0" indent="0">
              <a:lnSpc>
                <a:spcPct val="110000"/>
              </a:lnSpc>
              <a:spcBef>
                <a:spcPts val="0"/>
              </a:spcBef>
              <a:buFont typeface="Arial" pitchFamily="34" charset="0"/>
              <a:buNone/>
              <a:defRPr/>
            </a:pPr>
            <a:r>
              <a:rPr lang="en-US" altLang="ko-KR" sz="2400" dirty="0" smtClean="0">
                <a:solidFill>
                  <a:sysClr val="windowText" lastClr="000000"/>
                </a:solidFill>
                <a:latin typeface="Calibri"/>
                <a:ea typeface="나눔고딕"/>
              </a:rPr>
              <a:t>}</a:t>
            </a:r>
          </a:p>
        </p:txBody>
      </p:sp>
      <p:grpSp>
        <p:nvGrpSpPr>
          <p:cNvPr id="45" name="그룹 78"/>
          <p:cNvGrpSpPr/>
          <p:nvPr/>
        </p:nvGrpSpPr>
        <p:grpSpPr>
          <a:xfrm>
            <a:off x="2127580" y="4487241"/>
            <a:ext cx="4196064" cy="1063334"/>
            <a:chOff x="1333905" y="4732035"/>
            <a:chExt cx="4196064" cy="1063334"/>
          </a:xfrm>
        </p:grpSpPr>
        <p:cxnSp>
          <p:nvCxnSpPr>
            <p:cNvPr id="46" name="구부러진 연결선 31"/>
            <p:cNvCxnSpPr>
              <a:stCxn id="63" idx="2"/>
              <a:endCxn id="53" idx="3"/>
            </p:cNvCxnSpPr>
            <p:nvPr/>
          </p:nvCxnSpPr>
          <p:spPr>
            <a:xfrm rot="5400000">
              <a:off x="2329181" y="3736759"/>
              <a:ext cx="948627" cy="2939179"/>
            </a:xfrm>
            <a:prstGeom prst="curvedConnector2">
              <a:avLst/>
            </a:prstGeom>
            <a:noFill/>
            <a:ln w="9525" cap="flat" cmpd="sng" algn="ctr">
              <a:solidFill>
                <a:sysClr val="windowText" lastClr="000000">
                  <a:shade val="95000"/>
                  <a:satMod val="105000"/>
                </a:sysClr>
              </a:solidFill>
              <a:prstDash val="solid"/>
              <a:tailEnd type="triangle"/>
            </a:ln>
            <a:effectLst/>
          </p:spPr>
        </p:cxnSp>
        <p:sp>
          <p:nvSpPr>
            <p:cNvPr id="47" name="TextBox 46"/>
            <p:cNvSpPr txBox="1"/>
            <p:nvPr/>
          </p:nvSpPr>
          <p:spPr>
            <a:xfrm>
              <a:off x="3463890" y="5333704"/>
              <a:ext cx="2066079" cy="461665"/>
            </a:xfrm>
            <a:prstGeom prst="rect">
              <a:avLst/>
            </a:prstGeom>
            <a:noFill/>
          </p:spPr>
          <p:txBody>
            <a:bodyPr wrap="none" rtlCol="0">
              <a:spAutoFit/>
            </a:bodyPr>
            <a:lstStyle/>
            <a:p>
              <a:pPr algn="ctr">
                <a:defRPr/>
              </a:pPr>
              <a:r>
                <a:rPr lang="en-US" altLang="ko-KR" sz="2400" kern="0" dirty="0" smtClean="0">
                  <a:solidFill>
                    <a:sysClr val="windowText" lastClr="000000"/>
                  </a:solidFill>
                  <a:latin typeface="Tahoma"/>
                </a:rPr>
                <a:t>weight * </a:t>
              </a:r>
              <a:r>
                <a:rPr lang="en-US" altLang="ko-KR" sz="2400" kern="0" dirty="0" err="1" smtClean="0">
                  <a:solidFill>
                    <a:sysClr val="windowText" lastClr="000000"/>
                  </a:solidFill>
                  <a:latin typeface="Tahoma"/>
                </a:rPr>
                <a:t>v.rank</a:t>
              </a:r>
              <a:endParaRPr lang="ko-KR" altLang="en-US" sz="2400" kern="0" dirty="0">
                <a:solidFill>
                  <a:sysClr val="windowText" lastClr="000000"/>
                </a:solidFill>
                <a:latin typeface="Tahoma"/>
              </a:endParaRPr>
            </a:p>
          </p:txBody>
        </p:sp>
      </p:grpSp>
      <p:grpSp>
        <p:nvGrpSpPr>
          <p:cNvPr id="48" name="그룹 75"/>
          <p:cNvGrpSpPr/>
          <p:nvPr/>
        </p:nvGrpSpPr>
        <p:grpSpPr>
          <a:xfrm>
            <a:off x="1695531" y="3544246"/>
            <a:ext cx="432048" cy="2546995"/>
            <a:chOff x="901856" y="3789040"/>
            <a:chExt cx="432048" cy="2546995"/>
          </a:xfrm>
        </p:grpSpPr>
        <p:sp>
          <p:nvSpPr>
            <p:cNvPr id="49" name="직사각형 38"/>
            <p:cNvSpPr/>
            <p:nvPr/>
          </p:nvSpPr>
          <p:spPr>
            <a:xfrm>
              <a:off x="901856" y="4972285"/>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 name="직사각형 39"/>
            <p:cNvSpPr/>
            <p:nvPr/>
          </p:nvSpPr>
          <p:spPr>
            <a:xfrm>
              <a:off x="901856" y="397447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1" name="직사각형 40"/>
            <p:cNvSpPr/>
            <p:nvPr/>
          </p:nvSpPr>
          <p:spPr>
            <a:xfrm>
              <a:off x="901856" y="5994767"/>
              <a:ext cx="432048"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2" name="직사각형 22"/>
            <p:cNvSpPr/>
            <p:nvPr/>
          </p:nvSpPr>
          <p:spPr>
            <a:xfrm>
              <a:off x="901856" y="4331925"/>
              <a:ext cx="432048"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v</a:t>
              </a:r>
              <a:endParaRPr lang="ko-KR" altLang="en-US" sz="2400" kern="0" dirty="0">
                <a:solidFill>
                  <a:sysClr val="windowText" lastClr="000000"/>
                </a:solidFill>
                <a:latin typeface="Calibri"/>
                <a:ea typeface="나눔고딕"/>
              </a:endParaRPr>
            </a:p>
          </p:txBody>
        </p:sp>
        <p:sp>
          <p:nvSpPr>
            <p:cNvPr id="53" name="직사각형 25"/>
            <p:cNvSpPr/>
            <p:nvPr/>
          </p:nvSpPr>
          <p:spPr>
            <a:xfrm>
              <a:off x="901856" y="5480607"/>
              <a:ext cx="432048" cy="400110"/>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w</a:t>
              </a:r>
              <a:endParaRPr lang="ko-KR" altLang="en-US" sz="2400" kern="0" dirty="0">
                <a:solidFill>
                  <a:sysClr val="windowText" lastClr="000000"/>
                </a:solidFill>
                <a:latin typeface="Calibri"/>
                <a:ea typeface="나눔고딕"/>
              </a:endParaRPr>
            </a:p>
          </p:txBody>
        </p:sp>
        <p:sp>
          <p:nvSpPr>
            <p:cNvPr id="54" name="직사각형 21"/>
            <p:cNvSpPr/>
            <p:nvPr/>
          </p:nvSpPr>
          <p:spPr>
            <a:xfrm>
              <a:off x="901856" y="3789040"/>
              <a:ext cx="432048" cy="2546995"/>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cxnSp>
        <p:nvCxnSpPr>
          <p:cNvPr id="55" name="구부러진 연결선 41"/>
          <p:cNvCxnSpPr>
            <a:stCxn id="60" idx="3"/>
            <a:endCxn id="49" idx="3"/>
          </p:cNvCxnSpPr>
          <p:nvPr/>
        </p:nvCxnSpPr>
        <p:spPr>
          <a:xfrm rot="5400000">
            <a:off x="2967892" y="3646928"/>
            <a:ext cx="326256" cy="2006882"/>
          </a:xfrm>
          <a:prstGeom prst="curvedConnector2">
            <a:avLst/>
          </a:prstGeom>
          <a:noFill/>
          <a:ln w="9525" cap="flat" cmpd="sng" algn="ctr">
            <a:solidFill>
              <a:sysClr val="windowText" lastClr="000000">
                <a:shade val="95000"/>
                <a:satMod val="105000"/>
              </a:sysClr>
            </a:solidFill>
            <a:prstDash val="lgDash"/>
            <a:tailEnd type="triangle"/>
          </a:ln>
          <a:effectLst/>
        </p:spPr>
      </p:cxnSp>
      <p:cxnSp>
        <p:nvCxnSpPr>
          <p:cNvPr id="56" name="구부러진 연결선 51"/>
          <p:cNvCxnSpPr>
            <a:stCxn id="61" idx="3"/>
            <a:endCxn id="51" idx="3"/>
          </p:cNvCxnSpPr>
          <p:nvPr/>
        </p:nvCxnSpPr>
        <p:spPr>
          <a:xfrm rot="5400000">
            <a:off x="2609767" y="4005054"/>
            <a:ext cx="1348738" cy="2313113"/>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57" name="그룹 87"/>
          <p:cNvGrpSpPr/>
          <p:nvPr/>
        </p:nvGrpSpPr>
        <p:grpSpPr>
          <a:xfrm>
            <a:off x="2127579" y="4087131"/>
            <a:ext cx="3987336" cy="400110"/>
            <a:chOff x="2627783" y="4259917"/>
            <a:chExt cx="3987336" cy="400110"/>
          </a:xfrm>
        </p:grpSpPr>
        <p:cxnSp>
          <p:nvCxnSpPr>
            <p:cNvPr id="58" name="직선 화살표 연결선 29"/>
            <p:cNvCxnSpPr>
              <a:endCxn id="64" idx="1"/>
            </p:cNvCxnSpPr>
            <p:nvPr/>
          </p:nvCxnSpPr>
          <p:spPr>
            <a:xfrm>
              <a:off x="2627783" y="4459972"/>
              <a:ext cx="1683080" cy="0"/>
            </a:xfrm>
            <a:prstGeom prst="straightConnector1">
              <a:avLst/>
            </a:prstGeom>
            <a:noFill/>
            <a:ln w="9525" cap="flat" cmpd="sng" algn="ctr">
              <a:solidFill>
                <a:sysClr val="windowText" lastClr="000000">
                  <a:shade val="95000"/>
                  <a:satMod val="105000"/>
                </a:sysClr>
              </a:solidFill>
              <a:prstDash val="solid"/>
              <a:tailEnd type="triangle"/>
            </a:ln>
            <a:effectLst/>
          </p:spPr>
        </p:cxnSp>
        <p:grpSp>
          <p:nvGrpSpPr>
            <p:cNvPr id="59" name="그룹 76"/>
            <p:cNvGrpSpPr/>
            <p:nvPr/>
          </p:nvGrpSpPr>
          <p:grpSpPr>
            <a:xfrm>
              <a:off x="4310863" y="4259917"/>
              <a:ext cx="2304256" cy="400110"/>
              <a:chOff x="1693944" y="4331925"/>
              <a:chExt cx="2304256" cy="400110"/>
            </a:xfrm>
          </p:grpSpPr>
          <p:sp>
            <p:nvSpPr>
              <p:cNvPr id="60" name="직사각형 43"/>
              <p:cNvSpPr/>
              <p:nvPr/>
            </p:nvSpPr>
            <p:spPr>
              <a:xfrm rot="5400000">
                <a:off x="1817692"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1" name="직사각형 50"/>
              <p:cNvSpPr/>
              <p:nvPr/>
            </p:nvSpPr>
            <p:spPr>
              <a:xfrm rot="5400000">
                <a:off x="2123923"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2" name="직사각형 56"/>
              <p:cNvSpPr/>
              <p:nvPr/>
            </p:nvSpPr>
            <p:spPr>
              <a:xfrm rot="5400000">
                <a:off x="3454087" y="4445975"/>
                <a:ext cx="400109" cy="172011"/>
              </a:xfrm>
              <a:prstGeom prst="rect">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 lastClr="FFFFFF">
                    <a:lumMod val="50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3" name="직사각형 27"/>
              <p:cNvSpPr/>
              <p:nvPr/>
            </p:nvSpPr>
            <p:spPr>
              <a:xfrm>
                <a:off x="2590003" y="4331925"/>
                <a:ext cx="720080" cy="40011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rtlCol="0" anchor="ctr"/>
              <a:lstStyle/>
              <a:p>
                <a:pPr algn="ctr">
                  <a:defRPr/>
                </a:pPr>
                <a:r>
                  <a:rPr lang="en-US" altLang="ko-KR" sz="2400" kern="0" dirty="0" smtClean="0">
                    <a:solidFill>
                      <a:sysClr val="windowText" lastClr="000000"/>
                    </a:solidFill>
                    <a:latin typeface="Calibri"/>
                    <a:ea typeface="나눔고딕"/>
                  </a:rPr>
                  <a:t>&amp;w</a:t>
                </a:r>
                <a:endParaRPr lang="ko-KR" altLang="en-US" sz="2400" kern="0" dirty="0">
                  <a:solidFill>
                    <a:sysClr val="windowText" lastClr="000000"/>
                  </a:solidFill>
                  <a:latin typeface="Calibri"/>
                  <a:ea typeface="나눔고딕"/>
                </a:endParaRPr>
              </a:p>
            </p:txBody>
          </p:sp>
          <p:sp>
            <p:nvSpPr>
              <p:cNvPr id="64" name="직사각형 26"/>
              <p:cNvSpPr/>
              <p:nvPr/>
            </p:nvSpPr>
            <p:spPr>
              <a:xfrm>
                <a:off x="1693944" y="4331925"/>
                <a:ext cx="2304256" cy="400110"/>
              </a:xfrm>
              <a:prstGeom prst="rect">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65" name="구부러진 연결선 57"/>
          <p:cNvCxnSpPr>
            <a:stCxn id="62" idx="1"/>
            <a:endCxn id="50" idx="3"/>
          </p:cNvCxnSpPr>
          <p:nvPr/>
        </p:nvCxnSpPr>
        <p:spPr>
          <a:xfrm rot="16200000" flipV="1">
            <a:off x="3813497" y="2129772"/>
            <a:ext cx="271443" cy="3643277"/>
          </a:xfrm>
          <a:prstGeom prst="curvedConnector2">
            <a:avLst/>
          </a:prstGeom>
          <a:noFill/>
          <a:ln w="9525" cap="flat" cmpd="sng" algn="ctr">
            <a:solidFill>
              <a:sysClr val="windowText" lastClr="000000">
                <a:shade val="95000"/>
                <a:satMod val="105000"/>
              </a:sysClr>
            </a:solidFill>
            <a:prstDash val="lgDash"/>
            <a:tailEnd type="triangle"/>
          </a:ln>
          <a:effectLst/>
        </p:spPr>
      </p:cxnSp>
      <p:grpSp>
        <p:nvGrpSpPr>
          <p:cNvPr id="66" name="그룹 93"/>
          <p:cNvGrpSpPr/>
          <p:nvPr/>
        </p:nvGrpSpPr>
        <p:grpSpPr>
          <a:xfrm>
            <a:off x="2775652" y="3101467"/>
            <a:ext cx="6382071" cy="2820517"/>
            <a:chOff x="3275856" y="3175530"/>
            <a:chExt cx="6382071" cy="2820517"/>
          </a:xfrm>
        </p:grpSpPr>
        <p:sp>
          <p:nvSpPr>
            <p:cNvPr id="67" name="타원 88"/>
            <p:cNvSpPr/>
            <p:nvPr/>
          </p:nvSpPr>
          <p:spPr>
            <a:xfrm>
              <a:off x="3275856" y="3618309"/>
              <a:ext cx="508484" cy="2377738"/>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68" name="TextBox 67"/>
            <p:cNvSpPr txBox="1"/>
            <p:nvPr/>
          </p:nvSpPr>
          <p:spPr>
            <a:xfrm>
              <a:off x="3615287" y="3175530"/>
              <a:ext cx="6042640" cy="461665"/>
            </a:xfrm>
            <a:prstGeom prst="rect">
              <a:avLst/>
            </a:prstGeom>
            <a:noFill/>
          </p:spPr>
          <p:txBody>
            <a:bodyPr wrap="none" rtlCol="0">
              <a:spAutoFit/>
            </a:bodyPr>
            <a:lstStyle/>
            <a:p>
              <a:pPr>
                <a:defRPr/>
              </a:pPr>
              <a:r>
                <a:rPr lang="en-US" altLang="ko-KR" sz="2400" b="1" kern="0" dirty="0" smtClean="0">
                  <a:solidFill>
                    <a:srgbClr val="0000FF"/>
                  </a:solidFill>
                  <a:latin typeface="Tahoma"/>
                </a:rPr>
                <a:t>1. Frequent random memory accesses</a:t>
              </a:r>
              <a:endParaRPr lang="ko-KR" altLang="en-US" sz="2400" b="1" kern="0" dirty="0">
                <a:solidFill>
                  <a:srgbClr val="0000FF"/>
                </a:solidFill>
                <a:latin typeface="Tahoma"/>
              </a:endParaRPr>
            </a:p>
          </p:txBody>
        </p:sp>
      </p:grpSp>
      <p:grpSp>
        <p:nvGrpSpPr>
          <p:cNvPr id="69" name="그룹 94"/>
          <p:cNvGrpSpPr/>
          <p:nvPr/>
        </p:nvGrpSpPr>
        <p:grpSpPr>
          <a:xfrm>
            <a:off x="4067944" y="5046549"/>
            <a:ext cx="5091508" cy="1220380"/>
            <a:chOff x="4568148" y="5107165"/>
            <a:chExt cx="5091508" cy="1220380"/>
          </a:xfrm>
        </p:grpSpPr>
        <p:sp>
          <p:nvSpPr>
            <p:cNvPr id="70" name="타원 91"/>
            <p:cNvSpPr/>
            <p:nvPr/>
          </p:nvSpPr>
          <p:spPr>
            <a:xfrm>
              <a:off x="4601391" y="5107165"/>
              <a:ext cx="2378834" cy="573280"/>
            </a:xfrm>
            <a:prstGeom prst="ellipse">
              <a:avLst/>
            </a:prstGeom>
            <a:noFill/>
            <a:ln w="38100" cap="flat" cmpd="sng" algn="ctr">
              <a:solidFill>
                <a:srgbClr val="FF0000"/>
              </a:solidFill>
              <a:prstDash val="dash"/>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71" name="TextBox 70"/>
            <p:cNvSpPr txBox="1"/>
            <p:nvPr/>
          </p:nvSpPr>
          <p:spPr>
            <a:xfrm>
              <a:off x="4568148" y="5865880"/>
              <a:ext cx="5091508" cy="461665"/>
            </a:xfrm>
            <a:prstGeom prst="rect">
              <a:avLst/>
            </a:prstGeom>
            <a:noFill/>
          </p:spPr>
          <p:txBody>
            <a:bodyPr wrap="none" rtlCol="0">
              <a:spAutoFit/>
            </a:bodyPr>
            <a:lstStyle/>
            <a:p>
              <a:pPr>
                <a:defRPr/>
              </a:pPr>
              <a:r>
                <a:rPr lang="en-US" altLang="ko-KR" sz="2400" b="1" kern="0" dirty="0" smtClean="0">
                  <a:solidFill>
                    <a:srgbClr val="0000FF"/>
                  </a:solidFill>
                  <a:latin typeface="Tahoma"/>
                </a:rPr>
                <a:t>2. Little amount of computation</a:t>
              </a:r>
              <a:endParaRPr lang="ko-KR" altLang="en-US" sz="2400" b="1" kern="0" dirty="0">
                <a:solidFill>
                  <a:srgbClr val="0000FF"/>
                </a:solidFill>
                <a:latin typeface="Tahoma"/>
              </a:endParaRPr>
            </a:p>
          </p:txBody>
        </p:sp>
      </p:grpSp>
      <p:grpSp>
        <p:nvGrpSpPr>
          <p:cNvPr id="72" name="그룹 12"/>
          <p:cNvGrpSpPr/>
          <p:nvPr/>
        </p:nvGrpSpPr>
        <p:grpSpPr>
          <a:xfrm>
            <a:off x="102248" y="4537387"/>
            <a:ext cx="1593283" cy="1314561"/>
            <a:chOff x="314421" y="4694850"/>
            <a:chExt cx="1593283" cy="1314561"/>
          </a:xfrm>
        </p:grpSpPr>
        <p:grpSp>
          <p:nvGrpSpPr>
            <p:cNvPr id="73" name="그룹 5"/>
            <p:cNvGrpSpPr/>
            <p:nvPr/>
          </p:nvGrpSpPr>
          <p:grpSpPr>
            <a:xfrm>
              <a:off x="314421" y="4694850"/>
              <a:ext cx="1224137" cy="1314561"/>
              <a:chOff x="395536" y="3645024"/>
              <a:chExt cx="1326123" cy="1314561"/>
            </a:xfrm>
          </p:grpSpPr>
          <p:sp>
            <p:nvSpPr>
              <p:cNvPr id="77" name="직사각형 2"/>
              <p:cNvSpPr/>
              <p:nvPr/>
            </p:nvSpPr>
            <p:spPr>
              <a:xfrm>
                <a:off x="395536" y="3645024"/>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w.rank</a:t>
                </a:r>
                <a:endParaRPr lang="en-US" altLang="ko-KR" sz="1600" kern="0" dirty="0" smtClean="0">
                  <a:solidFill>
                    <a:sysClr val="windowText" lastClr="000000"/>
                  </a:solidFill>
                  <a:latin typeface="Calibri"/>
                  <a:ea typeface="나눔고딕"/>
                </a:endParaRPr>
              </a:p>
            </p:txBody>
          </p:sp>
          <p:sp>
            <p:nvSpPr>
              <p:cNvPr id="78" name="직사각형 33"/>
              <p:cNvSpPr/>
              <p:nvPr/>
            </p:nvSpPr>
            <p:spPr>
              <a:xfrm>
                <a:off x="395536" y="3973151"/>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w.next_rank</a:t>
                </a:r>
                <a:endParaRPr lang="en-US" altLang="ko-KR" sz="1600" kern="0" dirty="0" smtClean="0">
                  <a:solidFill>
                    <a:sysClr val="windowText" lastClr="000000"/>
                  </a:solidFill>
                  <a:latin typeface="Calibri"/>
                  <a:ea typeface="나눔고딕"/>
                </a:endParaRPr>
              </a:p>
            </p:txBody>
          </p:sp>
          <p:sp>
            <p:nvSpPr>
              <p:cNvPr id="79" name="직사각형 34"/>
              <p:cNvSpPr/>
              <p:nvPr/>
            </p:nvSpPr>
            <p:spPr>
              <a:xfrm>
                <a:off x="395536" y="429940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dirty="0" err="1" smtClean="0">
                    <a:solidFill>
                      <a:sysClr val="windowText" lastClr="000000"/>
                    </a:solidFill>
                    <a:latin typeface="Calibri"/>
                    <a:ea typeface="나눔고딕"/>
                  </a:rPr>
                  <a:t>w.edges</a:t>
                </a:r>
                <a:endParaRPr lang="en-US" altLang="ko-KR" sz="1600" kern="0" dirty="0" smtClean="0">
                  <a:solidFill>
                    <a:sysClr val="windowText" lastClr="000000"/>
                  </a:solidFill>
                  <a:latin typeface="Calibri"/>
                  <a:ea typeface="나눔고딕"/>
                </a:endParaRPr>
              </a:p>
            </p:txBody>
          </p:sp>
          <p:sp>
            <p:nvSpPr>
              <p:cNvPr id="80" name="직사각형 35"/>
              <p:cNvSpPr/>
              <p:nvPr/>
            </p:nvSpPr>
            <p:spPr>
              <a:xfrm>
                <a:off x="395536" y="4631457"/>
                <a:ext cx="1326123" cy="328128"/>
              </a:xfrm>
              <a:prstGeom prst="rect">
                <a:avLst/>
              </a:prstGeom>
              <a:gradFill rotWithShape="1">
                <a:gsLst>
                  <a:gs pos="0">
                    <a:srgbClr val="F17CB0">
                      <a:tint val="50000"/>
                      <a:satMod val="300000"/>
                    </a:srgbClr>
                  </a:gs>
                  <a:gs pos="35000">
                    <a:srgbClr val="F17CB0">
                      <a:tint val="37000"/>
                      <a:satMod val="300000"/>
                    </a:srgbClr>
                  </a:gs>
                  <a:gs pos="100000">
                    <a:srgbClr val="F17CB0">
                      <a:tint val="15000"/>
                      <a:satMod val="350000"/>
                    </a:srgbClr>
                  </a:gs>
                </a:gsLst>
                <a:lin ang="16200000" scaled="1"/>
              </a:gradFill>
              <a:ln w="9525" cap="flat" cmpd="sng" algn="ctr">
                <a:solidFill>
                  <a:srgbClr val="F17CB0">
                    <a:shade val="95000"/>
                    <a:satMod val="105000"/>
                  </a:srgbClr>
                </a:solidFill>
                <a:prstDash val="solid"/>
              </a:ln>
              <a:effectLst/>
            </p:spPr>
            <p:txBody>
              <a:bodyPr rtlCol="0" anchor="ctr"/>
              <a:lstStyle/>
              <a:p>
                <a:pPr algn="ctr">
                  <a:defRPr/>
                </a:pPr>
                <a:r>
                  <a:rPr lang="en-US" altLang="ko-KR" sz="1600" kern="0" smtClean="0">
                    <a:solidFill>
                      <a:sysClr val="windowText" lastClr="000000"/>
                    </a:solidFill>
                    <a:latin typeface="Calibri"/>
                    <a:ea typeface="나눔고딕"/>
                  </a:rPr>
                  <a:t>…</a:t>
                </a:r>
                <a:endParaRPr lang="en-US" altLang="ko-KR" sz="1600" kern="0" dirty="0" smtClean="0">
                  <a:solidFill>
                    <a:sysClr val="windowText" lastClr="000000"/>
                  </a:solidFill>
                  <a:latin typeface="Calibri"/>
                  <a:ea typeface="나눔고딕"/>
                </a:endParaRPr>
              </a:p>
            </p:txBody>
          </p:sp>
        </p:grpSp>
        <p:grpSp>
          <p:nvGrpSpPr>
            <p:cNvPr id="74" name="그룹 11"/>
            <p:cNvGrpSpPr/>
            <p:nvPr/>
          </p:nvGrpSpPr>
          <p:grpSpPr>
            <a:xfrm>
              <a:off x="1538558" y="4694850"/>
              <a:ext cx="369146" cy="1314561"/>
              <a:chOff x="1538558" y="4694850"/>
              <a:chExt cx="369146" cy="1314561"/>
            </a:xfrm>
          </p:grpSpPr>
          <p:cxnSp>
            <p:nvCxnSpPr>
              <p:cNvPr id="75" name="직선 연결선 8"/>
              <p:cNvCxnSpPr/>
              <p:nvPr/>
            </p:nvCxnSpPr>
            <p:spPr>
              <a:xfrm flipH="1" flipV="1">
                <a:off x="1538558" y="4694850"/>
                <a:ext cx="369146" cy="698426"/>
              </a:xfrm>
              <a:prstGeom prst="line">
                <a:avLst/>
              </a:prstGeom>
              <a:noFill/>
              <a:ln w="9525" cap="flat" cmpd="sng" algn="ctr">
                <a:solidFill>
                  <a:srgbClr val="60BD68">
                    <a:shade val="95000"/>
                    <a:satMod val="105000"/>
                  </a:srgbClr>
                </a:solidFill>
                <a:prstDash val="dash"/>
              </a:ln>
              <a:effectLst/>
            </p:spPr>
          </p:cxnSp>
          <p:cxnSp>
            <p:nvCxnSpPr>
              <p:cNvPr id="76" name="직선 연결선 10"/>
              <p:cNvCxnSpPr/>
              <p:nvPr/>
            </p:nvCxnSpPr>
            <p:spPr>
              <a:xfrm flipV="1">
                <a:off x="1538558" y="5793386"/>
                <a:ext cx="369146" cy="216025"/>
              </a:xfrm>
              <a:prstGeom prst="line">
                <a:avLst/>
              </a:prstGeom>
              <a:noFill/>
              <a:ln w="9525" cap="flat" cmpd="sng" algn="ctr">
                <a:solidFill>
                  <a:srgbClr val="60BD68">
                    <a:shade val="95000"/>
                    <a:satMod val="105000"/>
                  </a:srgbClr>
                </a:solidFill>
                <a:prstDash val="dash"/>
              </a:ln>
              <a:effectLst/>
            </p:spPr>
          </p:cxnSp>
        </p:grpSp>
      </p:grpSp>
    </p:spTree>
    <p:extLst>
      <p:ext uri="{BB962C8B-B14F-4D97-AF65-F5344CB8AC3E}">
        <p14:creationId xmlns:p14="http://schemas.microsoft.com/office/powerpoint/2010/main" val="32204921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200"/>
                                        <p:tgtEl>
                                          <p:spTgt spid="4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fade">
                                      <p:cBhvr>
                                        <p:cTn id="12" dur="200"/>
                                        <p:tgtEl>
                                          <p:spTgt spid="48"/>
                                        </p:tgtEl>
                                      </p:cBhvr>
                                    </p:animEffect>
                                  </p:childTnLst>
                                </p:cTn>
                              </p:par>
                            </p:childTnLst>
                          </p:cTn>
                        </p:par>
                        <p:par>
                          <p:cTn id="13" fill="hold">
                            <p:stCondLst>
                              <p:cond delay="200"/>
                            </p:stCondLst>
                            <p:childTnLst>
                              <p:par>
                                <p:cTn id="14" presetID="22" presetClass="entr" presetSubtype="2" fill="hold" nodeType="after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wipe(right)">
                                      <p:cBhvr>
                                        <p:cTn id="16" dur="500"/>
                                        <p:tgtEl>
                                          <p:spTgt spid="72"/>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nodeType="clickEffect">
                                  <p:stCondLst>
                                    <p:cond delay="0"/>
                                  </p:stCondLst>
                                  <p:childTnLst>
                                    <p:set>
                                      <p:cBhvr>
                                        <p:cTn id="20" dur="1" fill="hold">
                                          <p:stCondLst>
                                            <p:cond delay="0"/>
                                          </p:stCondLst>
                                        </p:cTn>
                                        <p:tgtEl>
                                          <p:spTgt spid="57"/>
                                        </p:tgtEl>
                                        <p:attrNameLst>
                                          <p:attrName>style.visibility</p:attrName>
                                        </p:attrNameLst>
                                      </p:cBhvr>
                                      <p:to>
                                        <p:strVal val="visible"/>
                                      </p:to>
                                    </p:set>
                                    <p:animEffect transition="in" filter="wipe(left)">
                                      <p:cBhvr>
                                        <p:cTn id="21" dur="500"/>
                                        <p:tgtEl>
                                          <p:spTgt spid="5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up)">
                                      <p:cBhvr>
                                        <p:cTn id="26" dur="500"/>
                                        <p:tgtEl>
                                          <p:spTgt spid="55"/>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Effect transition="in" filter="wipe(up)">
                                      <p:cBhvr>
                                        <p:cTn id="30" dur="500"/>
                                        <p:tgtEl>
                                          <p:spTgt spid="56"/>
                                        </p:tgtEl>
                                      </p:cBhvr>
                                    </p:animEffect>
                                  </p:childTnLst>
                                </p:cTn>
                              </p:par>
                            </p:childTnLst>
                          </p:cTn>
                        </p:par>
                        <p:par>
                          <p:cTn id="31" fill="hold">
                            <p:stCondLst>
                              <p:cond delay="1000"/>
                            </p:stCondLst>
                            <p:childTnLst>
                              <p:par>
                                <p:cTn id="32" presetID="22" presetClass="entr" presetSubtype="1"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up)">
                                      <p:cBhvr>
                                        <p:cTn id="34" dur="500"/>
                                        <p:tgtEl>
                                          <p:spTgt spid="45"/>
                                        </p:tgtEl>
                                      </p:cBhvr>
                                    </p:animEffect>
                                  </p:childTnLst>
                                </p:cTn>
                              </p:par>
                            </p:childTnLst>
                          </p:cTn>
                        </p:par>
                        <p:par>
                          <p:cTn id="35" fill="hold">
                            <p:stCondLst>
                              <p:cond delay="1500"/>
                            </p:stCondLst>
                            <p:childTnLst>
                              <p:par>
                                <p:cTn id="36" presetID="22" presetClass="entr" presetSubtype="4" fill="hold" nodeType="afterEffect">
                                  <p:stCondLst>
                                    <p:cond delay="0"/>
                                  </p:stCondLst>
                                  <p:childTnLst>
                                    <p:set>
                                      <p:cBhvr>
                                        <p:cTn id="37" dur="1" fill="hold">
                                          <p:stCondLst>
                                            <p:cond delay="0"/>
                                          </p:stCondLst>
                                        </p:cTn>
                                        <p:tgtEl>
                                          <p:spTgt spid="65"/>
                                        </p:tgtEl>
                                        <p:attrNameLst>
                                          <p:attrName>style.visibility</p:attrName>
                                        </p:attrNameLst>
                                      </p:cBhvr>
                                      <p:to>
                                        <p:strVal val="visible"/>
                                      </p:to>
                                    </p:set>
                                    <p:animEffect transition="in" filter="wipe(down)">
                                      <p:cBhvr>
                                        <p:cTn id="38" dur="500"/>
                                        <p:tgtEl>
                                          <p:spTgt spid="65"/>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nodeType="click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fade">
                                      <p:cBhvr>
                                        <p:cTn id="43" dur="200"/>
                                        <p:tgtEl>
                                          <p:spTgt spid="66"/>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nodeType="click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2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normAutofit/>
          </a:bodyPr>
          <a:lstStyle/>
          <a:p>
            <a:r>
              <a:rPr lang="en-US" altLang="ko-KR" dirty="0" smtClean="0"/>
              <a:t>Challenges in Scalable Graph Processing</a:t>
            </a:r>
            <a:endParaRPr lang="ko-KR" altLang="en-US" dirty="0"/>
          </a:p>
        </p:txBody>
      </p:sp>
      <p:sp>
        <p:nvSpPr>
          <p:cNvPr id="3" name="내용 개체 틀 2"/>
          <p:cNvSpPr>
            <a:spLocks noGrp="1"/>
          </p:cNvSpPr>
          <p:nvPr>
            <p:ph idx="1"/>
          </p:nvPr>
        </p:nvSpPr>
        <p:spPr>
          <a:xfrm>
            <a:off x="251520" y="1196752"/>
            <a:ext cx="8640960" cy="5112568"/>
          </a:xfrm>
        </p:spPr>
        <p:txBody>
          <a:bodyPr/>
          <a:lstStyle/>
          <a:p>
            <a:r>
              <a:rPr lang="en-US" altLang="ko-KR" b="1" dirty="0" smtClean="0"/>
              <a:t>Challenge 1</a:t>
            </a:r>
            <a:r>
              <a:rPr lang="en-US" altLang="ko-KR" dirty="0" smtClean="0"/>
              <a:t>: How to provide </a:t>
            </a:r>
            <a:r>
              <a:rPr lang="en-US" altLang="ko-KR" i="1" dirty="0" smtClean="0"/>
              <a:t>high memory bandwidth</a:t>
            </a:r>
            <a:r>
              <a:rPr lang="en-US" altLang="ko-KR" dirty="0" smtClean="0"/>
              <a:t> to computation units in a practical way?</a:t>
            </a:r>
          </a:p>
          <a:p>
            <a:pPr lvl="1"/>
            <a:r>
              <a:rPr lang="en-US" altLang="ko-KR" dirty="0" smtClean="0">
                <a:solidFill>
                  <a:srgbClr val="0000FF"/>
                </a:solidFill>
              </a:rPr>
              <a:t>Processing-in-memory based on 3D-stacked DRAM</a:t>
            </a:r>
            <a:endParaRPr lang="en-US" altLang="ko-KR" dirty="0">
              <a:solidFill>
                <a:srgbClr val="0000FF"/>
              </a:solidFill>
            </a:endParaRPr>
          </a:p>
          <a:p>
            <a:endParaRPr lang="en-US" altLang="ko-KR" dirty="0" smtClean="0"/>
          </a:p>
          <a:p>
            <a:endParaRPr lang="en-US" altLang="ko-KR" b="1" dirty="0" smtClean="0"/>
          </a:p>
          <a:p>
            <a:r>
              <a:rPr lang="en-US" altLang="ko-KR" b="1" dirty="0" smtClean="0"/>
              <a:t>Challenge 2</a:t>
            </a:r>
            <a:r>
              <a:rPr lang="en-US" altLang="ko-KR" dirty="0" smtClean="0"/>
              <a:t>: How to design computation units that      </a:t>
            </a:r>
            <a:r>
              <a:rPr lang="en-US" altLang="ko-KR" i="1" dirty="0" smtClean="0"/>
              <a:t>efficiently exploit large memory bandwidth</a:t>
            </a:r>
            <a:r>
              <a:rPr lang="en-US" altLang="ko-KR" dirty="0" smtClean="0"/>
              <a:t>?</a:t>
            </a:r>
          </a:p>
          <a:p>
            <a:pPr lvl="1"/>
            <a:r>
              <a:rPr lang="en-US" altLang="ko-KR" dirty="0" smtClean="0"/>
              <a:t>Specialized in-order cores called </a:t>
            </a:r>
            <a:r>
              <a:rPr lang="en-US" altLang="ko-KR" i="1" dirty="0" smtClean="0">
                <a:solidFill>
                  <a:srgbClr val="FF0000"/>
                </a:solidFill>
              </a:rPr>
              <a:t>Tesseract</a:t>
            </a:r>
            <a:r>
              <a:rPr lang="en-US" altLang="ko-KR" dirty="0" smtClean="0">
                <a:solidFill>
                  <a:srgbClr val="FF0000"/>
                </a:solidFill>
              </a:rPr>
              <a:t> </a:t>
            </a:r>
            <a:r>
              <a:rPr lang="en-US" altLang="ko-KR" dirty="0" smtClean="0"/>
              <a:t>cores</a:t>
            </a:r>
          </a:p>
          <a:p>
            <a:pPr lvl="2"/>
            <a:r>
              <a:rPr lang="en-US" altLang="ko-KR" dirty="0" smtClean="0">
                <a:solidFill>
                  <a:srgbClr val="0000FF"/>
                </a:solidFill>
              </a:rPr>
              <a:t>Latency-tolerant programming model</a:t>
            </a:r>
          </a:p>
          <a:p>
            <a:pPr lvl="2"/>
            <a:r>
              <a:rPr lang="en-US" altLang="ko-KR" dirty="0" smtClean="0">
                <a:solidFill>
                  <a:srgbClr val="0000FF"/>
                </a:solidFill>
              </a:rPr>
              <a:t>Graph-processing-specific prefetching schemes</a:t>
            </a:r>
            <a:endParaRPr lang="ko-KR" altLang="en-US" dirty="0">
              <a:solidFill>
                <a:srgbClr val="0000FF"/>
              </a:solidFill>
            </a:endParaRPr>
          </a:p>
        </p:txBody>
      </p:sp>
    </p:spTree>
    <p:extLst>
      <p:ext uri="{BB962C8B-B14F-4D97-AF65-F5344CB8AC3E}">
        <p14:creationId xmlns:p14="http://schemas.microsoft.com/office/powerpoint/2010/main" val="381895762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animEffect transition="in" filter="fade">
                                      <p:cBhvr>
                                        <p:cTn id="17" dur="500"/>
                                        <p:tgtEl>
                                          <p:spTgt spid="3">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fade">
                                      <p:cBhvr>
                                        <p:cTn id="22" dur="500"/>
                                        <p:tgtEl>
                                          <p:spTgt spid="3">
                                            <p:txEl>
                                              <p:pRg st="5" end="5"/>
                                            </p:tx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Effect transition="in" filter="fade">
                                      <p:cBhvr>
                                        <p:cTn id="25" dur="500"/>
                                        <p:tgtEl>
                                          <p:spTgt spid="3">
                                            <p:txEl>
                                              <p:pRg st="6" end="6"/>
                                            </p:tx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
                                            <p:txEl>
                                              <p:pRg st="7" end="7"/>
                                            </p:txEl>
                                          </p:spTgt>
                                        </p:tgtEl>
                                        <p:attrNameLst>
                                          <p:attrName>style.visibility</p:attrName>
                                        </p:attrNameLst>
                                      </p:cBhvr>
                                      <p:to>
                                        <p:strVal val="visible"/>
                                      </p:to>
                                    </p:set>
                                    <p:animEffect transition="in" filter="fade">
                                      <p:cBhvr>
                                        <p:cTn id="28"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74</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Tree>
    <p:extLst>
      <p:ext uri="{BB962C8B-B14F-4D97-AF65-F5344CB8AC3E}">
        <p14:creationId xmlns:p14="http://schemas.microsoft.com/office/powerpoint/2010/main" val="17103702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75</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56"/>
          <p:cNvSpPr/>
          <p:nvPr/>
        </p:nvSpPr>
        <p:spPr>
          <a:xfrm>
            <a:off x="0" y="5983200"/>
            <a:ext cx="9144000" cy="8748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7"/>
          <p:cNvSpPr/>
          <p:nvPr/>
        </p:nvSpPr>
        <p:spPr>
          <a:xfrm>
            <a:off x="0" y="5398571"/>
            <a:ext cx="6022172" cy="583147"/>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9"/>
          <p:cNvSpPr/>
          <p:nvPr/>
        </p:nvSpPr>
        <p:spPr>
          <a:xfrm>
            <a:off x="8312935" y="5400000"/>
            <a:ext cx="831065" cy="582896"/>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
          <p:cNvSpPr/>
          <p:nvPr/>
        </p:nvSpPr>
        <p:spPr>
          <a:xfrm>
            <a:off x="0" y="-1"/>
            <a:ext cx="9144000" cy="5400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5461339" y="4067108"/>
            <a:ext cx="3403838" cy="1095472"/>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Communication via</a:t>
            </a:r>
            <a:br>
              <a:rPr lang="en-US" altLang="ko-KR" sz="2400" kern="0" dirty="0" smtClean="0">
                <a:solidFill>
                  <a:sysClr val="windowText" lastClr="000000"/>
                </a:solidFill>
                <a:latin typeface="Calibri"/>
                <a:ea typeface="나눔고딕"/>
              </a:rPr>
            </a:br>
            <a:r>
              <a:rPr lang="en-US" altLang="ko-KR" sz="2400" kern="0" dirty="0" smtClean="0">
                <a:solidFill>
                  <a:sysClr val="windowText" lastClr="000000"/>
                </a:solidFill>
                <a:latin typeface="Calibri"/>
                <a:ea typeface="나눔고딕"/>
              </a:rPr>
              <a:t>Remote Function Calls</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28190441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System for Graph Processing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76</a:t>
            </a:fld>
            <a:endParaRPr lang="en-US" altLang="en-US">
              <a:solidFill>
                <a:srgbClr val="000000"/>
              </a:solidFill>
            </a:endParaRPr>
          </a:p>
        </p:txBody>
      </p:sp>
      <p:pic>
        <p:nvPicPr>
          <p:cNvPr id="258" name="Picture 2" descr="http://www.extremetech.com/wp-content/uploads/2013/09/hybrid_memory_cube.jpg"/>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2701620" y="1340768"/>
            <a:ext cx="3383774" cy="2429550"/>
          </a:xfrm>
          <a:prstGeom prst="rect">
            <a:avLst/>
          </a:prstGeom>
          <a:noFill/>
          <a:extLst>
            <a:ext uri="{909E8E84-426E-40dd-AFC4-6F175D3DCCD1}">
              <a14:hiddenFill xmlns:a14="http://schemas.microsoft.com/office/drawing/2010/main">
                <a:solidFill>
                  <a:srgbClr val="FFFFFF"/>
                </a:solidFill>
              </a14:hiddenFill>
            </a:ext>
          </a:extLst>
        </p:spPr>
      </p:pic>
      <p:grpSp>
        <p:nvGrpSpPr>
          <p:cNvPr id="259" name="그룹 137"/>
          <p:cNvGrpSpPr/>
          <p:nvPr/>
        </p:nvGrpSpPr>
        <p:grpSpPr>
          <a:xfrm>
            <a:off x="2960548" y="2386982"/>
            <a:ext cx="2890319" cy="3322913"/>
            <a:chOff x="2540320" y="2698376"/>
            <a:chExt cx="2890319" cy="3322913"/>
          </a:xfrm>
        </p:grpSpPr>
        <p:cxnSp>
          <p:nvCxnSpPr>
            <p:cNvPr id="260" name="직선 연결선 64"/>
            <p:cNvCxnSpPr/>
            <p:nvPr/>
          </p:nvCxnSpPr>
          <p:spPr>
            <a:xfrm>
              <a:off x="2540320" y="3008078"/>
              <a:ext cx="101813" cy="990596"/>
            </a:xfrm>
            <a:prstGeom prst="line">
              <a:avLst/>
            </a:prstGeom>
            <a:noFill/>
            <a:ln w="9525" cap="flat" cmpd="sng" algn="ctr">
              <a:solidFill>
                <a:sysClr val="windowText" lastClr="000000"/>
              </a:solidFill>
              <a:prstDash val="dash"/>
            </a:ln>
            <a:effectLst/>
          </p:spPr>
        </p:cxnSp>
        <p:cxnSp>
          <p:nvCxnSpPr>
            <p:cNvPr id="261" name="직선 연결선 67"/>
            <p:cNvCxnSpPr/>
            <p:nvPr/>
          </p:nvCxnSpPr>
          <p:spPr>
            <a:xfrm flipH="1">
              <a:off x="5107196" y="2698376"/>
              <a:ext cx="323443" cy="1300298"/>
            </a:xfrm>
            <a:prstGeom prst="line">
              <a:avLst/>
            </a:prstGeom>
            <a:noFill/>
            <a:ln w="9525" cap="flat" cmpd="sng" algn="ctr">
              <a:solidFill>
                <a:sysClr val="windowText" lastClr="000000"/>
              </a:solidFill>
              <a:prstDash val="dash"/>
            </a:ln>
            <a:effectLst/>
          </p:spPr>
        </p:cxnSp>
        <p:grpSp>
          <p:nvGrpSpPr>
            <p:cNvPr id="262" name="그룹 85"/>
            <p:cNvGrpSpPr/>
            <p:nvPr/>
          </p:nvGrpSpPr>
          <p:grpSpPr>
            <a:xfrm>
              <a:off x="2542515" y="3916837"/>
              <a:ext cx="2664295" cy="2104452"/>
              <a:chOff x="3275856" y="3916837"/>
              <a:chExt cx="2664295" cy="2104452"/>
            </a:xfrm>
          </p:grpSpPr>
          <p:sp>
            <p:nvSpPr>
              <p:cNvPr id="263" name="직사각형 4"/>
              <p:cNvSpPr/>
              <p:nvPr/>
            </p:nvSpPr>
            <p:spPr>
              <a:xfrm>
                <a:off x="3375473" y="3998674"/>
                <a:ext cx="2465060" cy="2022615"/>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grpSp>
            <p:nvGrpSpPr>
              <p:cNvPr id="264" name="그룹 84"/>
              <p:cNvGrpSpPr/>
              <p:nvPr/>
            </p:nvGrpSpPr>
            <p:grpSpPr>
              <a:xfrm>
                <a:off x="3501888" y="3916837"/>
                <a:ext cx="2212233" cy="2010654"/>
                <a:chOff x="3501887" y="3916837"/>
                <a:chExt cx="2212233" cy="2010654"/>
              </a:xfrm>
            </p:grpSpPr>
            <p:grpSp>
              <p:nvGrpSpPr>
                <p:cNvPr id="267" name="그룹 49"/>
                <p:cNvGrpSpPr/>
                <p:nvPr/>
              </p:nvGrpSpPr>
              <p:grpSpPr>
                <a:xfrm flipV="1">
                  <a:off x="3627842" y="5167522"/>
                  <a:ext cx="64123" cy="489852"/>
                  <a:chOff x="3491880" y="4419110"/>
                  <a:chExt cx="73052" cy="558062"/>
                </a:xfrm>
              </p:grpSpPr>
              <p:cxnSp>
                <p:nvCxnSpPr>
                  <p:cNvPr id="310" name="직선 화살표 연결선 50"/>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11" name="직선 화살표 연결선 51"/>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8" name="그룹 52"/>
                <p:cNvGrpSpPr/>
                <p:nvPr/>
              </p:nvGrpSpPr>
              <p:grpSpPr>
                <a:xfrm flipV="1">
                  <a:off x="4070289" y="5167522"/>
                  <a:ext cx="64123" cy="489852"/>
                  <a:chOff x="3491880" y="4419110"/>
                  <a:chExt cx="73052" cy="558062"/>
                </a:xfrm>
              </p:grpSpPr>
              <p:cxnSp>
                <p:nvCxnSpPr>
                  <p:cNvPr id="308" name="직선 화살표 연결선 5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9" name="직선 화살표 연결선 54"/>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69" name="그룹 55"/>
                <p:cNvGrpSpPr/>
                <p:nvPr/>
              </p:nvGrpSpPr>
              <p:grpSpPr>
                <a:xfrm flipV="1">
                  <a:off x="4512736" y="5167522"/>
                  <a:ext cx="64123" cy="489852"/>
                  <a:chOff x="3491880" y="4419110"/>
                  <a:chExt cx="73052" cy="558062"/>
                </a:xfrm>
              </p:grpSpPr>
              <p:cxnSp>
                <p:nvCxnSpPr>
                  <p:cNvPr id="306" name="직선 화살표 연결선 56"/>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7" name="직선 화살표 연결선 57"/>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0" name="그룹 58"/>
                <p:cNvGrpSpPr/>
                <p:nvPr/>
              </p:nvGrpSpPr>
              <p:grpSpPr>
                <a:xfrm flipV="1">
                  <a:off x="5524042" y="5167522"/>
                  <a:ext cx="64123" cy="489852"/>
                  <a:chOff x="3491880" y="4419110"/>
                  <a:chExt cx="73052" cy="558062"/>
                </a:xfrm>
              </p:grpSpPr>
              <p:cxnSp>
                <p:nvCxnSpPr>
                  <p:cNvPr id="304" name="직선 화살표 연결선 59"/>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5" name="직선 화살표 연결선 60"/>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1" name="그룹 39"/>
                <p:cNvGrpSpPr/>
                <p:nvPr/>
              </p:nvGrpSpPr>
              <p:grpSpPr>
                <a:xfrm>
                  <a:off x="3627842" y="4362113"/>
                  <a:ext cx="64123" cy="489852"/>
                  <a:chOff x="3491880" y="4419110"/>
                  <a:chExt cx="73052" cy="558062"/>
                </a:xfrm>
              </p:grpSpPr>
              <p:cxnSp>
                <p:nvCxnSpPr>
                  <p:cNvPr id="302" name="직선 화살표 연결선 33"/>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3" name="직선 화살표 연결선 3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2" name="그룹 40"/>
                <p:cNvGrpSpPr/>
                <p:nvPr/>
              </p:nvGrpSpPr>
              <p:grpSpPr>
                <a:xfrm>
                  <a:off x="4070289" y="4362113"/>
                  <a:ext cx="64123" cy="489852"/>
                  <a:chOff x="3491880" y="4419110"/>
                  <a:chExt cx="73052" cy="558062"/>
                </a:xfrm>
              </p:grpSpPr>
              <p:cxnSp>
                <p:nvCxnSpPr>
                  <p:cNvPr id="300" name="직선 화살표 연결선 41"/>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301" name="직선 화살표 연결선 42"/>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3" name="그룹 43"/>
                <p:cNvGrpSpPr/>
                <p:nvPr/>
              </p:nvGrpSpPr>
              <p:grpSpPr>
                <a:xfrm>
                  <a:off x="4512736" y="4362113"/>
                  <a:ext cx="64123" cy="489852"/>
                  <a:chOff x="3491880" y="4419110"/>
                  <a:chExt cx="73052" cy="558062"/>
                </a:xfrm>
              </p:grpSpPr>
              <p:cxnSp>
                <p:nvCxnSpPr>
                  <p:cNvPr id="298" name="직선 화살표 연결선 44"/>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9" name="직선 화살표 연결선 45"/>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nvGrpSpPr>
                <p:cNvPr id="274" name="그룹 46"/>
                <p:cNvGrpSpPr/>
                <p:nvPr/>
              </p:nvGrpSpPr>
              <p:grpSpPr>
                <a:xfrm>
                  <a:off x="5524042" y="4362113"/>
                  <a:ext cx="64123" cy="489852"/>
                  <a:chOff x="3491880" y="4419110"/>
                  <a:chExt cx="73052" cy="558062"/>
                </a:xfrm>
              </p:grpSpPr>
              <p:cxnSp>
                <p:nvCxnSpPr>
                  <p:cNvPr id="296" name="직선 화살표 연결선 47"/>
                  <p:cNvCxnSpPr/>
                  <p:nvPr/>
                </p:nvCxnSpPr>
                <p:spPr>
                  <a:xfrm flipH="1">
                    <a:off x="3562846" y="4419110"/>
                    <a:ext cx="2086" cy="558062"/>
                  </a:xfrm>
                  <a:prstGeom prst="straightConnector1">
                    <a:avLst/>
                  </a:prstGeom>
                  <a:noFill/>
                  <a:ln w="9525" cap="flat" cmpd="sng" algn="ctr">
                    <a:solidFill>
                      <a:srgbClr val="5DA5DA">
                        <a:shade val="95000"/>
                        <a:satMod val="105000"/>
                      </a:srgbClr>
                    </a:solidFill>
                    <a:prstDash val="solid"/>
                    <a:headEnd type="none"/>
                    <a:tailEnd type="triangle" w="sm" len="sm"/>
                  </a:ln>
                  <a:effectLst/>
                </p:spPr>
              </p:cxnSp>
              <p:cxnSp>
                <p:nvCxnSpPr>
                  <p:cNvPr id="297" name="직선 화살표 연결선 48"/>
                  <p:cNvCxnSpPr/>
                  <p:nvPr/>
                </p:nvCxnSpPr>
                <p:spPr>
                  <a:xfrm>
                    <a:off x="3491880" y="4851158"/>
                    <a:ext cx="0" cy="126014"/>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sp>
              <p:nvSpPr>
                <p:cNvPr id="275" name="직사각형 6"/>
                <p:cNvSpPr/>
                <p:nvPr/>
              </p:nvSpPr>
              <p:spPr>
                <a:xfrm>
                  <a:off x="35018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6" name="직사각형 7"/>
                <p:cNvSpPr/>
                <p:nvPr/>
              </p:nvSpPr>
              <p:spPr>
                <a:xfrm>
                  <a:off x="3944334"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7" name="직사각형 8"/>
                <p:cNvSpPr/>
                <p:nvPr/>
              </p:nvSpPr>
              <p:spPr>
                <a:xfrm>
                  <a:off x="4386781"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8" name="직사각형 11"/>
                <p:cNvSpPr/>
                <p:nvPr/>
              </p:nvSpPr>
              <p:spPr>
                <a:xfrm>
                  <a:off x="3501887"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79" name="직사각형 12"/>
                <p:cNvSpPr/>
                <p:nvPr/>
              </p:nvSpPr>
              <p:spPr>
                <a:xfrm>
                  <a:off x="3944334"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0" name="직사각형 13"/>
                <p:cNvSpPr/>
                <p:nvPr/>
              </p:nvSpPr>
              <p:spPr>
                <a:xfrm>
                  <a:off x="4386781" y="44885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1" name="직사각형 15"/>
                <p:cNvSpPr/>
                <p:nvPr/>
              </p:nvSpPr>
              <p:spPr>
                <a:xfrm>
                  <a:off x="35018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2" name="직사각형 16"/>
                <p:cNvSpPr/>
                <p:nvPr/>
              </p:nvSpPr>
              <p:spPr>
                <a:xfrm>
                  <a:off x="3944334"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3" name="직사각형 17"/>
                <p:cNvSpPr/>
                <p:nvPr/>
              </p:nvSpPr>
              <p:spPr>
                <a:xfrm>
                  <a:off x="4386781"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4" name="직사각형 19"/>
                <p:cNvSpPr/>
                <p:nvPr/>
              </p:nvSpPr>
              <p:spPr>
                <a:xfrm>
                  <a:off x="35018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5" name="직사각형 20"/>
                <p:cNvSpPr/>
                <p:nvPr/>
              </p:nvSpPr>
              <p:spPr>
                <a:xfrm>
                  <a:off x="3944334"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6" name="직사각형 21"/>
                <p:cNvSpPr/>
                <p:nvPr/>
              </p:nvSpPr>
              <p:spPr>
                <a:xfrm>
                  <a:off x="4386781"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7" name="직사각형 5"/>
                <p:cNvSpPr/>
                <p:nvPr/>
              </p:nvSpPr>
              <p:spPr>
                <a:xfrm>
                  <a:off x="3501887" y="4851965"/>
                  <a:ext cx="2212233" cy="316034"/>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r>
                    <a:rPr lang="en-US" altLang="ko-KR" sz="1600" kern="0" dirty="0" smtClean="0">
                      <a:solidFill>
                        <a:sysClr val="windowText" lastClr="000000"/>
                      </a:solidFill>
                      <a:latin typeface="Calibri"/>
                      <a:ea typeface="나눔고딕"/>
                    </a:rPr>
                    <a:t>Crossbar Network</a:t>
                  </a:r>
                  <a:endParaRPr lang="ko-KR" altLang="en-US" sz="1600" kern="0" dirty="0">
                    <a:solidFill>
                      <a:sysClr val="windowText" lastClr="000000"/>
                    </a:solidFill>
                    <a:latin typeface="Calibri"/>
                    <a:ea typeface="나눔고딕"/>
                  </a:endParaRPr>
                </a:p>
              </p:txBody>
            </p:sp>
            <p:sp>
              <p:nvSpPr>
                <p:cNvPr id="288" name="직사각형 9"/>
                <p:cNvSpPr/>
                <p:nvPr/>
              </p:nvSpPr>
              <p:spPr>
                <a:xfrm>
                  <a:off x="5398087" y="410928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89" name="직사각형 14"/>
                <p:cNvSpPr/>
                <p:nvPr/>
              </p:nvSpPr>
              <p:spPr>
                <a:xfrm>
                  <a:off x="5398087" y="4480626"/>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0" name="직사각형 18"/>
                <p:cNvSpPr/>
                <p:nvPr/>
              </p:nvSpPr>
              <p:spPr>
                <a:xfrm>
                  <a:off x="5398087" y="5286511"/>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1" name="직사각형 22"/>
                <p:cNvSpPr/>
                <p:nvPr/>
              </p:nvSpPr>
              <p:spPr>
                <a:xfrm>
                  <a:off x="5398087" y="5657850"/>
                  <a:ext cx="316033" cy="25282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292" name="TextBox 291"/>
                <p:cNvSpPr txBox="1"/>
                <p:nvPr/>
              </p:nvSpPr>
              <p:spPr>
                <a:xfrm>
                  <a:off x="4860355" y="3916837"/>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3" name="TextBox 292"/>
                <p:cNvSpPr txBox="1"/>
                <p:nvPr/>
              </p:nvSpPr>
              <p:spPr>
                <a:xfrm>
                  <a:off x="4860355" y="4297315"/>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4" name="TextBox 293"/>
                <p:cNvSpPr txBox="1"/>
                <p:nvPr/>
              </p:nvSpPr>
              <p:spPr>
                <a:xfrm>
                  <a:off x="4860355" y="5096119"/>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sp>
              <p:nvSpPr>
                <p:cNvPr id="295" name="TextBox 294"/>
                <p:cNvSpPr txBox="1"/>
                <p:nvPr/>
              </p:nvSpPr>
              <p:spPr>
                <a:xfrm>
                  <a:off x="4860355" y="5465826"/>
                  <a:ext cx="39786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a:t>
                  </a:r>
                  <a:endParaRPr lang="ko-KR" altLang="en-US" sz="2400" kern="0" dirty="0">
                    <a:solidFill>
                      <a:sysClr val="windowText" lastClr="000000"/>
                    </a:solidFill>
                    <a:latin typeface="Tahoma"/>
                  </a:endParaRPr>
                </a:p>
              </p:txBody>
            </p:sp>
          </p:grpSp>
          <p:cxnSp>
            <p:nvCxnSpPr>
              <p:cNvPr id="265" name="직선 화살표 연결선 78"/>
              <p:cNvCxnSpPr/>
              <p:nvPr/>
            </p:nvCxnSpPr>
            <p:spPr>
              <a:xfrm flipH="1">
                <a:off x="3275856" y="5013177"/>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cxnSp>
            <p:nvCxnSpPr>
              <p:cNvPr id="266" name="직선 화살표 연결선 83"/>
              <p:cNvCxnSpPr/>
              <p:nvPr/>
            </p:nvCxnSpPr>
            <p:spPr>
              <a:xfrm flipH="1">
                <a:off x="5714120" y="5015083"/>
                <a:ext cx="226031" cy="0"/>
              </a:xfrm>
              <a:prstGeom prst="straightConnector1">
                <a:avLst/>
              </a:prstGeom>
              <a:noFill/>
              <a:ln w="9525" cap="flat" cmpd="sng" algn="ctr">
                <a:solidFill>
                  <a:srgbClr val="5DA5DA">
                    <a:shade val="95000"/>
                    <a:satMod val="105000"/>
                  </a:srgbClr>
                </a:solidFill>
                <a:prstDash val="solid"/>
                <a:headEnd type="triangle" w="sm" len="sm"/>
                <a:tailEnd type="triangle" w="sm" len="sm"/>
              </a:ln>
              <a:effectLst/>
            </p:spPr>
          </p:cxnSp>
        </p:grpSp>
      </p:grpSp>
      <p:grpSp>
        <p:nvGrpSpPr>
          <p:cNvPr id="312" name="그룹 138"/>
          <p:cNvGrpSpPr/>
          <p:nvPr/>
        </p:nvGrpSpPr>
        <p:grpSpPr>
          <a:xfrm>
            <a:off x="5397217" y="3068960"/>
            <a:ext cx="3568497" cy="2986186"/>
            <a:chOff x="5277803" y="2315022"/>
            <a:chExt cx="3568497" cy="2986186"/>
          </a:xfrm>
        </p:grpSpPr>
        <p:grpSp>
          <p:nvGrpSpPr>
            <p:cNvPr id="313" name="그룹 131"/>
            <p:cNvGrpSpPr/>
            <p:nvPr/>
          </p:nvGrpSpPr>
          <p:grpSpPr>
            <a:xfrm>
              <a:off x="5860114" y="2315022"/>
              <a:ext cx="2986186" cy="2986186"/>
              <a:chOff x="5700614" y="2176524"/>
              <a:chExt cx="2986186" cy="2986186"/>
            </a:xfrm>
          </p:grpSpPr>
          <p:sp>
            <p:nvSpPr>
              <p:cNvPr id="316" name="직사각형 86"/>
              <p:cNvSpPr/>
              <p:nvPr/>
            </p:nvSpPr>
            <p:spPr>
              <a:xfrm>
                <a:off x="5700614" y="2176524"/>
                <a:ext cx="2986186" cy="2986186"/>
              </a:xfrm>
              <a:prstGeom prst="rect">
                <a:avLst/>
              </a:prstGeom>
              <a:solidFill>
                <a:sysClr val="window" lastClr="FFFFFF"/>
              </a:solidFill>
              <a:ln w="25400" cap="flat" cmpd="sng" algn="ctr">
                <a:solidFill>
                  <a:srgbClr val="5DA5DA"/>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7" name="직사각형 87"/>
              <p:cNvSpPr/>
              <p:nvPr/>
            </p:nvSpPr>
            <p:spPr>
              <a:xfrm>
                <a:off x="8110736" y="2346491"/>
                <a:ext cx="432048" cy="2075090"/>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vert" rtlCol="0" anchor="ctr"/>
              <a:lstStyle/>
              <a:p>
                <a:pPr algn="ctr">
                  <a:defRPr/>
                </a:pPr>
                <a:r>
                  <a:rPr lang="en-US" altLang="ko-KR" kern="0" dirty="0" smtClean="0">
                    <a:solidFill>
                      <a:sysClr val="windowText" lastClr="000000"/>
                    </a:solidFill>
                    <a:latin typeface="Calibri"/>
                    <a:ea typeface="나눔고딕"/>
                  </a:rPr>
                  <a:t>DRAM Controller</a:t>
                </a:r>
                <a:endParaRPr lang="ko-KR" altLang="en-US" kern="0" dirty="0">
                  <a:solidFill>
                    <a:sysClr val="windowText" lastClr="000000"/>
                  </a:solidFill>
                  <a:latin typeface="Calibri"/>
                  <a:ea typeface="나눔고딕"/>
                </a:endParaRPr>
              </a:p>
            </p:txBody>
          </p:sp>
          <p:sp>
            <p:nvSpPr>
              <p:cNvPr id="318" name="직사각형 88"/>
              <p:cNvSpPr/>
              <p:nvPr/>
            </p:nvSpPr>
            <p:spPr>
              <a:xfrm>
                <a:off x="8110736" y="4589673"/>
                <a:ext cx="432048" cy="404944"/>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NI</a:t>
                </a:r>
                <a:endParaRPr lang="ko-KR" altLang="en-US" kern="0" dirty="0">
                  <a:solidFill>
                    <a:sysClr val="windowText" lastClr="000000"/>
                  </a:solidFill>
                  <a:latin typeface="Calibri"/>
                  <a:ea typeface="나눔고딕"/>
                </a:endParaRPr>
              </a:p>
            </p:txBody>
          </p:sp>
          <p:cxnSp>
            <p:nvCxnSpPr>
              <p:cNvPr id="319" name="직선 화살표 연결선 97"/>
              <p:cNvCxnSpPr>
                <a:stCxn id="318" idx="0"/>
                <a:endCxn id="317" idx="2"/>
              </p:cNvCxnSpPr>
              <p:nvPr/>
            </p:nvCxnSpPr>
            <p:spPr>
              <a:xfrm flipV="1">
                <a:off x="8326760" y="4421581"/>
                <a:ext cx="0" cy="16809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cxnSp>
          <p:nvCxnSpPr>
            <p:cNvPr id="314" name="직선 연결선 127"/>
            <p:cNvCxnSpPr/>
            <p:nvPr/>
          </p:nvCxnSpPr>
          <p:spPr>
            <a:xfrm flipV="1">
              <a:off x="5280614" y="2315022"/>
              <a:ext cx="583876" cy="1104125"/>
            </a:xfrm>
            <a:prstGeom prst="line">
              <a:avLst/>
            </a:prstGeom>
            <a:noFill/>
            <a:ln w="9525" cap="flat" cmpd="sng" algn="ctr">
              <a:solidFill>
                <a:srgbClr val="5DA5DA">
                  <a:shade val="95000"/>
                  <a:satMod val="105000"/>
                </a:srgbClr>
              </a:solidFill>
              <a:prstDash val="dash"/>
            </a:ln>
            <a:effectLst/>
          </p:spPr>
        </p:cxnSp>
        <p:cxnSp>
          <p:nvCxnSpPr>
            <p:cNvPr id="315" name="직선 연결선 128"/>
            <p:cNvCxnSpPr/>
            <p:nvPr/>
          </p:nvCxnSpPr>
          <p:spPr>
            <a:xfrm>
              <a:off x="5277803" y="3668121"/>
              <a:ext cx="580861" cy="1633087"/>
            </a:xfrm>
            <a:prstGeom prst="line">
              <a:avLst/>
            </a:prstGeom>
            <a:noFill/>
            <a:ln w="9525" cap="flat" cmpd="sng" algn="ctr">
              <a:solidFill>
                <a:srgbClr val="5DA5DA">
                  <a:shade val="95000"/>
                  <a:satMod val="105000"/>
                </a:srgbClr>
              </a:solidFill>
              <a:prstDash val="dash"/>
            </a:ln>
            <a:effectLst/>
          </p:spPr>
        </p:cxnSp>
      </p:grpSp>
      <p:grpSp>
        <p:nvGrpSpPr>
          <p:cNvPr id="320" name="그룹 132"/>
          <p:cNvGrpSpPr/>
          <p:nvPr/>
        </p:nvGrpSpPr>
        <p:grpSpPr>
          <a:xfrm>
            <a:off x="6127920" y="3238927"/>
            <a:ext cx="2261730" cy="2648562"/>
            <a:chOff x="5849006" y="2346491"/>
            <a:chExt cx="2261730" cy="2648562"/>
          </a:xfrm>
        </p:grpSpPr>
        <p:sp>
          <p:nvSpPr>
            <p:cNvPr id="321" name="직사각형 89"/>
            <p:cNvSpPr/>
            <p:nvPr/>
          </p:nvSpPr>
          <p:spPr>
            <a:xfrm>
              <a:off x="5849006" y="2346491"/>
              <a:ext cx="2079267" cy="774399"/>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sz="2000" kern="0" dirty="0" smtClean="0">
                  <a:solidFill>
                    <a:sysClr val="windowText" lastClr="000000"/>
                  </a:solidFill>
                  <a:latin typeface="Calibri"/>
                  <a:ea typeface="나눔고딕"/>
                </a:rPr>
                <a:t>In-Order Core</a:t>
              </a:r>
              <a:endParaRPr lang="ko-KR" altLang="en-US" sz="2000" kern="0" dirty="0">
                <a:solidFill>
                  <a:sysClr val="windowText" lastClr="000000"/>
                </a:solidFill>
                <a:latin typeface="Calibri"/>
                <a:ea typeface="나눔고딕"/>
              </a:endParaRPr>
            </a:p>
          </p:txBody>
        </p:sp>
        <p:sp>
          <p:nvSpPr>
            <p:cNvPr id="322" name="직사각형 90"/>
            <p:cNvSpPr/>
            <p:nvPr/>
          </p:nvSpPr>
          <p:spPr>
            <a:xfrm>
              <a:off x="5849006" y="4589673"/>
              <a:ext cx="2079267" cy="405380"/>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Message Queue</a:t>
              </a:r>
              <a:endParaRPr lang="ko-KR" altLang="en-US" kern="0" dirty="0">
                <a:solidFill>
                  <a:sysClr val="windowText" lastClr="000000"/>
                </a:solidFill>
                <a:latin typeface="Calibri"/>
                <a:ea typeface="나눔고딕"/>
              </a:endParaRPr>
            </a:p>
          </p:txBody>
        </p:sp>
        <p:sp>
          <p:nvSpPr>
            <p:cNvPr id="323" name="직사각형 91"/>
            <p:cNvSpPr/>
            <p:nvPr/>
          </p:nvSpPr>
          <p:spPr>
            <a:xfrm>
              <a:off x="6882913" y="3280649"/>
              <a:ext cx="1045360"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PF Buffer</a:t>
              </a:r>
              <a:endParaRPr lang="ko-KR" altLang="en-US" kern="0" dirty="0">
                <a:solidFill>
                  <a:sysClr val="windowText" lastClr="000000"/>
                </a:solidFill>
                <a:latin typeface="Calibri"/>
                <a:ea typeface="나눔고딕"/>
              </a:endParaRPr>
            </a:p>
          </p:txBody>
        </p:sp>
        <p:sp>
          <p:nvSpPr>
            <p:cNvPr id="324" name="직사각형 92"/>
            <p:cNvSpPr/>
            <p:nvPr/>
          </p:nvSpPr>
          <p:spPr>
            <a:xfrm>
              <a:off x="6882913" y="4047202"/>
              <a:ext cx="1045360" cy="374697"/>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MTP</a:t>
              </a:r>
              <a:endParaRPr lang="ko-KR" altLang="en-US" kern="0" dirty="0">
                <a:solidFill>
                  <a:sysClr val="windowText" lastClr="000000"/>
                </a:solidFill>
                <a:latin typeface="Calibri"/>
                <a:ea typeface="나눔고딕"/>
              </a:endParaRPr>
            </a:p>
          </p:txBody>
        </p:sp>
        <p:sp>
          <p:nvSpPr>
            <p:cNvPr id="325" name="직사각형 93"/>
            <p:cNvSpPr/>
            <p:nvPr/>
          </p:nvSpPr>
          <p:spPr>
            <a:xfrm>
              <a:off x="6240328" y="3280650"/>
              <a:ext cx="460122" cy="610202"/>
            </a:xfrm>
            <a:prstGeom prst="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p:spPr>
          <p:txBody>
            <a:bodyPr vert="horz" rtlCol="0" anchor="ctr"/>
            <a:lstStyle/>
            <a:p>
              <a:pPr algn="ctr">
                <a:defRPr/>
              </a:pPr>
              <a:r>
                <a:rPr lang="en-US" altLang="ko-KR" kern="0" dirty="0" smtClean="0">
                  <a:solidFill>
                    <a:sysClr val="windowText" lastClr="000000"/>
                  </a:solidFill>
                  <a:latin typeface="Calibri"/>
                  <a:ea typeface="나눔고딕"/>
                </a:rPr>
                <a:t>LP</a:t>
              </a:r>
              <a:endParaRPr lang="ko-KR" altLang="en-US" kern="0" dirty="0">
                <a:solidFill>
                  <a:sysClr val="windowText" lastClr="000000"/>
                </a:solidFill>
                <a:latin typeface="Calibri"/>
                <a:ea typeface="나눔고딕"/>
              </a:endParaRPr>
            </a:p>
          </p:txBody>
        </p:sp>
        <p:cxnSp>
          <p:nvCxnSpPr>
            <p:cNvPr id="326" name="직선 화살표 연결선 95"/>
            <p:cNvCxnSpPr/>
            <p:nvPr/>
          </p:nvCxnSpPr>
          <p:spPr>
            <a:xfrm>
              <a:off x="6028727" y="3120890"/>
              <a:ext cx="0" cy="1468783"/>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7" name="직선 화살표 연결선 98"/>
            <p:cNvCxnSpPr>
              <a:stCxn id="318" idx="1"/>
              <a:endCxn id="322" idx="3"/>
            </p:cNvCxnSpPr>
            <p:nvPr/>
          </p:nvCxnSpPr>
          <p:spPr>
            <a:xfrm flipH="1">
              <a:off x="7928273" y="4792145"/>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28" name="직선 화살표 연결선 106"/>
            <p:cNvCxnSpPr/>
            <p:nvPr/>
          </p:nvCxnSpPr>
          <p:spPr>
            <a:xfrm flipV="1">
              <a:off x="7405593" y="4420547"/>
              <a:ext cx="0" cy="169126"/>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29" name="직선 화살표 연결선 109"/>
            <p:cNvCxnSpPr>
              <a:stCxn id="324" idx="0"/>
              <a:endCxn id="323" idx="2"/>
            </p:cNvCxnSpPr>
            <p:nvPr/>
          </p:nvCxnSpPr>
          <p:spPr>
            <a:xfrm flipV="1">
              <a:off x="7405593" y="3890851"/>
              <a:ext cx="0" cy="15635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0" name="직선 화살표 연결선 113"/>
            <p:cNvCxnSpPr/>
            <p:nvPr/>
          </p:nvCxnSpPr>
          <p:spPr>
            <a:xfrm flipV="1">
              <a:off x="7405593"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1" name="직선 화살표 연결선 115"/>
            <p:cNvCxnSpPr/>
            <p:nvPr/>
          </p:nvCxnSpPr>
          <p:spPr>
            <a:xfrm>
              <a:off x="6470389" y="3120890"/>
              <a:ext cx="0" cy="159760"/>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2" name="직선 화살표 연결선 116"/>
            <p:cNvCxnSpPr>
              <a:stCxn id="325" idx="3"/>
              <a:endCxn id="323" idx="1"/>
            </p:cNvCxnSpPr>
            <p:nvPr/>
          </p:nvCxnSpPr>
          <p:spPr>
            <a:xfrm flipV="1">
              <a:off x="6700450" y="3585750"/>
              <a:ext cx="182463" cy="1"/>
            </a:xfrm>
            <a:prstGeom prst="straightConnector1">
              <a:avLst/>
            </a:prstGeom>
            <a:noFill/>
            <a:ln w="9525" cap="flat" cmpd="sng" algn="ctr">
              <a:solidFill>
                <a:srgbClr val="FAA43A">
                  <a:shade val="95000"/>
                  <a:satMod val="105000"/>
                </a:srgbClr>
              </a:solidFill>
              <a:prstDash val="solid"/>
              <a:tailEnd type="triangle"/>
            </a:ln>
            <a:effectLst/>
          </p:spPr>
        </p:cxnSp>
        <p:cxnSp>
          <p:nvCxnSpPr>
            <p:cNvPr id="333" name="직선 화살표 연결선 123"/>
            <p:cNvCxnSpPr/>
            <p:nvPr/>
          </p:nvCxnSpPr>
          <p:spPr>
            <a:xfrm flipH="1">
              <a:off x="7928273" y="3594266"/>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cxnSp>
          <p:nvCxnSpPr>
            <p:cNvPr id="334" name="직선 화살표 연결선 124"/>
            <p:cNvCxnSpPr/>
            <p:nvPr/>
          </p:nvCxnSpPr>
          <p:spPr>
            <a:xfrm flipH="1">
              <a:off x="7928273" y="2733472"/>
              <a:ext cx="182463" cy="218"/>
            </a:xfrm>
            <a:prstGeom prst="straightConnector1">
              <a:avLst/>
            </a:prstGeom>
            <a:noFill/>
            <a:ln w="9525" cap="flat" cmpd="sng" algn="ctr">
              <a:solidFill>
                <a:srgbClr val="FAA43A">
                  <a:shade val="95000"/>
                  <a:satMod val="105000"/>
                </a:srgbClr>
              </a:solidFill>
              <a:prstDash val="solid"/>
              <a:headEnd type="triangle"/>
              <a:tailEnd type="triangle"/>
            </a:ln>
            <a:effectLst/>
          </p:spPr>
        </p:cxnSp>
      </p:grpSp>
      <p:grpSp>
        <p:nvGrpSpPr>
          <p:cNvPr id="335" name="그룹 583"/>
          <p:cNvGrpSpPr/>
          <p:nvPr/>
        </p:nvGrpSpPr>
        <p:grpSpPr>
          <a:xfrm>
            <a:off x="318817" y="3704795"/>
            <a:ext cx="2747113" cy="2348991"/>
            <a:chOff x="211357" y="3318585"/>
            <a:chExt cx="2747113" cy="2348991"/>
          </a:xfrm>
        </p:grpSpPr>
        <p:grpSp>
          <p:nvGrpSpPr>
            <p:cNvPr id="336" name="그룹 576"/>
            <p:cNvGrpSpPr/>
            <p:nvPr/>
          </p:nvGrpSpPr>
          <p:grpSpPr>
            <a:xfrm>
              <a:off x="211357" y="3468326"/>
              <a:ext cx="2199540" cy="2199250"/>
              <a:chOff x="288170" y="3573016"/>
              <a:chExt cx="2199540" cy="2199250"/>
            </a:xfrm>
          </p:grpSpPr>
          <p:grpSp>
            <p:nvGrpSpPr>
              <p:cNvPr id="339" name="그룹 337"/>
              <p:cNvGrpSpPr/>
              <p:nvPr/>
            </p:nvGrpSpPr>
            <p:grpSpPr>
              <a:xfrm>
                <a:off x="288170" y="3573016"/>
                <a:ext cx="2199540" cy="456333"/>
                <a:chOff x="288170" y="3573016"/>
                <a:chExt cx="2199540" cy="456333"/>
              </a:xfrm>
            </p:grpSpPr>
            <p:grpSp>
              <p:nvGrpSpPr>
                <p:cNvPr id="462" name="그룹 315"/>
                <p:cNvGrpSpPr/>
                <p:nvPr/>
              </p:nvGrpSpPr>
              <p:grpSpPr>
                <a:xfrm>
                  <a:off x="288170" y="3573016"/>
                  <a:ext cx="457200" cy="456333"/>
                  <a:chOff x="288170" y="3573016"/>
                  <a:chExt cx="457200" cy="456333"/>
                </a:xfrm>
              </p:grpSpPr>
              <p:sp>
                <p:nvSpPr>
                  <p:cNvPr id="484" name="직사각형 14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5" name="직사각형 14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6" name="직사각형 14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7" name="직사각형 15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8" name="직사각형 15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9" name="직사각형 15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3" name="그룹 316"/>
                <p:cNvGrpSpPr/>
                <p:nvPr/>
              </p:nvGrpSpPr>
              <p:grpSpPr>
                <a:xfrm>
                  <a:off x="868950" y="3573016"/>
                  <a:ext cx="457200" cy="456333"/>
                  <a:chOff x="288170" y="3573016"/>
                  <a:chExt cx="457200" cy="456333"/>
                </a:xfrm>
              </p:grpSpPr>
              <p:sp>
                <p:nvSpPr>
                  <p:cNvPr id="478" name="직사각형 31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9" name="직사각형 31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0" name="직사각형 31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1" name="직사각형 32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2" name="직사각형 32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83" name="직사각형 32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4" name="그룹 323"/>
                <p:cNvGrpSpPr/>
                <p:nvPr/>
              </p:nvGrpSpPr>
              <p:grpSpPr>
                <a:xfrm>
                  <a:off x="1449730" y="3573016"/>
                  <a:ext cx="457200" cy="456333"/>
                  <a:chOff x="288170" y="3573016"/>
                  <a:chExt cx="457200" cy="456333"/>
                </a:xfrm>
              </p:grpSpPr>
              <p:sp>
                <p:nvSpPr>
                  <p:cNvPr id="472" name="직사각형 324"/>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3" name="직사각형 325"/>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4" name="직사각형 326"/>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5" name="직사각형 327"/>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6" name="직사각형 328"/>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7" name="직사각형 329"/>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65" name="그룹 330"/>
                <p:cNvGrpSpPr/>
                <p:nvPr/>
              </p:nvGrpSpPr>
              <p:grpSpPr>
                <a:xfrm>
                  <a:off x="2030510" y="3573016"/>
                  <a:ext cx="457200" cy="456333"/>
                  <a:chOff x="288170" y="3573016"/>
                  <a:chExt cx="457200" cy="456333"/>
                </a:xfrm>
              </p:grpSpPr>
              <p:sp>
                <p:nvSpPr>
                  <p:cNvPr id="466" name="직사각형 33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7" name="직사각형 33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8" name="직사각형 33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9" name="직사각형 33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0" name="직사각형 33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71" name="직사각형 33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0" name="그룹 338"/>
              <p:cNvGrpSpPr/>
              <p:nvPr/>
            </p:nvGrpSpPr>
            <p:grpSpPr>
              <a:xfrm>
                <a:off x="288170" y="4153087"/>
                <a:ext cx="2199540" cy="456333"/>
                <a:chOff x="288170" y="3573016"/>
                <a:chExt cx="2199540" cy="456333"/>
              </a:xfrm>
            </p:grpSpPr>
            <p:grpSp>
              <p:nvGrpSpPr>
                <p:cNvPr id="434" name="그룹 339"/>
                <p:cNvGrpSpPr/>
                <p:nvPr/>
              </p:nvGrpSpPr>
              <p:grpSpPr>
                <a:xfrm>
                  <a:off x="288170" y="3573016"/>
                  <a:ext cx="457200" cy="456333"/>
                  <a:chOff x="288170" y="3573016"/>
                  <a:chExt cx="457200" cy="456333"/>
                </a:xfrm>
              </p:grpSpPr>
              <p:sp>
                <p:nvSpPr>
                  <p:cNvPr id="456" name="직사각형 36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7" name="직사각형 36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8" name="직사각형 36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9" name="직사각형 36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0" name="직사각형 36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61" name="직사각형 36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5" name="그룹 340"/>
                <p:cNvGrpSpPr/>
                <p:nvPr/>
              </p:nvGrpSpPr>
              <p:grpSpPr>
                <a:xfrm>
                  <a:off x="868950" y="3573016"/>
                  <a:ext cx="457200" cy="456333"/>
                  <a:chOff x="288170" y="3573016"/>
                  <a:chExt cx="457200" cy="456333"/>
                </a:xfrm>
              </p:grpSpPr>
              <p:sp>
                <p:nvSpPr>
                  <p:cNvPr id="450" name="직사각형 355"/>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356"/>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357"/>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358"/>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359"/>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5" name="직사각형 360"/>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6" name="그룹 341"/>
                <p:cNvGrpSpPr/>
                <p:nvPr/>
              </p:nvGrpSpPr>
              <p:grpSpPr>
                <a:xfrm>
                  <a:off x="1449730" y="3573016"/>
                  <a:ext cx="457200" cy="456333"/>
                  <a:chOff x="288170" y="3573016"/>
                  <a:chExt cx="457200" cy="456333"/>
                </a:xfrm>
              </p:grpSpPr>
              <p:sp>
                <p:nvSpPr>
                  <p:cNvPr id="444" name="직사각형 34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35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35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35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35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35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37" name="그룹 342"/>
                <p:cNvGrpSpPr/>
                <p:nvPr/>
              </p:nvGrpSpPr>
              <p:grpSpPr>
                <a:xfrm>
                  <a:off x="2030510" y="3573016"/>
                  <a:ext cx="457200" cy="456333"/>
                  <a:chOff x="288170" y="3573016"/>
                  <a:chExt cx="457200" cy="456333"/>
                </a:xfrm>
              </p:grpSpPr>
              <p:sp>
                <p:nvSpPr>
                  <p:cNvPr id="438" name="직사각형 34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9" name="직사각형 34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34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34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34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34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1" name="그룹 396"/>
              <p:cNvGrpSpPr/>
              <p:nvPr/>
            </p:nvGrpSpPr>
            <p:grpSpPr>
              <a:xfrm>
                <a:off x="288170" y="4733912"/>
                <a:ext cx="2199540" cy="456333"/>
                <a:chOff x="288170" y="3573016"/>
                <a:chExt cx="2199540" cy="456333"/>
              </a:xfrm>
            </p:grpSpPr>
            <p:grpSp>
              <p:nvGrpSpPr>
                <p:cNvPr id="406" name="그룹 397"/>
                <p:cNvGrpSpPr/>
                <p:nvPr/>
              </p:nvGrpSpPr>
              <p:grpSpPr>
                <a:xfrm>
                  <a:off x="288170" y="3573016"/>
                  <a:ext cx="457200" cy="456333"/>
                  <a:chOff x="288170" y="3573016"/>
                  <a:chExt cx="457200" cy="456333"/>
                </a:xfrm>
              </p:grpSpPr>
              <p:sp>
                <p:nvSpPr>
                  <p:cNvPr id="428" name="직사각형 419"/>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9" name="직사각형 420"/>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0" name="직사각형 421"/>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1" name="직사각형 422"/>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2" name="직사각형 423"/>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33" name="직사각형 424"/>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7" name="그룹 398"/>
                <p:cNvGrpSpPr/>
                <p:nvPr/>
              </p:nvGrpSpPr>
              <p:grpSpPr>
                <a:xfrm>
                  <a:off x="868950" y="3573016"/>
                  <a:ext cx="457200" cy="456333"/>
                  <a:chOff x="288170" y="3573016"/>
                  <a:chExt cx="457200" cy="456333"/>
                </a:xfrm>
              </p:grpSpPr>
              <p:sp>
                <p:nvSpPr>
                  <p:cNvPr id="422" name="직사각형 413"/>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3" name="직사각형 414"/>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4" name="직사각형 415"/>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5" name="직사각형 416"/>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6" name="직사각형 417"/>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7" name="직사각형 418"/>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8" name="그룹 399"/>
                <p:cNvGrpSpPr/>
                <p:nvPr/>
              </p:nvGrpSpPr>
              <p:grpSpPr>
                <a:xfrm>
                  <a:off x="1449730" y="3573016"/>
                  <a:ext cx="457200" cy="456333"/>
                  <a:chOff x="288170" y="3573016"/>
                  <a:chExt cx="457200" cy="456333"/>
                </a:xfrm>
              </p:grpSpPr>
              <p:sp>
                <p:nvSpPr>
                  <p:cNvPr id="416" name="직사각형 407"/>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7" name="직사각형 408"/>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8" name="직사각형 409"/>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9" name="직사각형 410"/>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0" name="직사각형 411"/>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21" name="직사각형 412"/>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409" name="그룹 400"/>
                <p:cNvGrpSpPr/>
                <p:nvPr/>
              </p:nvGrpSpPr>
              <p:grpSpPr>
                <a:xfrm>
                  <a:off x="2030510" y="3573016"/>
                  <a:ext cx="457200" cy="456333"/>
                  <a:chOff x="288170" y="3573016"/>
                  <a:chExt cx="457200" cy="456333"/>
                </a:xfrm>
              </p:grpSpPr>
              <p:sp>
                <p:nvSpPr>
                  <p:cNvPr id="410" name="직사각형 401"/>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402"/>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3"/>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04"/>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05"/>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06"/>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grpSp>
            <p:nvGrpSpPr>
              <p:cNvPr id="342" name="그룹 425"/>
              <p:cNvGrpSpPr/>
              <p:nvPr/>
            </p:nvGrpSpPr>
            <p:grpSpPr>
              <a:xfrm>
                <a:off x="288170" y="5315933"/>
                <a:ext cx="2199540" cy="456333"/>
                <a:chOff x="288170" y="3573016"/>
                <a:chExt cx="2199540" cy="456333"/>
              </a:xfrm>
            </p:grpSpPr>
            <p:grpSp>
              <p:nvGrpSpPr>
                <p:cNvPr id="378" name="그룹 426"/>
                <p:cNvGrpSpPr/>
                <p:nvPr/>
              </p:nvGrpSpPr>
              <p:grpSpPr>
                <a:xfrm>
                  <a:off x="288170" y="3573016"/>
                  <a:ext cx="457200" cy="456333"/>
                  <a:chOff x="288170" y="3573016"/>
                  <a:chExt cx="457200" cy="456333"/>
                </a:xfrm>
              </p:grpSpPr>
              <p:sp>
                <p:nvSpPr>
                  <p:cNvPr id="400" name="직사각형 448"/>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1" name="직사각형 449"/>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2" name="직사각형 450"/>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3" name="직사각형 451"/>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4" name="직사각형 452"/>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5" name="직사각형 453"/>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79" name="그룹 427"/>
                <p:cNvGrpSpPr/>
                <p:nvPr/>
              </p:nvGrpSpPr>
              <p:grpSpPr>
                <a:xfrm>
                  <a:off x="868950" y="3573016"/>
                  <a:ext cx="457200" cy="456333"/>
                  <a:chOff x="288170" y="3573016"/>
                  <a:chExt cx="457200" cy="456333"/>
                </a:xfrm>
              </p:grpSpPr>
              <p:sp>
                <p:nvSpPr>
                  <p:cNvPr id="394" name="직사각형 442"/>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443"/>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444"/>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445"/>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446"/>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447"/>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0" name="그룹 428"/>
                <p:cNvGrpSpPr/>
                <p:nvPr/>
              </p:nvGrpSpPr>
              <p:grpSpPr>
                <a:xfrm>
                  <a:off x="1449730" y="3573016"/>
                  <a:ext cx="457200" cy="456333"/>
                  <a:chOff x="288170" y="3573016"/>
                  <a:chExt cx="457200" cy="456333"/>
                </a:xfrm>
              </p:grpSpPr>
              <p:sp>
                <p:nvSpPr>
                  <p:cNvPr id="388" name="직사각형 436"/>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9" name="직사각형 437"/>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0" name="직사각형 438"/>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439"/>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2" name="직사각형 440"/>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3" name="직사각형 441"/>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nvGrpSpPr>
                <p:cNvPr id="381" name="그룹 429"/>
                <p:cNvGrpSpPr/>
                <p:nvPr/>
              </p:nvGrpSpPr>
              <p:grpSpPr>
                <a:xfrm>
                  <a:off x="2030510" y="3573016"/>
                  <a:ext cx="457200" cy="456333"/>
                  <a:chOff x="288170" y="3573016"/>
                  <a:chExt cx="457200" cy="456333"/>
                </a:xfrm>
              </p:grpSpPr>
              <p:sp>
                <p:nvSpPr>
                  <p:cNvPr id="382" name="직사각형 430"/>
                  <p:cNvSpPr/>
                  <p:nvPr/>
                </p:nvSpPr>
                <p:spPr>
                  <a:xfrm>
                    <a:off x="288170" y="3573016"/>
                    <a:ext cx="457200" cy="456333"/>
                  </a:xfrm>
                  <a:prstGeom prst="rect">
                    <a:avLst/>
                  </a:prstGeom>
                  <a:solidFill>
                    <a:sysClr val="window" lastClr="FFFFFF"/>
                  </a:solidFill>
                  <a:ln w="12700" cap="flat" cmpd="sng" algn="ctr">
                    <a:solidFill>
                      <a:sysClr val="windowText" lastClr="000000"/>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431"/>
                  <p:cNvSpPr/>
                  <p:nvPr/>
                </p:nvSpPr>
                <p:spPr>
                  <a:xfrm>
                    <a:off x="362192"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4" name="직사각형 432"/>
                  <p:cNvSpPr/>
                  <p:nvPr/>
                </p:nvSpPr>
                <p:spPr>
                  <a:xfrm>
                    <a:off x="362191" y="3756158"/>
                    <a:ext cx="309159" cy="90048"/>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5" name="직사각형 433"/>
                  <p:cNvSpPr/>
                  <p:nvPr/>
                </p:nvSpPr>
                <p:spPr>
                  <a:xfrm>
                    <a:off x="552528" y="3893043"/>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6" name="직사각형 434"/>
                  <p:cNvSpPr/>
                  <p:nvPr/>
                </p:nvSpPr>
                <p:spPr>
                  <a:xfrm>
                    <a:off x="362192"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7" name="직사각형 435"/>
                  <p:cNvSpPr/>
                  <p:nvPr/>
                </p:nvSpPr>
                <p:spPr>
                  <a:xfrm>
                    <a:off x="552528" y="3635824"/>
                    <a:ext cx="118822" cy="73497"/>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grpSp>
          </p:grpSp>
          <p:cxnSp>
            <p:nvCxnSpPr>
              <p:cNvPr id="343" name="직선 화살표 연결선 455"/>
              <p:cNvCxnSpPr>
                <a:stCxn id="484" idx="3"/>
                <a:endCxn id="478" idx="1"/>
              </p:cNvCxnSpPr>
              <p:nvPr/>
            </p:nvCxnSpPr>
            <p:spPr>
              <a:xfrm>
                <a:off x="74537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4" name="직선 화살표 연결선 456"/>
              <p:cNvCxnSpPr>
                <a:stCxn id="478" idx="3"/>
                <a:endCxn id="472" idx="1"/>
              </p:cNvCxnSpPr>
              <p:nvPr/>
            </p:nvCxnSpPr>
            <p:spPr>
              <a:xfrm>
                <a:off x="132615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5" name="직선 화살표 연결선 459"/>
              <p:cNvCxnSpPr>
                <a:stCxn id="472" idx="3"/>
                <a:endCxn id="466" idx="1"/>
              </p:cNvCxnSpPr>
              <p:nvPr/>
            </p:nvCxnSpPr>
            <p:spPr>
              <a:xfrm>
                <a:off x="1906930" y="3801183"/>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6" name="직선 화살표 연결선 462"/>
              <p:cNvCxnSpPr>
                <a:stCxn id="444" idx="3"/>
                <a:endCxn id="438" idx="1"/>
              </p:cNvCxnSpPr>
              <p:nvPr/>
            </p:nvCxnSpPr>
            <p:spPr>
              <a:xfrm>
                <a:off x="190693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7" name="직선 화살표 연결선 465"/>
              <p:cNvCxnSpPr>
                <a:stCxn id="416" idx="3"/>
                <a:endCxn id="410" idx="1"/>
              </p:cNvCxnSpPr>
              <p:nvPr/>
            </p:nvCxnSpPr>
            <p:spPr>
              <a:xfrm>
                <a:off x="190693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8" name="직선 화살표 연결선 468"/>
              <p:cNvCxnSpPr>
                <a:stCxn id="388" idx="3"/>
                <a:endCxn id="382" idx="1"/>
              </p:cNvCxnSpPr>
              <p:nvPr/>
            </p:nvCxnSpPr>
            <p:spPr>
              <a:xfrm>
                <a:off x="190693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49" name="직선 화살표 연결선 471"/>
              <p:cNvCxnSpPr>
                <a:stCxn id="394" idx="3"/>
                <a:endCxn id="388" idx="1"/>
              </p:cNvCxnSpPr>
              <p:nvPr/>
            </p:nvCxnSpPr>
            <p:spPr>
              <a:xfrm>
                <a:off x="132615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0" name="직선 화살표 연결선 474"/>
              <p:cNvCxnSpPr>
                <a:stCxn id="400" idx="3"/>
                <a:endCxn id="394" idx="1"/>
              </p:cNvCxnSpPr>
              <p:nvPr/>
            </p:nvCxnSpPr>
            <p:spPr>
              <a:xfrm>
                <a:off x="745370" y="5544100"/>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1" name="직선 화살표 연결선 477"/>
              <p:cNvCxnSpPr>
                <a:stCxn id="428" idx="3"/>
                <a:endCxn id="422" idx="1"/>
              </p:cNvCxnSpPr>
              <p:nvPr/>
            </p:nvCxnSpPr>
            <p:spPr>
              <a:xfrm>
                <a:off x="745370" y="4962079"/>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2" name="직선 화살표 연결선 480"/>
              <p:cNvCxnSpPr>
                <a:stCxn id="456" idx="3"/>
                <a:endCxn id="450" idx="1"/>
              </p:cNvCxnSpPr>
              <p:nvPr/>
            </p:nvCxnSpPr>
            <p:spPr>
              <a:xfrm>
                <a:off x="745370" y="4381254"/>
                <a:ext cx="123580" cy="0"/>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3" name="직선 화살표 연결선 483"/>
              <p:cNvCxnSpPr>
                <a:stCxn id="484" idx="2"/>
                <a:endCxn id="456" idx="0"/>
              </p:cNvCxnSpPr>
              <p:nvPr/>
            </p:nvCxnSpPr>
            <p:spPr>
              <a:xfrm>
                <a:off x="51677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4" name="직선 화살표 연결선 486"/>
              <p:cNvCxnSpPr>
                <a:stCxn id="450" idx="0"/>
                <a:endCxn id="478" idx="2"/>
              </p:cNvCxnSpPr>
              <p:nvPr/>
            </p:nvCxnSpPr>
            <p:spPr>
              <a:xfrm flipV="1">
                <a:off x="109755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5" name="직선 화살표 연결선 489"/>
              <p:cNvCxnSpPr>
                <a:stCxn id="456" idx="2"/>
                <a:endCxn id="428" idx="0"/>
              </p:cNvCxnSpPr>
              <p:nvPr/>
            </p:nvCxnSpPr>
            <p:spPr>
              <a:xfrm>
                <a:off x="51677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6" name="직선 화살표 연결선 492"/>
              <p:cNvCxnSpPr>
                <a:stCxn id="428" idx="2"/>
                <a:endCxn id="400" idx="0"/>
              </p:cNvCxnSpPr>
              <p:nvPr/>
            </p:nvCxnSpPr>
            <p:spPr>
              <a:xfrm>
                <a:off x="51677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7" name="직선 화살표 연결선 495"/>
              <p:cNvCxnSpPr>
                <a:stCxn id="422" idx="2"/>
                <a:endCxn id="394" idx="0"/>
              </p:cNvCxnSpPr>
              <p:nvPr/>
            </p:nvCxnSpPr>
            <p:spPr>
              <a:xfrm>
                <a:off x="109755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8" name="직선 화살표 연결선 498"/>
              <p:cNvCxnSpPr>
                <a:stCxn id="438" idx="2"/>
                <a:endCxn id="410" idx="0"/>
              </p:cNvCxnSpPr>
              <p:nvPr/>
            </p:nvCxnSpPr>
            <p:spPr>
              <a:xfrm>
                <a:off x="2259110" y="4609420"/>
                <a:ext cx="0" cy="124492"/>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59" name="직선 화살표 연결선 501"/>
              <p:cNvCxnSpPr>
                <a:stCxn id="466" idx="2"/>
                <a:endCxn id="438" idx="0"/>
              </p:cNvCxnSpPr>
              <p:nvPr/>
            </p:nvCxnSpPr>
            <p:spPr>
              <a:xfrm>
                <a:off x="225911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0" name="직선 화살표 연결선 504"/>
              <p:cNvCxnSpPr>
                <a:stCxn id="472" idx="2"/>
                <a:endCxn id="444" idx="0"/>
              </p:cNvCxnSpPr>
              <p:nvPr/>
            </p:nvCxnSpPr>
            <p:spPr>
              <a:xfrm>
                <a:off x="1678330" y="4029349"/>
                <a:ext cx="0" cy="12373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1" name="직선 화살표 연결선 507"/>
              <p:cNvCxnSpPr>
                <a:stCxn id="410" idx="2"/>
                <a:endCxn id="382" idx="0"/>
              </p:cNvCxnSpPr>
              <p:nvPr/>
            </p:nvCxnSpPr>
            <p:spPr>
              <a:xfrm>
                <a:off x="225911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2" name="직선 화살표 연결선 510"/>
              <p:cNvCxnSpPr>
                <a:stCxn id="416" idx="2"/>
                <a:endCxn id="388" idx="0"/>
              </p:cNvCxnSpPr>
              <p:nvPr/>
            </p:nvCxnSpPr>
            <p:spPr>
              <a:xfrm>
                <a:off x="1678330" y="5190245"/>
                <a:ext cx="0" cy="125688"/>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nvGrpSpPr>
              <p:cNvPr id="363" name="그룹 563"/>
              <p:cNvGrpSpPr/>
              <p:nvPr/>
            </p:nvGrpSpPr>
            <p:grpSpPr>
              <a:xfrm>
                <a:off x="752932" y="4038739"/>
                <a:ext cx="110913" cy="110913"/>
                <a:chOff x="750551" y="4036358"/>
                <a:chExt cx="110913" cy="110913"/>
              </a:xfrm>
            </p:grpSpPr>
            <p:cxnSp>
              <p:nvCxnSpPr>
                <p:cNvPr id="376" name="직선 화살표 연결선 54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7" name="직선 화살표 연결선 54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4" name="그룹 564"/>
              <p:cNvGrpSpPr/>
              <p:nvPr/>
            </p:nvGrpSpPr>
            <p:grpSpPr>
              <a:xfrm>
                <a:off x="1914269" y="4038739"/>
                <a:ext cx="110913" cy="110913"/>
                <a:chOff x="750551" y="4036358"/>
                <a:chExt cx="110913" cy="110913"/>
              </a:xfrm>
            </p:grpSpPr>
            <p:cxnSp>
              <p:nvCxnSpPr>
                <p:cNvPr id="374" name="직선 화살표 연결선 565"/>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5" name="직선 화살표 연결선 566"/>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5" name="그룹 567"/>
              <p:cNvGrpSpPr/>
              <p:nvPr/>
            </p:nvGrpSpPr>
            <p:grpSpPr>
              <a:xfrm>
                <a:off x="752932" y="5200852"/>
                <a:ext cx="110913" cy="110913"/>
                <a:chOff x="750551" y="4036358"/>
                <a:chExt cx="110913" cy="110913"/>
              </a:xfrm>
            </p:grpSpPr>
            <p:cxnSp>
              <p:nvCxnSpPr>
                <p:cNvPr id="372" name="직선 화살표 연결선 568"/>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3" name="직선 화살표 연결선 569"/>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6" name="그룹 570"/>
              <p:cNvGrpSpPr/>
              <p:nvPr/>
            </p:nvGrpSpPr>
            <p:grpSpPr>
              <a:xfrm>
                <a:off x="1914269" y="5200852"/>
                <a:ext cx="110913" cy="110913"/>
                <a:chOff x="750551" y="4036358"/>
                <a:chExt cx="110913" cy="110913"/>
              </a:xfrm>
            </p:grpSpPr>
            <p:cxnSp>
              <p:nvCxnSpPr>
                <p:cNvPr id="370" name="직선 화살표 연결선 571"/>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71" name="직선 화살표 연결선 572"/>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nvGrpSpPr>
              <p:cNvPr id="367" name="그룹 573"/>
              <p:cNvGrpSpPr/>
              <p:nvPr/>
            </p:nvGrpSpPr>
            <p:grpSpPr>
              <a:xfrm>
                <a:off x="1331478" y="4617389"/>
                <a:ext cx="110913" cy="110913"/>
                <a:chOff x="750551" y="4036358"/>
                <a:chExt cx="110913" cy="110913"/>
              </a:xfrm>
            </p:grpSpPr>
            <p:cxnSp>
              <p:nvCxnSpPr>
                <p:cNvPr id="368" name="직선 화살표 연결선 574"/>
                <p:cNvCxnSpPr/>
                <p:nvPr/>
              </p:nvCxnSpPr>
              <p:spPr>
                <a:xfrm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cxnSp>
              <p:nvCxnSpPr>
                <p:cNvPr id="369" name="직선 화살표 연결선 575"/>
                <p:cNvCxnSpPr/>
                <p:nvPr/>
              </p:nvCxnSpPr>
              <p:spPr>
                <a:xfrm rot="16200000" flipH="1">
                  <a:off x="750551" y="4036358"/>
                  <a:ext cx="110913" cy="110913"/>
                </a:xfrm>
                <a:prstGeom prst="straightConnector1">
                  <a:avLst/>
                </a:prstGeom>
                <a:noFill/>
                <a:ln w="9525" cap="flat" cmpd="sng" algn="ctr">
                  <a:solidFill>
                    <a:sysClr val="windowText" lastClr="000000">
                      <a:shade val="95000"/>
                      <a:satMod val="105000"/>
                    </a:sysClr>
                  </a:solidFill>
                  <a:prstDash val="solid"/>
                  <a:headEnd type="triangle" w="sm" len="sm"/>
                  <a:tailEnd type="triangle" w="sm" len="sm"/>
                </a:ln>
                <a:effectLst/>
              </p:spPr>
            </p:cxnSp>
          </p:grpSp>
        </p:grpSp>
        <p:cxnSp>
          <p:nvCxnSpPr>
            <p:cNvPr id="337" name="직선 연결선 578"/>
            <p:cNvCxnSpPr/>
            <p:nvPr/>
          </p:nvCxnSpPr>
          <p:spPr>
            <a:xfrm flipV="1">
              <a:off x="2409894" y="3318585"/>
              <a:ext cx="548576" cy="1305027"/>
            </a:xfrm>
            <a:prstGeom prst="line">
              <a:avLst/>
            </a:prstGeom>
            <a:noFill/>
            <a:ln w="9525" cap="flat" cmpd="sng" algn="ctr">
              <a:solidFill>
                <a:sysClr val="windowText" lastClr="000000">
                  <a:shade val="95000"/>
                  <a:satMod val="105000"/>
                </a:sysClr>
              </a:solidFill>
              <a:prstDash val="dash"/>
            </a:ln>
            <a:effectLst/>
          </p:spPr>
        </p:cxnSp>
        <p:cxnSp>
          <p:nvCxnSpPr>
            <p:cNvPr id="338" name="직선 연결선 581"/>
            <p:cNvCxnSpPr/>
            <p:nvPr/>
          </p:nvCxnSpPr>
          <p:spPr>
            <a:xfrm>
              <a:off x="2409894" y="5085555"/>
              <a:ext cx="539611" cy="250089"/>
            </a:xfrm>
            <a:prstGeom prst="line">
              <a:avLst/>
            </a:prstGeom>
            <a:noFill/>
            <a:ln w="9525" cap="flat" cmpd="sng" algn="ctr">
              <a:solidFill>
                <a:sysClr val="windowText" lastClr="000000">
                  <a:shade val="95000"/>
                  <a:satMod val="105000"/>
                </a:sysClr>
              </a:solidFill>
              <a:prstDash val="dash"/>
            </a:ln>
            <a:effectLst/>
          </p:spPr>
        </p:cxnSp>
      </p:grpSp>
      <p:grpSp>
        <p:nvGrpSpPr>
          <p:cNvPr id="490" name="그룹 607"/>
          <p:cNvGrpSpPr/>
          <p:nvPr/>
        </p:nvGrpSpPr>
        <p:grpSpPr>
          <a:xfrm>
            <a:off x="-45765" y="1710657"/>
            <a:ext cx="2926699" cy="2047890"/>
            <a:chOff x="-54730" y="2022051"/>
            <a:chExt cx="2926699" cy="2047890"/>
          </a:xfrm>
        </p:grpSpPr>
        <p:sp>
          <p:nvSpPr>
            <p:cNvPr id="491" name="직사각형 591"/>
            <p:cNvSpPr/>
            <p:nvPr/>
          </p:nvSpPr>
          <p:spPr>
            <a:xfrm>
              <a:off x="308849" y="2022051"/>
              <a:ext cx="2199540" cy="527375"/>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r>
                <a:rPr lang="en-US" altLang="ko-KR" sz="2000" kern="0" dirty="0" smtClean="0">
                  <a:solidFill>
                    <a:sysClr val="windowText" lastClr="000000"/>
                  </a:solidFill>
                  <a:latin typeface="Calibri"/>
                  <a:ea typeface="나눔고딕"/>
                </a:rPr>
                <a:t>Host Processor</a:t>
              </a:r>
              <a:endParaRPr lang="ko-KR" altLang="en-US" sz="2000" kern="0" dirty="0">
                <a:solidFill>
                  <a:sysClr val="windowText" lastClr="000000"/>
                </a:solidFill>
                <a:latin typeface="Calibri"/>
                <a:ea typeface="나눔고딕"/>
              </a:endParaRPr>
            </a:p>
          </p:txBody>
        </p:sp>
        <p:sp>
          <p:nvSpPr>
            <p:cNvPr id="492" name="위쪽/아래쪽 화살표 592"/>
            <p:cNvSpPr/>
            <p:nvPr/>
          </p:nvSpPr>
          <p:spPr>
            <a:xfrm>
              <a:off x="1232529" y="3442412"/>
              <a:ext cx="352180" cy="627529"/>
            </a:xfrm>
            <a:prstGeom prst="upDownArrow">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3" name="TextBox 492"/>
            <p:cNvSpPr txBox="1"/>
            <p:nvPr/>
          </p:nvSpPr>
          <p:spPr>
            <a:xfrm>
              <a:off x="-54730" y="2546359"/>
              <a:ext cx="2926699" cy="861774"/>
            </a:xfrm>
            <a:prstGeom prst="rect">
              <a:avLst/>
            </a:prstGeom>
            <a:noFill/>
          </p:spPr>
          <p:txBody>
            <a:bodyPr wrap="none" rtlCol="0" anchor="ctr">
              <a:spAutoFit/>
            </a:bodyPr>
            <a:lstStyle/>
            <a:p>
              <a:pPr algn="ctr">
                <a:defRPr/>
              </a:pPr>
              <a:r>
                <a:rPr lang="en-US" altLang="ko-KR" kern="0" dirty="0" smtClean="0">
                  <a:solidFill>
                    <a:sysClr val="windowText" lastClr="000000"/>
                  </a:solidFill>
                  <a:latin typeface="Tahoma"/>
                </a:rPr>
                <a:t>Memory-Mapped</a:t>
              </a:r>
            </a:p>
            <a:p>
              <a:pPr algn="ctr">
                <a:defRPr/>
              </a:pPr>
              <a:r>
                <a:rPr lang="en-US" altLang="ko-KR" kern="0" dirty="0" smtClean="0">
                  <a:solidFill>
                    <a:sysClr val="windowText" lastClr="000000"/>
                  </a:solidFill>
                  <a:latin typeface="Tahoma"/>
                </a:rPr>
                <a:t>Accelerator Interface</a:t>
              </a:r>
            </a:p>
            <a:p>
              <a:pPr algn="ctr">
                <a:defRPr/>
              </a:pPr>
              <a:r>
                <a:rPr lang="en-US" altLang="ko-KR" sz="1400" kern="0" dirty="0" smtClean="0">
                  <a:solidFill>
                    <a:sysClr val="windowText" lastClr="000000"/>
                  </a:solidFill>
                  <a:latin typeface="Tahoma"/>
                </a:rPr>
                <a:t>(</a:t>
              </a:r>
              <a:r>
                <a:rPr lang="en-US" altLang="ko-KR" sz="1400" kern="0" dirty="0" err="1" smtClean="0">
                  <a:solidFill>
                    <a:sysClr val="windowText" lastClr="000000"/>
                  </a:solidFill>
                  <a:latin typeface="Tahoma"/>
                </a:rPr>
                <a:t>Noncacheable</a:t>
              </a:r>
              <a:r>
                <a:rPr lang="en-US" altLang="ko-KR" sz="1400" kern="0" dirty="0" smtClean="0">
                  <a:solidFill>
                    <a:sysClr val="windowText" lastClr="000000"/>
                  </a:solidFill>
                  <a:latin typeface="Tahoma"/>
                </a:rPr>
                <a:t>, Physically Addressed)</a:t>
              </a:r>
              <a:endParaRPr lang="ko-KR" altLang="en-US" sz="1400" kern="0" dirty="0">
                <a:solidFill>
                  <a:sysClr val="windowText" lastClr="000000"/>
                </a:solidFill>
                <a:latin typeface="Tahoma"/>
              </a:endParaRPr>
            </a:p>
          </p:txBody>
        </p:sp>
      </p:grpSp>
      <p:grpSp>
        <p:nvGrpSpPr>
          <p:cNvPr id="494" name="그룹 696"/>
          <p:cNvGrpSpPr/>
          <p:nvPr/>
        </p:nvGrpSpPr>
        <p:grpSpPr>
          <a:xfrm>
            <a:off x="257925" y="3794393"/>
            <a:ext cx="2309790" cy="2319536"/>
            <a:chOff x="257925" y="3794393"/>
            <a:chExt cx="2309790" cy="2319536"/>
          </a:xfrm>
        </p:grpSpPr>
        <p:sp>
          <p:nvSpPr>
            <p:cNvPr id="495" name="직사각형 622"/>
            <p:cNvSpPr/>
            <p:nvPr/>
          </p:nvSpPr>
          <p:spPr>
            <a:xfrm>
              <a:off x="257925" y="3794393"/>
              <a:ext cx="2309790" cy="2319536"/>
            </a:xfrm>
            <a:prstGeom prst="rect">
              <a:avLst/>
            </a:prstGeom>
            <a:solidFill>
              <a:sysClr val="window" lastClr="FFFFFF">
                <a:alpha val="7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496" name="타원 623"/>
            <p:cNvSpPr/>
            <p:nvPr/>
          </p:nvSpPr>
          <p:spPr>
            <a:xfrm>
              <a:off x="1024088" y="4551843"/>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7" name="타원 624"/>
            <p:cNvSpPr/>
            <p:nvPr/>
          </p:nvSpPr>
          <p:spPr>
            <a:xfrm>
              <a:off x="1708299" y="4468347"/>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8" name="타원 625"/>
            <p:cNvSpPr/>
            <p:nvPr/>
          </p:nvSpPr>
          <p:spPr>
            <a:xfrm>
              <a:off x="1509490" y="4650960"/>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99" name="타원 626"/>
            <p:cNvSpPr/>
            <p:nvPr/>
          </p:nvSpPr>
          <p:spPr>
            <a:xfrm>
              <a:off x="1609829"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500" name="타원 627"/>
            <p:cNvSpPr/>
            <p:nvPr/>
          </p:nvSpPr>
          <p:spPr>
            <a:xfrm>
              <a:off x="1024088" y="5711858"/>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1" name="직선 화살표 연결선 629"/>
            <p:cNvCxnSpPr>
              <a:stCxn id="496" idx="4"/>
              <a:endCxn id="500" idx="0"/>
            </p:cNvCxnSpPr>
            <p:nvPr/>
          </p:nvCxnSpPr>
          <p:spPr>
            <a:xfrm>
              <a:off x="1127182" y="4758031"/>
              <a:ext cx="0" cy="953827"/>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2" name="직선 화살표 연결선 632"/>
            <p:cNvCxnSpPr/>
            <p:nvPr/>
          </p:nvCxnSpPr>
          <p:spPr>
            <a:xfrm flipV="1">
              <a:off x="1237451" y="4583746"/>
              <a:ext cx="465414" cy="52548"/>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3" name="직선 화살표 연결선 643"/>
            <p:cNvCxnSpPr/>
            <p:nvPr/>
          </p:nvCxnSpPr>
          <p:spPr>
            <a:xfrm>
              <a:off x="1204599" y="4731504"/>
              <a:ext cx="427085" cy="431076"/>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4" name="구부러진 연결선 663"/>
            <p:cNvCxnSpPr>
              <a:stCxn id="497" idx="4"/>
              <a:endCxn id="498" idx="6"/>
            </p:cNvCxnSpPr>
            <p:nvPr/>
          </p:nvCxnSpPr>
          <p:spPr>
            <a:xfrm rot="5400000">
              <a:off x="1723777" y="4666437"/>
              <a:ext cx="79519" cy="95715"/>
            </a:xfrm>
            <a:prstGeom prst="curvedConnector2">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05" name="직선 화살표 연결선 664"/>
            <p:cNvCxnSpPr/>
            <p:nvPr/>
          </p:nvCxnSpPr>
          <p:spPr>
            <a:xfrm flipH="1">
              <a:off x="1170428" y="4845772"/>
              <a:ext cx="399848" cy="876072"/>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6" name="타원 673"/>
            <p:cNvSpPr/>
            <p:nvPr/>
          </p:nvSpPr>
          <p:spPr>
            <a:xfrm>
              <a:off x="449241" y="5135312"/>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7" name="직선 화살표 연결선 674"/>
            <p:cNvCxnSpPr>
              <a:stCxn id="499" idx="2"/>
              <a:endCxn id="506" idx="6"/>
            </p:cNvCxnSpPr>
            <p:nvPr/>
          </p:nvCxnSpPr>
          <p:spPr>
            <a:xfrm flipH="1">
              <a:off x="655429" y="5238406"/>
              <a:ext cx="954400" cy="0"/>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sp>
          <p:nvSpPr>
            <p:cNvPr id="508" name="타원 678"/>
            <p:cNvSpPr/>
            <p:nvPr/>
          </p:nvSpPr>
          <p:spPr>
            <a:xfrm>
              <a:off x="2189246" y="3977345"/>
              <a:ext cx="206188" cy="206188"/>
            </a:xfrm>
            <a:prstGeom prst="ellipse">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509" name="직선 화살표 연결선 679"/>
            <p:cNvCxnSpPr/>
            <p:nvPr/>
          </p:nvCxnSpPr>
          <p:spPr>
            <a:xfrm flipV="1">
              <a:off x="1883554" y="4166817"/>
              <a:ext cx="329400" cy="33318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cxnSp>
          <p:nvCxnSpPr>
            <p:cNvPr id="510" name="직선 화살표 연결선 689"/>
            <p:cNvCxnSpPr/>
            <p:nvPr/>
          </p:nvCxnSpPr>
          <p:spPr>
            <a:xfrm flipH="1">
              <a:off x="1763098" y="4177768"/>
              <a:ext cx="479537" cy="968215"/>
            </a:xfrm>
            <a:prstGeom prst="straightConnector1">
              <a:avLst/>
            </a:prstGeom>
            <a:noFill/>
            <a:ln w="12700" cap="flat" cmpd="sng" algn="ctr">
              <a:solidFill>
                <a:sysClr val="windowText" lastClr="000000"/>
              </a:solidFill>
              <a:prstDash val="solid"/>
              <a:tailEnd type="triangle"/>
            </a:ln>
            <a:effectLst>
              <a:outerShdw blurRad="40000" dist="20000" dir="5400000" rotWithShape="0">
                <a:srgbClr val="000000">
                  <a:alpha val="38000"/>
                </a:srgbClr>
              </a:outerShdw>
            </a:effectLst>
          </p:spPr>
        </p:cxnSp>
      </p:grpSp>
      <p:sp>
        <p:nvSpPr>
          <p:cNvPr id="515" name="직사각형 2"/>
          <p:cNvSpPr/>
          <p:nvPr/>
        </p:nvSpPr>
        <p:spPr>
          <a:xfrm>
            <a:off x="0" y="1"/>
            <a:ext cx="9144000" cy="4086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6" name="직사각형 256"/>
          <p:cNvSpPr/>
          <p:nvPr/>
        </p:nvSpPr>
        <p:spPr>
          <a:xfrm>
            <a:off x="0" y="5400000"/>
            <a:ext cx="9144000" cy="14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7" name="직사각형 257"/>
          <p:cNvSpPr/>
          <p:nvPr/>
        </p:nvSpPr>
        <p:spPr>
          <a:xfrm>
            <a:off x="0" y="4086000"/>
            <a:ext cx="6413494"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8" name="직사각형 259"/>
          <p:cNvSpPr/>
          <p:nvPr/>
        </p:nvSpPr>
        <p:spPr>
          <a:xfrm>
            <a:off x="8312935" y="4086000"/>
            <a:ext cx="831065" cy="1314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519" name="모서리가 둥근 직사각형 10"/>
          <p:cNvSpPr/>
          <p:nvPr/>
        </p:nvSpPr>
        <p:spPr>
          <a:xfrm>
            <a:off x="6313610" y="3214446"/>
            <a:ext cx="2087858" cy="563984"/>
          </a:xfrm>
          <a:prstGeom prst="roundRect">
            <a:avLst/>
          </a:prstGeom>
          <a:gradFill rotWithShape="1">
            <a:gsLst>
              <a:gs pos="0">
                <a:srgbClr val="FAA43A">
                  <a:tint val="50000"/>
                  <a:satMod val="300000"/>
                </a:srgbClr>
              </a:gs>
              <a:gs pos="35000">
                <a:srgbClr val="FAA43A">
                  <a:tint val="37000"/>
                  <a:satMod val="300000"/>
                </a:srgbClr>
              </a:gs>
              <a:gs pos="100000">
                <a:srgbClr val="FAA43A">
                  <a:tint val="15000"/>
                  <a:satMod val="350000"/>
                </a:srgbClr>
              </a:gs>
            </a:gsLst>
            <a:lin ang="16200000" scaled="1"/>
          </a:gradFill>
          <a:ln w="9525" cap="flat" cmpd="sng" algn="ctr">
            <a:solidFill>
              <a:srgbClr val="FAA43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2400" kern="0" dirty="0" smtClean="0">
                <a:solidFill>
                  <a:sysClr val="windowText" lastClr="000000"/>
                </a:solidFill>
                <a:latin typeface="Calibri"/>
                <a:ea typeface="나눔고딕"/>
              </a:rPr>
              <a:t>Prefetching</a:t>
            </a:r>
            <a:endParaRPr lang="ko-KR" altLang="en-US" sz="2400" kern="0" dirty="0">
              <a:solidFill>
                <a:sysClr val="windowText" lastClr="000000"/>
              </a:solidFill>
              <a:latin typeface="Calibri"/>
              <a:ea typeface="나눔고딕"/>
            </a:endParaRPr>
          </a:p>
        </p:txBody>
      </p:sp>
    </p:spTree>
    <p:extLst>
      <p:ext uri="{BB962C8B-B14F-4D97-AF65-F5344CB8AC3E}">
        <p14:creationId xmlns:p14="http://schemas.microsoft.com/office/powerpoint/2010/main" val="7837354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Evaluated Systems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77</a:t>
            </a:fld>
            <a:endParaRPr lang="en-US" altLang="en-US">
              <a:solidFill>
                <a:srgbClr val="000000"/>
              </a:solidFill>
            </a:endParaRPr>
          </a:p>
        </p:txBody>
      </p:sp>
      <p:grpSp>
        <p:nvGrpSpPr>
          <p:cNvPr id="245" name="그룹 9"/>
          <p:cNvGrpSpPr/>
          <p:nvPr/>
        </p:nvGrpSpPr>
        <p:grpSpPr>
          <a:xfrm>
            <a:off x="4753793" y="1140133"/>
            <a:ext cx="1662216" cy="4531606"/>
            <a:chOff x="4753793" y="1340768"/>
            <a:chExt cx="1662216" cy="4531606"/>
          </a:xfrm>
        </p:grpSpPr>
        <p:sp>
          <p:nvSpPr>
            <p:cNvPr id="246" name="TextBox 245"/>
            <p:cNvSpPr txBox="1"/>
            <p:nvPr/>
          </p:nvSpPr>
          <p:spPr>
            <a:xfrm>
              <a:off x="4922700" y="1340768"/>
              <a:ext cx="132440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HMC-MC</a:t>
              </a:r>
              <a:endParaRPr lang="ko-KR" altLang="en-US" sz="2400" kern="0" dirty="0">
                <a:solidFill>
                  <a:sysClr val="windowText" lastClr="000000"/>
                </a:solidFill>
                <a:latin typeface="Tahoma"/>
              </a:endParaRPr>
            </a:p>
          </p:txBody>
        </p:sp>
        <p:grpSp>
          <p:nvGrpSpPr>
            <p:cNvPr id="247" name="그룹 530"/>
            <p:cNvGrpSpPr/>
            <p:nvPr/>
          </p:nvGrpSpPr>
          <p:grpSpPr>
            <a:xfrm>
              <a:off x="4753793" y="2137755"/>
              <a:ext cx="1662216" cy="3734619"/>
              <a:chOff x="4986958" y="2155226"/>
              <a:chExt cx="1662216" cy="3734619"/>
            </a:xfrm>
          </p:grpSpPr>
          <p:grpSp>
            <p:nvGrpSpPr>
              <p:cNvPr id="248" name="그룹 234"/>
              <p:cNvGrpSpPr/>
              <p:nvPr/>
            </p:nvGrpSpPr>
            <p:grpSpPr>
              <a:xfrm rot="5400000">
                <a:off x="4986919" y="3188862"/>
                <a:ext cx="1660086" cy="1660007"/>
                <a:chOff x="2733859" y="2420936"/>
                <a:chExt cx="2016223" cy="2016129"/>
              </a:xfrm>
            </p:grpSpPr>
            <p:sp>
              <p:nvSpPr>
                <p:cNvPr id="283" name="직사각형 271"/>
                <p:cNvSpPr/>
                <p:nvPr/>
              </p:nvSpPr>
              <p:spPr>
                <a:xfrm rot="16200000">
                  <a:off x="2733907"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4" name="직사각형 272"/>
                <p:cNvSpPr/>
                <p:nvPr/>
              </p:nvSpPr>
              <p:spPr>
                <a:xfrm rot="16200000">
                  <a:off x="3886034" y="2420889"/>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5" name="직사각형 273"/>
                <p:cNvSpPr/>
                <p:nvPr/>
              </p:nvSpPr>
              <p:spPr>
                <a:xfrm rot="16200000">
                  <a:off x="3886034"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a:solidFill>
                        <a:sysClr val="windowText" lastClr="000000"/>
                      </a:solidFill>
                      <a:latin typeface="Calibri"/>
                      <a:ea typeface="나눔고딕"/>
                    </a:rPr>
                    <a:t>128</a:t>
                  </a:r>
                  <a:br>
                    <a:rPr lang="en-US" altLang="ko-KR" sz="1400" kern="0" dirty="0">
                      <a:solidFill>
                        <a:sysClr val="windowText" lastClr="000000"/>
                      </a:solidFill>
                      <a:latin typeface="Calibri"/>
                      <a:ea typeface="나눔고딕"/>
                    </a:rPr>
                  </a:br>
                  <a:r>
                    <a:rPr lang="en-US" altLang="ko-KR" sz="1400" kern="0" spc="-100" dirty="0">
                      <a:solidFill>
                        <a:sysClr val="windowText" lastClr="000000"/>
                      </a:solidFill>
                      <a:latin typeface="Calibri"/>
                      <a:ea typeface="나눔고딕"/>
                    </a:rPr>
                    <a:t>In-Order</a:t>
                  </a:r>
                </a:p>
                <a:p>
                  <a:pPr algn="ctr">
                    <a:defRPr/>
                  </a:pPr>
                  <a:r>
                    <a:rPr lang="en-US" altLang="ko-KR" sz="1400" kern="0" dirty="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sp>
              <p:nvSpPr>
                <p:cNvPr id="286" name="직사각형 274"/>
                <p:cNvSpPr/>
                <p:nvPr/>
              </p:nvSpPr>
              <p:spPr>
                <a:xfrm rot="16200000">
                  <a:off x="2733907" y="357301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400" kern="0" dirty="0" smtClean="0">
                      <a:solidFill>
                        <a:sysClr val="windowText" lastClr="000000"/>
                      </a:solidFill>
                      <a:latin typeface="Calibri"/>
                      <a:ea typeface="나눔고딕"/>
                    </a:rPr>
                    <a:t>128</a:t>
                  </a:r>
                  <a:br>
                    <a:rPr lang="en-US" altLang="ko-KR" sz="1400" kern="0" dirty="0" smtClean="0">
                      <a:solidFill>
                        <a:sysClr val="windowText" lastClr="000000"/>
                      </a:solidFill>
                      <a:latin typeface="Calibri"/>
                      <a:ea typeface="나눔고딕"/>
                    </a:rPr>
                  </a:br>
                  <a:r>
                    <a:rPr lang="en-US" altLang="ko-KR" sz="1400" kern="0" spc="-100" dirty="0" smtClean="0">
                      <a:solidFill>
                        <a:sysClr val="windowText" lastClr="000000"/>
                      </a:solidFill>
                      <a:latin typeface="Calibri"/>
                      <a:ea typeface="나눔고딕"/>
                    </a:rPr>
                    <a:t>In-Order</a:t>
                  </a:r>
                </a:p>
                <a:p>
                  <a:pPr algn="ctr">
                    <a:defRPr/>
                  </a:pPr>
                  <a:r>
                    <a:rPr lang="en-US" altLang="ko-KR" sz="1400" kern="0" dirty="0" smtClean="0">
                      <a:solidFill>
                        <a:sysClr val="windowText" lastClr="000000"/>
                      </a:solidFill>
                      <a:latin typeface="Calibri"/>
                      <a:ea typeface="나눔고딕"/>
                    </a:rPr>
                    <a:t>2GHz</a:t>
                  </a:r>
                  <a:endParaRPr lang="ko-KR" altLang="en-US" sz="1400" kern="0" dirty="0">
                    <a:solidFill>
                      <a:sysClr val="windowText" lastClr="000000"/>
                    </a:solidFill>
                    <a:latin typeface="Calibri"/>
                    <a:ea typeface="나눔고딕"/>
                  </a:endParaRPr>
                </a:p>
              </p:txBody>
            </p:sp>
            <p:cxnSp>
              <p:nvCxnSpPr>
                <p:cNvPr id="287" name="직선 화살표 연결선 275"/>
                <p:cNvCxnSpPr>
                  <a:stCxn id="283" idx="1"/>
                  <a:endCxn id="286" idx="3"/>
                </p:cNvCxnSpPr>
                <p:nvPr/>
              </p:nvCxnSpPr>
              <p:spPr>
                <a:xfrm rot="16200000" flipH="1">
                  <a:off x="3021844" y="3429001"/>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8" name="직선 화살표 연결선 276"/>
                <p:cNvCxnSpPr>
                  <a:stCxn id="286" idx="2"/>
                  <a:endCxn id="285" idx="0"/>
                </p:cNvCxnSpPr>
                <p:nvPr/>
              </p:nvCxnSpPr>
              <p:spPr>
                <a:xfrm rot="16200000">
                  <a:off x="3741970" y="3861047"/>
                  <a:ext cx="1"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89" name="직선 화살표 연결선 277"/>
                <p:cNvCxnSpPr>
                  <a:stCxn id="284" idx="1"/>
                  <a:endCxn id="285" idx="3"/>
                </p:cNvCxnSpPr>
                <p:nvPr/>
              </p:nvCxnSpPr>
              <p:spPr>
                <a:xfrm rot="16200000" flipH="1">
                  <a:off x="4173972" y="3429000"/>
                  <a:ext cx="288127"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0" name="직선 화살표 연결선 278"/>
                <p:cNvCxnSpPr>
                  <a:stCxn id="283" idx="2"/>
                  <a:endCxn id="284" idx="0"/>
                </p:cNvCxnSpPr>
                <p:nvPr/>
              </p:nvCxnSpPr>
              <p:spPr>
                <a:xfrm rot="16200000">
                  <a:off x="3741971" y="2708920"/>
                  <a:ext cx="0"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1" name="직선 화살표 연결선 279"/>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292" name="직선 화살표 연결선 280"/>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249" name="그룹 494"/>
              <p:cNvGrpSpPr/>
              <p:nvPr/>
            </p:nvGrpSpPr>
            <p:grpSpPr>
              <a:xfrm>
                <a:off x="4986958" y="4853737"/>
                <a:ext cx="1662216" cy="1036108"/>
                <a:chOff x="2829427" y="4853737"/>
                <a:chExt cx="1662216" cy="1036108"/>
              </a:xfrm>
            </p:grpSpPr>
            <p:sp>
              <p:nvSpPr>
                <p:cNvPr id="267" name="직사각형 495"/>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8" name="직사각형 496"/>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9" name="직선 화살표 연결선 497"/>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0" name="직선 화살표 연결선 498"/>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1" name="직사각형 499"/>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2" name="직사각형 500"/>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3" name="직선 화살표 연결선 501"/>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4" name="직선 화살표 연결선 502"/>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5" name="직사각형 503"/>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76" name="직사각형 504"/>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77" name="직선 화살표 연결선 505"/>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78" name="직선 화살표 연결선 506"/>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79" name="직사각형 507"/>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80" name="직사각형 508"/>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81" name="직선 화살표 연결선 509"/>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82" name="직선 화살표 연결선 510"/>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250" name="그룹 511"/>
              <p:cNvGrpSpPr/>
              <p:nvPr/>
            </p:nvGrpSpPr>
            <p:grpSpPr>
              <a:xfrm flipV="1">
                <a:off x="4986958" y="2155226"/>
                <a:ext cx="1662216" cy="1036108"/>
                <a:chOff x="2829427" y="4853737"/>
                <a:chExt cx="1662216" cy="1036108"/>
              </a:xfrm>
            </p:grpSpPr>
            <p:sp>
              <p:nvSpPr>
                <p:cNvPr id="251" name="직사각형 512"/>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2" name="직사각형 513"/>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3" name="직선 화살표 연결선 514"/>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4" name="직선 화살표 연결선 515"/>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5" name="직사각형 516"/>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56" name="직사각형 517"/>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57" name="직선 화살표 연결선 518"/>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58" name="직선 화살표 연결선 519"/>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59" name="직사각형 520"/>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0" name="직사각형 521"/>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1" name="직선 화살표 연결선 522"/>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2" name="직선 화살표 연결선 523"/>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263" name="직사각형 524"/>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264" name="직사각형 525"/>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265" name="직선 화살표 연결선 526"/>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266" name="직선 화살표 연결선 527"/>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grpSp>
      <p:cxnSp>
        <p:nvCxnSpPr>
          <p:cNvPr id="293" name="직선 연결선 632"/>
          <p:cNvCxnSpPr/>
          <p:nvPr/>
        </p:nvCxnSpPr>
        <p:spPr>
          <a:xfrm>
            <a:off x="2374317" y="1124744"/>
            <a:ext cx="0" cy="4752528"/>
          </a:xfrm>
          <a:prstGeom prst="line">
            <a:avLst/>
          </a:prstGeom>
          <a:noFill/>
          <a:ln w="9525" cap="flat" cmpd="sng" algn="ctr">
            <a:solidFill>
              <a:sysClr val="windowText" lastClr="000000"/>
            </a:solidFill>
            <a:prstDash val="dash"/>
          </a:ln>
          <a:effectLst/>
        </p:spPr>
      </p:cxnSp>
      <p:cxnSp>
        <p:nvCxnSpPr>
          <p:cNvPr id="294" name="직선 연결선 634"/>
          <p:cNvCxnSpPr/>
          <p:nvPr/>
        </p:nvCxnSpPr>
        <p:spPr>
          <a:xfrm>
            <a:off x="4543383" y="1124744"/>
            <a:ext cx="0" cy="4752528"/>
          </a:xfrm>
          <a:prstGeom prst="line">
            <a:avLst/>
          </a:prstGeom>
          <a:noFill/>
          <a:ln w="9525" cap="flat" cmpd="sng" algn="ctr">
            <a:solidFill>
              <a:sysClr val="windowText" lastClr="000000"/>
            </a:solidFill>
            <a:prstDash val="dash"/>
          </a:ln>
          <a:effectLst/>
        </p:spPr>
      </p:cxnSp>
      <p:cxnSp>
        <p:nvCxnSpPr>
          <p:cNvPr id="295" name="직선 연결선 635"/>
          <p:cNvCxnSpPr/>
          <p:nvPr/>
        </p:nvCxnSpPr>
        <p:spPr>
          <a:xfrm>
            <a:off x="6690490" y="1124744"/>
            <a:ext cx="0" cy="4752528"/>
          </a:xfrm>
          <a:prstGeom prst="line">
            <a:avLst/>
          </a:prstGeom>
          <a:noFill/>
          <a:ln w="9525" cap="flat" cmpd="sng" algn="ctr">
            <a:solidFill>
              <a:sysClr val="windowText" lastClr="000000"/>
            </a:solidFill>
            <a:prstDash val="dash"/>
          </a:ln>
          <a:effectLst/>
        </p:spPr>
      </p:cxnSp>
      <p:sp>
        <p:nvSpPr>
          <p:cNvPr id="296" name="TextBox 295"/>
          <p:cNvSpPr txBox="1"/>
          <p:nvPr/>
        </p:nvSpPr>
        <p:spPr>
          <a:xfrm>
            <a:off x="644713" y="5924599"/>
            <a:ext cx="1265025"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102.4GB/s</a:t>
            </a:r>
            <a:endParaRPr lang="ko-KR" altLang="en-US" sz="2000" kern="0" dirty="0">
              <a:solidFill>
                <a:sysClr val="windowText" lastClr="000000"/>
              </a:solidFill>
              <a:latin typeface="Tahoma"/>
            </a:endParaRPr>
          </a:p>
        </p:txBody>
      </p:sp>
      <p:sp>
        <p:nvSpPr>
          <p:cNvPr id="297" name="TextBox 296"/>
          <p:cNvSpPr txBox="1"/>
          <p:nvPr/>
        </p:nvSpPr>
        <p:spPr>
          <a:xfrm>
            <a:off x="2893896"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8" name="TextBox 297"/>
          <p:cNvSpPr txBox="1"/>
          <p:nvPr/>
        </p:nvSpPr>
        <p:spPr>
          <a:xfrm>
            <a:off x="5048265" y="5924599"/>
            <a:ext cx="1071062"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640GB/s</a:t>
            </a:r>
            <a:endParaRPr lang="ko-KR" altLang="en-US" sz="2000" kern="0" dirty="0">
              <a:solidFill>
                <a:sysClr val="windowText" lastClr="000000"/>
              </a:solidFill>
              <a:latin typeface="Tahoma"/>
            </a:endParaRPr>
          </a:p>
        </p:txBody>
      </p:sp>
      <p:sp>
        <p:nvSpPr>
          <p:cNvPr id="299" name="TextBox 298"/>
          <p:cNvSpPr txBox="1"/>
          <p:nvPr/>
        </p:nvSpPr>
        <p:spPr>
          <a:xfrm>
            <a:off x="7415237" y="5924599"/>
            <a:ext cx="774506" cy="400110"/>
          </a:xfrm>
          <a:prstGeom prst="rect">
            <a:avLst/>
          </a:prstGeom>
          <a:noFill/>
        </p:spPr>
        <p:txBody>
          <a:bodyPr wrap="none" rtlCol="0" anchor="ctr">
            <a:spAutoFit/>
          </a:bodyPr>
          <a:lstStyle/>
          <a:p>
            <a:pPr algn="ctr">
              <a:defRPr/>
            </a:pPr>
            <a:r>
              <a:rPr lang="en-US" altLang="ko-KR" sz="2000" kern="0" dirty="0" smtClean="0">
                <a:solidFill>
                  <a:sysClr val="windowText" lastClr="000000"/>
                </a:solidFill>
                <a:latin typeface="Tahoma"/>
              </a:rPr>
              <a:t>8TB/s</a:t>
            </a:r>
            <a:endParaRPr lang="ko-KR" altLang="en-US" sz="2000" kern="0" dirty="0">
              <a:solidFill>
                <a:sysClr val="windowText" lastClr="000000"/>
              </a:solidFill>
              <a:latin typeface="Tahoma"/>
            </a:endParaRPr>
          </a:p>
        </p:txBody>
      </p:sp>
      <p:grpSp>
        <p:nvGrpSpPr>
          <p:cNvPr id="300" name="그룹 8"/>
          <p:cNvGrpSpPr/>
          <p:nvPr/>
        </p:nvGrpSpPr>
        <p:grpSpPr>
          <a:xfrm>
            <a:off x="2599423" y="1140133"/>
            <a:ext cx="1662216" cy="4531606"/>
            <a:chOff x="2599423" y="1340768"/>
            <a:chExt cx="1662216" cy="4531606"/>
          </a:xfrm>
        </p:grpSpPr>
        <p:sp>
          <p:nvSpPr>
            <p:cNvPr id="301" name="TextBox 300"/>
            <p:cNvSpPr txBox="1"/>
            <p:nvPr/>
          </p:nvSpPr>
          <p:spPr>
            <a:xfrm>
              <a:off x="2696997" y="1340768"/>
              <a:ext cx="1467068"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HMC-</a:t>
              </a:r>
              <a:r>
                <a:rPr lang="en-US" altLang="ko-KR" sz="2400" kern="0" dirty="0" err="1" smtClean="0">
                  <a:solidFill>
                    <a:sysClr val="windowText" lastClr="000000"/>
                  </a:solidFill>
                  <a:latin typeface="Tahoma"/>
                </a:rPr>
                <a:t>OoO</a:t>
              </a:r>
              <a:endParaRPr lang="ko-KR" altLang="en-US" sz="2400" kern="0" dirty="0">
                <a:solidFill>
                  <a:sysClr val="windowText" lastClr="000000"/>
                </a:solidFill>
                <a:latin typeface="Tahoma"/>
              </a:endParaRPr>
            </a:p>
          </p:txBody>
        </p:sp>
        <p:grpSp>
          <p:nvGrpSpPr>
            <p:cNvPr id="302" name="그룹 528"/>
            <p:cNvGrpSpPr/>
            <p:nvPr/>
          </p:nvGrpSpPr>
          <p:grpSpPr>
            <a:xfrm>
              <a:off x="2599423" y="2137755"/>
              <a:ext cx="1662216" cy="3734619"/>
              <a:chOff x="2829427" y="2155226"/>
              <a:chExt cx="1662216" cy="3734619"/>
            </a:xfrm>
          </p:grpSpPr>
          <p:grpSp>
            <p:nvGrpSpPr>
              <p:cNvPr id="304" name="그룹 110"/>
              <p:cNvGrpSpPr/>
              <p:nvPr/>
            </p:nvGrpSpPr>
            <p:grpSpPr>
              <a:xfrm rot="16200000">
                <a:off x="2829389" y="3197906"/>
                <a:ext cx="1660086" cy="1660008"/>
                <a:chOff x="2733860" y="2420935"/>
                <a:chExt cx="2016223" cy="2016130"/>
              </a:xfrm>
            </p:grpSpPr>
            <p:sp>
              <p:nvSpPr>
                <p:cNvPr id="339" name="직사각형 179"/>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0" name="직사각형 180"/>
                <p:cNvSpPr/>
                <p:nvPr/>
              </p:nvSpPr>
              <p:spPr>
                <a:xfrm rot="5400000">
                  <a:off x="3886035" y="2420888"/>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1" name="직사각형 181"/>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342" name="직사각형 182"/>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343" name="직선 화살표 연결선 183"/>
                <p:cNvCxnSpPr>
                  <a:stCxn id="339" idx="3"/>
                  <a:endCxn id="342"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4" name="직선 화살표 연결선 184"/>
                <p:cNvCxnSpPr>
                  <a:stCxn id="342" idx="0"/>
                  <a:endCxn id="341" idx="2"/>
                </p:cNvCxnSpPr>
                <p:nvPr/>
              </p:nvCxnSpPr>
              <p:spPr>
                <a:xfrm rot="5400000" flipV="1">
                  <a:off x="3741971" y="3861049"/>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5" name="직선 화살표 연결선 185"/>
                <p:cNvCxnSpPr>
                  <a:stCxn id="340" idx="3"/>
                  <a:endCxn id="341"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6" name="직선 화살표 연결선 186"/>
                <p:cNvCxnSpPr>
                  <a:stCxn id="339" idx="0"/>
                  <a:endCxn id="340"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7" name="직선 화살표 연결선 18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348" name="직선 화살표 연결선 18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05" name="그룹 380"/>
              <p:cNvGrpSpPr/>
              <p:nvPr/>
            </p:nvGrpSpPr>
            <p:grpSpPr>
              <a:xfrm>
                <a:off x="2829427" y="4853737"/>
                <a:ext cx="1662216" cy="1036108"/>
                <a:chOff x="2829427" y="4853737"/>
                <a:chExt cx="1662216" cy="1036108"/>
              </a:xfrm>
            </p:grpSpPr>
            <p:sp>
              <p:nvSpPr>
                <p:cNvPr id="323" name="직사각형 163"/>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4" name="직사각형 190"/>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5" name="직선 화살표 연결선 192"/>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6" name="직선 화살표 연결선 194"/>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27" name="직사각형 200"/>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8" name="직사각형 201"/>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9" name="직선 화살표 연결선 202"/>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0" name="직선 화살표 연결선 203"/>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1" name="직사각형 2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2" name="직사각형 2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3" name="직선 화살표 연결선 2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4" name="직선 화살표 연결선 2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35" name="직사각형 2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36" name="직사각형 2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37" name="직선 화살표 연결선 2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38" name="직선 화살표 연결선 2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nvGrpSpPr>
              <p:cNvPr id="306" name="그룹 397"/>
              <p:cNvGrpSpPr/>
              <p:nvPr/>
            </p:nvGrpSpPr>
            <p:grpSpPr>
              <a:xfrm flipV="1">
                <a:off x="2829427" y="2155226"/>
                <a:ext cx="1662216" cy="1036108"/>
                <a:chOff x="2829427" y="4853737"/>
                <a:chExt cx="1662216" cy="1036108"/>
              </a:xfrm>
            </p:grpSpPr>
            <p:sp>
              <p:nvSpPr>
                <p:cNvPr id="307" name="직사각형 398"/>
                <p:cNvSpPr/>
                <p:nvPr/>
              </p:nvSpPr>
              <p:spPr>
                <a:xfrm rot="16200000">
                  <a:off x="283003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08" name="직사각형 399"/>
                <p:cNvSpPr/>
                <p:nvPr/>
              </p:nvSpPr>
              <p:spPr>
                <a:xfrm rot="16200000">
                  <a:off x="283003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09" name="직선 화살표 연결선 400"/>
                <p:cNvCxnSpPr/>
                <p:nvPr/>
              </p:nvCxnSpPr>
              <p:spPr>
                <a:xfrm rot="16200000">
                  <a:off x="292244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0" name="직선 화살표 연결선 401"/>
                <p:cNvCxnSpPr/>
                <p:nvPr/>
              </p:nvCxnSpPr>
              <p:spPr>
                <a:xfrm rot="16200000">
                  <a:off x="256682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1" name="직사각형 402"/>
                <p:cNvSpPr/>
                <p:nvPr/>
              </p:nvSpPr>
              <p:spPr>
                <a:xfrm rot="16200000">
                  <a:off x="323642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2" name="직사각형 403"/>
                <p:cNvSpPr/>
                <p:nvPr/>
              </p:nvSpPr>
              <p:spPr>
                <a:xfrm rot="16200000">
                  <a:off x="323642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3" name="직선 화살표 연결선 404"/>
                <p:cNvCxnSpPr/>
                <p:nvPr/>
              </p:nvCxnSpPr>
              <p:spPr>
                <a:xfrm rot="16200000">
                  <a:off x="332883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4" name="직선 화살표 연결선 405"/>
                <p:cNvCxnSpPr/>
                <p:nvPr/>
              </p:nvCxnSpPr>
              <p:spPr>
                <a:xfrm rot="16200000">
                  <a:off x="297321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5" name="직사각형 406"/>
                <p:cNvSpPr/>
                <p:nvPr/>
              </p:nvSpPr>
              <p:spPr>
                <a:xfrm rot="16200000">
                  <a:off x="3778651"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16" name="직사각형 407"/>
                <p:cNvSpPr/>
                <p:nvPr/>
              </p:nvSpPr>
              <p:spPr>
                <a:xfrm rot="16200000">
                  <a:off x="3778651"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17" name="직선 화살표 연결선 408"/>
                <p:cNvCxnSpPr/>
                <p:nvPr/>
              </p:nvCxnSpPr>
              <p:spPr>
                <a:xfrm rot="16200000">
                  <a:off x="3871066"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18" name="직선 화살표 연결선 409"/>
                <p:cNvCxnSpPr/>
                <p:nvPr/>
              </p:nvCxnSpPr>
              <p:spPr>
                <a:xfrm rot="16200000">
                  <a:off x="3515443"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19" name="직사각형 410"/>
                <p:cNvSpPr/>
                <p:nvPr/>
              </p:nvSpPr>
              <p:spPr>
                <a:xfrm rot="16200000">
                  <a:off x="4185040" y="5094855"/>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20" name="직사각형 411"/>
                <p:cNvSpPr/>
                <p:nvPr/>
              </p:nvSpPr>
              <p:spPr>
                <a:xfrm rot="16200000">
                  <a:off x="4185040" y="5583241"/>
                  <a:ext cx="306000" cy="307207"/>
                </a:xfrm>
                <a:prstGeom prst="rect">
                  <a:avLst/>
                </a:prstGeom>
                <a:gradFill rotWithShape="1">
                  <a:gsLst>
                    <a:gs pos="0">
                      <a:srgbClr val="B2912F">
                        <a:tint val="50000"/>
                        <a:satMod val="300000"/>
                      </a:srgbClr>
                    </a:gs>
                    <a:gs pos="35000">
                      <a:srgbClr val="B2912F">
                        <a:tint val="37000"/>
                        <a:satMod val="300000"/>
                      </a:srgbClr>
                    </a:gs>
                    <a:gs pos="100000">
                      <a:srgbClr val="B2912F">
                        <a:tint val="15000"/>
                        <a:satMod val="350000"/>
                      </a:srgbClr>
                    </a:gs>
                  </a:gsLst>
                  <a:lin ang="16200000" scaled="1"/>
                </a:gradFill>
                <a:ln w="9525" cap="flat" cmpd="sng" algn="ctr">
                  <a:solidFill>
                    <a:srgbClr val="B2912F">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21" name="직선 화살표 연결선 412"/>
                <p:cNvCxnSpPr/>
                <p:nvPr/>
              </p:nvCxnSpPr>
              <p:spPr>
                <a:xfrm rot="16200000">
                  <a:off x="4277455" y="4972079"/>
                  <a:ext cx="228329"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22" name="직선 화살표 연결선 413"/>
                <p:cNvCxnSpPr/>
                <p:nvPr/>
              </p:nvCxnSpPr>
              <p:spPr>
                <a:xfrm rot="16200000">
                  <a:off x="3921832" y="5215524"/>
                  <a:ext cx="723574" cy="0"/>
                </a:xfrm>
                <a:prstGeom prst="straightConnector1">
                  <a:avLst/>
                </a:prstGeom>
                <a:noFill/>
                <a:ln w="9525" cap="flat" cmpd="sng" algn="ctr">
                  <a:solidFill>
                    <a:srgbClr val="60BD68">
                      <a:shade val="95000"/>
                      <a:satMod val="105000"/>
                    </a:srgbClr>
                  </a:solidFill>
                  <a:prstDash val="solid"/>
                  <a:headEnd type="triangle"/>
                  <a:tailEnd type="triangle"/>
                </a:ln>
                <a:effectLst/>
              </p:spPr>
            </p:cxnSp>
          </p:grpSp>
        </p:grpSp>
        <p:sp>
          <p:nvSpPr>
            <p:cNvPr id="303" name="TextBox 302"/>
            <p:cNvSpPr txBox="1"/>
            <p:nvPr/>
          </p:nvSpPr>
          <p:spPr>
            <a:xfrm>
              <a:off x="2958287" y="1696177"/>
              <a:ext cx="944489"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(with FDP)</a:t>
              </a:r>
              <a:endParaRPr lang="ko-KR" altLang="en-US" sz="1400" kern="0" dirty="0">
                <a:solidFill>
                  <a:sysClr val="windowText" lastClr="000000"/>
                </a:solidFill>
                <a:latin typeface="Tahoma"/>
              </a:endParaRPr>
            </a:p>
          </p:txBody>
        </p:sp>
      </p:grpSp>
      <p:grpSp>
        <p:nvGrpSpPr>
          <p:cNvPr id="349" name="그룹 7"/>
          <p:cNvGrpSpPr/>
          <p:nvPr/>
        </p:nvGrpSpPr>
        <p:grpSpPr>
          <a:xfrm>
            <a:off x="447184" y="1140133"/>
            <a:ext cx="1660085" cy="4536504"/>
            <a:chOff x="447184" y="1340768"/>
            <a:chExt cx="1660085" cy="4536504"/>
          </a:xfrm>
        </p:grpSpPr>
        <p:grpSp>
          <p:nvGrpSpPr>
            <p:cNvPr id="350" name="그룹 311"/>
            <p:cNvGrpSpPr/>
            <p:nvPr/>
          </p:nvGrpSpPr>
          <p:grpSpPr>
            <a:xfrm>
              <a:off x="447184" y="2132856"/>
              <a:ext cx="1660085" cy="3744416"/>
              <a:chOff x="703456" y="2214993"/>
              <a:chExt cx="1660085" cy="3744416"/>
            </a:xfrm>
          </p:grpSpPr>
          <p:grpSp>
            <p:nvGrpSpPr>
              <p:cNvPr id="353" name="그룹 29"/>
              <p:cNvGrpSpPr/>
              <p:nvPr/>
            </p:nvGrpSpPr>
            <p:grpSpPr>
              <a:xfrm rot="16200000">
                <a:off x="703456" y="3257196"/>
                <a:ext cx="1660086" cy="1660009"/>
                <a:chOff x="2733860" y="2420935"/>
                <a:chExt cx="2016223" cy="2016130"/>
              </a:xfrm>
            </p:grpSpPr>
            <p:sp>
              <p:nvSpPr>
                <p:cNvPr id="422" name="직사각형 3"/>
                <p:cNvSpPr/>
                <p:nvPr/>
              </p:nvSpPr>
              <p:spPr>
                <a:xfrm rot="5400000">
                  <a:off x="2733907" y="2420888"/>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3" name="직사각형 11"/>
                <p:cNvSpPr/>
                <p:nvPr/>
              </p:nvSpPr>
              <p:spPr>
                <a:xfrm rot="5400000">
                  <a:off x="3886035" y="2420887"/>
                  <a:ext cx="864000"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8 </a:t>
                  </a:r>
                  <a:r>
                    <a:rPr lang="en-US" altLang="ko-KR" sz="1600" kern="0" dirty="0" err="1" smtClean="0">
                      <a:solidFill>
                        <a:sysClr val="windowText" lastClr="000000"/>
                      </a:solidFill>
                      <a:latin typeface="Calibri"/>
                      <a:ea typeface="나눔고딕"/>
                    </a:rPr>
                    <a:t>OoO</a:t>
                  </a:r>
                  <a:endParaRPr lang="en-US" altLang="ko-KR" sz="1600" kern="0" dirty="0" smtClean="0">
                    <a:solidFill>
                      <a:sysClr val="windowText" lastClr="000000"/>
                    </a:solidFill>
                    <a:latin typeface="Calibri"/>
                    <a:ea typeface="나눔고딕"/>
                  </a:endParaRPr>
                </a:p>
                <a:p>
                  <a:pPr algn="ctr">
                    <a:defRPr/>
                  </a:pPr>
                  <a:r>
                    <a:rPr lang="en-US" altLang="ko-KR" sz="1600" kern="0" dirty="0" smtClean="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4" name="직사각형 12"/>
                <p:cNvSpPr/>
                <p:nvPr/>
              </p:nvSpPr>
              <p:spPr>
                <a:xfrm rot="5400000">
                  <a:off x="3886035"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sp>
              <p:nvSpPr>
                <p:cNvPr id="425" name="직사각형 13"/>
                <p:cNvSpPr/>
                <p:nvPr/>
              </p:nvSpPr>
              <p:spPr>
                <a:xfrm rot="5400000">
                  <a:off x="2733907" y="3573017"/>
                  <a:ext cx="864001" cy="864095"/>
                </a:xfrm>
                <a:prstGeom prst="rect">
                  <a:avLst/>
                </a:prstGeom>
                <a:gradFill rotWithShape="1">
                  <a:gsLst>
                    <a:gs pos="0">
                      <a:srgbClr val="5DA5DA">
                        <a:tint val="50000"/>
                        <a:satMod val="300000"/>
                      </a:srgbClr>
                    </a:gs>
                    <a:gs pos="35000">
                      <a:srgbClr val="5DA5DA">
                        <a:tint val="37000"/>
                        <a:satMod val="300000"/>
                      </a:srgbClr>
                    </a:gs>
                    <a:gs pos="100000">
                      <a:srgbClr val="5DA5DA">
                        <a:tint val="15000"/>
                        <a:satMod val="350000"/>
                      </a:srgbClr>
                    </a:gs>
                  </a:gsLst>
                  <a:lin ang="16200000" scaled="1"/>
                </a:gradFill>
                <a:ln w="9525" cap="flat" cmpd="sng" algn="ctr">
                  <a:solidFill>
                    <a:srgbClr val="5DA5DA">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a:solidFill>
                        <a:sysClr val="windowText" lastClr="000000"/>
                      </a:solidFill>
                      <a:latin typeface="Calibri"/>
                      <a:ea typeface="나눔고딕"/>
                    </a:rPr>
                    <a:t>8 </a:t>
                  </a:r>
                  <a:r>
                    <a:rPr lang="en-US" altLang="ko-KR" sz="1600" kern="0" dirty="0" err="1">
                      <a:solidFill>
                        <a:sysClr val="windowText" lastClr="000000"/>
                      </a:solidFill>
                      <a:latin typeface="Calibri"/>
                      <a:ea typeface="나눔고딕"/>
                    </a:rPr>
                    <a:t>OoO</a:t>
                  </a:r>
                  <a:endParaRPr lang="en-US" altLang="ko-KR" sz="1600" kern="0" dirty="0">
                    <a:solidFill>
                      <a:sysClr val="windowText" lastClr="000000"/>
                    </a:solidFill>
                    <a:latin typeface="Calibri"/>
                    <a:ea typeface="나눔고딕"/>
                  </a:endParaRPr>
                </a:p>
                <a:p>
                  <a:pPr algn="ctr">
                    <a:defRPr/>
                  </a:pPr>
                  <a:r>
                    <a:rPr lang="en-US" altLang="ko-KR" sz="1600" kern="0" dirty="0">
                      <a:solidFill>
                        <a:sysClr val="windowText" lastClr="000000"/>
                      </a:solidFill>
                      <a:latin typeface="Calibri"/>
                      <a:ea typeface="나눔고딕"/>
                    </a:rPr>
                    <a:t>4GHz</a:t>
                  </a:r>
                  <a:endParaRPr lang="ko-KR" altLang="en-US" sz="1600" kern="0" dirty="0">
                    <a:solidFill>
                      <a:sysClr val="windowText" lastClr="000000"/>
                    </a:solidFill>
                    <a:latin typeface="Calibri"/>
                    <a:ea typeface="나눔고딕"/>
                  </a:endParaRPr>
                </a:p>
              </p:txBody>
            </p:sp>
            <p:cxnSp>
              <p:nvCxnSpPr>
                <p:cNvPr id="426" name="직선 화살표 연결선 19"/>
                <p:cNvCxnSpPr>
                  <a:stCxn id="422" idx="3"/>
                  <a:endCxn id="425" idx="1"/>
                </p:cNvCxnSpPr>
                <p:nvPr/>
              </p:nvCxnSpPr>
              <p:spPr>
                <a:xfrm rot="5400000">
                  <a:off x="3021843" y="3429000"/>
                  <a:ext cx="288128"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7" name="직선 화살표 연결선 21"/>
                <p:cNvCxnSpPr>
                  <a:stCxn id="425" idx="0"/>
                  <a:endCxn id="424" idx="2"/>
                </p:cNvCxnSpPr>
                <p:nvPr/>
              </p:nvCxnSpPr>
              <p:spPr>
                <a:xfrm rot="5400000" flipV="1">
                  <a:off x="3741971" y="3861048"/>
                  <a:ext cx="0" cy="288033"/>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8" name="직선 화살표 연결선 23"/>
                <p:cNvCxnSpPr>
                  <a:stCxn id="423" idx="3"/>
                  <a:endCxn id="424" idx="1"/>
                </p:cNvCxnSpPr>
                <p:nvPr/>
              </p:nvCxnSpPr>
              <p:spPr>
                <a:xfrm rot="5400000">
                  <a:off x="4173970" y="3428999"/>
                  <a:ext cx="288129" cy="0"/>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29" name="직선 화살표 연결선 25"/>
                <p:cNvCxnSpPr>
                  <a:stCxn id="422" idx="0"/>
                  <a:endCxn id="423" idx="2"/>
                </p:cNvCxnSpPr>
                <p:nvPr/>
              </p:nvCxnSpPr>
              <p:spPr>
                <a:xfrm rot="5400000" flipH="1" flipV="1">
                  <a:off x="3741970" y="2708920"/>
                  <a:ext cx="1"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0" name="직선 화살표 연결선 27"/>
                <p:cNvCxnSpPr/>
                <p:nvPr/>
              </p:nvCxnSpPr>
              <p:spPr>
                <a:xfrm>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cxnSp>
              <p:nvCxnSpPr>
                <p:cNvPr id="431" name="직선 화살표 연결선 28"/>
                <p:cNvCxnSpPr/>
                <p:nvPr/>
              </p:nvCxnSpPr>
              <p:spPr>
                <a:xfrm flipH="1">
                  <a:off x="3597907" y="3284984"/>
                  <a:ext cx="288032" cy="288032"/>
                </a:xfrm>
                <a:prstGeom prst="straightConnector1">
                  <a:avLst/>
                </a:prstGeom>
                <a:noFill/>
                <a:ln w="9525" cap="flat" cmpd="sng" algn="ctr">
                  <a:solidFill>
                    <a:srgbClr val="5DA5DA">
                      <a:shade val="95000"/>
                      <a:satMod val="105000"/>
                    </a:srgbClr>
                  </a:solidFill>
                  <a:prstDash val="solid"/>
                  <a:headEnd type="triangle"/>
                  <a:tailEnd type="triangle"/>
                </a:ln>
                <a:effectLst/>
              </p:spPr>
            </p:cxnSp>
          </p:grpSp>
          <p:grpSp>
            <p:nvGrpSpPr>
              <p:cNvPr id="354" name="그룹 56"/>
              <p:cNvGrpSpPr/>
              <p:nvPr/>
            </p:nvGrpSpPr>
            <p:grpSpPr>
              <a:xfrm rot="16200000">
                <a:off x="538087" y="5082574"/>
                <a:ext cx="1042204" cy="711465"/>
                <a:chOff x="2154084" y="2420888"/>
                <a:chExt cx="1265788" cy="864096"/>
              </a:xfrm>
            </p:grpSpPr>
            <p:sp>
              <p:nvSpPr>
                <p:cNvPr id="406" name="직사각형 31"/>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07" name="직사각형 32"/>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8" name="직선 화살표 연결선 34"/>
                <p:cNvCxnSpPr>
                  <a:stCxn id="406"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409" name="직선 화살표 연결선 3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410" name="직사각형 38"/>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1" name="직사각형 39"/>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2" name="직사각형 40"/>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3" name="직사각형 41"/>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4" name="직사각형 42"/>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15" name="직사각형 43"/>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16" name="직선 연결선 45"/>
                <p:cNvCxnSpPr>
                  <a:stCxn id="414" idx="3"/>
                  <a:endCxn id="412"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17" name="직선 연결선 47"/>
                <p:cNvCxnSpPr>
                  <a:stCxn id="412" idx="3"/>
                  <a:endCxn id="410"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18" name="직선 연결선 49"/>
                <p:cNvCxnSpPr>
                  <a:stCxn id="410" idx="3"/>
                  <a:endCxn id="406"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19" name="직선 연결선 51"/>
                <p:cNvCxnSpPr>
                  <a:stCxn id="415" idx="3"/>
                  <a:endCxn id="413"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20" name="직선 연결선 53"/>
                <p:cNvCxnSpPr>
                  <a:stCxn id="413" idx="3"/>
                  <a:endCxn id="411"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21" name="직선 연결선 55"/>
                <p:cNvCxnSpPr>
                  <a:stCxn id="411" idx="3"/>
                  <a:endCxn id="407"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5" name="그룹 57"/>
              <p:cNvGrpSpPr/>
              <p:nvPr/>
            </p:nvGrpSpPr>
            <p:grpSpPr>
              <a:xfrm rot="16200000">
                <a:off x="1486707" y="5082574"/>
                <a:ext cx="1042204" cy="711465"/>
                <a:chOff x="2154084" y="2420888"/>
                <a:chExt cx="1265788" cy="864096"/>
              </a:xfrm>
            </p:grpSpPr>
            <p:sp>
              <p:nvSpPr>
                <p:cNvPr id="390" name="직사각형 58"/>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1" name="직사각형 59"/>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92" name="직선 화살표 연결선 60"/>
                <p:cNvCxnSpPr>
                  <a:stCxn id="390"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93" name="직선 화살표 연결선 61"/>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94" name="직사각형 62"/>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5" name="직사각형 63"/>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6" name="직사각형 64"/>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7" name="직사각형 65"/>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8" name="직사각형 66"/>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99" name="직사각형 67"/>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00" name="직선 연결선 68"/>
                <p:cNvCxnSpPr>
                  <a:stCxn id="398" idx="3"/>
                  <a:endCxn id="396"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401" name="직선 연결선 69"/>
                <p:cNvCxnSpPr>
                  <a:stCxn id="396" idx="3"/>
                  <a:endCxn id="394"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402" name="직선 연결선 70"/>
                <p:cNvCxnSpPr>
                  <a:stCxn id="394" idx="3"/>
                  <a:endCxn id="390"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403" name="직선 연결선 71"/>
                <p:cNvCxnSpPr>
                  <a:stCxn id="399" idx="3"/>
                  <a:endCxn id="397"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404" name="직선 연결선 72"/>
                <p:cNvCxnSpPr>
                  <a:stCxn id="397" idx="3"/>
                  <a:endCxn id="395"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405" name="직선 연결선 73"/>
                <p:cNvCxnSpPr>
                  <a:stCxn id="395" idx="3"/>
                  <a:endCxn id="391"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6" name="그룹 74"/>
              <p:cNvGrpSpPr/>
              <p:nvPr/>
            </p:nvGrpSpPr>
            <p:grpSpPr>
              <a:xfrm rot="16200000" flipH="1">
                <a:off x="1486707" y="2380362"/>
                <a:ext cx="1042204" cy="711465"/>
                <a:chOff x="2154084" y="2420888"/>
                <a:chExt cx="1265788" cy="864096"/>
              </a:xfrm>
            </p:grpSpPr>
            <p:sp>
              <p:nvSpPr>
                <p:cNvPr id="374" name="직사각형 75"/>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5" name="직사각형 76"/>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76" name="직선 화살표 연결선 77"/>
                <p:cNvCxnSpPr>
                  <a:stCxn id="374"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77" name="직선 화살표 연결선 78"/>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78" name="직사각형 79"/>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79" name="직사각형 80"/>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0" name="직사각형 81"/>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1" name="직사각형 82"/>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2" name="직사각형 83"/>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83" name="직사각형 84"/>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84" name="직선 연결선 85"/>
                <p:cNvCxnSpPr>
                  <a:stCxn id="382" idx="3"/>
                  <a:endCxn id="380"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85" name="직선 연결선 86"/>
                <p:cNvCxnSpPr>
                  <a:stCxn id="380" idx="3"/>
                  <a:endCxn id="378"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86" name="직선 연결선 87"/>
                <p:cNvCxnSpPr>
                  <a:stCxn id="378" idx="3"/>
                  <a:endCxn id="374"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87" name="직선 연결선 88"/>
                <p:cNvCxnSpPr>
                  <a:stCxn id="383" idx="3"/>
                  <a:endCxn id="381"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88" name="직선 연결선 89"/>
                <p:cNvCxnSpPr>
                  <a:stCxn id="381" idx="3"/>
                  <a:endCxn id="379"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89" name="직선 연결선 90"/>
                <p:cNvCxnSpPr>
                  <a:stCxn id="379" idx="3"/>
                  <a:endCxn id="375"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nvGrpSpPr>
              <p:cNvPr id="357" name="그룹 91"/>
              <p:cNvGrpSpPr/>
              <p:nvPr/>
            </p:nvGrpSpPr>
            <p:grpSpPr>
              <a:xfrm rot="16200000" flipH="1">
                <a:off x="538087" y="2380362"/>
                <a:ext cx="1042204" cy="711465"/>
                <a:chOff x="2154084" y="2420888"/>
                <a:chExt cx="1265788" cy="864096"/>
              </a:xfrm>
            </p:grpSpPr>
            <p:sp>
              <p:nvSpPr>
                <p:cNvPr id="358" name="직사각형 92"/>
                <p:cNvSpPr/>
                <p:nvPr/>
              </p:nvSpPr>
              <p:spPr>
                <a:xfrm>
                  <a:off x="291581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59" name="직사각형 93"/>
                <p:cNvSpPr/>
                <p:nvPr/>
              </p:nvSpPr>
              <p:spPr>
                <a:xfrm>
                  <a:off x="291581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0" name="직선 화살표 연결선 94"/>
                <p:cNvCxnSpPr>
                  <a:stCxn id="358" idx="3"/>
                </p:cNvCxnSpPr>
                <p:nvPr/>
              </p:nvCxnSpPr>
              <p:spPr>
                <a:xfrm>
                  <a:off x="3059832" y="2607444"/>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cxnSp>
              <p:nvCxnSpPr>
                <p:cNvPr id="361" name="직선 화살표 연결선 95"/>
                <p:cNvCxnSpPr/>
                <p:nvPr/>
              </p:nvCxnSpPr>
              <p:spPr>
                <a:xfrm>
                  <a:off x="3059832" y="3098428"/>
                  <a:ext cx="360040" cy="0"/>
                </a:xfrm>
                <a:prstGeom prst="straightConnector1">
                  <a:avLst/>
                </a:prstGeom>
                <a:noFill/>
                <a:ln w="9525" cap="flat" cmpd="sng" algn="ctr">
                  <a:solidFill>
                    <a:srgbClr val="60BD68">
                      <a:shade val="95000"/>
                      <a:satMod val="105000"/>
                    </a:srgbClr>
                  </a:solidFill>
                  <a:prstDash val="solid"/>
                  <a:headEnd type="triangle"/>
                  <a:tailEnd type="triangle"/>
                </a:ln>
                <a:effectLst/>
              </p:spPr>
            </p:cxnSp>
            <p:sp>
              <p:nvSpPr>
                <p:cNvPr id="362" name="직사각형 96"/>
                <p:cNvSpPr/>
                <p:nvPr/>
              </p:nvSpPr>
              <p:spPr>
                <a:xfrm>
                  <a:off x="2661906"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3" name="직사각형 97"/>
                <p:cNvSpPr/>
                <p:nvPr/>
              </p:nvSpPr>
              <p:spPr>
                <a:xfrm>
                  <a:off x="2661906"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4" name="직사각형 98"/>
                <p:cNvSpPr/>
                <p:nvPr/>
              </p:nvSpPr>
              <p:spPr>
                <a:xfrm>
                  <a:off x="2407995"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5" name="직사각형 99"/>
                <p:cNvSpPr/>
                <p:nvPr/>
              </p:nvSpPr>
              <p:spPr>
                <a:xfrm>
                  <a:off x="2407995"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6" name="직사각형 100"/>
                <p:cNvSpPr/>
                <p:nvPr/>
              </p:nvSpPr>
              <p:spPr>
                <a:xfrm>
                  <a:off x="2154084" y="2420888"/>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367" name="직사각형 101"/>
                <p:cNvSpPr/>
                <p:nvPr/>
              </p:nvSpPr>
              <p:spPr>
                <a:xfrm>
                  <a:off x="2154084" y="2911872"/>
                  <a:ext cx="144016" cy="373112"/>
                </a:xfrm>
                <a:prstGeom prst="rect">
                  <a:avLst/>
                </a:prstGeom>
                <a:gradFill rotWithShape="1">
                  <a:gsLst>
                    <a:gs pos="0">
                      <a:srgbClr val="60BD68">
                        <a:tint val="50000"/>
                        <a:satMod val="300000"/>
                      </a:srgbClr>
                    </a:gs>
                    <a:gs pos="35000">
                      <a:srgbClr val="60BD68">
                        <a:tint val="37000"/>
                        <a:satMod val="300000"/>
                      </a:srgbClr>
                    </a:gs>
                    <a:gs pos="100000">
                      <a:srgbClr val="60BD68">
                        <a:tint val="15000"/>
                        <a:satMod val="350000"/>
                      </a:srgbClr>
                    </a:gs>
                  </a:gsLst>
                  <a:lin ang="16200000" scaled="1"/>
                </a:gradFill>
                <a:ln w="9525" cap="flat" cmpd="sng" algn="ctr">
                  <a:solidFill>
                    <a:srgbClr val="60BD68">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368" name="직선 연결선 102"/>
                <p:cNvCxnSpPr>
                  <a:stCxn id="366" idx="3"/>
                  <a:endCxn id="364" idx="1"/>
                </p:cNvCxnSpPr>
                <p:nvPr/>
              </p:nvCxnSpPr>
              <p:spPr>
                <a:xfrm>
                  <a:off x="2298100" y="2607444"/>
                  <a:ext cx="109895" cy="0"/>
                </a:xfrm>
                <a:prstGeom prst="line">
                  <a:avLst/>
                </a:prstGeom>
                <a:noFill/>
                <a:ln w="9525" cap="flat" cmpd="sng" algn="ctr">
                  <a:solidFill>
                    <a:srgbClr val="60BD68">
                      <a:shade val="95000"/>
                      <a:satMod val="105000"/>
                    </a:srgbClr>
                  </a:solidFill>
                  <a:prstDash val="solid"/>
                </a:ln>
                <a:effectLst/>
              </p:spPr>
            </p:cxnSp>
            <p:cxnSp>
              <p:nvCxnSpPr>
                <p:cNvPr id="369" name="직선 연결선 103"/>
                <p:cNvCxnSpPr>
                  <a:stCxn id="364" idx="3"/>
                  <a:endCxn id="362" idx="1"/>
                </p:cNvCxnSpPr>
                <p:nvPr/>
              </p:nvCxnSpPr>
              <p:spPr>
                <a:xfrm>
                  <a:off x="2552011" y="2607444"/>
                  <a:ext cx="109895" cy="0"/>
                </a:xfrm>
                <a:prstGeom prst="line">
                  <a:avLst/>
                </a:prstGeom>
                <a:noFill/>
                <a:ln w="9525" cap="flat" cmpd="sng" algn="ctr">
                  <a:solidFill>
                    <a:srgbClr val="60BD68">
                      <a:shade val="95000"/>
                      <a:satMod val="105000"/>
                    </a:srgbClr>
                  </a:solidFill>
                  <a:prstDash val="solid"/>
                </a:ln>
                <a:effectLst/>
              </p:spPr>
            </p:cxnSp>
            <p:cxnSp>
              <p:nvCxnSpPr>
                <p:cNvPr id="370" name="직선 연결선 104"/>
                <p:cNvCxnSpPr>
                  <a:stCxn id="362" idx="3"/>
                  <a:endCxn id="358" idx="1"/>
                </p:cNvCxnSpPr>
                <p:nvPr/>
              </p:nvCxnSpPr>
              <p:spPr>
                <a:xfrm>
                  <a:off x="2805922" y="2607444"/>
                  <a:ext cx="109894" cy="0"/>
                </a:xfrm>
                <a:prstGeom prst="line">
                  <a:avLst/>
                </a:prstGeom>
                <a:noFill/>
                <a:ln w="9525" cap="flat" cmpd="sng" algn="ctr">
                  <a:solidFill>
                    <a:srgbClr val="60BD68">
                      <a:shade val="95000"/>
                      <a:satMod val="105000"/>
                    </a:srgbClr>
                  </a:solidFill>
                  <a:prstDash val="solid"/>
                </a:ln>
                <a:effectLst/>
              </p:spPr>
            </p:cxnSp>
            <p:cxnSp>
              <p:nvCxnSpPr>
                <p:cNvPr id="371" name="직선 연결선 105"/>
                <p:cNvCxnSpPr>
                  <a:stCxn id="367" idx="3"/>
                  <a:endCxn id="365" idx="1"/>
                </p:cNvCxnSpPr>
                <p:nvPr/>
              </p:nvCxnSpPr>
              <p:spPr>
                <a:xfrm>
                  <a:off x="2298100" y="3098428"/>
                  <a:ext cx="109895" cy="0"/>
                </a:xfrm>
                <a:prstGeom prst="line">
                  <a:avLst/>
                </a:prstGeom>
                <a:noFill/>
                <a:ln w="9525" cap="flat" cmpd="sng" algn="ctr">
                  <a:solidFill>
                    <a:srgbClr val="60BD68">
                      <a:shade val="95000"/>
                      <a:satMod val="105000"/>
                    </a:srgbClr>
                  </a:solidFill>
                  <a:prstDash val="solid"/>
                </a:ln>
                <a:effectLst/>
              </p:spPr>
            </p:cxnSp>
            <p:cxnSp>
              <p:nvCxnSpPr>
                <p:cNvPr id="372" name="직선 연결선 106"/>
                <p:cNvCxnSpPr>
                  <a:stCxn id="365" idx="3"/>
                  <a:endCxn id="363" idx="1"/>
                </p:cNvCxnSpPr>
                <p:nvPr/>
              </p:nvCxnSpPr>
              <p:spPr>
                <a:xfrm>
                  <a:off x="2552011" y="3098428"/>
                  <a:ext cx="109895" cy="0"/>
                </a:xfrm>
                <a:prstGeom prst="line">
                  <a:avLst/>
                </a:prstGeom>
                <a:noFill/>
                <a:ln w="9525" cap="flat" cmpd="sng" algn="ctr">
                  <a:solidFill>
                    <a:srgbClr val="60BD68">
                      <a:shade val="95000"/>
                      <a:satMod val="105000"/>
                    </a:srgbClr>
                  </a:solidFill>
                  <a:prstDash val="solid"/>
                </a:ln>
                <a:effectLst/>
              </p:spPr>
            </p:cxnSp>
            <p:cxnSp>
              <p:nvCxnSpPr>
                <p:cNvPr id="373" name="직선 연결선 107"/>
                <p:cNvCxnSpPr>
                  <a:stCxn id="363" idx="3"/>
                  <a:endCxn id="359" idx="1"/>
                </p:cNvCxnSpPr>
                <p:nvPr/>
              </p:nvCxnSpPr>
              <p:spPr>
                <a:xfrm>
                  <a:off x="2805922" y="3098428"/>
                  <a:ext cx="109894" cy="0"/>
                </a:xfrm>
                <a:prstGeom prst="line">
                  <a:avLst/>
                </a:prstGeom>
                <a:noFill/>
                <a:ln w="9525" cap="flat" cmpd="sng" algn="ctr">
                  <a:solidFill>
                    <a:srgbClr val="60BD68">
                      <a:shade val="95000"/>
                      <a:satMod val="105000"/>
                    </a:srgbClr>
                  </a:solidFill>
                  <a:prstDash val="solid"/>
                </a:ln>
                <a:effectLst/>
              </p:spPr>
            </p:cxnSp>
          </p:grpSp>
        </p:grpSp>
        <p:sp>
          <p:nvSpPr>
            <p:cNvPr id="351" name="TextBox 350"/>
            <p:cNvSpPr txBox="1"/>
            <p:nvPr/>
          </p:nvSpPr>
          <p:spPr>
            <a:xfrm>
              <a:off x="502815" y="1340768"/>
              <a:ext cx="1548822"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DDR3-OoO</a:t>
              </a:r>
              <a:endParaRPr lang="ko-KR" altLang="en-US" sz="2400" kern="0" dirty="0">
                <a:solidFill>
                  <a:sysClr val="windowText" lastClr="000000"/>
                </a:solidFill>
                <a:latin typeface="Tahoma"/>
              </a:endParaRPr>
            </a:p>
          </p:txBody>
        </p:sp>
        <p:sp>
          <p:nvSpPr>
            <p:cNvPr id="352" name="TextBox 351"/>
            <p:cNvSpPr txBox="1"/>
            <p:nvPr/>
          </p:nvSpPr>
          <p:spPr>
            <a:xfrm>
              <a:off x="804982" y="1696177"/>
              <a:ext cx="944489"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(with FDP)</a:t>
              </a:r>
              <a:endParaRPr lang="ko-KR" altLang="en-US" sz="1400" kern="0" dirty="0">
                <a:solidFill>
                  <a:sysClr val="windowText" lastClr="000000"/>
                </a:solidFill>
                <a:latin typeface="Tahoma"/>
              </a:endParaRPr>
            </a:p>
          </p:txBody>
        </p:sp>
      </p:grpSp>
      <p:grpSp>
        <p:nvGrpSpPr>
          <p:cNvPr id="432" name="그룹 10"/>
          <p:cNvGrpSpPr/>
          <p:nvPr/>
        </p:nvGrpSpPr>
        <p:grpSpPr>
          <a:xfrm>
            <a:off x="6646243" y="1140133"/>
            <a:ext cx="2312493" cy="3923809"/>
            <a:chOff x="6646243" y="1340768"/>
            <a:chExt cx="2312493" cy="3923809"/>
          </a:xfrm>
        </p:grpSpPr>
        <p:sp>
          <p:nvSpPr>
            <p:cNvPr id="433" name="TextBox 432"/>
            <p:cNvSpPr txBox="1"/>
            <p:nvPr/>
          </p:nvSpPr>
          <p:spPr>
            <a:xfrm>
              <a:off x="7133877" y="1340768"/>
              <a:ext cx="1337226" cy="461665"/>
            </a:xfrm>
            <a:prstGeom prst="rect">
              <a:avLst/>
            </a:prstGeom>
            <a:noFill/>
          </p:spPr>
          <p:txBody>
            <a:bodyPr wrap="none" rtlCol="0" anchor="ctr">
              <a:spAutoFit/>
            </a:bodyPr>
            <a:lstStyle/>
            <a:p>
              <a:pPr algn="ctr">
                <a:defRPr/>
              </a:pPr>
              <a:r>
                <a:rPr lang="en-US" altLang="ko-KR" sz="2400" kern="0" dirty="0" smtClean="0">
                  <a:solidFill>
                    <a:sysClr val="windowText" lastClr="000000"/>
                  </a:solidFill>
                  <a:latin typeface="Tahoma"/>
                </a:rPr>
                <a:t>Tesseract</a:t>
              </a:r>
              <a:endParaRPr lang="ko-KR" altLang="en-US" sz="2400" kern="0" dirty="0">
                <a:solidFill>
                  <a:sysClr val="windowText" lastClr="000000"/>
                </a:solidFill>
                <a:latin typeface="Tahoma"/>
              </a:endParaRPr>
            </a:p>
          </p:txBody>
        </p:sp>
        <p:grpSp>
          <p:nvGrpSpPr>
            <p:cNvPr id="434" name="그룹 629"/>
            <p:cNvGrpSpPr/>
            <p:nvPr/>
          </p:nvGrpSpPr>
          <p:grpSpPr>
            <a:xfrm>
              <a:off x="6908164" y="3500504"/>
              <a:ext cx="1788652" cy="1764073"/>
              <a:chOff x="7081194" y="3140968"/>
              <a:chExt cx="1788652" cy="1764073"/>
            </a:xfrm>
          </p:grpSpPr>
          <p:sp>
            <p:nvSpPr>
              <p:cNvPr id="439" name="직사각형 531"/>
              <p:cNvSpPr/>
              <p:nvPr/>
            </p:nvSpPr>
            <p:spPr>
              <a:xfrm rot="16200000">
                <a:off x="7081798" y="459843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0" name="직사각형 532"/>
              <p:cNvSpPr/>
              <p:nvPr/>
            </p:nvSpPr>
            <p:spPr>
              <a:xfrm rot="16200000">
                <a:off x="7573900"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1" name="직사각형 539"/>
              <p:cNvSpPr/>
              <p:nvPr/>
            </p:nvSpPr>
            <p:spPr>
              <a:xfrm rot="16200000">
                <a:off x="7081799" y="411175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2" name="직사각형 540"/>
              <p:cNvSpPr/>
              <p:nvPr/>
            </p:nvSpPr>
            <p:spPr>
              <a:xfrm rot="16200000">
                <a:off x="7573901"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3" name="직사각형 541"/>
              <p:cNvSpPr/>
              <p:nvPr/>
            </p:nvSpPr>
            <p:spPr>
              <a:xfrm rot="16200000">
                <a:off x="8071139" y="459843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4" name="직사각형 542"/>
              <p:cNvSpPr/>
              <p:nvPr/>
            </p:nvSpPr>
            <p:spPr>
              <a:xfrm rot="16200000">
                <a:off x="8563241" y="459843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5" name="직사각형 543"/>
              <p:cNvSpPr/>
              <p:nvPr/>
            </p:nvSpPr>
            <p:spPr>
              <a:xfrm rot="16200000">
                <a:off x="8071140" y="411175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6" name="직사각형 544"/>
              <p:cNvSpPr/>
              <p:nvPr/>
            </p:nvSpPr>
            <p:spPr>
              <a:xfrm rot="16200000">
                <a:off x="8563242" y="4111757"/>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7" name="직사각형 547"/>
              <p:cNvSpPr/>
              <p:nvPr/>
            </p:nvSpPr>
            <p:spPr>
              <a:xfrm rot="16200000">
                <a:off x="7081799" y="362704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8" name="직사각형 548"/>
              <p:cNvSpPr/>
              <p:nvPr/>
            </p:nvSpPr>
            <p:spPr>
              <a:xfrm rot="16200000">
                <a:off x="7573901"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49" name="직사각형 549"/>
              <p:cNvSpPr/>
              <p:nvPr/>
            </p:nvSpPr>
            <p:spPr>
              <a:xfrm rot="16200000">
                <a:off x="7081800" y="3140364"/>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dirty="0">
                  <a:solidFill>
                    <a:sysClr val="windowText" lastClr="000000"/>
                  </a:solidFill>
                  <a:latin typeface="Calibri"/>
                  <a:ea typeface="나눔고딕"/>
                </a:endParaRPr>
              </a:p>
            </p:txBody>
          </p:sp>
          <p:sp>
            <p:nvSpPr>
              <p:cNvPr id="450" name="직사각형 550"/>
              <p:cNvSpPr/>
              <p:nvPr/>
            </p:nvSpPr>
            <p:spPr>
              <a:xfrm rot="16200000">
                <a:off x="7573902"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1" name="직사각형 551"/>
              <p:cNvSpPr/>
              <p:nvPr/>
            </p:nvSpPr>
            <p:spPr>
              <a:xfrm rot="16200000">
                <a:off x="8071140" y="362704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2" name="직사각형 552"/>
              <p:cNvSpPr/>
              <p:nvPr/>
            </p:nvSpPr>
            <p:spPr>
              <a:xfrm rot="16200000">
                <a:off x="8563242" y="362704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3" name="직사각형 553"/>
              <p:cNvSpPr/>
              <p:nvPr/>
            </p:nvSpPr>
            <p:spPr>
              <a:xfrm rot="16200000">
                <a:off x="8071141" y="3140365"/>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sp>
            <p:nvSpPr>
              <p:cNvPr id="454" name="직사각형 554"/>
              <p:cNvSpPr/>
              <p:nvPr/>
            </p:nvSpPr>
            <p:spPr>
              <a:xfrm rot="16200000">
                <a:off x="8563243" y="3140366"/>
                <a:ext cx="306000" cy="307207"/>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endParaRPr lang="ko-KR" altLang="en-US" kern="0">
                  <a:solidFill>
                    <a:sysClr val="windowText" lastClr="000000"/>
                  </a:solidFill>
                  <a:latin typeface="Calibri"/>
                  <a:ea typeface="나눔고딕"/>
                </a:endParaRPr>
              </a:p>
            </p:txBody>
          </p:sp>
          <p:cxnSp>
            <p:nvCxnSpPr>
              <p:cNvPr id="455" name="직선 화살표 연결선 558"/>
              <p:cNvCxnSpPr>
                <a:stCxn id="449" idx="1"/>
                <a:endCxn id="447" idx="3"/>
              </p:cNvCxnSpPr>
              <p:nvPr/>
            </p:nvCxnSpPr>
            <p:spPr>
              <a:xfrm flipH="1">
                <a:off x="7234800" y="3446968"/>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6" name="직선 화살표 연결선 559"/>
              <p:cNvCxnSpPr>
                <a:stCxn id="447" idx="1"/>
                <a:endCxn id="441" idx="3"/>
              </p:cNvCxnSpPr>
              <p:nvPr/>
            </p:nvCxnSpPr>
            <p:spPr>
              <a:xfrm>
                <a:off x="7234800" y="3933648"/>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7" name="직선 화살표 연결선 562"/>
              <p:cNvCxnSpPr>
                <a:stCxn id="441" idx="1"/>
                <a:endCxn id="439" idx="3"/>
              </p:cNvCxnSpPr>
              <p:nvPr/>
            </p:nvCxnSpPr>
            <p:spPr>
              <a:xfrm flipH="1">
                <a:off x="7234799" y="441835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8" name="직선 화살표 연결선 565"/>
              <p:cNvCxnSpPr>
                <a:stCxn id="449" idx="2"/>
                <a:endCxn id="450" idx="0"/>
              </p:cNvCxnSpPr>
              <p:nvPr/>
            </p:nvCxnSpPr>
            <p:spPr>
              <a:xfrm>
                <a:off x="7388404" y="329396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59" name="직선 화살표 연결선 568"/>
              <p:cNvCxnSpPr>
                <a:stCxn id="450" idx="2"/>
                <a:endCxn id="453" idx="0"/>
              </p:cNvCxnSpPr>
              <p:nvPr/>
            </p:nvCxnSpPr>
            <p:spPr>
              <a:xfrm>
                <a:off x="7880506" y="3293969"/>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0" name="직선 화살표 연결선 571"/>
              <p:cNvCxnSpPr>
                <a:stCxn id="450" idx="1"/>
                <a:endCxn id="448" idx="3"/>
              </p:cNvCxnSpPr>
              <p:nvPr/>
            </p:nvCxnSpPr>
            <p:spPr>
              <a:xfrm flipH="1">
                <a:off x="7726902"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1" name="직선 화살표 연결선 574"/>
              <p:cNvCxnSpPr>
                <a:stCxn id="447" idx="2"/>
                <a:endCxn id="448" idx="0"/>
              </p:cNvCxnSpPr>
              <p:nvPr/>
            </p:nvCxnSpPr>
            <p:spPr>
              <a:xfrm>
                <a:off x="7388403" y="3780648"/>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2" name="직선 화살표 연결선 577"/>
              <p:cNvCxnSpPr>
                <a:stCxn id="442" idx="0"/>
                <a:endCxn id="441" idx="2"/>
              </p:cNvCxnSpPr>
              <p:nvPr/>
            </p:nvCxnSpPr>
            <p:spPr>
              <a:xfrm flipH="1" flipV="1">
                <a:off x="7388403" y="426535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3" name="직선 화살표 연결선 580"/>
              <p:cNvCxnSpPr>
                <a:stCxn id="439" idx="2"/>
                <a:endCxn id="440" idx="0"/>
              </p:cNvCxnSpPr>
              <p:nvPr/>
            </p:nvCxnSpPr>
            <p:spPr>
              <a:xfrm>
                <a:off x="7388402" y="475203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4" name="직선 화살표 연결선 583"/>
              <p:cNvCxnSpPr>
                <a:stCxn id="442" idx="1"/>
                <a:endCxn id="440" idx="3"/>
              </p:cNvCxnSpPr>
              <p:nvPr/>
            </p:nvCxnSpPr>
            <p:spPr>
              <a:xfrm flipH="1">
                <a:off x="7726901"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5" name="직선 화살표 연결선 586"/>
              <p:cNvCxnSpPr>
                <a:stCxn id="443" idx="0"/>
                <a:endCxn id="440" idx="2"/>
              </p:cNvCxnSpPr>
              <p:nvPr/>
            </p:nvCxnSpPr>
            <p:spPr>
              <a:xfrm flipH="1">
                <a:off x="7880504" y="4752040"/>
                <a:ext cx="190032" cy="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6" name="직선 화살표 연결선 589"/>
              <p:cNvCxnSpPr>
                <a:stCxn id="443" idx="2"/>
                <a:endCxn id="444" idx="0"/>
              </p:cNvCxnSpPr>
              <p:nvPr/>
            </p:nvCxnSpPr>
            <p:spPr>
              <a:xfrm>
                <a:off x="8377743" y="475204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7" name="직선 화살표 연결선 592"/>
              <p:cNvCxnSpPr>
                <a:stCxn id="443" idx="3"/>
                <a:endCxn id="445" idx="1"/>
              </p:cNvCxnSpPr>
              <p:nvPr/>
            </p:nvCxnSpPr>
            <p:spPr>
              <a:xfrm flipV="1">
                <a:off x="8224140" y="441836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8" name="직선 화살표 연결선 595"/>
              <p:cNvCxnSpPr>
                <a:stCxn id="444" idx="3"/>
                <a:endCxn id="446" idx="1"/>
              </p:cNvCxnSpPr>
              <p:nvPr/>
            </p:nvCxnSpPr>
            <p:spPr>
              <a:xfrm flipV="1">
                <a:off x="8716242" y="4418361"/>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69" name="직선 화살표 연결선 598"/>
              <p:cNvCxnSpPr>
                <a:stCxn id="445" idx="2"/>
                <a:endCxn id="446" idx="0"/>
              </p:cNvCxnSpPr>
              <p:nvPr/>
            </p:nvCxnSpPr>
            <p:spPr>
              <a:xfrm>
                <a:off x="8377744" y="4265360"/>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0" name="직선 화살표 연결선 601"/>
              <p:cNvCxnSpPr>
                <a:stCxn id="446" idx="3"/>
                <a:endCxn id="452" idx="1"/>
              </p:cNvCxnSpPr>
              <p:nvPr/>
            </p:nvCxnSpPr>
            <p:spPr>
              <a:xfrm flipV="1">
                <a:off x="8716243" y="3933650"/>
                <a:ext cx="0" cy="17871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1" name="직선 화살표 연결선 604"/>
              <p:cNvCxnSpPr>
                <a:stCxn id="452" idx="3"/>
                <a:endCxn id="454" idx="1"/>
              </p:cNvCxnSpPr>
              <p:nvPr/>
            </p:nvCxnSpPr>
            <p:spPr>
              <a:xfrm flipV="1">
                <a:off x="8716243" y="3446970"/>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2" name="직선 화살표 연결선 607"/>
              <p:cNvCxnSpPr>
                <a:stCxn id="452" idx="0"/>
                <a:endCxn id="451" idx="2"/>
              </p:cNvCxnSpPr>
              <p:nvPr/>
            </p:nvCxnSpPr>
            <p:spPr>
              <a:xfrm flipH="1" flipV="1">
                <a:off x="8377744" y="378064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3" name="직선 화살표 연결선 610"/>
              <p:cNvCxnSpPr>
                <a:stCxn id="454" idx="0"/>
                <a:endCxn id="453" idx="2"/>
              </p:cNvCxnSpPr>
              <p:nvPr/>
            </p:nvCxnSpPr>
            <p:spPr>
              <a:xfrm flipH="1" flipV="1">
                <a:off x="8377745" y="3293969"/>
                <a:ext cx="184895" cy="1"/>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4" name="직선 화살표 연결선 613"/>
              <p:cNvCxnSpPr>
                <a:stCxn id="453" idx="1"/>
                <a:endCxn id="451" idx="3"/>
              </p:cNvCxnSpPr>
              <p:nvPr/>
            </p:nvCxnSpPr>
            <p:spPr>
              <a:xfrm flipH="1">
                <a:off x="8224141" y="3446969"/>
                <a:ext cx="1" cy="180680"/>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5" name="직선 화살표 연결선 616"/>
              <p:cNvCxnSpPr/>
              <p:nvPr/>
            </p:nvCxnSpPr>
            <p:spPr>
              <a:xfrm flipH="1">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6" name="직선 화살표 연결선 620"/>
              <p:cNvCxnSpPr/>
              <p:nvPr/>
            </p:nvCxnSpPr>
            <p:spPr>
              <a:xfrm>
                <a:off x="7885690" y="3936816"/>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7" name="직선 화살표 연결선 621"/>
              <p:cNvCxnSpPr/>
              <p:nvPr/>
            </p:nvCxnSpPr>
            <p:spPr>
              <a:xfrm flipH="1">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8" name="직선 화살표 연결선 622"/>
              <p:cNvCxnSpPr/>
              <p:nvPr/>
            </p:nvCxnSpPr>
            <p:spPr>
              <a:xfrm>
                <a:off x="7387565"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79" name="직선 화살표 연결선 623"/>
              <p:cNvCxnSpPr/>
              <p:nvPr/>
            </p:nvCxnSpPr>
            <p:spPr>
              <a:xfrm flipH="1">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0" name="직선 화살표 연결선 624"/>
              <p:cNvCxnSpPr/>
              <p:nvPr/>
            </p:nvCxnSpPr>
            <p:spPr>
              <a:xfrm>
                <a:off x="8382881" y="3452218"/>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1" name="직선 화살표 연결선 625"/>
              <p:cNvCxnSpPr/>
              <p:nvPr/>
            </p:nvCxnSpPr>
            <p:spPr>
              <a:xfrm flipH="1">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2" name="직선 화살표 연결선 626"/>
              <p:cNvCxnSpPr/>
              <p:nvPr/>
            </p:nvCxnSpPr>
            <p:spPr>
              <a:xfrm>
                <a:off x="8382881" y="441835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3" name="직선 화살표 연결선 627"/>
              <p:cNvCxnSpPr/>
              <p:nvPr/>
            </p:nvCxnSpPr>
            <p:spPr>
              <a:xfrm flipH="1">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cxnSp>
            <p:nvCxnSpPr>
              <p:cNvPr id="484" name="직선 화살표 연결선 628"/>
              <p:cNvCxnSpPr/>
              <p:nvPr/>
            </p:nvCxnSpPr>
            <p:spPr>
              <a:xfrm>
                <a:off x="7390970" y="4422624"/>
                <a:ext cx="184894" cy="174446"/>
              </a:xfrm>
              <a:prstGeom prst="straightConnector1">
                <a:avLst/>
              </a:prstGeom>
              <a:noFill/>
              <a:ln w="9525" cap="flat" cmpd="sng" algn="ctr">
                <a:solidFill>
                  <a:srgbClr val="307D99">
                    <a:shade val="95000"/>
                    <a:satMod val="105000"/>
                  </a:srgbClr>
                </a:solidFill>
                <a:prstDash val="solid"/>
                <a:headEnd type="triangle"/>
                <a:tailEnd type="triangle"/>
              </a:ln>
              <a:effectLst/>
            </p:spPr>
          </p:cxnSp>
        </p:grpSp>
        <p:sp>
          <p:nvSpPr>
            <p:cNvPr id="435" name="직사각형 647"/>
            <p:cNvSpPr/>
            <p:nvPr/>
          </p:nvSpPr>
          <p:spPr>
            <a:xfrm>
              <a:off x="7861251" y="2276872"/>
              <a:ext cx="976346" cy="976344"/>
            </a:xfrm>
            <a:prstGeom prst="rect">
              <a:avLst/>
            </a:prstGeom>
            <a:gradFill rotWithShape="1">
              <a:gsLst>
                <a:gs pos="0">
                  <a:srgbClr val="307D99">
                    <a:tint val="50000"/>
                    <a:satMod val="300000"/>
                  </a:srgbClr>
                </a:gs>
                <a:gs pos="35000">
                  <a:srgbClr val="307D99">
                    <a:tint val="37000"/>
                    <a:satMod val="300000"/>
                  </a:srgbClr>
                </a:gs>
                <a:gs pos="100000">
                  <a:srgbClr val="307D99">
                    <a:tint val="15000"/>
                    <a:satMod val="350000"/>
                  </a:srgbClr>
                </a:gs>
              </a:gsLst>
              <a:lin ang="16200000" scaled="1"/>
            </a:gradFill>
            <a:ln w="9525" cap="flat" cmpd="sng" algn="ctr">
              <a:solidFill>
                <a:srgbClr val="307D99">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altLang="ko-KR" sz="1600" kern="0" dirty="0" smtClean="0">
                  <a:solidFill>
                    <a:sysClr val="windowText" lastClr="000000"/>
                  </a:solidFill>
                  <a:latin typeface="Calibri"/>
                  <a:ea typeface="나눔고딕"/>
                </a:rPr>
                <a:t>32 Tesseract Cores</a:t>
              </a:r>
              <a:endParaRPr lang="ko-KR" altLang="en-US" sz="1600" kern="0" dirty="0">
                <a:solidFill>
                  <a:sysClr val="windowText" lastClr="000000"/>
                </a:solidFill>
                <a:latin typeface="Calibri"/>
                <a:ea typeface="나눔고딕"/>
              </a:endParaRPr>
            </a:p>
          </p:txBody>
        </p:sp>
        <p:cxnSp>
          <p:nvCxnSpPr>
            <p:cNvPr id="436" name="직선 연결선 649"/>
            <p:cNvCxnSpPr/>
            <p:nvPr/>
          </p:nvCxnSpPr>
          <p:spPr>
            <a:xfrm flipH="1" flipV="1">
              <a:off x="7861251" y="3253216"/>
              <a:ext cx="36254" cy="247287"/>
            </a:xfrm>
            <a:prstGeom prst="line">
              <a:avLst/>
            </a:prstGeom>
            <a:noFill/>
            <a:ln w="9525" cap="flat" cmpd="sng" algn="ctr">
              <a:solidFill>
                <a:srgbClr val="307D99">
                  <a:shade val="95000"/>
                  <a:satMod val="105000"/>
                </a:srgbClr>
              </a:solidFill>
              <a:prstDash val="dash"/>
            </a:ln>
            <a:effectLst/>
          </p:spPr>
        </p:cxnSp>
        <p:cxnSp>
          <p:nvCxnSpPr>
            <p:cNvPr id="437" name="직선 연결선 650"/>
            <p:cNvCxnSpPr/>
            <p:nvPr/>
          </p:nvCxnSpPr>
          <p:spPr>
            <a:xfrm flipV="1">
              <a:off x="8204713" y="3253216"/>
              <a:ext cx="632884" cy="249258"/>
            </a:xfrm>
            <a:prstGeom prst="line">
              <a:avLst/>
            </a:prstGeom>
            <a:noFill/>
            <a:ln w="9525" cap="flat" cmpd="sng" algn="ctr">
              <a:solidFill>
                <a:srgbClr val="307D99">
                  <a:shade val="95000"/>
                  <a:satMod val="105000"/>
                </a:srgbClr>
              </a:solidFill>
              <a:prstDash val="dash"/>
            </a:ln>
            <a:effectLst/>
          </p:spPr>
        </p:cxnSp>
        <p:sp>
          <p:nvSpPr>
            <p:cNvPr id="438" name="TextBox 437"/>
            <p:cNvSpPr txBox="1"/>
            <p:nvPr/>
          </p:nvSpPr>
          <p:spPr>
            <a:xfrm>
              <a:off x="6646243" y="1689644"/>
              <a:ext cx="2312493" cy="307777"/>
            </a:xfrm>
            <a:prstGeom prst="rect">
              <a:avLst/>
            </a:prstGeom>
            <a:noFill/>
          </p:spPr>
          <p:txBody>
            <a:bodyPr wrap="none" rtlCol="0" anchor="ctr">
              <a:spAutoFit/>
            </a:bodyPr>
            <a:lstStyle/>
            <a:p>
              <a:pPr algn="ctr">
                <a:defRPr/>
              </a:pPr>
              <a:r>
                <a:rPr lang="en-US" altLang="ko-KR" sz="1400" kern="0" dirty="0" smtClean="0">
                  <a:solidFill>
                    <a:sysClr val="windowText" lastClr="000000"/>
                  </a:solidFill>
                  <a:latin typeface="Tahoma"/>
                </a:rPr>
                <a:t>(32-entry MQ, 4KB PF Buffer)</a:t>
              </a:r>
              <a:endParaRPr lang="ko-KR" altLang="en-US" sz="1400" kern="0" dirty="0">
                <a:solidFill>
                  <a:sysClr val="windowText" lastClr="000000"/>
                </a:solidFill>
                <a:latin typeface="Tahoma"/>
              </a:endParaRPr>
            </a:p>
          </p:txBody>
        </p:sp>
      </p:grpSp>
    </p:spTree>
    <p:extLst>
      <p:ext uri="{BB962C8B-B14F-4D97-AF65-F5344CB8AC3E}">
        <p14:creationId xmlns:p14="http://schemas.microsoft.com/office/powerpoint/2010/main" val="14441011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9"/>
                                        </p:tgtEl>
                                        <p:attrNameLst>
                                          <p:attrName>style.visibility</p:attrName>
                                        </p:attrNameLst>
                                      </p:cBhvr>
                                      <p:to>
                                        <p:strVal val="visible"/>
                                      </p:to>
                                    </p:set>
                                    <p:animEffect transition="in" filter="fade">
                                      <p:cBhvr>
                                        <p:cTn id="7" dur="200"/>
                                        <p:tgtEl>
                                          <p:spTgt spid="34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93"/>
                                        </p:tgtEl>
                                        <p:attrNameLst>
                                          <p:attrName>style.visibility</p:attrName>
                                        </p:attrNameLst>
                                      </p:cBhvr>
                                      <p:to>
                                        <p:strVal val="visible"/>
                                      </p:to>
                                    </p:set>
                                    <p:animEffect transition="in" filter="fade">
                                      <p:cBhvr>
                                        <p:cTn id="12" dur="200"/>
                                        <p:tgtEl>
                                          <p:spTgt spid="293"/>
                                        </p:tgtEl>
                                      </p:cBhvr>
                                    </p:animEffect>
                                  </p:childTnLst>
                                </p:cTn>
                              </p:par>
                              <p:par>
                                <p:cTn id="13" presetID="10" presetClass="entr" presetSubtype="0" fill="hold" nodeType="withEffect">
                                  <p:stCondLst>
                                    <p:cond delay="0"/>
                                  </p:stCondLst>
                                  <p:childTnLst>
                                    <p:set>
                                      <p:cBhvr>
                                        <p:cTn id="14" dur="1" fill="hold">
                                          <p:stCondLst>
                                            <p:cond delay="0"/>
                                          </p:stCondLst>
                                        </p:cTn>
                                        <p:tgtEl>
                                          <p:spTgt spid="300"/>
                                        </p:tgtEl>
                                        <p:attrNameLst>
                                          <p:attrName>style.visibility</p:attrName>
                                        </p:attrNameLst>
                                      </p:cBhvr>
                                      <p:to>
                                        <p:strVal val="visible"/>
                                      </p:to>
                                    </p:set>
                                    <p:animEffect transition="in" filter="fade">
                                      <p:cBhvr>
                                        <p:cTn id="15" dur="200"/>
                                        <p:tgtEl>
                                          <p:spTgt spid="30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94"/>
                                        </p:tgtEl>
                                        <p:attrNameLst>
                                          <p:attrName>style.visibility</p:attrName>
                                        </p:attrNameLst>
                                      </p:cBhvr>
                                      <p:to>
                                        <p:strVal val="visible"/>
                                      </p:to>
                                    </p:set>
                                    <p:animEffect transition="in" filter="fade">
                                      <p:cBhvr>
                                        <p:cTn id="20" dur="200"/>
                                        <p:tgtEl>
                                          <p:spTgt spid="294"/>
                                        </p:tgtEl>
                                      </p:cBhvr>
                                    </p:animEffect>
                                  </p:childTnLst>
                                </p:cTn>
                              </p:par>
                              <p:par>
                                <p:cTn id="21" presetID="10" presetClass="entr" presetSubtype="0" fill="hold" nodeType="withEffect">
                                  <p:stCondLst>
                                    <p:cond delay="0"/>
                                  </p:stCondLst>
                                  <p:childTnLst>
                                    <p:set>
                                      <p:cBhvr>
                                        <p:cTn id="22" dur="1" fill="hold">
                                          <p:stCondLst>
                                            <p:cond delay="0"/>
                                          </p:stCondLst>
                                        </p:cTn>
                                        <p:tgtEl>
                                          <p:spTgt spid="245"/>
                                        </p:tgtEl>
                                        <p:attrNameLst>
                                          <p:attrName>style.visibility</p:attrName>
                                        </p:attrNameLst>
                                      </p:cBhvr>
                                      <p:to>
                                        <p:strVal val="visible"/>
                                      </p:to>
                                    </p:set>
                                    <p:animEffect transition="in" filter="fade">
                                      <p:cBhvr>
                                        <p:cTn id="23" dur="200"/>
                                        <p:tgtEl>
                                          <p:spTgt spid="24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295"/>
                                        </p:tgtEl>
                                        <p:attrNameLst>
                                          <p:attrName>style.visibility</p:attrName>
                                        </p:attrNameLst>
                                      </p:cBhvr>
                                      <p:to>
                                        <p:strVal val="visible"/>
                                      </p:to>
                                    </p:set>
                                    <p:animEffect transition="in" filter="fade">
                                      <p:cBhvr>
                                        <p:cTn id="28" dur="200"/>
                                        <p:tgtEl>
                                          <p:spTgt spid="295"/>
                                        </p:tgtEl>
                                      </p:cBhvr>
                                    </p:animEffect>
                                  </p:childTnLst>
                                </p:cTn>
                              </p:par>
                              <p:par>
                                <p:cTn id="29" presetID="10" presetClass="entr" presetSubtype="0" fill="hold" nodeType="withEffect">
                                  <p:stCondLst>
                                    <p:cond delay="0"/>
                                  </p:stCondLst>
                                  <p:childTnLst>
                                    <p:set>
                                      <p:cBhvr>
                                        <p:cTn id="30" dur="1" fill="hold">
                                          <p:stCondLst>
                                            <p:cond delay="0"/>
                                          </p:stCondLst>
                                        </p:cTn>
                                        <p:tgtEl>
                                          <p:spTgt spid="432"/>
                                        </p:tgtEl>
                                        <p:attrNameLst>
                                          <p:attrName>style.visibility</p:attrName>
                                        </p:attrNameLst>
                                      </p:cBhvr>
                                      <p:to>
                                        <p:strVal val="visible"/>
                                      </p:to>
                                    </p:set>
                                    <p:animEffect transition="in" filter="fade">
                                      <p:cBhvr>
                                        <p:cTn id="31" dur="200"/>
                                        <p:tgtEl>
                                          <p:spTgt spid="432"/>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296"/>
                                        </p:tgtEl>
                                        <p:attrNameLst>
                                          <p:attrName>style.visibility</p:attrName>
                                        </p:attrNameLst>
                                      </p:cBhvr>
                                      <p:to>
                                        <p:strVal val="visible"/>
                                      </p:to>
                                    </p:set>
                                    <p:animEffect transition="in" filter="fade">
                                      <p:cBhvr>
                                        <p:cTn id="36" dur="200"/>
                                        <p:tgtEl>
                                          <p:spTgt spid="296"/>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97"/>
                                        </p:tgtEl>
                                        <p:attrNameLst>
                                          <p:attrName>style.visibility</p:attrName>
                                        </p:attrNameLst>
                                      </p:cBhvr>
                                      <p:to>
                                        <p:strVal val="visible"/>
                                      </p:to>
                                    </p:set>
                                    <p:animEffect transition="in" filter="fade">
                                      <p:cBhvr>
                                        <p:cTn id="41" dur="200"/>
                                        <p:tgtEl>
                                          <p:spTgt spid="29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98"/>
                                        </p:tgtEl>
                                        <p:attrNameLst>
                                          <p:attrName>style.visibility</p:attrName>
                                        </p:attrNameLst>
                                      </p:cBhvr>
                                      <p:to>
                                        <p:strVal val="visible"/>
                                      </p:to>
                                    </p:set>
                                    <p:animEffect transition="in" filter="fade">
                                      <p:cBhvr>
                                        <p:cTn id="44" dur="200"/>
                                        <p:tgtEl>
                                          <p:spTgt spid="298"/>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99"/>
                                        </p:tgtEl>
                                        <p:attrNameLst>
                                          <p:attrName>style.visibility</p:attrName>
                                        </p:attrNameLst>
                                      </p:cBhvr>
                                      <p:to>
                                        <p:strVal val="visible"/>
                                      </p:to>
                                    </p:set>
                                    <p:animEffect transition="in" filter="fade">
                                      <p:cBhvr>
                                        <p:cTn id="49" dur="200"/>
                                        <p:tgtEl>
                                          <p:spTgt spid="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 grpId="0"/>
      <p:bldP spid="297" grpId="0"/>
      <p:bldP spid="298" grpId="0"/>
      <p:bldP spid="29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제목 1"/>
          <p:cNvSpPr>
            <a:spLocks noGrp="1"/>
          </p:cNvSpPr>
          <p:nvPr>
            <p:ph type="title"/>
          </p:nvPr>
        </p:nvSpPr>
        <p:spPr/>
        <p:txBody>
          <a:bodyPr/>
          <a:lstStyle/>
          <a:p>
            <a:r>
              <a:rPr lang="en-US" altLang="ko-KR" dirty="0" smtClean="0"/>
              <a:t>Workloads</a:t>
            </a:r>
            <a:endParaRPr lang="ko-KR" altLang="en-US" dirty="0"/>
          </a:p>
        </p:txBody>
      </p:sp>
      <p:sp>
        <p:nvSpPr>
          <p:cNvPr id="3" name="내용 개체 틀 2"/>
          <p:cNvSpPr>
            <a:spLocks noGrp="1"/>
          </p:cNvSpPr>
          <p:nvPr>
            <p:ph idx="1"/>
          </p:nvPr>
        </p:nvSpPr>
        <p:spPr>
          <a:xfrm>
            <a:off x="228600" y="1196752"/>
            <a:ext cx="8610600" cy="5051648"/>
          </a:xfrm>
        </p:spPr>
        <p:txBody>
          <a:bodyPr>
            <a:normAutofit/>
          </a:bodyPr>
          <a:lstStyle/>
          <a:p>
            <a:r>
              <a:rPr lang="en-US" altLang="ko-KR" dirty="0" smtClean="0">
                <a:solidFill>
                  <a:srgbClr val="0000FF"/>
                </a:solidFill>
              </a:rPr>
              <a:t>Five graph processing algorithms</a:t>
            </a:r>
          </a:p>
          <a:p>
            <a:pPr lvl="1"/>
            <a:r>
              <a:rPr lang="en-US" altLang="ko-KR" dirty="0" smtClean="0"/>
              <a:t>Average teenage follower</a:t>
            </a:r>
          </a:p>
          <a:p>
            <a:pPr lvl="1"/>
            <a:r>
              <a:rPr lang="en-US" altLang="ko-KR" dirty="0" smtClean="0"/>
              <a:t>Conductance</a:t>
            </a:r>
          </a:p>
          <a:p>
            <a:pPr lvl="1"/>
            <a:r>
              <a:rPr lang="en-US" altLang="ko-KR" dirty="0" smtClean="0"/>
              <a:t>PageRank</a:t>
            </a:r>
          </a:p>
          <a:p>
            <a:pPr lvl="1"/>
            <a:r>
              <a:rPr lang="en-US" altLang="ko-KR" dirty="0" smtClean="0"/>
              <a:t>Single-source shortest path</a:t>
            </a:r>
          </a:p>
          <a:p>
            <a:pPr lvl="1"/>
            <a:r>
              <a:rPr lang="en-US" altLang="ko-KR" dirty="0" smtClean="0"/>
              <a:t>Vertex cover</a:t>
            </a:r>
          </a:p>
          <a:p>
            <a:pPr lvl="1"/>
            <a:endParaRPr lang="en-US" altLang="ko-KR" dirty="0"/>
          </a:p>
          <a:p>
            <a:r>
              <a:rPr lang="en-US" altLang="ko-KR" dirty="0" smtClean="0">
                <a:solidFill>
                  <a:srgbClr val="0000FF"/>
                </a:solidFill>
              </a:rPr>
              <a:t>Three real-world large graphs</a:t>
            </a:r>
          </a:p>
          <a:p>
            <a:pPr lvl="1"/>
            <a:r>
              <a:rPr lang="en-US" altLang="ko-KR" dirty="0" smtClean="0"/>
              <a:t>ljournal-2008 (social network)</a:t>
            </a:r>
          </a:p>
          <a:p>
            <a:pPr lvl="1"/>
            <a:r>
              <a:rPr lang="en-US" altLang="ko-KR" dirty="0" smtClean="0"/>
              <a:t>enwiki-2003 (Wikipedia)</a:t>
            </a:r>
          </a:p>
          <a:p>
            <a:pPr lvl="1"/>
            <a:r>
              <a:rPr lang="en-US" altLang="ko-KR" dirty="0" smtClean="0"/>
              <a:t>indochina-0024 (web graph)</a:t>
            </a:r>
            <a:endParaRPr lang="en-US" altLang="ko-KR" dirty="0"/>
          </a:p>
          <a:p>
            <a:pPr lvl="1"/>
            <a:r>
              <a:rPr lang="en-US" altLang="ko-KR" dirty="0" smtClean="0"/>
              <a:t>4~7M vertices, 79~194M edges</a:t>
            </a:r>
          </a:p>
        </p:txBody>
      </p:sp>
    </p:spTree>
    <p:extLst>
      <p:ext uri="{BB962C8B-B14F-4D97-AF65-F5344CB8AC3E}">
        <p14:creationId xmlns:p14="http://schemas.microsoft.com/office/powerpoint/2010/main" val="3221003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79</a:t>
            </a:fld>
            <a:endParaRPr lang="en-US" altLang="en-US">
              <a:solidFill>
                <a:srgbClr val="000000"/>
              </a:solidFill>
            </a:endParaRPr>
          </a:p>
        </p:txBody>
      </p:sp>
      <p:graphicFrame>
        <p:nvGraphicFramePr>
          <p:cNvPr id="6" name="내용 개체 틀 5"/>
          <p:cNvGraphicFramePr>
            <a:graphicFrameLocks noGrp="1"/>
          </p:cNvGraphicFramePr>
          <p:nvPr>
            <p:ph idx="1"/>
            <p:extLst>
              <p:ext uri="{D42A27DB-BD31-4B8C-83A1-F6EECF244321}">
                <p14:modId xmlns:p14="http://schemas.microsoft.com/office/powerpoint/2010/main" val="2367122992"/>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1483724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smtClean="0">
                <a:latin typeface="Garamond" charset="0"/>
                <a:ea typeface="ＭＳ Ｐゴシック" charset="0"/>
                <a:cs typeface="ＭＳ Ｐゴシック" charset="0"/>
              </a:rPr>
              <a:t>Example: The </a:t>
            </a:r>
            <a:r>
              <a:rPr lang="en-US" dirty="0">
                <a:latin typeface="Garamond" charset="0"/>
                <a:ea typeface="ＭＳ Ｐゴシック" charset="0"/>
                <a:cs typeface="ＭＳ Ｐゴシック" charset="0"/>
              </a:rPr>
              <a:t>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smtClean="0">
              <a:solidFill>
                <a:srgbClr val="0000FF"/>
              </a:solidFill>
              <a:latin typeface="Tahoma" charset="0"/>
              <a:ea typeface="ＭＳ Ｐゴシック" charset="0"/>
              <a:cs typeface="ＭＳ Ｐゴシック" charset="0"/>
            </a:endParaRPr>
          </a:p>
          <a:p>
            <a:r>
              <a:rPr lang="en-US" sz="2100" i="1" dirty="0" smtClean="0">
                <a:solidFill>
                  <a:srgbClr val="0000FF"/>
                </a:solidFill>
                <a:latin typeface="Tahoma" charset="0"/>
                <a:ea typeface="ＭＳ Ｐゴシック" charset="0"/>
                <a:cs typeface="ＭＳ Ｐゴシック" charset="0"/>
              </a:rPr>
              <a:t>Memory </a:t>
            </a:r>
            <a:r>
              <a:rPr lang="en-US" sz="2100" i="1" dirty="0">
                <a:solidFill>
                  <a:srgbClr val="0000FF"/>
                </a:solidFill>
                <a:latin typeface="Tahoma" charset="0"/>
                <a:ea typeface="ＭＳ Ｐゴシック" charset="0"/>
                <a:cs typeface="ＭＳ Ｐゴシック" charset="0"/>
              </a:rPr>
              <a:t>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a:t>
            </a:r>
            <a:r>
              <a:rPr lang="en-US" sz="2100" dirty="0" smtClean="0">
                <a:solidFill>
                  <a:srgbClr val="0000FF"/>
                </a:solidFill>
                <a:latin typeface="Tahoma" charset="0"/>
                <a:ea typeface="ＭＳ Ｐゴシック" charset="0"/>
                <a:cs typeface="ＭＳ Ｐゴシック" charset="0"/>
              </a:rPr>
              <a:t>rends worse for </a:t>
            </a:r>
            <a:r>
              <a:rPr lang="en-US" sz="2100" i="1" dirty="0" smtClean="0">
                <a:solidFill>
                  <a:srgbClr val="0000FF"/>
                </a:solidFill>
                <a:latin typeface="Tahoma" charset="0"/>
                <a:ea typeface="ＭＳ Ｐゴシック" charset="0"/>
                <a:cs typeface="ＭＳ Ｐゴシック" charset="0"/>
              </a:rPr>
              <a:t>memory bandwidth per core</a:t>
            </a:r>
            <a:r>
              <a:rPr lang="en-US" sz="2100" dirty="0" smtClean="0">
                <a:solidFill>
                  <a:srgbClr val="0000FF"/>
                </a:solidFill>
                <a:latin typeface="Tahoma" charset="0"/>
                <a:ea typeface="ＭＳ Ｐゴシック" charset="0"/>
                <a:cs typeface="ＭＳ Ｐゴシック" charset="0"/>
              </a:rPr>
              <a:t>!</a:t>
            </a:r>
            <a:endParaRPr lang="en-US" sz="2100" dirty="0">
              <a:solidFill>
                <a:srgbClr val="0000FF"/>
              </a:solidFill>
              <a:latin typeface="Tahoma" charset="0"/>
              <a:ea typeface="ＭＳ Ｐゴシック" charset="0"/>
              <a:cs typeface="ＭＳ Ｐゴシック" charset="0"/>
            </a:endParaRPr>
          </a:p>
        </p:txBody>
      </p:sp>
      <p:sp>
        <p:nvSpPr>
          <p:cNvPr id="2560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8</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1619250" y="1700808"/>
            <a:ext cx="5857875"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smtClean="0">
                <a:solidFill>
                  <a:srgbClr val="000000"/>
                </a:solidFill>
              </a:rPr>
              <a:t>Core count doubling ~ every 2 years </a:t>
            </a:r>
          </a:p>
          <a:p>
            <a:pPr eaLnBrk="1" fontAlgn="base" hangingPunct="1">
              <a:spcBef>
                <a:spcPct val="0"/>
              </a:spcBef>
              <a:spcAft>
                <a:spcPct val="0"/>
              </a:spcAft>
            </a:pPr>
            <a:r>
              <a:rPr lang="en-US" sz="2200" dirty="0" smtClean="0">
                <a:solidFill>
                  <a:srgbClr val="000000"/>
                </a:solidFill>
              </a:rPr>
              <a:t>DRAM DIMM capacity doubling ~ every 3 years</a:t>
            </a:r>
          </a:p>
        </p:txBody>
      </p:sp>
      <p:sp>
        <p:nvSpPr>
          <p:cNvPr id="2" name="TextBox 1"/>
          <p:cNvSpPr txBox="1"/>
          <p:nvPr/>
        </p:nvSpPr>
        <p:spPr>
          <a:xfrm>
            <a:off x="5218569" y="1916832"/>
            <a:ext cx="2089735" cy="338554"/>
          </a:xfrm>
          <a:prstGeom prst="rect">
            <a:avLst/>
          </a:prstGeom>
          <a:noFill/>
        </p:spPr>
        <p:txBody>
          <a:bodyPr wrap="none" rtlCol="0">
            <a:spAutoFit/>
          </a:bodyPr>
          <a:lstStyle/>
          <a:p>
            <a:r>
              <a:rPr lang="en-US" sz="1600" dirty="0" smtClean="0">
                <a:solidFill>
                  <a:srgbClr val="000000"/>
                </a:solidFill>
                <a:latin typeface="Tahoma"/>
              </a:rPr>
              <a:t>Lim et al., ISCA 2009</a:t>
            </a:r>
            <a:endParaRPr lang="en-US" sz="1600" dirty="0">
              <a:solidFill>
                <a:srgbClr val="000000"/>
              </a:solidFill>
              <a:latin typeface="Tahoma"/>
            </a:endParaRPr>
          </a:p>
        </p:txBody>
      </p:sp>
    </p:spTree>
    <p:extLst>
      <p:ext uri="{BB962C8B-B14F-4D97-AF65-F5344CB8AC3E}">
        <p14:creationId xmlns:p14="http://schemas.microsoft.com/office/powerpoint/2010/main" val="2775275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Tesseract</a:t>
            </a:r>
            <a:r>
              <a:rPr lang="en-US" dirty="0" smtClean="0"/>
              <a:t> Graph Processing Performance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80</a:t>
            </a:fld>
            <a:endParaRPr lang="en-US" altLang="en-US">
              <a:solidFill>
                <a:srgbClr val="000000"/>
              </a:solidFill>
            </a:endParaRPr>
          </a:p>
        </p:txBody>
      </p:sp>
      <p:graphicFrame>
        <p:nvGraphicFramePr>
          <p:cNvPr id="6" name="내용 개체 틀 5"/>
          <p:cNvGraphicFramePr>
            <a:graphicFrameLocks noGrp="1"/>
          </p:cNvGraphicFramePr>
          <p:nvPr>
            <p:ph idx="1"/>
            <p:extLst>
              <p:ext uri="{D42A27DB-BD31-4B8C-83A1-F6EECF244321}">
                <p14:modId xmlns:p14="http://schemas.microsoft.com/office/powerpoint/2010/main" val="3507586574"/>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9" name="직사각형 2"/>
          <p:cNvSpPr/>
          <p:nvPr/>
        </p:nvSpPr>
        <p:spPr>
          <a:xfrm>
            <a:off x="0" y="0"/>
            <a:ext cx="9144000" cy="6858000"/>
          </a:xfrm>
          <a:prstGeom prst="rect">
            <a:avLst/>
          </a:prstGeom>
          <a:solidFill>
            <a:sysClr val="windowText" lastClr="000000">
              <a:alpha val="60000"/>
            </a:sysClr>
          </a:solidFill>
          <a:ln w="25400" cap="flat" cmpd="sng" algn="ctr">
            <a:no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sp>
        <p:nvSpPr>
          <p:cNvPr id="10" name="직사각형 3"/>
          <p:cNvSpPr/>
          <p:nvPr/>
        </p:nvSpPr>
        <p:spPr>
          <a:xfrm>
            <a:off x="655565" y="1052736"/>
            <a:ext cx="7832870" cy="4752528"/>
          </a:xfrm>
          <a:prstGeom prst="rect">
            <a:avLst/>
          </a:prstGeom>
          <a:solidFill>
            <a:sysClr val="window" lastClr="FFFFFF"/>
          </a:solidFill>
          <a:ln w="25400" cap="flat" cmpd="sng" algn="ctr">
            <a:solidFill>
              <a:sysClr val="windowText" lastClr="000000"/>
            </a:solidFill>
            <a:prstDash val="solid"/>
          </a:ln>
          <a:effectLst/>
        </p:spPr>
        <p:txBody>
          <a:bodyPr rtlCol="0" anchor="ctr"/>
          <a:lstStyle/>
          <a:p>
            <a:pPr algn="ctr">
              <a:defRPr/>
            </a:pPr>
            <a:endParaRPr lang="ko-KR" altLang="en-US" kern="0">
              <a:solidFill>
                <a:sysClr val="window" lastClr="FFFFFF"/>
              </a:solidFill>
              <a:latin typeface="Calibri"/>
              <a:ea typeface="나눔고딕"/>
            </a:endParaRPr>
          </a:p>
        </p:txBody>
      </p:sp>
      <p:graphicFrame>
        <p:nvGraphicFramePr>
          <p:cNvPr id="11" name="내용 개체 틀 5"/>
          <p:cNvGraphicFramePr>
            <a:graphicFrameLocks/>
          </p:cNvGraphicFramePr>
          <p:nvPr>
            <p:extLst>
              <p:ext uri="{D42A27DB-BD31-4B8C-83A1-F6EECF244321}">
                <p14:modId xmlns:p14="http://schemas.microsoft.com/office/powerpoint/2010/main" val="2512651857"/>
              </p:ext>
            </p:extLst>
          </p:nvPr>
        </p:nvGraphicFramePr>
        <p:xfrm>
          <a:off x="873703" y="1196752"/>
          <a:ext cx="7396594" cy="446449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73284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504" y="152400"/>
            <a:ext cx="9036496" cy="1066800"/>
          </a:xfrm>
        </p:spPr>
        <p:txBody>
          <a:bodyPr/>
          <a:lstStyle/>
          <a:p>
            <a:r>
              <a:rPr lang="en-US" dirty="0" smtClean="0"/>
              <a:t>Memory Energy Consumption (Normalized)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81</a:t>
            </a:fld>
            <a:endParaRPr lang="en-US" altLang="en-US">
              <a:solidFill>
                <a:srgbClr val="000000"/>
              </a:solidFill>
            </a:endParaRPr>
          </a:p>
        </p:txBody>
      </p:sp>
      <p:graphicFrame>
        <p:nvGraphicFramePr>
          <p:cNvPr id="7" name="내용 개체 틀 11"/>
          <p:cNvGraphicFramePr>
            <a:graphicFrameLocks noGrp="1"/>
          </p:cNvGraphicFramePr>
          <p:nvPr>
            <p:ph idx="1"/>
            <p:extLst>
              <p:ext uri="{D42A27DB-BD31-4B8C-83A1-F6EECF244321}">
                <p14:modId xmlns:p14="http://schemas.microsoft.com/office/powerpoint/2010/main" val="3902954138"/>
              </p:ext>
            </p:extLst>
          </p:nvPr>
        </p:nvGraphicFramePr>
        <p:xfrm>
          <a:off x="457200" y="1341438"/>
          <a:ext cx="8229600" cy="496728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6222447" y="4848835"/>
            <a:ext cx="809837" cy="461665"/>
          </a:xfrm>
          <a:prstGeom prst="rect">
            <a:avLst/>
          </a:prstGeom>
          <a:noFill/>
        </p:spPr>
        <p:txBody>
          <a:bodyPr wrap="none" rtlCol="0" anchor="b">
            <a:spAutoFit/>
          </a:bodyPr>
          <a:lstStyle/>
          <a:p>
            <a:pPr algn="ctr">
              <a:defRPr/>
            </a:pPr>
            <a:r>
              <a:rPr lang="en-US" altLang="ko-KR" sz="2400" kern="0" dirty="0" smtClean="0">
                <a:solidFill>
                  <a:sysClr val="windowText" lastClr="000000"/>
                </a:solidFill>
                <a:latin typeface="Tahoma"/>
              </a:rPr>
              <a:t>-87%</a:t>
            </a:r>
            <a:endParaRPr lang="ko-KR" altLang="en-US" sz="2400" kern="0" dirty="0">
              <a:solidFill>
                <a:sysClr val="windowText" lastClr="000000"/>
              </a:solidFill>
              <a:latin typeface="Tahoma"/>
            </a:endParaRPr>
          </a:p>
        </p:txBody>
      </p:sp>
    </p:spTree>
    <p:extLst>
      <p:ext uri="{BB962C8B-B14F-4D97-AF65-F5344CB8AC3E}">
        <p14:creationId xmlns:p14="http://schemas.microsoft.com/office/powerpoint/2010/main" val="35774095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2627784" y="2060848"/>
            <a:ext cx="3744416" cy="2664296"/>
          </a:xfrm>
        </p:spPr>
        <p:txBody>
          <a:bodyPr/>
          <a:lstStyle/>
          <a:p>
            <a:pPr marL="0" indent="0" algn="ctr">
              <a:buNone/>
            </a:pPr>
            <a:r>
              <a:rPr lang="en-US" sz="4000" dirty="0" smtClean="0">
                <a:solidFill>
                  <a:srgbClr val="FF0000"/>
                </a:solidFill>
              </a:rPr>
              <a:t>Memory</a:t>
            </a:r>
          </a:p>
          <a:p>
            <a:pPr marL="0" indent="0" algn="ctr">
              <a:buNone/>
            </a:pPr>
            <a:r>
              <a:rPr lang="en-US" sz="4000" dirty="0" smtClean="0">
                <a:solidFill>
                  <a:srgbClr val="FF0000"/>
                </a:solidFill>
              </a:rPr>
              <a:t>Bandwidth</a:t>
            </a:r>
          </a:p>
          <a:p>
            <a:pPr marL="0" indent="0" algn="ctr">
              <a:buNone/>
            </a:pPr>
            <a:r>
              <a:rPr lang="en-US" sz="4000" dirty="0">
                <a:solidFill>
                  <a:srgbClr val="FF0000"/>
                </a:solidFill>
              </a:rPr>
              <a:t>a</a:t>
            </a:r>
            <a:r>
              <a:rPr lang="en-US" sz="4000" dirty="0" smtClean="0">
                <a:solidFill>
                  <a:srgbClr val="FF0000"/>
                </a:solidFill>
              </a:rPr>
              <a:t>nd</a:t>
            </a:r>
          </a:p>
          <a:p>
            <a:pPr marL="0" indent="0" algn="ctr">
              <a:buNone/>
            </a:pPr>
            <a:r>
              <a:rPr lang="en-US" sz="4000" dirty="0" smtClean="0">
                <a:solidFill>
                  <a:srgbClr val="FF0000"/>
                </a:solidFill>
              </a:rPr>
              <a:t>Energy</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82</a:t>
            </a:fld>
            <a:endParaRPr lang="en-US"/>
          </a:p>
        </p:txBody>
      </p:sp>
    </p:spTree>
    <p:extLst>
      <p:ext uri="{BB962C8B-B14F-4D97-AF65-F5344CB8AC3E}">
        <p14:creationId xmlns:p14="http://schemas.microsoft.com/office/powerpoint/2010/main" val="1549793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83</a:t>
            </a:fld>
            <a:endParaRPr lang="en-US"/>
          </a:p>
        </p:txBody>
      </p:sp>
      <p:sp>
        <p:nvSpPr>
          <p:cNvPr id="5" name="Content Placeholder 2"/>
          <p:cNvSpPr>
            <a:spLocks noGrp="1"/>
          </p:cNvSpPr>
          <p:nvPr>
            <p:ph idx="1"/>
          </p:nvPr>
        </p:nvSpPr>
        <p:spPr>
          <a:xfrm>
            <a:off x="395536" y="1556792"/>
            <a:ext cx="8352928" cy="2088232"/>
          </a:xfrm>
        </p:spPr>
        <p:txBody>
          <a:bodyPr/>
          <a:lstStyle/>
          <a:p>
            <a:pPr marL="0" indent="0" algn="ctr">
              <a:buNone/>
            </a:pPr>
            <a:r>
              <a:rPr lang="en-US" sz="4000" dirty="0" smtClean="0">
                <a:solidFill>
                  <a:srgbClr val="0000FF"/>
                </a:solidFill>
              </a:rPr>
              <a:t>Memory No Longer a Dumb Device</a:t>
            </a:r>
          </a:p>
          <a:p>
            <a:pPr marL="0" indent="0" algn="ctr">
              <a:buNone/>
            </a:pPr>
            <a:endParaRPr lang="en-US" sz="4000" dirty="0">
              <a:solidFill>
                <a:srgbClr val="0000FF"/>
              </a:solidFill>
            </a:endParaRPr>
          </a:p>
          <a:p>
            <a:pPr marL="0" indent="0" algn="ctr">
              <a:buNone/>
            </a:pPr>
            <a:endParaRPr lang="en-US" sz="4000" dirty="0" smtClean="0">
              <a:solidFill>
                <a:srgbClr val="0000FF"/>
              </a:solidFill>
            </a:endParaRPr>
          </a:p>
          <a:p>
            <a:pPr marL="0" indent="0" algn="ctr">
              <a:buNone/>
            </a:pPr>
            <a:r>
              <a:rPr lang="en-US" sz="4000" dirty="0" smtClean="0">
                <a:solidFill>
                  <a:srgbClr val="0000FF"/>
                </a:solidFill>
              </a:rPr>
              <a:t>Dynamic Management </a:t>
            </a:r>
          </a:p>
          <a:p>
            <a:pPr marL="0" indent="0" algn="ctr">
              <a:buNone/>
            </a:pPr>
            <a:r>
              <a:rPr lang="en-US" sz="4000" dirty="0">
                <a:solidFill>
                  <a:srgbClr val="0000FF"/>
                </a:solidFill>
              </a:rPr>
              <a:t>o</a:t>
            </a:r>
            <a:r>
              <a:rPr lang="en-US" sz="4000" dirty="0" smtClean="0">
                <a:solidFill>
                  <a:srgbClr val="0000FF"/>
                </a:solidFill>
              </a:rPr>
              <a:t>f Margins in Memory</a:t>
            </a:r>
          </a:p>
        </p:txBody>
      </p:sp>
    </p:spTree>
    <p:extLst>
      <p:ext uri="{BB962C8B-B14F-4D97-AF65-F5344CB8AC3E}">
        <p14:creationId xmlns:p14="http://schemas.microsoft.com/office/powerpoint/2010/main" val="270242746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Compute Capable Memory</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84</a:t>
            </a:fld>
            <a:endParaRPr lang="en-US" altLang="en-US">
              <a:solidFill>
                <a:srgbClr val="000000"/>
              </a:solidFill>
            </a:endParaRPr>
          </a:p>
        </p:txBody>
      </p:sp>
      <p:sp>
        <p:nvSpPr>
          <p:cNvPr id="5" name="Rectangle 4"/>
          <p:cNvSpPr/>
          <p:nvPr/>
        </p:nvSpPr>
        <p:spPr>
          <a:xfrm>
            <a:off x="539552" y="1844824"/>
            <a:ext cx="1224136" cy="432049"/>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4882485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4"/>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6477000" y="42863"/>
            <a:ext cx="2646363" cy="227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4" name="Title 1"/>
          <p:cNvSpPr>
            <a:spLocks noGrp="1"/>
          </p:cNvSpPr>
          <p:nvPr>
            <p:ph type="title"/>
          </p:nvPr>
        </p:nvSpPr>
        <p:spPr/>
        <p:txBody>
          <a:bodyPr/>
          <a:lstStyle/>
          <a:p>
            <a:r>
              <a:rPr lang="en-US">
                <a:latin typeface="Garamond" charset="0"/>
                <a:ea typeface="ＭＳ Ｐゴシック" charset="0"/>
                <a:cs typeface="ＭＳ Ｐゴシック" charset="0"/>
              </a:rPr>
              <a:t>DRAM Refresh</a:t>
            </a:r>
          </a:p>
        </p:txBody>
      </p:sp>
      <p:sp>
        <p:nvSpPr>
          <p:cNvPr id="3" name="Content Placeholder 2"/>
          <p:cNvSpPr>
            <a:spLocks noGrp="1"/>
          </p:cNvSpPr>
          <p:nvPr>
            <p:ph idx="1"/>
          </p:nvPr>
        </p:nvSpPr>
        <p:spPr>
          <a:xfrm>
            <a:off x="228600" y="996950"/>
            <a:ext cx="8610600" cy="5194300"/>
          </a:xfrm>
        </p:spPr>
        <p:txBody>
          <a:bodyPr/>
          <a:lstStyle/>
          <a:p>
            <a:pPr>
              <a:defRPr/>
            </a:pPr>
            <a:r>
              <a:rPr lang="en-US" dirty="0">
                <a:latin typeface="Tahoma" charset="0"/>
              </a:rPr>
              <a:t>DRAM capacitor charge leaks over time</a:t>
            </a:r>
          </a:p>
          <a:p>
            <a:pPr>
              <a:defRPr/>
            </a:pPr>
            <a:endParaRPr lang="en-US" dirty="0" smtClean="0">
              <a:latin typeface="Tahoma" charset="0"/>
            </a:endParaRPr>
          </a:p>
          <a:p>
            <a:pPr>
              <a:defRPr/>
            </a:pPr>
            <a:r>
              <a:rPr lang="en-US" dirty="0" smtClean="0">
                <a:latin typeface="Tahoma" charset="0"/>
              </a:rPr>
              <a:t>The </a:t>
            </a:r>
            <a:r>
              <a:rPr lang="en-US" dirty="0">
                <a:latin typeface="Tahoma" charset="0"/>
              </a:rPr>
              <a:t>memory controller needs to </a:t>
            </a:r>
            <a:r>
              <a:rPr lang="en-US" dirty="0" smtClean="0">
                <a:latin typeface="Tahoma" charset="0"/>
              </a:rPr>
              <a:t>refresh each </a:t>
            </a:r>
            <a:r>
              <a:rPr lang="en-US" dirty="0">
                <a:latin typeface="Tahoma" charset="0"/>
              </a:rPr>
              <a:t>row periodically to </a:t>
            </a:r>
            <a:r>
              <a:rPr lang="en-US" dirty="0" smtClean="0">
                <a:latin typeface="Tahoma" charset="0"/>
              </a:rPr>
              <a:t>restore charge</a:t>
            </a:r>
            <a:endParaRPr lang="en-US" dirty="0">
              <a:latin typeface="Tahoma" charset="0"/>
            </a:endParaRPr>
          </a:p>
          <a:p>
            <a:pPr lvl="1">
              <a:defRPr/>
            </a:pPr>
            <a:r>
              <a:rPr lang="en-US" dirty="0" smtClean="0">
                <a:latin typeface="Tahoma" charset="0"/>
                <a:ea typeface="ＭＳ Ｐゴシック" charset="0"/>
              </a:rPr>
              <a:t>Activate each </a:t>
            </a:r>
            <a:r>
              <a:rPr lang="en-US" dirty="0">
                <a:latin typeface="Tahoma" charset="0"/>
                <a:ea typeface="ＭＳ Ｐゴシック" charset="0"/>
              </a:rPr>
              <a:t>row every N </a:t>
            </a:r>
            <a:r>
              <a:rPr lang="en-US" dirty="0" err="1">
                <a:latin typeface="Tahoma" charset="0"/>
                <a:ea typeface="ＭＳ Ｐゴシック" charset="0"/>
              </a:rPr>
              <a:t>ms</a:t>
            </a:r>
            <a:endParaRPr lang="en-US" dirty="0">
              <a:latin typeface="Tahoma" charset="0"/>
              <a:ea typeface="ＭＳ Ｐゴシック" charset="0"/>
            </a:endParaRPr>
          </a:p>
          <a:p>
            <a:pPr lvl="1">
              <a:defRPr/>
            </a:pPr>
            <a:r>
              <a:rPr lang="en-US" dirty="0">
                <a:latin typeface="Tahoma" charset="0"/>
                <a:ea typeface="ＭＳ Ｐゴシック" charset="0"/>
              </a:rPr>
              <a:t>Typical N = 64 </a:t>
            </a:r>
            <a:r>
              <a:rPr lang="en-US" dirty="0" err="1" smtClean="0">
                <a:latin typeface="Tahoma" charset="0"/>
                <a:ea typeface="ＭＳ Ｐゴシック" charset="0"/>
              </a:rPr>
              <a:t>ms</a:t>
            </a:r>
            <a:endParaRPr lang="en-US" dirty="0" smtClean="0">
              <a:latin typeface="Tahoma" charset="0"/>
              <a:ea typeface="ＭＳ Ｐゴシック" charset="0"/>
            </a:endParaRPr>
          </a:p>
          <a:p>
            <a:pPr lvl="1">
              <a:defRPr/>
            </a:pPr>
            <a:endParaRPr lang="en-US" dirty="0">
              <a:latin typeface="Tahoma" charset="0"/>
              <a:ea typeface="ＭＳ Ｐゴシック" charset="0"/>
            </a:endParaRPr>
          </a:p>
          <a:p>
            <a:pPr>
              <a:defRPr/>
            </a:pPr>
            <a:r>
              <a:rPr lang="en-US" dirty="0" smtClean="0">
                <a:latin typeface="Tahoma" charset="0"/>
              </a:rPr>
              <a:t>Downsides of refresh</a:t>
            </a:r>
          </a:p>
          <a:p>
            <a:pPr marL="0" indent="0">
              <a:buFont typeface="Wingdings" charset="0"/>
              <a:buNone/>
              <a:defRPr/>
            </a:pPr>
            <a:r>
              <a:rPr lang="en-US" sz="2200" dirty="0">
                <a:latin typeface="Tahoma" charset="0"/>
                <a:ea typeface="ＭＳ Ｐゴシック" charset="0"/>
              </a:rPr>
              <a:t> </a:t>
            </a:r>
            <a:r>
              <a:rPr lang="en-US" sz="2200" dirty="0" smtClean="0">
                <a:latin typeface="Tahoma" charset="0"/>
                <a:ea typeface="ＭＳ Ｐゴシック" charset="0"/>
              </a:rPr>
              <a:t>   -- </a:t>
            </a:r>
            <a:r>
              <a:rPr lang="en-US" sz="2200" dirty="0">
                <a:solidFill>
                  <a:srgbClr val="0000FF"/>
                </a:solidFill>
                <a:latin typeface="Tahoma" charset="0"/>
                <a:ea typeface="ＭＳ Ｐゴシック" charset="0"/>
              </a:rPr>
              <a:t>E</a:t>
            </a:r>
            <a:r>
              <a:rPr lang="en-US" sz="2200" dirty="0" smtClean="0">
                <a:solidFill>
                  <a:srgbClr val="0000FF"/>
                </a:solidFill>
                <a:latin typeface="Tahoma" charset="0"/>
                <a:ea typeface="ＭＳ Ｐゴシック" charset="0"/>
              </a:rPr>
              <a:t>nergy consumption</a:t>
            </a:r>
            <a:r>
              <a:rPr lang="en-US" sz="2200" dirty="0" smtClean="0">
                <a:latin typeface="Tahoma" charset="0"/>
                <a:ea typeface="ＭＳ Ｐゴシック" charset="0"/>
              </a:rPr>
              <a:t>: Each refresh consumes energy</a:t>
            </a:r>
          </a:p>
          <a:p>
            <a:pPr lvl="1">
              <a:buFont typeface="Wingdings" charset="0"/>
              <a:buNone/>
              <a:defRPr/>
            </a:pPr>
            <a:r>
              <a:rPr lang="en-US" dirty="0" smtClean="0">
                <a:latin typeface="Tahoma" charset="0"/>
                <a:ea typeface="ＭＳ Ｐゴシック" charset="0"/>
              </a:rPr>
              <a:t>-</a:t>
            </a:r>
            <a:r>
              <a:rPr lang="en-US" dirty="0">
                <a:latin typeface="Tahoma" charset="0"/>
                <a:ea typeface="ＭＳ Ｐゴシック" charset="0"/>
              </a:rPr>
              <a:t>- </a:t>
            </a:r>
            <a:r>
              <a:rPr lang="en-US" dirty="0" smtClean="0">
                <a:solidFill>
                  <a:srgbClr val="0000FF"/>
                </a:solidFill>
                <a:latin typeface="Tahoma" charset="0"/>
                <a:ea typeface="ＭＳ Ｐゴシック" charset="0"/>
              </a:rPr>
              <a:t>Performance degradation</a:t>
            </a:r>
            <a:r>
              <a:rPr lang="en-US" dirty="0" smtClean="0">
                <a:latin typeface="Tahoma" charset="0"/>
                <a:ea typeface="ＭＳ Ｐゴシック" charset="0"/>
              </a:rPr>
              <a:t>: DRAM rank/bank </a:t>
            </a:r>
            <a:r>
              <a:rPr lang="en-US" dirty="0">
                <a:latin typeface="Tahoma" charset="0"/>
                <a:ea typeface="ＭＳ Ｐゴシック" charset="0"/>
              </a:rPr>
              <a:t>unavailable while refreshed</a:t>
            </a:r>
          </a:p>
          <a:p>
            <a:pPr lvl="1">
              <a:buFont typeface="Wingdings" charset="0"/>
              <a:buNone/>
              <a:defRPr/>
            </a:pPr>
            <a:r>
              <a:rPr lang="en-US" dirty="0">
                <a:latin typeface="Tahoma" charset="0"/>
                <a:ea typeface="ＭＳ Ｐゴシック" charset="0"/>
              </a:rPr>
              <a:t>-- </a:t>
            </a:r>
            <a:r>
              <a:rPr lang="en-US" dirty="0" smtClean="0">
                <a:solidFill>
                  <a:srgbClr val="0000FF"/>
                </a:solidFill>
                <a:latin typeface="Tahoma" charset="0"/>
                <a:ea typeface="ＭＳ Ｐゴシック" charset="0"/>
              </a:rPr>
              <a:t>QoS/predictability impact</a:t>
            </a:r>
            <a:r>
              <a:rPr lang="en-US" dirty="0" smtClean="0">
                <a:latin typeface="Tahoma" charset="0"/>
                <a:ea typeface="ＭＳ Ｐゴシック" charset="0"/>
              </a:rPr>
              <a:t>: (Long) pause times during refresh</a:t>
            </a:r>
            <a:endParaRPr lang="en-US" dirty="0">
              <a:latin typeface="Tahoma" charset="0"/>
              <a:ea typeface="ＭＳ Ｐゴシック" charset="0"/>
            </a:endParaRPr>
          </a:p>
          <a:p>
            <a:pPr lvl="1">
              <a:buFont typeface="Wingdings" charset="0"/>
              <a:buNone/>
              <a:defRPr/>
            </a:pPr>
            <a:r>
              <a:rPr lang="en-US" dirty="0" smtClean="0">
                <a:latin typeface="Tahoma" charset="0"/>
                <a:ea typeface="ＭＳ Ｐゴシック" charset="0"/>
              </a:rPr>
              <a:t>-- </a:t>
            </a:r>
            <a:r>
              <a:rPr lang="en-US" dirty="0">
                <a:solidFill>
                  <a:srgbClr val="0000FF"/>
                </a:solidFill>
                <a:latin typeface="Tahoma" charset="0"/>
              </a:rPr>
              <a:t>Refresh rate limits DRAM </a:t>
            </a:r>
            <a:r>
              <a:rPr lang="en-US" dirty="0" smtClean="0">
                <a:solidFill>
                  <a:srgbClr val="0000FF"/>
                </a:solidFill>
                <a:latin typeface="Tahoma" charset="0"/>
              </a:rPr>
              <a:t>capacity scaling </a:t>
            </a:r>
            <a:endParaRPr lang="en-US" dirty="0">
              <a:solidFill>
                <a:srgbClr val="0000FF"/>
              </a:solidFill>
              <a:latin typeface="Tahoma" charset="0"/>
            </a:endParaRPr>
          </a:p>
          <a:p>
            <a:pPr lvl="1">
              <a:buFont typeface="Wingdings" charset="0"/>
              <a:buNone/>
              <a:defRPr/>
            </a:pPr>
            <a:endParaRPr lang="en-US" dirty="0">
              <a:latin typeface="Tahoma" charset="0"/>
            </a:endParaRPr>
          </a:p>
          <a:p>
            <a:pPr>
              <a:defRPr/>
            </a:pPr>
            <a:endParaRPr lang="en-US" dirty="0">
              <a:latin typeface="Tahoma" charset="0"/>
            </a:endParaRPr>
          </a:p>
          <a:p>
            <a:pPr lvl="1">
              <a:defRPr/>
            </a:pPr>
            <a:endParaRPr lang="en-US" dirty="0">
              <a:latin typeface="Tahoma" charset="0"/>
              <a:ea typeface="ＭＳ Ｐゴシック" charset="0"/>
            </a:endParaRPr>
          </a:p>
          <a:p>
            <a:pPr>
              <a:defRPr/>
            </a:pPr>
            <a:endParaRPr lang="en-US" dirty="0">
              <a:latin typeface="Tahoma" charset="0"/>
            </a:endParaRPr>
          </a:p>
        </p:txBody>
      </p:sp>
      <p:sp>
        <p:nvSpPr>
          <p:cNvPr id="9523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3C4982-98C9-324D-9F65-FCC9C20E067B}" type="slidenum">
              <a:rPr lang="en-US" sz="1600">
                <a:solidFill>
                  <a:srgbClr val="000000"/>
                </a:solidFill>
                <a:latin typeface="Garamond" charset="0"/>
              </a:rPr>
              <a:pPr eaLnBrk="1" hangingPunct="1"/>
              <a:t>85</a:t>
            </a:fld>
            <a:endParaRPr lang="en-US" sz="1600">
              <a:solidFill>
                <a:srgbClr val="000000"/>
              </a:solidFill>
              <a:latin typeface="Garamond" charset="0"/>
            </a:endParaRPr>
          </a:p>
        </p:txBody>
      </p:sp>
    </p:spTree>
    <p:extLst>
      <p:ext uri="{BB962C8B-B14F-4D97-AF65-F5344CB8AC3E}">
        <p14:creationId xmlns:p14="http://schemas.microsoft.com/office/powerpoint/2010/main" val="25668794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Title 1"/>
          <p:cNvSpPr>
            <a:spLocks noGrp="1"/>
          </p:cNvSpPr>
          <p:nvPr>
            <p:ph type="title"/>
          </p:nvPr>
        </p:nvSpPr>
        <p:spPr/>
        <p:txBody>
          <a:bodyPr/>
          <a:lstStyle/>
          <a:p>
            <a:r>
              <a:rPr lang="en-US">
                <a:latin typeface="Garamond" charset="0"/>
                <a:ea typeface="ＭＳ Ｐゴシック" charset="0"/>
                <a:cs typeface="ＭＳ Ｐゴシック" charset="0"/>
              </a:rPr>
              <a:t>Refresh Overhead: Performance</a:t>
            </a:r>
          </a:p>
        </p:txBody>
      </p:sp>
      <p:sp>
        <p:nvSpPr>
          <p:cNvPr id="9728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1CABFF-B2FC-7446-B344-1DF3937ECF61}" type="slidenum">
              <a:rPr lang="en-US" sz="1600">
                <a:solidFill>
                  <a:srgbClr val="000000"/>
                </a:solidFill>
                <a:latin typeface="Garamond" charset="0"/>
              </a:rPr>
              <a:pPr eaLnBrk="1" hangingPunct="1"/>
              <a:t>86</a:t>
            </a:fld>
            <a:endParaRPr lang="en-US" sz="1600">
              <a:solidFill>
                <a:srgbClr val="000000"/>
              </a:solidFill>
              <a:latin typeface="Garamond" charset="0"/>
            </a:endParaRPr>
          </a:p>
        </p:txBody>
      </p:sp>
      <p:pic>
        <p:nvPicPr>
          <p:cNvPr id="97283" name="Picture 2"/>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755650" y="981075"/>
            <a:ext cx="6867525" cy="534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4" name="2"/>
          <p:cNvSpPr txBox="1">
            <a:spLocks noChangeArrowheads="1"/>
          </p:cNvSpPr>
          <p:nvPr/>
        </p:nvSpPr>
        <p:spPr bwMode="auto">
          <a:xfrm>
            <a:off x="2555875" y="4746625"/>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8%</a:t>
            </a:r>
          </a:p>
        </p:txBody>
      </p:sp>
      <p:sp>
        <p:nvSpPr>
          <p:cNvPr id="97285"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46%</a:t>
            </a:r>
          </a:p>
        </p:txBody>
      </p:sp>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Tree>
    <p:extLst>
      <p:ext uri="{BB962C8B-B14F-4D97-AF65-F5344CB8AC3E}">
        <p14:creationId xmlns:p14="http://schemas.microsoft.com/office/powerpoint/2010/main" val="434398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itle 1"/>
          <p:cNvSpPr>
            <a:spLocks noGrp="1"/>
          </p:cNvSpPr>
          <p:nvPr>
            <p:ph type="title"/>
          </p:nvPr>
        </p:nvSpPr>
        <p:spPr/>
        <p:txBody>
          <a:bodyPr/>
          <a:lstStyle/>
          <a:p>
            <a:r>
              <a:rPr lang="en-US">
                <a:latin typeface="Garamond" charset="0"/>
                <a:ea typeface="ＭＳ Ｐゴシック" charset="0"/>
                <a:cs typeface="ＭＳ Ｐゴシック" charset="0"/>
              </a:rPr>
              <a:t>Refresh Overhead: Energy</a:t>
            </a:r>
          </a:p>
        </p:txBody>
      </p:sp>
      <p:sp>
        <p:nvSpPr>
          <p:cNvPr id="9830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48D7D63-AEFE-3544-81C8-F29D7B5104D9}" type="slidenum">
              <a:rPr lang="en-US" sz="1600">
                <a:solidFill>
                  <a:srgbClr val="000000"/>
                </a:solidFill>
                <a:latin typeface="Garamond" charset="0"/>
              </a:rPr>
              <a:pPr eaLnBrk="1" hangingPunct="1"/>
              <a:t>87</a:t>
            </a:fld>
            <a:endParaRPr lang="en-US" sz="1600">
              <a:solidFill>
                <a:srgbClr val="000000"/>
              </a:solidFill>
              <a:latin typeface="Garamond" charset="0"/>
            </a:endParaRPr>
          </a:p>
        </p:txBody>
      </p:sp>
      <p:pic>
        <p:nvPicPr>
          <p:cNvPr id="98307" name="Picture 2"/>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738906" y="980653"/>
            <a:ext cx="6929438"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8" name="2"/>
          <p:cNvSpPr txBox="1">
            <a:spLocks noChangeArrowheads="1"/>
          </p:cNvSpPr>
          <p:nvPr/>
        </p:nvSpPr>
        <p:spPr bwMode="auto">
          <a:xfrm>
            <a:off x="2555875" y="45085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15%</a:t>
            </a:r>
          </a:p>
        </p:txBody>
      </p:sp>
      <p:sp>
        <p:nvSpPr>
          <p:cNvPr id="98309"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47%</a:t>
            </a:r>
          </a:p>
        </p:txBody>
      </p:sp>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Tree>
    <p:extLst>
      <p:ext uri="{BB962C8B-B14F-4D97-AF65-F5344CB8AC3E}">
        <p14:creationId xmlns:p14="http://schemas.microsoft.com/office/powerpoint/2010/main" val="20670948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Retention Time Profile of DRAM</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88</a:t>
            </a:fld>
            <a:endParaRPr lang="en-US"/>
          </a:p>
        </p:txBody>
      </p:sp>
      <p:pic>
        <p:nvPicPr>
          <p:cNvPr id="5" name="Picture 4"/>
          <p:cNvPicPr>
            <a:picLocks noChangeAspect="1"/>
          </p:cNvPicPr>
          <p:nvPr/>
        </p:nvPicPr>
        <p:blipFill>
          <a:blip r:embed="rId2"/>
          <a:stretch>
            <a:fillRect/>
          </a:stretch>
        </p:blipFill>
        <p:spPr>
          <a:xfrm>
            <a:off x="0" y="1144459"/>
            <a:ext cx="9144000" cy="4372773"/>
          </a:xfrm>
          <a:prstGeom prst="rect">
            <a:avLst/>
          </a:prstGeom>
        </p:spPr>
      </p:pic>
    </p:spTree>
    <p:extLst>
      <p:ext uri="{BB962C8B-B14F-4D97-AF65-F5344CB8AC3E}">
        <p14:creationId xmlns:p14="http://schemas.microsoft.com/office/powerpoint/2010/main" val="30597999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a:t>
            </a:r>
            <a:r>
              <a:rPr lang="en-US" sz="2200" dirty="0" smtClean="0">
                <a:solidFill>
                  <a:srgbClr val="0000FF"/>
                </a:solidFill>
              </a:rPr>
              <a:t>DRAM rows </a:t>
            </a:r>
            <a:r>
              <a:rPr lang="en-US" sz="2200" dirty="0">
                <a:solidFill>
                  <a:srgbClr val="0000FF"/>
                </a:solidFill>
              </a:rPr>
              <a:t>can be refreshed much less often without losing data </a:t>
            </a:r>
            <a:r>
              <a:rPr lang="en-US" sz="1500" b="1" dirty="0">
                <a:solidFill>
                  <a:schemeClr val="accent6">
                    <a:lumMod val="75000"/>
                  </a:schemeClr>
                </a:solidFill>
              </a:rPr>
              <a:t>[Kim+, EDL’09</a:t>
            </a:r>
            <a:r>
              <a:rPr lang="en-US" sz="1500" b="1" dirty="0" smtClean="0">
                <a:solidFill>
                  <a:schemeClr val="accent6">
                    <a:lumMod val="75000"/>
                  </a:schemeClr>
                </a:solidFill>
              </a:rPr>
              <a:t>][Liu+ ISCA’13]</a:t>
            </a:r>
          </a:p>
          <a:p>
            <a:endParaRPr lang="en-US" sz="800" dirty="0" smtClean="0"/>
          </a:p>
          <a:p>
            <a:r>
              <a:rPr lang="en-US" sz="2200" dirty="0" smtClean="0"/>
              <a:t>Key </a:t>
            </a:r>
            <a:r>
              <a:rPr lang="en-US" sz="2200" dirty="0"/>
              <a:t>idea: </a:t>
            </a:r>
            <a:r>
              <a:rPr lang="en-US" sz="2200" dirty="0" smtClean="0">
                <a:solidFill>
                  <a:srgbClr val="0000FF"/>
                </a:solidFill>
              </a:rPr>
              <a:t>Refresh </a:t>
            </a:r>
            <a:r>
              <a:rPr lang="en-US" sz="2200" dirty="0">
                <a:solidFill>
                  <a:srgbClr val="0000FF"/>
                </a:solidFill>
              </a:rPr>
              <a:t>rows containing weak cells </a:t>
            </a:r>
            <a:endParaRPr lang="en-US" sz="2200" dirty="0" smtClean="0">
              <a:solidFill>
                <a:srgbClr val="0000FF"/>
              </a:solidFill>
            </a:endParaRPr>
          </a:p>
          <a:p>
            <a:pPr marL="0" indent="0">
              <a:buNone/>
            </a:pPr>
            <a:r>
              <a:rPr lang="en-US" sz="2200" dirty="0">
                <a:solidFill>
                  <a:srgbClr val="0000FF"/>
                </a:solidFill>
              </a:rPr>
              <a:t> </a:t>
            </a:r>
            <a:r>
              <a:rPr lang="en-US" sz="2200" dirty="0" smtClean="0">
                <a:solidFill>
                  <a:srgbClr val="0000FF"/>
                </a:solidFill>
              </a:rPr>
              <a:t>   more frequently, other </a:t>
            </a:r>
            <a:r>
              <a:rPr lang="en-US" sz="2200" dirty="0">
                <a:solidFill>
                  <a:srgbClr val="0000FF"/>
                </a:solidFill>
              </a:rPr>
              <a:t>rows less </a:t>
            </a:r>
            <a:r>
              <a:rPr lang="en-US" sz="2200" dirty="0" smtClean="0">
                <a:solidFill>
                  <a:srgbClr val="0000FF"/>
                </a:solidFill>
              </a:rPr>
              <a:t>frequently</a:t>
            </a:r>
          </a:p>
          <a:p>
            <a:pPr marL="344487" lvl="1" indent="0">
              <a:buNone/>
            </a:pPr>
            <a:r>
              <a:rPr lang="en-US" sz="2000" dirty="0">
                <a:solidFill>
                  <a:srgbClr val="FF0000"/>
                </a:solidFill>
              </a:rPr>
              <a:t>1. Profiling: </a:t>
            </a:r>
            <a:r>
              <a:rPr lang="en-US" sz="2000" dirty="0">
                <a:solidFill>
                  <a:srgbClr val="000000"/>
                </a:solidFill>
              </a:rPr>
              <a:t>Profile </a:t>
            </a:r>
            <a:r>
              <a:rPr lang="en-US" sz="2000" dirty="0" smtClean="0">
                <a:solidFill>
                  <a:srgbClr val="000000"/>
                </a:solidFill>
              </a:rPr>
              <a:t>retention </a:t>
            </a:r>
            <a:r>
              <a:rPr lang="en-US" sz="2000" dirty="0">
                <a:solidFill>
                  <a:srgbClr val="000000"/>
                </a:solidFill>
              </a:rPr>
              <a:t>time of </a:t>
            </a:r>
            <a:r>
              <a:rPr lang="en-US" sz="2000" dirty="0" smtClean="0">
                <a:solidFill>
                  <a:srgbClr val="000000"/>
                </a:solidFill>
              </a:rPr>
              <a:t>all rows</a:t>
            </a:r>
            <a:endParaRPr lang="en-US" sz="2000" dirty="0">
              <a:solidFill>
                <a:srgbClr val="000000"/>
              </a:solidFill>
            </a:endParaRPr>
          </a:p>
          <a:p>
            <a:pPr marL="344487" lvl="1" indent="0">
              <a:buNone/>
            </a:pPr>
            <a:r>
              <a:rPr lang="en-US" sz="2000" dirty="0">
                <a:solidFill>
                  <a:srgbClr val="FF0000"/>
                </a:solidFill>
              </a:rPr>
              <a:t>2. Binning: </a:t>
            </a:r>
            <a:r>
              <a:rPr lang="en-US" sz="2000" dirty="0">
                <a:solidFill>
                  <a:srgbClr val="000000"/>
                </a:solidFill>
              </a:rPr>
              <a:t>Store rows into bins by retention </a:t>
            </a:r>
            <a:r>
              <a:rPr lang="en-US" sz="2000" dirty="0" smtClean="0">
                <a:solidFill>
                  <a:srgbClr val="000000"/>
                </a:solidFill>
              </a:rPr>
              <a:t>time in memory controller</a:t>
            </a:r>
          </a:p>
          <a:p>
            <a:pPr marL="344487" lvl="1" indent="0">
              <a:buNone/>
            </a:pPr>
            <a:r>
              <a:rPr lang="en-US" sz="2000" dirty="0">
                <a:solidFill>
                  <a:srgbClr val="000000"/>
                </a:solidFill>
                <a:sym typeface="Wingdings"/>
              </a:rPr>
              <a:t>	</a:t>
            </a:r>
            <a:r>
              <a:rPr lang="en-US" sz="2000" i="1" dirty="0" smtClean="0">
                <a:solidFill>
                  <a:srgbClr val="000000"/>
                </a:solidFill>
                <a:sym typeface="Wingdings"/>
              </a:rPr>
              <a:t>Efficient storage with Bloom Filters</a:t>
            </a:r>
            <a:r>
              <a:rPr lang="en-US" sz="2000" dirty="0" smtClean="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smtClean="0"/>
          </a:p>
          <a:p>
            <a:r>
              <a:rPr lang="en-US" sz="2200" dirty="0" smtClean="0"/>
              <a:t>Results: 8-core, 32GB, SPEC, </a:t>
            </a:r>
            <a:r>
              <a:rPr lang="en-US" sz="2200" dirty="0"/>
              <a:t>TPC-C, TPC-</a:t>
            </a:r>
            <a:r>
              <a:rPr lang="en-US" sz="2200" dirty="0" smtClean="0"/>
              <a:t>H</a:t>
            </a:r>
            <a:endParaRPr lang="en-US" sz="2200" dirty="0"/>
          </a:p>
          <a:p>
            <a:pPr lvl="1"/>
            <a:r>
              <a:rPr lang="en-US" sz="1800" dirty="0">
                <a:solidFill>
                  <a:srgbClr val="0000FF"/>
                </a:solidFill>
              </a:rPr>
              <a:t>74.6% refresh </a:t>
            </a:r>
            <a:r>
              <a:rPr lang="en-US" sz="1800" dirty="0" smtClean="0">
                <a:solidFill>
                  <a:srgbClr val="0000FF"/>
                </a:solidFill>
              </a:rPr>
              <a:t>reduction @ 1.25KB storage</a:t>
            </a:r>
            <a:endParaRPr lang="en-US" sz="1800" dirty="0">
              <a:solidFill>
                <a:srgbClr val="0000FF"/>
              </a:solidFill>
            </a:endParaRPr>
          </a:p>
          <a:p>
            <a:pPr lvl="1"/>
            <a:r>
              <a:rPr lang="en-US" sz="1800" dirty="0">
                <a:solidFill>
                  <a:srgbClr val="0000FF"/>
                </a:solidFill>
              </a:rPr>
              <a:t>~16%/20% DRAM dynamic/idle power reduction</a:t>
            </a:r>
          </a:p>
          <a:p>
            <a:pPr lvl="1"/>
            <a:r>
              <a:rPr lang="en-US" sz="1800" dirty="0">
                <a:solidFill>
                  <a:srgbClr val="0000FF"/>
                </a:solidFill>
              </a:rPr>
              <a:t>~9% performance improvement </a:t>
            </a:r>
            <a:endParaRPr lang="en-US" sz="1800" dirty="0" smtClean="0">
              <a:solidFill>
                <a:srgbClr val="0000FF"/>
              </a:solidFill>
            </a:endParaRPr>
          </a:p>
          <a:p>
            <a:pPr lvl="1"/>
            <a:r>
              <a:rPr lang="en-US" sz="1800" dirty="0">
                <a:solidFill>
                  <a:srgbClr val="0000FF"/>
                </a:solidFill>
              </a:rPr>
              <a:t>B</a:t>
            </a:r>
            <a:r>
              <a:rPr lang="en-US" sz="1800" dirty="0" smtClean="0">
                <a:solidFill>
                  <a:srgbClr val="0000FF"/>
                </a:solidFill>
              </a:rPr>
              <a:t>enefits increase with DRAM capacity</a:t>
            </a:r>
            <a:endParaRPr lang="en-US" sz="1800" dirty="0">
              <a:solidFill>
                <a:srgbClr val="0000FF"/>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89</a:t>
            </a:fld>
            <a:endParaRPr lang="en-US" altLang="en-US">
              <a:solidFill>
                <a:srgbClr val="000000"/>
              </a:solidFill>
            </a:endParaRPr>
          </a:p>
        </p:txBody>
      </p:sp>
      <p:pic>
        <p:nvPicPr>
          <p:cNvPr id="5" name="Picture 4"/>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a:solidFill>
                <a:srgbClr val="FFFFFF"/>
              </a:solidFill>
              <a:latin typeface="Tahoma"/>
              <a:ea typeface="ＭＳ Ｐゴシック" charset="0"/>
              <a:cs typeface="ＭＳ Ｐゴシック" charset="0"/>
            </a:endParaRPr>
          </a:p>
        </p:txBody>
      </p:sp>
      <p:sp>
        <p:nvSpPr>
          <p:cNvPr id="9" name="Rectangle 8"/>
          <p:cNvSpPr/>
          <p:nvPr/>
        </p:nvSpPr>
        <p:spPr>
          <a:xfrm>
            <a:off x="323528" y="2708919"/>
            <a:ext cx="5184576" cy="360041"/>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0302177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13" end="13"/>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smtClean="0">
                <a:solidFill>
                  <a:srgbClr val="FF0000"/>
                </a:solidFill>
                <a:latin typeface="Tahoma" charset="0"/>
                <a:ea typeface="ＭＳ Ｐゴシック" charset="0"/>
              </a:rPr>
              <a:t>~40-50</a:t>
            </a:r>
            <a:r>
              <a:rPr lang="en-US" dirty="0">
                <a:solidFill>
                  <a:srgbClr val="FF0000"/>
                </a:solidFill>
                <a:latin typeface="Tahoma" charset="0"/>
                <a:ea typeface="ＭＳ Ｐゴシック" charset="0"/>
              </a:rPr>
              <a:t>% energy spent in off-chip memory hierarchy </a:t>
            </a:r>
            <a:r>
              <a:rPr lang="en-US" sz="1800" dirty="0">
                <a:solidFill>
                  <a:srgbClr val="008000"/>
                </a:solidFill>
                <a:latin typeface="Tahoma" charset="0"/>
                <a:ea typeface="ＭＳ Ｐゴシック" charset="0"/>
              </a:rPr>
              <a:t>[Lefurgy, IEEE Computer 2003</a:t>
            </a:r>
            <a:r>
              <a:rPr lang="en-US" sz="1800" dirty="0" smtClean="0">
                <a:solidFill>
                  <a:srgbClr val="008000"/>
                </a:solidFill>
                <a:latin typeface="Tahoma" charset="0"/>
                <a:ea typeface="ＭＳ Ｐゴシック" charset="0"/>
              </a:rPr>
              <a:t>] </a:t>
            </a:r>
            <a:endParaRPr lang="en-US" dirty="0">
              <a:solidFill>
                <a:srgbClr val="FF0000"/>
              </a:solidFill>
              <a:latin typeface="Tahoma" charset="0"/>
              <a:ea typeface="ＭＳ Ｐゴシック" charset="0"/>
            </a:endParaRPr>
          </a:p>
          <a:p>
            <a:pPr lvl="1"/>
            <a:r>
              <a:rPr lang="en-US" dirty="0">
                <a:solidFill>
                  <a:srgbClr val="FF0000"/>
                </a:solidFill>
                <a:latin typeface="Tahoma" charset="0"/>
                <a:ea typeface="ＭＳ Ｐゴシック" charset="0"/>
              </a:rPr>
              <a:t>DRAM consumes power </a:t>
            </a:r>
            <a:r>
              <a:rPr lang="en-US" dirty="0" smtClean="0">
                <a:solidFill>
                  <a:srgbClr val="FF0000"/>
                </a:solidFill>
                <a:latin typeface="Tahoma" charset="0"/>
                <a:ea typeface="ＭＳ Ｐゴシック" charset="0"/>
              </a:rPr>
              <a:t>even when not used (periodic refresh)</a:t>
            </a:r>
            <a:endParaRPr lang="en-US" dirty="0">
              <a:solidFill>
                <a:srgbClr val="FF0000"/>
              </a:solidFill>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9</a:t>
            </a:fld>
            <a:endParaRPr lang="en-US" sz="1600" dirty="0">
              <a:solidFill>
                <a:srgbClr val="000000"/>
              </a:solidFill>
              <a:latin typeface="Garamond" charset="0"/>
            </a:endParaRPr>
          </a:p>
        </p:txBody>
      </p:sp>
    </p:spTree>
    <p:extLst>
      <p:ext uri="{BB962C8B-B14F-4D97-AF65-F5344CB8AC3E}">
        <p14:creationId xmlns:p14="http://schemas.microsoft.com/office/powerpoint/2010/main" val="35612343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Experimental DRAM Testing Infrastructure</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90</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4561741" y="980728"/>
            <a:ext cx="4474755" cy="2308324"/>
          </a:xfrm>
          <a:prstGeom prst="rect">
            <a:avLst/>
          </a:prstGeom>
        </p:spPr>
        <p:txBody>
          <a:bodyPr wrap="square">
            <a:spAutoFit/>
          </a:bodyPr>
          <a:lstStyle/>
          <a:p>
            <a:pPr lvl="1"/>
            <a:r>
              <a:rPr lang="en-US" sz="1600" dirty="0" smtClean="0">
                <a:solidFill>
                  <a:srgbClr val="0000FF"/>
                </a:solidFill>
                <a:latin typeface="Tahoma"/>
                <a:hlinkClick r:id="rId4"/>
              </a:rPr>
              <a:t>An </a:t>
            </a:r>
            <a:r>
              <a:rPr lang="en-US" sz="1600" dirty="0">
                <a:solidFill>
                  <a:srgbClr val="0000FF"/>
                </a:solidFill>
                <a:latin typeface="Tahoma"/>
                <a:hlinkClick r:id="rId4"/>
              </a:rPr>
              <a:t>Experimental Study of Data Retention Behavior in Modern DRAM Devices: Implications for Retention Time Profiling </a:t>
            </a:r>
            <a:r>
              <a:rPr lang="en-US" sz="1600" dirty="0" smtClean="0">
                <a:solidFill>
                  <a:srgbClr val="0000FF"/>
                </a:solidFill>
                <a:latin typeface="Tahoma"/>
                <a:hlinkClick r:id="rId4"/>
              </a:rPr>
              <a:t>Mechanisms</a:t>
            </a:r>
            <a:r>
              <a:rPr lang="en-US" sz="1600" dirty="0">
                <a:solidFill>
                  <a:srgbClr val="000000"/>
                </a:solidFill>
                <a:latin typeface="Tahoma"/>
              </a:rPr>
              <a:t> </a:t>
            </a:r>
            <a:r>
              <a:rPr lang="en-US" sz="1600" dirty="0" smtClean="0">
                <a:solidFill>
                  <a:srgbClr val="000000"/>
                </a:solidFill>
                <a:latin typeface="Tahoma"/>
              </a:rPr>
              <a:t>(Liu et al., ISCA 2013)</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5"/>
              </a:rPr>
              <a:t>The </a:t>
            </a:r>
            <a:r>
              <a:rPr lang="en-US" sz="1600" dirty="0">
                <a:solidFill>
                  <a:srgbClr val="0000FF"/>
                </a:solidFill>
                <a:latin typeface="Tahoma" charset="0"/>
                <a:ea typeface="ＭＳ Ｐゴシック" charset="0"/>
                <a:cs typeface="ＭＳ Ｐゴシック" charset="0"/>
                <a:hlinkClick r:id="rId5"/>
              </a:rPr>
              <a:t>Efficacy of Error Mitigation Techniques for DRAM Retention Failures: A Comparative Experimental </a:t>
            </a:r>
            <a:r>
              <a:rPr lang="en-US" sz="1600" dirty="0" smtClean="0">
                <a:solidFill>
                  <a:srgbClr val="0000FF"/>
                </a:solidFill>
                <a:latin typeface="Tahoma" charset="0"/>
                <a:ea typeface="ＭＳ Ｐゴシック" charset="0"/>
                <a:cs typeface="ＭＳ Ｐゴシック" charset="0"/>
                <a:hlinkClick r:id="rId5"/>
              </a:rPr>
              <a:t>Study</a:t>
            </a:r>
            <a:r>
              <a:rPr lang="en-US" sz="1600" dirty="0" smtClean="0">
                <a:solidFill>
                  <a:srgbClr val="000000"/>
                </a:solidFill>
                <a:latin typeface="Tahoma" charset="0"/>
                <a:ea typeface="ＭＳ Ｐゴシック" charset="0"/>
                <a:cs typeface="ＭＳ Ｐゴシック" charset="0"/>
              </a:rPr>
              <a:t> </a:t>
            </a:r>
          </a:p>
          <a:p>
            <a:pPr lvl="1"/>
            <a:r>
              <a:rPr lang="en-US" sz="1600" dirty="0" smtClean="0">
                <a:solidFill>
                  <a:srgbClr val="000000"/>
                </a:solidFill>
                <a:latin typeface="Tahoma" charset="0"/>
                <a:ea typeface="ＭＳ Ｐゴシック" charset="0"/>
                <a:cs typeface="ＭＳ Ｐゴシック" charset="0"/>
              </a:rPr>
              <a:t>(Khan et al., SIGMETRICS 2014)</a:t>
            </a:r>
            <a:endParaRPr lang="en-US" sz="1600" dirty="0">
              <a:solidFill>
                <a:srgbClr val="000000"/>
              </a:solidFill>
              <a:latin typeface="Tahoma"/>
            </a:endParaRPr>
          </a:p>
        </p:txBody>
      </p:sp>
      <p:sp>
        <p:nvSpPr>
          <p:cNvPr id="8" name="Rectangle 7"/>
          <p:cNvSpPr/>
          <p:nvPr/>
        </p:nvSpPr>
        <p:spPr>
          <a:xfrm>
            <a:off x="25237" y="3652570"/>
            <a:ext cx="4690779" cy="2800766"/>
          </a:xfrm>
          <a:prstGeom prst="rect">
            <a:avLst/>
          </a:prstGeom>
        </p:spPr>
        <p:txBody>
          <a:bodyPr wrap="square">
            <a:spAutoFit/>
          </a:bodyPr>
          <a:lstStyle/>
          <a:p>
            <a:pPr lvl="1"/>
            <a:r>
              <a:rPr lang="en-US" sz="1600" dirty="0" smtClean="0">
                <a:solidFill>
                  <a:srgbClr val="0000FF"/>
                </a:solidFill>
                <a:latin typeface="Tahoma"/>
                <a:hlinkClick r:id="rId6"/>
              </a:rPr>
              <a:t>Flipping </a:t>
            </a:r>
            <a:r>
              <a:rPr lang="en-US" sz="1600" dirty="0">
                <a:solidFill>
                  <a:srgbClr val="0000FF"/>
                </a:solidFill>
                <a:latin typeface="Tahoma"/>
                <a:hlinkClick r:id="rId6"/>
              </a:rPr>
              <a:t>Bits in Memory Without Accessing Them: An Experimental Study of DRAM Disturbance </a:t>
            </a:r>
            <a:r>
              <a:rPr lang="en-US" sz="1600" dirty="0" smtClean="0">
                <a:solidFill>
                  <a:srgbClr val="0000FF"/>
                </a:solidFill>
                <a:latin typeface="Tahoma"/>
                <a:hlinkClick r:id="rId6"/>
              </a:rPr>
              <a:t>Errors</a:t>
            </a:r>
            <a:r>
              <a:rPr lang="en-US" sz="1600" dirty="0">
                <a:solidFill>
                  <a:srgbClr val="000000"/>
                </a:solidFill>
                <a:latin typeface="Tahoma"/>
              </a:rPr>
              <a:t> </a:t>
            </a:r>
            <a:r>
              <a:rPr lang="en-US" sz="1600" dirty="0" smtClean="0">
                <a:solidFill>
                  <a:srgbClr val="000000"/>
                </a:solidFill>
                <a:latin typeface="Tahoma"/>
              </a:rPr>
              <a:t>(Kim et al., ISCA 2014)</a:t>
            </a:r>
            <a:endParaRPr lang="en-US" sz="1600" dirty="0">
              <a:solidFill>
                <a:srgbClr val="000000"/>
              </a:solidFill>
              <a:latin typeface="Tahoma"/>
            </a:endParaRP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7"/>
              </a:rPr>
              <a:t>Adaptive</a:t>
            </a:r>
            <a:r>
              <a:rPr lang="en-US" sz="1600" dirty="0">
                <a:solidFill>
                  <a:srgbClr val="0000FF"/>
                </a:solidFill>
                <a:latin typeface="Tahoma" charset="0"/>
                <a:ea typeface="ＭＳ Ｐゴシック" charset="0"/>
                <a:cs typeface="ＭＳ Ｐゴシック" charset="0"/>
                <a:hlinkClick r:id="rId7"/>
              </a:rPr>
              <a:t>-Latency DRAM: Optimizing DRAM Timing for the Common-</a:t>
            </a:r>
            <a:r>
              <a:rPr lang="en-US" sz="1600" dirty="0" smtClean="0">
                <a:solidFill>
                  <a:srgbClr val="0000FF"/>
                </a:solidFill>
                <a:latin typeface="Tahoma" charset="0"/>
                <a:ea typeface="ＭＳ Ｐゴシック" charset="0"/>
                <a:cs typeface="ＭＳ Ｐゴシック" charset="0"/>
                <a:hlinkClick r:id="rId7"/>
              </a:rPr>
              <a:t>Case</a:t>
            </a:r>
            <a:r>
              <a:rPr lang="en-US" sz="1600" dirty="0">
                <a:solidFill>
                  <a:srgbClr val="000000"/>
                </a:solidFill>
                <a:latin typeface="Tahoma" charset="0"/>
                <a:ea typeface="ＭＳ Ｐゴシック" charset="0"/>
                <a:cs typeface="ＭＳ Ｐゴシック" charset="0"/>
              </a:rPr>
              <a:t> </a:t>
            </a:r>
            <a:r>
              <a:rPr lang="en-US" sz="1600" dirty="0" smtClean="0">
                <a:solidFill>
                  <a:srgbClr val="000000"/>
                </a:solidFill>
                <a:latin typeface="Tahoma" charset="0"/>
                <a:ea typeface="ＭＳ Ｐゴシック" charset="0"/>
                <a:cs typeface="ＭＳ Ｐゴシック" charset="0"/>
              </a:rPr>
              <a:t>(Lee et al., HPCA 2015)</a:t>
            </a:r>
          </a:p>
          <a:p>
            <a:pPr lvl="1"/>
            <a:endParaRPr lang="en-US" sz="1600" dirty="0">
              <a:solidFill>
                <a:srgbClr val="000000"/>
              </a:solidFill>
              <a:latin typeface="Tahoma" charset="0"/>
              <a:ea typeface="ＭＳ Ｐゴシック" charset="0"/>
              <a:cs typeface="ＭＳ Ｐゴシック" charset="0"/>
            </a:endParaRPr>
          </a:p>
          <a:p>
            <a:pPr lvl="1"/>
            <a:r>
              <a:rPr lang="en-US" sz="1600" dirty="0" smtClean="0">
                <a:solidFill>
                  <a:srgbClr val="0000FF"/>
                </a:solidFill>
                <a:latin typeface="Tahoma" charset="0"/>
                <a:ea typeface="ＭＳ Ｐゴシック" charset="0"/>
                <a:cs typeface="ＭＳ Ｐゴシック" charset="0"/>
                <a:hlinkClick r:id="rId8"/>
              </a:rPr>
              <a:t>AVATAR</a:t>
            </a:r>
            <a:r>
              <a:rPr lang="en-US" sz="1600" dirty="0">
                <a:solidFill>
                  <a:srgbClr val="0000FF"/>
                </a:solidFill>
                <a:latin typeface="Tahoma" charset="0"/>
                <a:ea typeface="ＭＳ Ｐゴシック" charset="0"/>
                <a:cs typeface="ＭＳ Ｐゴシック" charset="0"/>
                <a:hlinkClick r:id="rId8"/>
              </a:rPr>
              <a:t>: A Variable-Retention-Time (VRT) Aware Refresh for DRAM </a:t>
            </a:r>
            <a:r>
              <a:rPr lang="en-US" sz="1600" dirty="0" smtClean="0">
                <a:solidFill>
                  <a:srgbClr val="0000FF"/>
                </a:solidFill>
                <a:latin typeface="Tahoma" charset="0"/>
                <a:ea typeface="ＭＳ Ｐゴシック" charset="0"/>
                <a:cs typeface="ＭＳ Ｐゴシック" charset="0"/>
                <a:hlinkClick r:id="rId8"/>
              </a:rPr>
              <a:t>Systems</a:t>
            </a:r>
            <a:r>
              <a:rPr lang="en-US" sz="1600" dirty="0" smtClean="0">
                <a:solidFill>
                  <a:srgbClr val="000000"/>
                </a:solidFill>
                <a:latin typeface="Tahoma" charset="0"/>
                <a:ea typeface="ＭＳ Ｐゴシック" charset="0"/>
                <a:cs typeface="ＭＳ Ｐゴシック" charset="0"/>
              </a:rPr>
              <a:t> (</a:t>
            </a:r>
            <a:r>
              <a:rPr lang="en-US" sz="1600" dirty="0" err="1" smtClean="0">
                <a:solidFill>
                  <a:srgbClr val="000000"/>
                </a:solidFill>
                <a:latin typeface="Tahoma" charset="0"/>
                <a:ea typeface="ＭＳ Ｐゴシック" charset="0"/>
                <a:cs typeface="ＭＳ Ｐゴシック" charset="0"/>
              </a:rPr>
              <a:t>Qureshi</a:t>
            </a:r>
            <a:r>
              <a:rPr lang="en-US" sz="1600" dirty="0" smtClean="0">
                <a:solidFill>
                  <a:srgbClr val="000000"/>
                </a:solidFill>
                <a:latin typeface="Tahoma" charset="0"/>
                <a:ea typeface="ＭＳ Ｐゴシック" charset="0"/>
                <a:cs typeface="ＭＳ Ｐゴシック" charset="0"/>
              </a:rPr>
              <a:t> et al., DSN 2015</a:t>
            </a:r>
            <a:r>
              <a:rPr lang="en-US" sz="1600" dirty="0">
                <a:solidFill>
                  <a:srgbClr val="000000"/>
                </a:solidFill>
                <a:latin typeface="Tahoma" charset="0"/>
                <a:ea typeface="ＭＳ Ｐゴシック" charset="0"/>
                <a:cs typeface="ＭＳ Ｐゴシック" charset="0"/>
              </a:rPr>
              <a:t>)</a:t>
            </a:r>
            <a:endParaRPr lang="en-US" sz="1600" dirty="0">
              <a:solidFill>
                <a:srgbClr val="000000"/>
              </a:solidFill>
              <a:latin typeface="Tahoma"/>
            </a:endParaRPr>
          </a:p>
        </p:txBody>
      </p:sp>
    </p:spTree>
    <p:extLst>
      <p:ext uri="{BB962C8B-B14F-4D97-AF65-F5344CB8AC3E}">
        <p14:creationId xmlns:p14="http://schemas.microsoft.com/office/powerpoint/2010/main" val="20271557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email">
            <a:extLst>
              <a:ext uri="{28A0092B-C50C-407E-A947-70E740481C1C}">
                <a14:useLocalDpi xmlns:a14="http://schemas.microsoft.com/office/drawing/2010/main"/>
              </a:ext>
            </a:extLst>
          </a:blip>
          <a:srcRect/>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91</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2780167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Information </a:t>
            </a:r>
            <a:r>
              <a:rPr lang="en-US" sz="3000" b="1" dirty="0" smtClean="0"/>
              <a:t>[ISCA’13, SIGMETRICS’14]</a:t>
            </a:r>
            <a:endParaRPr lang="en-US" sz="3000" b="1"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92</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508000" y="1562100"/>
            <a:ext cx="8128000" cy="3733800"/>
          </a:xfrm>
          <a:prstGeom prst="rect">
            <a:avLst/>
          </a:prstGeom>
        </p:spPr>
      </p:pic>
      <p:pic>
        <p:nvPicPr>
          <p:cNvPr id="6" name="Picture 5"/>
          <p:cNvPicPr>
            <a:picLocks noChangeAspect="1"/>
          </p:cNvPicPr>
          <p:nvPr/>
        </p:nvPicPr>
        <p:blipFill>
          <a:blip r:embed="rId3"/>
          <a:stretch>
            <a:fillRect/>
          </a:stretch>
        </p:blipFill>
        <p:spPr>
          <a:xfrm>
            <a:off x="-17187" y="1628800"/>
            <a:ext cx="9144000" cy="3744416"/>
          </a:xfrm>
          <a:prstGeom prst="rect">
            <a:avLst/>
          </a:prstGeom>
        </p:spPr>
      </p:pic>
    </p:spTree>
    <p:extLst>
      <p:ext uri="{BB962C8B-B14F-4D97-AF65-F5344CB8AC3E}">
        <p14:creationId xmlns:p14="http://schemas.microsoft.com/office/powerpoint/2010/main" val="412173511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algn="ctr" defTabSz="457200"/>
            <a:r>
              <a:rPr lang="en-US" sz="3600" b="1" dirty="0" smtClean="0">
                <a:solidFill>
                  <a:srgbClr val="FF0000"/>
                </a:solidFill>
                <a:latin typeface="Calibri"/>
              </a:rPr>
              <a:t>Optimize DRAM and mitigate errors online </a:t>
            </a:r>
          </a:p>
          <a:p>
            <a:pPr algn="ctr" defTabSz="457200"/>
            <a:r>
              <a:rPr lang="en-US" sz="3600" b="1" dirty="0" smtClean="0">
                <a:solidFill>
                  <a:srgbClr val="FF0000"/>
                </a:solidFill>
                <a:latin typeface="Calibri"/>
              </a:rPr>
              <a:t>without disturbing the system and applications</a:t>
            </a:r>
            <a:endParaRPr lang="en-US" sz="3600" b="1" dirty="0">
              <a:solidFill>
                <a:srgbClr val="FF0000"/>
              </a:solidFill>
              <a:latin typeface="Calibri"/>
            </a:endParaRPr>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4517" y="883373"/>
            <a:ext cx="351082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Initially protect DRAM </a:t>
            </a:r>
          </a:p>
          <a:p>
            <a:pPr algn="ctr" defTabSz="457200"/>
            <a:r>
              <a:rPr lang="en-US" sz="2800" b="1" dirty="0">
                <a:solidFill>
                  <a:srgbClr val="000000"/>
                </a:solidFill>
                <a:latin typeface="Calibri"/>
              </a:rPr>
              <a:t>w</a:t>
            </a:r>
            <a:r>
              <a:rPr lang="en-US" sz="2800" b="1" dirty="0" smtClean="0">
                <a:solidFill>
                  <a:srgbClr val="000000"/>
                </a:solidFill>
                <a:latin typeface="Calibri"/>
              </a:rPr>
              <a:t>ith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1</a:t>
            </a:r>
            <a:endParaRPr lang="en-US" sz="4400" b="1" dirty="0">
              <a:solidFill>
                <a:prstClr val="white"/>
              </a:solidFill>
              <a:latin typeface="Calibri"/>
            </a:endParaRP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5" name="TextBox 44"/>
          <p:cNvSpPr txBox="1"/>
          <p:nvPr/>
        </p:nvSpPr>
        <p:spPr>
          <a:xfrm>
            <a:off x="4359487" y="863581"/>
            <a:ext cx="2574393"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Periodically test</a:t>
            </a:r>
          </a:p>
          <a:p>
            <a:pPr algn="ctr" defTabSz="457200"/>
            <a:r>
              <a:rPr lang="en-US" sz="2800" b="1" dirty="0" smtClean="0">
                <a:solidFill>
                  <a:srgbClr val="000000"/>
                </a:solidFill>
                <a:latin typeface="Calibri"/>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a:solidFill>
                  <a:prstClr val="white"/>
                </a:solidFill>
                <a:latin typeface="Calibri"/>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defTabSz="457200"/>
            <a:r>
              <a:rPr lang="en-US" sz="6000" b="1" dirty="0" smtClean="0">
                <a:solidFill>
                  <a:prstClr val="black"/>
                </a:solidFill>
                <a:latin typeface="Calibri"/>
              </a:rPr>
              <a:t>ECC</a:t>
            </a:r>
            <a:endParaRPr lang="en-US" sz="6000" b="1" dirty="0">
              <a:solidFill>
                <a:prstClr val="black"/>
              </a:solidFill>
              <a:latin typeface="Calibri"/>
            </a:endParaRP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sp>
        <p:nvSpPr>
          <p:cNvPr id="111" name="TextBox 110"/>
          <p:cNvSpPr txBox="1"/>
          <p:nvPr/>
        </p:nvSpPr>
        <p:spPr>
          <a:xfrm>
            <a:off x="4780784" y="4702165"/>
            <a:ext cx="362969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Adjust refresh rate and</a:t>
            </a:r>
          </a:p>
          <a:p>
            <a:pPr algn="ctr" defTabSz="457200"/>
            <a:r>
              <a:rPr lang="en-US" sz="2800" b="1" dirty="0" smtClean="0">
                <a:solidFill>
                  <a:srgbClr val="000000"/>
                </a:solidFill>
                <a:latin typeface="Calibri"/>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3</a:t>
            </a:r>
            <a:endParaRPr lang="en-US" sz="4400" b="1" dirty="0">
              <a:solidFill>
                <a:prstClr val="white"/>
              </a:solidFill>
              <a:latin typeface="Calibri"/>
            </a:endParaRP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pic>
        <p:nvPicPr>
          <p:cNvPr id="129" name="Picture 12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31" name="Title 1"/>
          <p:cNvSpPr>
            <a:spLocks noGrp="1"/>
          </p:cNvSpPr>
          <p:nvPr>
            <p:ph type="title"/>
          </p:nvPr>
        </p:nvSpPr>
        <p:spPr>
          <a:xfrm>
            <a:off x="228600" y="44624"/>
            <a:ext cx="8610600" cy="684312"/>
          </a:xfrm>
        </p:spPr>
        <p:txBody>
          <a:bodyPr>
            <a:normAutofit fontScale="90000"/>
          </a:bodyPr>
          <a:lstStyle/>
          <a:p>
            <a:pPr eaLnBrk="1" hangingPunct="1"/>
            <a:r>
              <a:rPr lang="en-US" dirty="0" smtClean="0">
                <a:solidFill>
                  <a:srgbClr val="1A5712"/>
                </a:solidFill>
                <a:latin typeface="Garamond" charset="0"/>
                <a:ea typeface="ＭＳ Ｐゴシック" charset="0"/>
                <a:cs typeface="ＭＳ Ｐゴシック" charset="0"/>
              </a:rPr>
              <a:t>Online Profiling of DRAM In the Field</a:t>
            </a:r>
            <a:endParaRPr lang="en-US"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38217979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Challenge and Opportunity</a:t>
            </a:r>
            <a:endParaRPr lang="en-US" dirty="0"/>
          </a:p>
        </p:txBody>
      </p:sp>
      <p:sp>
        <p:nvSpPr>
          <p:cNvPr id="3" name="Content Placeholder 2"/>
          <p:cNvSpPr>
            <a:spLocks noGrp="1"/>
          </p:cNvSpPr>
          <p:nvPr>
            <p:ph idx="1"/>
          </p:nvPr>
        </p:nvSpPr>
        <p:spPr>
          <a:xfrm>
            <a:off x="827584" y="2420888"/>
            <a:ext cx="7200800" cy="2088232"/>
          </a:xfrm>
        </p:spPr>
        <p:txBody>
          <a:bodyPr/>
          <a:lstStyle/>
          <a:p>
            <a:pPr marL="0" indent="0" algn="ctr">
              <a:buNone/>
            </a:pPr>
            <a:r>
              <a:rPr lang="en-US" sz="4000" dirty="0" smtClean="0">
                <a:solidFill>
                  <a:srgbClr val="FF0000"/>
                </a:solidFill>
              </a:rPr>
              <a:t>Minimizing Refresh</a:t>
            </a:r>
          </a:p>
          <a:p>
            <a:pPr marL="0" indent="0" algn="ctr">
              <a:buNone/>
            </a:pPr>
            <a:r>
              <a:rPr lang="en-US" sz="4000" dirty="0" smtClean="0">
                <a:solidFill>
                  <a:srgbClr val="FF0000"/>
                </a:solidFill>
              </a:rPr>
              <a:t>(and Other Technology Taxes)</a:t>
            </a:r>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94</a:t>
            </a:fld>
            <a:endParaRPr lang="en-US"/>
          </a:p>
        </p:txBody>
      </p:sp>
    </p:spTree>
    <p:extLst>
      <p:ext uri="{BB962C8B-B14F-4D97-AF65-F5344CB8AC3E}">
        <p14:creationId xmlns:p14="http://schemas.microsoft.com/office/powerpoint/2010/main" val="17273716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Departing From “Business as Usual”</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95</a:t>
            </a:fld>
            <a:endParaRPr lang="en-US"/>
          </a:p>
        </p:txBody>
      </p:sp>
      <p:sp>
        <p:nvSpPr>
          <p:cNvPr id="5" name="Content Placeholder 2"/>
          <p:cNvSpPr>
            <a:spLocks noGrp="1"/>
          </p:cNvSpPr>
          <p:nvPr>
            <p:ph idx="1"/>
          </p:nvPr>
        </p:nvSpPr>
        <p:spPr>
          <a:xfrm>
            <a:off x="0" y="2204864"/>
            <a:ext cx="9144000" cy="2088232"/>
          </a:xfrm>
        </p:spPr>
        <p:txBody>
          <a:bodyPr/>
          <a:lstStyle/>
          <a:p>
            <a:pPr marL="0" indent="0" algn="ctr">
              <a:buNone/>
            </a:pPr>
            <a:r>
              <a:rPr lang="en-US" sz="4000" dirty="0" smtClean="0">
                <a:solidFill>
                  <a:srgbClr val="0000FF"/>
                </a:solidFill>
              </a:rPr>
              <a:t>Online Detection and </a:t>
            </a:r>
          </a:p>
          <a:p>
            <a:pPr marL="0" indent="0" algn="ctr">
              <a:buNone/>
            </a:pPr>
            <a:r>
              <a:rPr lang="en-US" sz="4000" dirty="0" smtClean="0">
                <a:solidFill>
                  <a:srgbClr val="0000FF"/>
                </a:solidFill>
              </a:rPr>
              <a:t>Management of Memory Errors</a:t>
            </a:r>
          </a:p>
          <a:p>
            <a:pPr marL="0" indent="0" algn="ctr">
              <a:buNone/>
            </a:pPr>
            <a:endParaRPr lang="en-US" sz="4000" dirty="0">
              <a:solidFill>
                <a:srgbClr val="0000FF"/>
              </a:solidFill>
            </a:endParaRPr>
          </a:p>
          <a:p>
            <a:pPr marL="0" indent="0" algn="ctr">
              <a:buNone/>
            </a:pPr>
            <a:r>
              <a:rPr lang="en-US" sz="3400" dirty="0" smtClean="0">
                <a:solidFill>
                  <a:srgbClr val="0000FF"/>
                </a:solidFill>
              </a:rPr>
              <a:t>(Online Avoidance of Technology Taxes)</a:t>
            </a:r>
          </a:p>
        </p:txBody>
      </p:sp>
    </p:spTree>
    <p:extLst>
      <p:ext uri="{BB962C8B-B14F-4D97-AF65-F5344CB8AC3E}">
        <p14:creationId xmlns:p14="http://schemas.microsoft.com/office/powerpoint/2010/main" val="27079896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Rethinking Memory Architecture</a:t>
            </a:r>
            <a:endParaRPr lang="en-US" dirty="0"/>
          </a:p>
        </p:txBody>
      </p:sp>
      <p:sp>
        <p:nvSpPr>
          <p:cNvPr id="3" name="Content Placeholder 2"/>
          <p:cNvSpPr>
            <a:spLocks noGrp="1"/>
          </p:cNvSpPr>
          <p:nvPr>
            <p:ph idx="1"/>
          </p:nvPr>
        </p:nvSpPr>
        <p:spPr>
          <a:xfrm>
            <a:off x="228600" y="1041648"/>
            <a:ext cx="8610600" cy="5123656"/>
          </a:xfrm>
        </p:spPr>
        <p:txBody>
          <a:bodyPr/>
          <a:lstStyle/>
          <a:p>
            <a:r>
              <a:rPr lang="en-US" dirty="0" smtClean="0"/>
              <a:t>In-Memory Computation</a:t>
            </a:r>
          </a:p>
          <a:p>
            <a:endParaRPr lang="en-US" sz="2000" dirty="0" smtClean="0"/>
          </a:p>
          <a:p>
            <a:r>
              <a:rPr lang="en-US" dirty="0" smtClean="0"/>
              <a:t>Refresh</a:t>
            </a:r>
          </a:p>
          <a:p>
            <a:endParaRPr lang="en-US" sz="2000" dirty="0" smtClean="0"/>
          </a:p>
          <a:p>
            <a:r>
              <a:rPr lang="en-US" dirty="0" smtClean="0"/>
              <a:t>Reliability</a:t>
            </a:r>
          </a:p>
          <a:p>
            <a:endParaRPr lang="en-US" sz="2000" dirty="0" smtClean="0"/>
          </a:p>
          <a:p>
            <a:r>
              <a:rPr lang="en-US" dirty="0" smtClean="0"/>
              <a:t>Latency</a:t>
            </a:r>
          </a:p>
          <a:p>
            <a:endParaRPr lang="en-US" sz="2000" dirty="0"/>
          </a:p>
          <a:p>
            <a:r>
              <a:rPr lang="en-US" dirty="0" smtClean="0"/>
              <a:t>Bandwidth</a:t>
            </a:r>
          </a:p>
          <a:p>
            <a:endParaRPr lang="en-US" sz="2000" dirty="0"/>
          </a:p>
          <a:p>
            <a:r>
              <a:rPr lang="en-US" dirty="0" smtClean="0"/>
              <a:t>Energy</a:t>
            </a:r>
          </a:p>
          <a:p>
            <a:endParaRPr lang="en-US" sz="2000" dirty="0"/>
          </a:p>
          <a:p>
            <a:r>
              <a:rPr lang="en-US" dirty="0" smtClean="0"/>
              <a:t>Memory Compression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96</a:t>
            </a:fld>
            <a:endParaRPr lang="en-US" altLang="en-US">
              <a:solidFill>
                <a:srgbClr val="000000"/>
              </a:solidFill>
            </a:endParaRPr>
          </a:p>
        </p:txBody>
      </p:sp>
      <p:sp>
        <p:nvSpPr>
          <p:cNvPr id="5" name="Rectangle 4"/>
          <p:cNvSpPr/>
          <p:nvPr/>
        </p:nvSpPr>
        <p:spPr>
          <a:xfrm>
            <a:off x="539552" y="4293096"/>
            <a:ext cx="165618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6" name="Rectangle 5"/>
          <p:cNvSpPr/>
          <p:nvPr/>
        </p:nvSpPr>
        <p:spPr>
          <a:xfrm>
            <a:off x="539552" y="5109842"/>
            <a:ext cx="1152128"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7" name="Rectangle 6"/>
          <p:cNvSpPr/>
          <p:nvPr/>
        </p:nvSpPr>
        <p:spPr>
          <a:xfrm>
            <a:off x="539552" y="5877272"/>
            <a:ext cx="309634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9" name="Rectangle 8"/>
          <p:cNvSpPr/>
          <p:nvPr/>
        </p:nvSpPr>
        <p:spPr>
          <a:xfrm>
            <a:off x="539552" y="2636912"/>
            <a:ext cx="1512168"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10" name="Rectangle 9"/>
          <p:cNvSpPr/>
          <p:nvPr/>
        </p:nvSpPr>
        <p:spPr>
          <a:xfrm>
            <a:off x="539552" y="3501008"/>
            <a:ext cx="1296144" cy="432049"/>
          </a:xfrm>
          <a:prstGeom prst="rect">
            <a:avLst/>
          </a:prstGeom>
          <a:noFill/>
          <a:ln w="57150">
            <a:solidFill>
              <a:srgbClr val="FF66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11" name="TextBox 10"/>
          <p:cNvSpPr txBox="1"/>
          <p:nvPr/>
        </p:nvSpPr>
        <p:spPr>
          <a:xfrm>
            <a:off x="2915816" y="2996952"/>
            <a:ext cx="6273873" cy="1077218"/>
          </a:xfrm>
          <a:prstGeom prst="rect">
            <a:avLst/>
          </a:prstGeom>
          <a:noFill/>
        </p:spPr>
        <p:txBody>
          <a:bodyPr wrap="none" rtlCol="0">
            <a:spAutoFit/>
          </a:bodyPr>
          <a:lstStyle/>
          <a:p>
            <a:pPr algn="ctr"/>
            <a:r>
              <a:rPr lang="en-US" sz="3200" b="1" dirty="0" smtClean="0">
                <a:solidFill>
                  <a:srgbClr val="0000FF"/>
                </a:solidFill>
              </a:rPr>
              <a:t>Many More </a:t>
            </a:r>
          </a:p>
          <a:p>
            <a:pPr algn="ctr"/>
            <a:r>
              <a:rPr lang="en-US" sz="3200" b="1" dirty="0" smtClean="0">
                <a:solidFill>
                  <a:srgbClr val="0000FF"/>
                </a:solidFill>
              </a:rPr>
              <a:t>Challenges and Opportunities</a:t>
            </a:r>
            <a:endParaRPr lang="en-US" sz="3200" b="1" dirty="0">
              <a:solidFill>
                <a:srgbClr val="0000FF"/>
              </a:solidFill>
            </a:endParaRPr>
          </a:p>
        </p:txBody>
      </p:sp>
    </p:spTree>
    <p:extLst>
      <p:ext uri="{BB962C8B-B14F-4D97-AF65-F5344CB8AC3E}">
        <p14:creationId xmlns:p14="http://schemas.microsoft.com/office/powerpoint/2010/main" val="406445716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FF"/>
                </a:solidFill>
                <a:latin typeface="Tahoma" charset="0"/>
                <a:ea typeface="ＭＳ Ｐゴシック" charset="0"/>
                <a:cs typeface="ＭＳ Ｐゴシック" charset="0"/>
              </a:rPr>
              <a:t>Enabling Emerging Technologies</a:t>
            </a:r>
          </a:p>
          <a:p>
            <a:pPr eaLnBrk="1" hangingPunct="1"/>
            <a:r>
              <a:rPr lang="en-US" dirty="0" smtClean="0">
                <a:latin typeface="Tahoma" charset="0"/>
                <a:ea typeface="ＭＳ Ｐゴシック" charset="0"/>
                <a:cs typeface="ＭＳ Ｐゴシック" charset="0"/>
              </a:rPr>
              <a:t>Cross-Cutting Principles</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97</a:t>
            </a:fld>
            <a:endParaRPr lang="en-US" sz="1600">
              <a:solidFill>
                <a:srgbClr val="000000"/>
              </a:solidFill>
              <a:latin typeface="Garamond" charset="0"/>
            </a:endParaRPr>
          </a:p>
        </p:txBody>
      </p:sp>
    </p:spTree>
    <p:extLst>
      <p:ext uri="{BB962C8B-B14F-4D97-AF65-F5344CB8AC3E}">
        <p14:creationId xmlns:p14="http://schemas.microsoft.com/office/powerpoint/2010/main" val="162246235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sz="3900" dirty="0" smtClean="0">
                <a:latin typeface="Garamond" charset="0"/>
                <a:ea typeface="ＭＳ Ｐゴシック" charset="0"/>
                <a:cs typeface="ＭＳ Ｐゴシック" charset="0"/>
              </a:rPr>
              <a:t>Emerging Memory Technologies</a:t>
            </a:r>
            <a:endParaRPr lang="en-US" sz="3900"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1052736"/>
            <a:ext cx="8663880"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endParaRPr lang="en-US" dirty="0" smtClean="0">
              <a:solidFill>
                <a:srgbClr val="0000FF"/>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Memory</a:t>
            </a:r>
          </a:p>
          <a:p>
            <a:pPr lvl="1" eaLnBrk="1" hangingPunct="1"/>
            <a:r>
              <a:rPr lang="en-US" dirty="0" smtClean="0">
                <a:solidFill>
                  <a:srgbClr val="000000"/>
                </a:solidFill>
                <a:latin typeface="Tahoma" charset="0"/>
                <a:ea typeface="ＭＳ Ｐゴシック" charset="0"/>
                <a:cs typeface="ＭＳ Ｐゴシック" charset="0"/>
              </a:rPr>
              <a:t>Data stored by changing phase of material </a:t>
            </a:r>
          </a:p>
          <a:p>
            <a:pPr lvl="1" eaLnBrk="1" hangingPunct="1"/>
            <a:r>
              <a:rPr lang="en-US" dirty="0" smtClean="0">
                <a:solidFill>
                  <a:srgbClr val="000000"/>
                </a:solidFill>
                <a:latin typeface="Tahoma" charset="0"/>
                <a:ea typeface="ＭＳ Ｐゴシック" charset="0"/>
                <a:cs typeface="ＭＳ Ｐゴシック" charset="0"/>
              </a:rPr>
              <a:t>Data read by detecting material’s resistance</a:t>
            </a:r>
          </a:p>
          <a:p>
            <a:pPr lvl="1"/>
            <a:r>
              <a:rPr lang="en-US" dirty="0">
                <a:latin typeface="Tahoma" charset="0"/>
                <a:ea typeface="ＭＳ Ｐゴシック" charset="0"/>
              </a:rPr>
              <a:t>Expected to scale to 9nm (2022 [ITRS])</a:t>
            </a:r>
          </a:p>
          <a:p>
            <a:pPr lvl="1"/>
            <a:r>
              <a:rPr lang="en-US" dirty="0">
                <a:latin typeface="Tahoma" charset="0"/>
                <a:ea typeface="ＭＳ Ｐゴシック" charset="0"/>
              </a:rPr>
              <a:t>Prototyped at 20nm (Raoux+, IBM JRD 2008</a:t>
            </a:r>
            <a:r>
              <a:rPr lang="en-US" dirty="0" smtClean="0">
                <a:latin typeface="Tahoma" charset="0"/>
                <a:ea typeface="ＭＳ Ｐゴシック" charset="0"/>
              </a:rPr>
              <a:t>)</a:t>
            </a:r>
          </a:p>
          <a:p>
            <a:pPr lvl="1"/>
            <a:r>
              <a:rPr lang="en-US" dirty="0" smtClean="0">
                <a:latin typeface="Tahoma" charset="0"/>
                <a:ea typeface="ＭＳ Ｐゴシック" charset="0"/>
              </a:rPr>
              <a:t>Expected to be denser than DRAM: can store multiple bits/cell</a:t>
            </a:r>
          </a:p>
          <a:p>
            <a:endParaRPr lang="en-US" dirty="0" smtClean="0">
              <a:latin typeface="Tahoma" charset="0"/>
              <a:ea typeface="ＭＳ Ｐゴシック" charset="0"/>
            </a:endParaRPr>
          </a:p>
          <a:p>
            <a:r>
              <a:rPr lang="en-US" dirty="0" smtClean="0">
                <a:latin typeface="Tahoma" charset="0"/>
                <a:ea typeface="ＭＳ Ｐゴシック" charset="0"/>
              </a:rPr>
              <a:t>But, emerging technologies have (many) shortcomings</a:t>
            </a:r>
          </a:p>
          <a:p>
            <a:pPr lvl="1"/>
            <a:r>
              <a:rPr lang="en-US" dirty="0" smtClean="0">
                <a:solidFill>
                  <a:srgbClr val="FF0000"/>
                </a:solidFill>
                <a:latin typeface="Tahoma" charset="0"/>
                <a:ea typeface="ＭＳ Ｐゴシック" charset="0"/>
              </a:rPr>
              <a:t>Can they be enabled to replace/augment/surpass DRAM?</a:t>
            </a:r>
            <a:endParaRPr lang="en-US" dirty="0" smtClean="0">
              <a:latin typeface="Tahoma" charset="0"/>
              <a:ea typeface="ＭＳ Ｐゴシック" charset="0"/>
            </a:endParaRPr>
          </a:p>
          <a:p>
            <a:pPr lvl="1" eaLnBrk="1" hangingPunct="1"/>
            <a:endParaRPr lang="en-US" dirty="0" smtClean="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98</a:t>
            </a:fld>
            <a:endParaRPr lang="en-US" sz="1600" dirty="0">
              <a:solidFill>
                <a:srgbClr val="000000"/>
              </a:solidFill>
              <a:latin typeface="Garamond" charset="0"/>
            </a:endParaRPr>
          </a:p>
        </p:txBody>
      </p:sp>
      <p:pic>
        <p:nvPicPr>
          <p:cNvPr id="7" name="Picture 4" descr="C:\Users\blee\Desktop\group_review_slides\pcm_dev.png"/>
          <p:cNvPicPr>
            <a:picLocks noChangeAspect="1" noChangeArrowheads="1"/>
          </p:cNvPicPr>
          <p:nvPr/>
        </p:nvPicPr>
        <p:blipFill>
          <a:blip r:embed="rId3" cstate="email">
            <a:extLst>
              <a:ext uri="{28A0092B-C50C-407E-A947-70E740481C1C}">
                <a14:useLocalDpi xmlns:a14="http://schemas.microsoft.com/office/drawing/2010/main"/>
              </a:ext>
            </a:extLst>
          </a:blip>
          <a:srcRect l="2699" r="5511"/>
          <a:stretch>
            <a:fillRect/>
          </a:stretch>
        </p:blipFill>
        <p:spPr bwMode="auto">
          <a:xfrm>
            <a:off x="7015042" y="2467854"/>
            <a:ext cx="2093462" cy="1681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186762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p:txBody>
          <a:bodyPr/>
          <a:lstStyle/>
          <a:p>
            <a:r>
              <a:rPr lang="en-US">
                <a:latin typeface="Garamond" charset="0"/>
                <a:ea typeface="ＭＳ Ｐゴシック" charset="0"/>
                <a:cs typeface="ＭＳ Ｐゴシック" charset="0"/>
              </a:rPr>
              <a:t>Limits of Charge Memory</a:t>
            </a:r>
          </a:p>
        </p:txBody>
      </p:sp>
      <p:sp>
        <p:nvSpPr>
          <p:cNvPr id="39939" name="Content Placeholder 2"/>
          <p:cNvSpPr>
            <a:spLocks noGrp="1"/>
          </p:cNvSpPr>
          <p:nvPr>
            <p:ph idx="1"/>
          </p:nvPr>
        </p:nvSpPr>
        <p:spPr>
          <a:xfrm>
            <a:off x="228600" y="996950"/>
            <a:ext cx="8610600" cy="5194300"/>
          </a:xfrm>
        </p:spPr>
        <p:txBody>
          <a:bodyPr/>
          <a:lstStyle/>
          <a:p>
            <a:r>
              <a:rPr lang="en-US">
                <a:latin typeface="Tahoma" charset="0"/>
                <a:ea typeface="ＭＳ Ｐゴシック" charset="0"/>
                <a:cs typeface="ＭＳ Ｐゴシック" charset="0"/>
              </a:rPr>
              <a:t>Difficult charge placement and control</a:t>
            </a:r>
          </a:p>
          <a:p>
            <a:pPr lvl="1"/>
            <a:r>
              <a:rPr lang="en-US">
                <a:latin typeface="Tahoma" charset="0"/>
                <a:ea typeface="ＭＳ Ｐゴシック" charset="0"/>
              </a:rPr>
              <a:t>Flash: floating gate charge</a:t>
            </a:r>
          </a:p>
          <a:p>
            <a:pPr lvl="1"/>
            <a:r>
              <a:rPr lang="en-US">
                <a:latin typeface="Tahoma" charset="0"/>
                <a:ea typeface="ＭＳ Ｐゴシック" charset="0"/>
              </a:rPr>
              <a:t>DRAM: capacitor charge, transistor leakage</a:t>
            </a:r>
          </a:p>
          <a:p>
            <a:endParaRPr lang="en-US">
              <a:latin typeface="Tahoma" charset="0"/>
              <a:ea typeface="ＭＳ Ｐゴシック" charset="0"/>
              <a:cs typeface="ＭＳ Ｐゴシック" charset="0"/>
            </a:endParaRPr>
          </a:p>
          <a:p>
            <a:r>
              <a:rPr lang="en-US">
                <a:latin typeface="Tahoma" charset="0"/>
                <a:ea typeface="ＭＳ Ｐゴシック" charset="0"/>
                <a:cs typeface="ＭＳ Ｐゴシック" charset="0"/>
              </a:rPr>
              <a:t>Reliable sensing becomes difficult as charge storage unit size reduces</a:t>
            </a:r>
          </a:p>
        </p:txBody>
      </p:sp>
      <p:sp>
        <p:nvSpPr>
          <p:cNvPr id="3994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619DA8A-D1A3-034D-85FB-F326B7A01761}" type="slidenum">
              <a:rPr lang="en-US" sz="1600">
                <a:solidFill>
                  <a:srgbClr val="000000"/>
                </a:solidFill>
                <a:latin typeface="Garamond" charset="0"/>
              </a:rPr>
              <a:pPr eaLnBrk="1" hangingPunct="1"/>
              <a:t>99</a:t>
            </a:fld>
            <a:endParaRPr lang="en-US" sz="1600">
              <a:solidFill>
                <a:srgbClr val="000000"/>
              </a:solidFill>
              <a:latin typeface="Garamond" charset="0"/>
            </a:endParaRPr>
          </a:p>
        </p:txBody>
      </p:sp>
      <p:pic>
        <p:nvPicPr>
          <p:cNvPr id="39941" name="Picture 5"/>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bwMode="auto">
          <a:xfrm>
            <a:off x="381000" y="3605213"/>
            <a:ext cx="8140700" cy="271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5584422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theme/_rels/theme68.xml.rels><?xml version="1.0" encoding="UTF-8" standalone="yes"?>
<Relationships xmlns="http://schemas.openxmlformats.org/package/2006/relationships"><Relationship Id="rId1" Type="http://schemas.openxmlformats.org/officeDocument/2006/relationships/image" Target="../media/image8.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0.xml><?xml version="1.0" encoding="utf-8"?>
<a:theme xmlns:a="http://schemas.openxmlformats.org/drawingml/2006/main" name="9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9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0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10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2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xmlns="" name="Presentation1" id="{A8ACA0D9-A384-4858-9FCC-2505F264A948}" vid="{6AE8C0EA-499D-4586-A497-DF22E9D58294}"/>
    </a:ext>
  </a:extLst>
</a:theme>
</file>

<file path=ppt/theme/theme107.xml><?xml version="1.0" encoding="utf-8"?>
<a:theme xmlns:a="http://schemas.openxmlformats.org/drawingml/2006/main" name="10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10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10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10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8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0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0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10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7.xml><?xml version="1.0" encoding="utf-8"?>
<a:theme xmlns:a="http://schemas.openxmlformats.org/drawingml/2006/main" name="1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1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9.xml><?xml version="1.0" encoding="utf-8"?>
<a:theme xmlns:a="http://schemas.openxmlformats.org/drawingml/2006/main" name="1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1.xml><?xml version="1.0" encoding="utf-8"?>
<a:theme xmlns:a="http://schemas.openxmlformats.org/drawingml/2006/main" name="1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2.xml><?xml version="1.0" encoding="utf-8"?>
<a:theme xmlns:a="http://schemas.openxmlformats.org/drawingml/2006/main" name="1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1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1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1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7.xml><?xml version="1.0" encoding="utf-8"?>
<a:theme xmlns:a="http://schemas.openxmlformats.org/drawingml/2006/main" name="1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8.xml><?xml version="1.0" encoding="utf-8"?>
<a:theme xmlns:a="http://schemas.openxmlformats.org/drawingml/2006/main" name="1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9.xml><?xml version="1.0" encoding="utf-8"?>
<a:theme xmlns:a="http://schemas.openxmlformats.org/drawingml/2006/main" name="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xmlns="" name="Presentation1" id="{A8ACA0D9-A384-4858-9FCC-2505F264A948}" vid="{6AE8C0EA-499D-4586-A497-DF22E9D58294}"/>
    </a:ext>
  </a:ext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0.xml><?xml version="1.0" encoding="utf-8"?>
<a:theme xmlns:a="http://schemas.openxmlformats.org/drawingml/2006/main" name="1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1.xml><?xml version="1.0" encoding="utf-8"?>
<a:theme xmlns:a="http://schemas.openxmlformats.org/drawingml/2006/main" name="1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2.xml><?xml version="1.0" encoding="utf-8"?>
<a:theme xmlns:a="http://schemas.openxmlformats.org/drawingml/2006/main" name="1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3.xml><?xml version="1.0" encoding="utf-8"?>
<a:theme xmlns:a="http://schemas.openxmlformats.org/drawingml/2006/main" name="1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4.xml><?xml version="1.0" encoding="utf-8"?>
<a:theme xmlns:a="http://schemas.openxmlformats.org/drawingml/2006/main" name="1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5.xml><?xml version="1.0" encoding="utf-8"?>
<a:theme xmlns:a="http://schemas.openxmlformats.org/drawingml/2006/main" name="1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6.xml><?xml version="1.0" encoding="utf-8"?>
<a:theme xmlns:a="http://schemas.openxmlformats.org/drawingml/2006/main" name="1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7.xml><?xml version="1.0" encoding="utf-8"?>
<a:theme xmlns:a="http://schemas.openxmlformats.org/drawingml/2006/main" name="1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8.xml><?xml version="1.0" encoding="utf-8"?>
<a:theme xmlns:a="http://schemas.openxmlformats.org/drawingml/2006/main" name="1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9.xml><?xml version="1.0" encoding="utf-8"?>
<a:theme xmlns:a="http://schemas.openxmlformats.org/drawingml/2006/main" name="1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0.xml><?xml version="1.0" encoding="utf-8"?>
<a:theme xmlns:a="http://schemas.openxmlformats.org/drawingml/2006/main" name="2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1.xml><?xml version="1.0" encoding="utf-8"?>
<a:theme xmlns:a="http://schemas.openxmlformats.org/drawingml/2006/main" name="3_Office 테마">
  <a:themeElements>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2.xml><?xml version="1.0" encoding="utf-8"?>
<a:theme xmlns:a="http://schemas.openxmlformats.org/drawingml/2006/main" name="1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3.xml><?xml version="1.0" encoding="utf-8"?>
<a:theme xmlns:a="http://schemas.openxmlformats.org/drawingml/2006/main" name="1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4.xml><?xml version="1.0" encoding="utf-8"?>
<a:theme xmlns:a="http://schemas.openxmlformats.org/drawingml/2006/main" name="1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5.xml><?xml version="1.0" encoding="utf-8"?>
<a:theme xmlns:a="http://schemas.openxmlformats.org/drawingml/2006/main" name="1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6.xml><?xml version="1.0" encoding="utf-8"?>
<a:theme xmlns:a="http://schemas.openxmlformats.org/drawingml/2006/main" name="1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7.xml><?xml version="1.0" encoding="utf-8"?>
<a:theme xmlns:a="http://schemas.openxmlformats.org/drawingml/2006/main" name="1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8.xml><?xml version="1.0" encoding="utf-8"?>
<a:theme xmlns:a="http://schemas.openxmlformats.org/drawingml/2006/main" name="10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0.xml><?xml version="1.0" encoding="utf-8"?>
<a:theme xmlns:a="http://schemas.openxmlformats.org/drawingml/2006/main" name="1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1.xml><?xml version="1.0" encoding="utf-8"?>
<a:theme xmlns:a="http://schemas.openxmlformats.org/drawingml/2006/main" name="1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2.xml><?xml version="1.0" encoding="utf-8"?>
<a:theme xmlns:a="http://schemas.openxmlformats.org/drawingml/2006/main" name="1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3.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4.xml><?xml version="1.0" encoding="utf-8"?>
<a:theme xmlns:a="http://schemas.openxmlformats.org/drawingml/2006/main" name="1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5.xml><?xml version="1.0" encoding="utf-8"?>
<a:theme xmlns:a="http://schemas.openxmlformats.org/drawingml/2006/main" name="1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6.xml><?xml version="1.0" encoding="utf-8"?>
<a:theme xmlns:a="http://schemas.openxmlformats.org/drawingml/2006/main" name="18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57.xml><?xml version="1.0" encoding="utf-8"?>
<a:theme xmlns:a="http://schemas.openxmlformats.org/drawingml/2006/main" name="1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58.xml><?xml version="1.0" encoding="utf-8"?>
<a:theme xmlns:a="http://schemas.openxmlformats.org/drawingml/2006/main" name="1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9.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0.xml><?xml version="1.0" encoding="utf-8"?>
<a:theme xmlns:a="http://schemas.openxmlformats.org/drawingml/2006/main" name="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1.xml><?xml version="1.0" encoding="utf-8"?>
<a:theme xmlns:a="http://schemas.openxmlformats.org/drawingml/2006/main" name="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2.xml><?xml version="1.0" encoding="utf-8"?>
<a:theme xmlns:a="http://schemas.openxmlformats.org/drawingml/2006/main" name="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3.xml><?xml version="1.0" encoding="utf-8"?>
<a:theme xmlns:a="http://schemas.openxmlformats.org/drawingml/2006/main" name="1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4.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5.xml><?xml version="1.0" encoding="utf-8"?>
<a:theme xmlns:a="http://schemas.openxmlformats.org/drawingml/2006/main" name="9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6.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8.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7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7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7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8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8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8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8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8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8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9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9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 xmlns:thm15="http://schemas.microsoft.com/office/thememl/2012/main" name="Presentation1" id="{A8ACA0D9-A384-4858-9FCC-2505F264A948}" vid="{6AE8C0EA-499D-4586-A497-DF22E9D58294}"/>
    </a:ext>
  </a:extLst>
</a:theme>
</file>

<file path=ppt/theme/theme99.xml><?xml version="1.0" encoding="utf-8"?>
<a:theme xmlns:a="http://schemas.openxmlformats.org/drawingml/2006/main" name="9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기본">
    <a:dk1>
      <a:sysClr val="windowText" lastClr="000000"/>
    </a:dk1>
    <a:lt1>
      <a:sysClr val="window" lastClr="FFFFFF"/>
    </a:lt1>
    <a:dk2>
      <a:srgbClr val="1B6AA3"/>
    </a:dk2>
    <a:lt2>
      <a:srgbClr val="FFFFFF"/>
    </a:lt2>
    <a:accent1>
      <a:srgbClr val="5DA5DA"/>
    </a:accent1>
    <a:accent2>
      <a:srgbClr val="FAA43A"/>
    </a:accent2>
    <a:accent3>
      <a:srgbClr val="60BD68"/>
    </a:accent3>
    <a:accent4>
      <a:srgbClr val="F17CB0"/>
    </a:accent4>
    <a:accent5>
      <a:srgbClr val="B2912F"/>
    </a:accent5>
    <a:accent6>
      <a:srgbClr val="307D99"/>
    </a:accent6>
    <a:hlink>
      <a:srgbClr val="0563C1"/>
    </a:hlink>
    <a:folHlink>
      <a:srgbClr val="954F72"/>
    </a:folHlink>
  </a:clrScheme>
  <a:fontScheme name="Calibri - 나눔고딕">
    <a:majorFont>
      <a:latin typeface="Calibri"/>
      <a:ea typeface="나눔고딕"/>
      <a:cs typeface=""/>
    </a:majorFont>
    <a:minorFont>
      <a:latin typeface="Calibri"/>
      <a:ea typeface="나눔고딕"/>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156699</TotalTime>
  <Words>16570</Words>
  <Application>Microsoft Macintosh PowerPoint</Application>
  <PresentationFormat>On-screen Show (4:3)</PresentationFormat>
  <Paragraphs>3133</Paragraphs>
  <Slides>216</Slides>
  <Notes>65</Notes>
  <HiddenSlides>0</HiddenSlides>
  <MMClips>0</MMClips>
  <ScaleCrop>false</ScaleCrop>
  <HeadingPairs>
    <vt:vector size="4" baseType="variant">
      <vt:variant>
        <vt:lpstr>Theme</vt:lpstr>
      </vt:variant>
      <vt:variant>
        <vt:i4>166</vt:i4>
      </vt:variant>
      <vt:variant>
        <vt:lpstr>Slide Titles</vt:lpstr>
      </vt:variant>
      <vt:variant>
        <vt:i4>216</vt:i4>
      </vt:variant>
    </vt:vector>
  </HeadingPairs>
  <TitlesOfParts>
    <vt:vector size="382" baseType="lpstr">
      <vt:lpstr>Edge</vt:lpstr>
      <vt:lpstr>1_Edge</vt:lpstr>
      <vt:lpstr>2_Edge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13_Edge</vt:lpstr>
      <vt:lpstr>18_Edge</vt:lpstr>
      <vt:lpstr>19_Edge</vt:lpstr>
      <vt:lpstr>22_Edge</vt:lpstr>
      <vt:lpstr>23_Edge</vt:lpstr>
      <vt:lpstr>25_Edge</vt:lpstr>
      <vt:lpstr>21_Edge</vt:lpstr>
      <vt:lpstr>24_Edge</vt:lpstr>
      <vt:lpstr>26_Edge</vt:lpstr>
      <vt:lpstr>27_Edge</vt:lpstr>
      <vt:lpstr>28_Edge</vt:lpstr>
      <vt:lpstr>29_Edge</vt:lpstr>
      <vt:lpstr>30_Edge</vt:lpstr>
      <vt:lpstr>31_Edge</vt:lpstr>
      <vt:lpstr>32_Edge</vt:lpstr>
      <vt:lpstr>33_Edge</vt:lpstr>
      <vt:lpstr>34_Edge</vt:lpstr>
      <vt:lpstr>35_Edge</vt:lpstr>
      <vt:lpstr>36_Edge</vt:lpstr>
      <vt:lpstr>37_Edge</vt:lpstr>
      <vt:lpstr>38_Edge</vt:lpstr>
      <vt:lpstr>39_Edge</vt:lpstr>
      <vt:lpstr>41_Edge</vt:lpstr>
      <vt:lpstr>42_Edge</vt:lpstr>
      <vt:lpstr>43_Edge</vt:lpstr>
      <vt:lpstr>44_Edge</vt:lpstr>
      <vt:lpstr>6_Office Theme</vt:lpstr>
      <vt:lpstr>45_Edge</vt:lpstr>
      <vt:lpstr>47_Edge</vt:lpstr>
      <vt:lpstr>48_Edge</vt:lpstr>
      <vt:lpstr>49_Edge</vt:lpstr>
      <vt:lpstr>50_Edge</vt:lpstr>
      <vt:lpstr>51_Edge</vt:lpstr>
      <vt:lpstr>52_Edge</vt:lpstr>
      <vt:lpstr>53_Edge</vt:lpstr>
      <vt:lpstr>56_Edge</vt:lpstr>
      <vt:lpstr>57_Edge</vt:lpstr>
      <vt:lpstr>58_Edge</vt:lpstr>
      <vt:lpstr>59_Edge</vt:lpstr>
      <vt:lpstr>46_Edge</vt:lpstr>
      <vt:lpstr>54_Edge</vt:lpstr>
      <vt:lpstr>55_Edge</vt:lpstr>
      <vt:lpstr>60_Edge</vt:lpstr>
      <vt:lpstr>61_Edge</vt:lpstr>
      <vt:lpstr>62_Edge</vt:lpstr>
      <vt:lpstr>63_Edge</vt:lpstr>
      <vt:lpstr>64_Edge</vt:lpstr>
      <vt:lpstr>40_Edge</vt:lpstr>
      <vt:lpstr>4_Office Theme</vt:lpstr>
      <vt:lpstr>Title &amp; Bullets</vt:lpstr>
      <vt:lpstr>66_Edge</vt:lpstr>
      <vt:lpstr>67_Edge</vt:lpstr>
      <vt:lpstr>68_Edge</vt:lpstr>
      <vt:lpstr>69_Edge</vt:lpstr>
      <vt:lpstr>70_Edge</vt:lpstr>
      <vt:lpstr>71_Edge</vt:lpstr>
      <vt:lpstr>72_Edge</vt:lpstr>
      <vt:lpstr>73_Edge</vt:lpstr>
      <vt:lpstr>74_Edge</vt:lpstr>
      <vt:lpstr>75_Edge</vt:lpstr>
      <vt:lpstr>76_Edge</vt:lpstr>
      <vt:lpstr>77_Edge</vt:lpstr>
      <vt:lpstr>78_Edge</vt:lpstr>
      <vt:lpstr>79_Edge</vt:lpstr>
      <vt:lpstr>20_Edge</vt:lpstr>
      <vt:lpstr>80_Edge</vt:lpstr>
      <vt:lpstr>81_Edge</vt:lpstr>
      <vt:lpstr>84_Edge</vt:lpstr>
      <vt:lpstr>85_Edge</vt:lpstr>
      <vt:lpstr>86_Edge</vt:lpstr>
      <vt:lpstr>87_Edge</vt:lpstr>
      <vt:lpstr>88_Edge</vt:lpstr>
      <vt:lpstr>89_Edge</vt:lpstr>
      <vt:lpstr>90_Edge</vt:lpstr>
      <vt:lpstr>91_Edge</vt:lpstr>
      <vt:lpstr>92_Edge</vt:lpstr>
      <vt:lpstr>93_Edge</vt:lpstr>
      <vt:lpstr>94_Edge</vt:lpstr>
      <vt:lpstr>95_Edge</vt:lpstr>
      <vt:lpstr>1_Metropolitan_bullet</vt:lpstr>
      <vt:lpstr>96_Edge</vt:lpstr>
      <vt:lpstr>97_Edge</vt:lpstr>
      <vt:lpstr>98_Edge</vt:lpstr>
      <vt:lpstr>83_Edge</vt:lpstr>
      <vt:lpstr>99_Edge</vt:lpstr>
      <vt:lpstr>100_Edge</vt:lpstr>
      <vt:lpstr>101_Edge</vt:lpstr>
      <vt:lpstr>2_Metropolitan_bullet</vt:lpstr>
      <vt:lpstr>103_Edge</vt:lpstr>
      <vt:lpstr>104_Edge</vt:lpstr>
      <vt:lpstr>105_Edge</vt:lpstr>
      <vt:lpstr>106_Edge</vt:lpstr>
      <vt:lpstr>82_Edge</vt:lpstr>
      <vt:lpstr>107_Edge</vt:lpstr>
      <vt:lpstr>108_Edge</vt:lpstr>
      <vt:lpstr>65_Edge</vt:lpstr>
      <vt:lpstr>109_Edge</vt:lpstr>
      <vt:lpstr>15_Office Theme</vt:lpstr>
      <vt:lpstr>110_Edge</vt:lpstr>
      <vt:lpstr>111_Edge</vt:lpstr>
      <vt:lpstr>112_Edge</vt:lpstr>
      <vt:lpstr>113_Edge</vt:lpstr>
      <vt:lpstr>114_Edge</vt:lpstr>
      <vt:lpstr>115_Edge</vt:lpstr>
      <vt:lpstr>116_Edge</vt:lpstr>
      <vt:lpstr>117_Edge</vt:lpstr>
      <vt:lpstr>118_Edge</vt:lpstr>
      <vt:lpstr>119_Edge</vt:lpstr>
      <vt:lpstr>120_Edge</vt:lpstr>
      <vt:lpstr>121_Edge</vt:lpstr>
      <vt:lpstr>Metropolitan_bullet</vt:lpstr>
      <vt:lpstr>122_Edge</vt:lpstr>
      <vt:lpstr>123_Edge</vt:lpstr>
      <vt:lpstr>124_Edge</vt:lpstr>
      <vt:lpstr>125_Edge</vt:lpstr>
      <vt:lpstr>126_Edge</vt:lpstr>
      <vt:lpstr>127_Edge</vt:lpstr>
      <vt:lpstr>128_Edge</vt:lpstr>
      <vt:lpstr>129_Edge</vt:lpstr>
      <vt:lpstr>130_Edge</vt:lpstr>
      <vt:lpstr>1_Office 테마</vt:lpstr>
      <vt:lpstr>2_Office 테마</vt:lpstr>
      <vt:lpstr>3_Office 테마</vt:lpstr>
      <vt:lpstr>131_Edge</vt:lpstr>
      <vt:lpstr>132_Edge</vt:lpstr>
      <vt:lpstr>133_Edge</vt:lpstr>
      <vt:lpstr>134_Edge</vt:lpstr>
      <vt:lpstr>135_Edge</vt:lpstr>
      <vt:lpstr>136_Edge</vt:lpstr>
      <vt:lpstr>102_Edge</vt:lpstr>
      <vt:lpstr>Office Theme</vt:lpstr>
      <vt:lpstr>137_Edge</vt:lpstr>
      <vt:lpstr>138_Edge</vt:lpstr>
      <vt:lpstr>139_Edge</vt:lpstr>
      <vt:lpstr>12_Office Theme</vt:lpstr>
      <vt:lpstr>14_Office Theme</vt:lpstr>
      <vt:lpstr>17_Office Theme</vt:lpstr>
      <vt:lpstr>18_Office Theme</vt:lpstr>
      <vt:lpstr>19_Office Theme</vt:lpstr>
      <vt:lpstr>140_Edge</vt:lpstr>
      <vt:lpstr>8_Office Theme</vt:lpstr>
      <vt:lpstr>1_Office Theme</vt:lpstr>
      <vt:lpstr>3_Office Theme</vt:lpstr>
      <vt:lpstr>7_Office Theme</vt:lpstr>
      <vt:lpstr>141_Edge</vt:lpstr>
      <vt:lpstr>Office 主题</vt:lpstr>
      <vt:lpstr>9_Office Theme</vt:lpstr>
      <vt:lpstr>5_Office Theme</vt:lpstr>
      <vt:lpstr>Rethinking Memory System Design Business as Usual in the Next Decade?</vt:lpstr>
      <vt:lpstr>The Main Memory System</vt:lpstr>
      <vt:lpstr>Memory System: A Shared Resource View</vt:lpstr>
      <vt:lpstr>State of the Main Memory System</vt:lpstr>
      <vt:lpstr>Agenda</vt:lpstr>
      <vt:lpstr>Major Trends Affecting Main Memory (I)</vt:lpstr>
      <vt:lpstr>Major Trends Affecting Main Memory (II)</vt:lpstr>
      <vt:lpstr>Example: The Memory Capacity Gap</vt:lpstr>
      <vt:lpstr>Major Trends Affecting Main Memory (III)</vt:lpstr>
      <vt:lpstr>Major Trends Affecting Main Memory (IV)</vt:lpstr>
      <vt:lpstr>Agenda</vt:lpstr>
      <vt:lpstr>The DRAM Scaling Problem</vt:lpstr>
      <vt:lpstr>An Example of the DRAM Scaling Problem</vt:lpstr>
      <vt:lpstr>Most DRAM Modules Are at Risk</vt:lpstr>
      <vt:lpstr>PowerPoint Presentation</vt:lpstr>
      <vt:lpstr>PowerPoint Presentation</vt:lpstr>
      <vt:lpstr>PowerPoint Presentation</vt:lpstr>
      <vt:lpstr>PowerPoint Presentation</vt:lpstr>
      <vt:lpstr>Observed Errors in Real Systems</vt:lpstr>
      <vt:lpstr>Errors vs. Vintage</vt:lpstr>
      <vt:lpstr>Experimental DRAM Testing Infrastructure</vt:lpstr>
      <vt:lpstr>Experimental Infrastructure (DRAM)</vt:lpstr>
      <vt:lpstr>One Can Take Over an Otherwise-Secure System</vt:lpstr>
      <vt:lpstr>RowHammer Security Attack Example</vt:lpstr>
      <vt:lpstr>Security Implications</vt:lpstr>
      <vt:lpstr>Apple’s Patch for RowHammer</vt:lpstr>
      <vt:lpstr>Challenge and Opportunity</vt:lpstr>
      <vt:lpstr>Departing From “Business as Usual”</vt:lpstr>
      <vt:lpstr>Large-Scale Failure Analysis of DRAM Chips</vt:lpstr>
      <vt:lpstr>PowerPoint Presentation</vt:lpstr>
      <vt:lpstr>Aside: Flash Error Analysis in the Field</vt:lpstr>
      <vt:lpstr>Recap: The DRAM Scaling Problem</vt:lpstr>
      <vt:lpstr>How Do We Solve The Problem?</vt:lpstr>
      <vt:lpstr>Solution 1: New Memory Architectures</vt:lpstr>
      <vt:lpstr>Solution 1: New Memory Architectures</vt:lpstr>
      <vt:lpstr>Solution 2: Emerging Memory Technologies</vt:lpstr>
      <vt:lpstr>Solution 3: Hybrid Memory Systems</vt:lpstr>
      <vt:lpstr>Exploiting Memory Error Tolerance  with Hybrid Memory Systems</vt:lpstr>
      <vt:lpstr>Challenge and Opportunity</vt:lpstr>
      <vt:lpstr>Departing From “Business as Usual”</vt:lpstr>
      <vt:lpstr>An Orthogonal Issue: Memory Interference</vt:lpstr>
      <vt:lpstr>An Orthogonal Issue: Memory Interference</vt:lpstr>
      <vt:lpstr>Goal: Predictable Performance in Complex Systems</vt:lpstr>
      <vt:lpstr>Strong Memory Service Guarantees</vt:lpstr>
      <vt:lpstr>Challenge and Opportunity</vt:lpstr>
      <vt:lpstr>Departing From “Business as Usual”</vt:lpstr>
      <vt:lpstr>Some Promising Directions</vt:lpstr>
      <vt:lpstr>Agenda</vt:lpstr>
      <vt:lpstr>Rethinking Memory Architecture</vt:lpstr>
      <vt:lpstr>Why In-Memory Computation Today?</vt:lpstr>
      <vt:lpstr>Two Approaches to In-Memory Processing </vt:lpstr>
      <vt:lpstr>Bulk Copy and Initialization</vt:lpstr>
      <vt:lpstr>Today’s Memory: Bulk Data Copy</vt:lpstr>
      <vt:lpstr>Future: RowClone (In-Memory Copy)</vt:lpstr>
      <vt:lpstr>DRAM Subarray Operation (load one byte)</vt:lpstr>
      <vt:lpstr>RowClone: In-DRAM Row Copy</vt:lpstr>
      <vt:lpstr>Generalized RowClone</vt:lpstr>
      <vt:lpstr>RowClone: Latency and Energy Savings</vt:lpstr>
      <vt:lpstr>RowClone: Application Performance</vt:lpstr>
      <vt:lpstr>RowClone: Multi-Core Performance</vt:lpstr>
      <vt:lpstr>End-to-End System Design</vt:lpstr>
      <vt:lpstr>Goal: Ultra-Efficient Processing Near Data</vt:lpstr>
      <vt:lpstr>Enabling In-Memory X</vt:lpstr>
      <vt:lpstr>Enabling In-Memory Computation </vt:lpstr>
      <vt:lpstr>In-DRAM AND/OR: Triple Row Activation</vt:lpstr>
      <vt:lpstr>In-DRAM Bulk Bitwise AND/OR Operation</vt:lpstr>
      <vt:lpstr>In-DRAM AND/OR Results</vt:lpstr>
      <vt:lpstr>Going Forward</vt:lpstr>
      <vt:lpstr>Challenge and Opportunity</vt:lpstr>
      <vt:lpstr>Departing From “Business as Usual”</vt:lpstr>
      <vt:lpstr>Two Approaches to In-Memory Processing </vt:lpstr>
      <vt:lpstr>Key Bottlenecks in Graph Processing</vt:lpstr>
      <vt:lpstr>Challenges in Scalable Graph Processing</vt:lpstr>
      <vt:lpstr>Tesseract System for Graph Processing</vt:lpstr>
      <vt:lpstr>Tesseract System for Graph Processing</vt:lpstr>
      <vt:lpstr>Tesseract System for Graph Processing</vt:lpstr>
      <vt:lpstr>Evaluated Systems</vt:lpstr>
      <vt:lpstr>Workloads</vt:lpstr>
      <vt:lpstr>Tesseract Graph Processing Performance</vt:lpstr>
      <vt:lpstr>Tesseract Graph Processing Performance</vt:lpstr>
      <vt:lpstr>Memory Energy Consumption (Normalized)</vt:lpstr>
      <vt:lpstr>Challenge and Opportunity</vt:lpstr>
      <vt:lpstr>Departing From “Business as Usual”</vt:lpstr>
      <vt:lpstr>Rethinking Memory Architecture</vt:lpstr>
      <vt:lpstr>DRAM Refresh</vt:lpstr>
      <vt:lpstr>Refresh Overhead: Performance</vt:lpstr>
      <vt:lpstr>Refresh Overhead: Energy</vt:lpstr>
      <vt:lpstr>Retention Time Profile of DRAM</vt:lpstr>
      <vt:lpstr>RAIDR: Eliminating Unnecessary Refreshes</vt:lpstr>
      <vt:lpstr>Experimental DRAM Testing Infrastructure</vt:lpstr>
      <vt:lpstr>Experimental Infrastructure (DRAM)</vt:lpstr>
      <vt:lpstr>More Information [ISCA’13, SIGMETRICS’14]</vt:lpstr>
      <vt:lpstr>Online Profiling of DRAM In the Field</vt:lpstr>
      <vt:lpstr>Challenge and Opportunity</vt:lpstr>
      <vt:lpstr>Departing From “Business as Usual”</vt:lpstr>
      <vt:lpstr>Rethinking Memory Architecture</vt:lpstr>
      <vt:lpstr>Agenda</vt:lpstr>
      <vt:lpstr>Emerging Memory Technologies</vt:lpstr>
      <vt:lpstr>Limits of Charge Memory</vt:lpstr>
      <vt:lpstr>Promising Resistive Memory Technologies</vt:lpstr>
      <vt:lpstr>Phase Change Memory: Pros and Cons</vt:lpstr>
      <vt:lpstr>PCM-based Main Memory (I)</vt:lpstr>
      <vt:lpstr>PCM-based Main Memory (II)</vt:lpstr>
      <vt:lpstr>An Initial Study: Replace DRAM with PCM</vt:lpstr>
      <vt:lpstr>Results: Naïve Replacement of DRAM with PCM</vt:lpstr>
      <vt:lpstr>Results: Architected PCM as Main Memory </vt:lpstr>
      <vt:lpstr>Challenge and Opportunity</vt:lpstr>
      <vt:lpstr>A More Viable Approach: Hybrid Memory Systems</vt:lpstr>
      <vt:lpstr>Data Placement Between DRAM and PCM</vt:lpstr>
      <vt:lpstr>Hybrid vs. All-PCM/DRAM [ICCD’12]</vt:lpstr>
      <vt:lpstr>STT-MRAM as Main Memory</vt:lpstr>
      <vt:lpstr>STT-MRAM: Pros and Cons</vt:lpstr>
      <vt:lpstr>Architected STT-MRAM as Main Memory</vt:lpstr>
      <vt:lpstr>Other Opportunities with Emerging Technologies</vt:lpstr>
      <vt:lpstr>Coordinated Memory and Storage with NVM (I)</vt:lpstr>
      <vt:lpstr>Coordinated Memory and Storage with NVM (II)</vt:lpstr>
      <vt:lpstr>The Persistent Memory Manager (PMM)</vt:lpstr>
      <vt:lpstr>The Persistent Memory Manager (PMM)</vt:lpstr>
      <vt:lpstr>Performance Benefits of a Single-Level Store</vt:lpstr>
      <vt:lpstr>Energy Benefits of a Single-Level Store</vt:lpstr>
      <vt:lpstr>Challenge and Opportunity</vt:lpstr>
      <vt:lpstr>Departing From “Business as Usual”</vt:lpstr>
      <vt:lpstr>One Challenge</vt:lpstr>
      <vt:lpstr>CHALLENGE: CRASH CONSISTENCY</vt:lpstr>
      <vt:lpstr>CURRENT SOLUTIONS</vt:lpstr>
      <vt:lpstr>OUR APPROACH: ThyNVM</vt:lpstr>
      <vt:lpstr>ThyNVM: Summary</vt:lpstr>
      <vt:lpstr>More About ThyNVM</vt:lpstr>
      <vt:lpstr>Agenda</vt:lpstr>
      <vt:lpstr>Principles (So Far)</vt:lpstr>
      <vt:lpstr>Agenda</vt:lpstr>
      <vt:lpstr>Summary</vt:lpstr>
      <vt:lpstr>Summary</vt:lpstr>
      <vt:lpstr>Acknowledgments</vt:lpstr>
      <vt:lpstr>Funding Acknowledgments</vt:lpstr>
      <vt:lpstr>Open Source Tools</vt:lpstr>
      <vt:lpstr>Referenced Papers</vt:lpstr>
      <vt:lpstr>Related Videos and Course Materials</vt:lpstr>
      <vt:lpstr>Thank you.</vt:lpstr>
      <vt:lpstr>Rethinking Memory System Design Business as Usual in the Next Decade?</vt:lpstr>
      <vt:lpstr>Backup Slides</vt:lpstr>
      <vt:lpstr>NAND Flash Memory Scaling</vt:lpstr>
      <vt:lpstr>Another Talk: NAND Flash Scaling Challenges</vt:lpstr>
      <vt:lpstr>Experimental Infrastructure (Flash)</vt:lpstr>
      <vt:lpstr>Error Management in MLC NAND Flash</vt:lpstr>
      <vt:lpstr>Ramulator: A Fast and Extensible DRAM Simulator   [IEEE Comp Arch Letters’15]</vt:lpstr>
      <vt:lpstr>Ramulator Motivation</vt:lpstr>
      <vt:lpstr>Ramulator </vt:lpstr>
      <vt:lpstr>Case Study: Comparison of DRAM Standards</vt:lpstr>
      <vt:lpstr>Ramulator Paper and Source Code</vt:lpstr>
      <vt:lpstr>DRAM Infrastructure</vt:lpstr>
      <vt:lpstr>Experimental DRAM Testing Infrastructure</vt:lpstr>
      <vt:lpstr>Experimental Infrastructure (DRAM)</vt:lpstr>
      <vt:lpstr>ThyNVM</vt:lpstr>
      <vt:lpstr>CHALLENGE: CRASH CONSISTENCY</vt:lpstr>
      <vt:lpstr>CURRENT SOLUTIONS</vt:lpstr>
      <vt:lpstr>OUR APPROACH: ThyNVM</vt:lpstr>
      <vt:lpstr>ThyNVM: Summary</vt:lpstr>
      <vt:lpstr>ThyNVM: Transparent Hybrid NVM</vt:lpstr>
      <vt:lpstr>ThyNVM</vt:lpstr>
      <vt:lpstr>Checkpointing Tradeoffs in Hybrid Memory</vt:lpstr>
      <vt:lpstr>ThyNVM: Dual-Scheme Checkpointing</vt:lpstr>
      <vt:lpstr>ThyNVM Performance (I)</vt:lpstr>
      <vt:lpstr>ThyNVM Performance (II)</vt:lpstr>
      <vt:lpstr>New Memory Architectures</vt:lpstr>
      <vt:lpstr>DRAM Latency</vt:lpstr>
      <vt:lpstr>New Memory Architectures</vt:lpstr>
      <vt:lpstr>PowerPoint Presentation</vt:lpstr>
      <vt:lpstr>What Causes the Long Memory Latency?</vt:lpstr>
      <vt:lpstr>Adaptive-Latency DRAM [HPCA 2015] </vt:lpstr>
      <vt:lpstr>AL-DRAM</vt:lpstr>
      <vt:lpstr>Experimental DRAM Testing Infrastructure</vt:lpstr>
      <vt:lpstr>Experimental Infrastructure (DRAM)</vt:lpstr>
      <vt:lpstr>PowerPoint Presentation</vt:lpstr>
      <vt:lpstr>PowerPoint Presentation</vt:lpstr>
      <vt:lpstr>PowerPoint Presentation</vt:lpstr>
      <vt:lpstr>PowerPoint Presentation</vt:lpstr>
      <vt:lpstr>ChargeCache </vt:lpstr>
      <vt:lpstr>ChargeCache: Executive Summary</vt:lpstr>
      <vt:lpstr>PowerPoint Presentation</vt:lpstr>
      <vt:lpstr>PowerPoint Presentation</vt:lpstr>
      <vt:lpstr>Observation 1</vt:lpstr>
      <vt:lpstr>PowerPoint Presentation</vt:lpstr>
      <vt:lpstr>Observation 2</vt:lpstr>
      <vt:lpstr>PowerPoint Presentation</vt:lpstr>
      <vt:lpstr>Key Idea</vt:lpstr>
      <vt:lpstr>ChargeCache Overview</vt:lpstr>
      <vt:lpstr>Area and Power Overhead</vt:lpstr>
      <vt:lpstr>Methodology</vt:lpstr>
      <vt:lpstr>Single-core Performance</vt:lpstr>
      <vt:lpstr>Eight-core Performance</vt:lpstr>
      <vt:lpstr>DRAM Energy Savings</vt:lpstr>
      <vt:lpstr>More on ChargeCache</vt:lpstr>
      <vt:lpstr>Tiered Latency DRAM</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Commodity DRAM vs. TL-DRAM [HPCA 2013] </vt:lpstr>
      <vt:lpstr>   Trade-Off: Area (Die-Area) vs. Latency</vt:lpstr>
      <vt:lpstr>   Leveraging Tiered-Latency DRAM </vt:lpstr>
      <vt:lpstr>   Performance &amp; Power Consumption  </vt:lpstr>
      <vt:lpstr>Architecture-Aware DRM</vt:lpstr>
      <vt:lpstr>Virtualized Cluster</vt:lpstr>
      <vt:lpstr>Conventional DRM Policies</vt:lpstr>
      <vt:lpstr>Microarchitecture-level Interference</vt:lpstr>
      <vt:lpstr>Microarchitecture Unawareness</vt:lpstr>
      <vt:lpstr>Impact on Performance</vt:lpstr>
      <vt:lpstr>Impact on Performance</vt:lpstr>
      <vt:lpstr>A-DRM: Architecture-aware DRM</vt:lpstr>
      <vt:lpstr>A-DRM: Architecture-aware DRM</vt:lpstr>
      <vt:lpstr>More on Architecture-Aware DRM</vt:lpstr>
      <vt:lpstr>Other Research</vt:lpstr>
      <vt:lpstr>Current Research Focus Areas</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OM</cp:lastModifiedBy>
  <cp:revision>2385</cp:revision>
  <cp:lastPrinted>2010-05-26T16:43:32Z</cp:lastPrinted>
  <dcterms:created xsi:type="dcterms:W3CDTF">2010-10-08T20:41:54Z</dcterms:created>
  <dcterms:modified xsi:type="dcterms:W3CDTF">2016-10-11T00:35:58Z</dcterms:modified>
</cp:coreProperties>
</file>