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Masters/slideMaster148.xml" ContentType="application/vnd.openxmlformats-officedocument.presentationml.slideMaster+xml"/>
  <Override PartName="/ppt/slideMasters/slideMaster149.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2.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4.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7.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3.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8.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59.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0.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1.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2.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3.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theme/theme64.xml" ContentType="application/vnd.openxmlformats-officedocument.theme+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65.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66.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7.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68.xml" ContentType="application/vnd.openxmlformats-officedocument.theme+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6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70.xml" ContentType="application/vnd.openxmlformats-officedocument.theme+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71.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72.xml" ContentType="application/vnd.openxmlformats-officedocument.theme+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theme/theme73.xml" ContentType="application/vnd.openxmlformats-officedocument.theme+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74.xml" ContentType="application/vnd.openxmlformats-officedocument.theme+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6.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77.xml" ContentType="application/vnd.openxmlformats-officedocument.theme+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theme/theme78.xml" ContentType="application/vnd.openxmlformats-officedocument.theme+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theme/theme79.xml" ContentType="application/vnd.openxmlformats-officedocument.theme+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theme/theme80.xml" ContentType="application/vnd.openxmlformats-officedocument.theme+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theme/theme81.xml" ContentType="application/vnd.openxmlformats-officedocument.theme+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theme/theme82.xml" ContentType="application/vnd.openxmlformats-officedocument.theme+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theme/theme83.xml" ContentType="application/vnd.openxmlformats-officedocument.theme+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theme/theme84.xml" ContentType="application/vnd.openxmlformats-officedocument.theme+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theme/theme85.xml" ContentType="application/vnd.openxmlformats-officedocument.theme+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theme/theme86.xml" ContentType="application/vnd.openxmlformats-officedocument.theme+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theme/theme87.xml" ContentType="application/vnd.openxmlformats-officedocument.theme+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theme/theme88.xml" ContentType="application/vnd.openxmlformats-officedocument.theme+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theme/theme89.xml" ContentType="application/vnd.openxmlformats-officedocument.theme+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theme/theme90.xml" ContentType="application/vnd.openxmlformats-officedocument.theme+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theme/theme91.xml" ContentType="application/vnd.openxmlformats-officedocument.theme+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theme/theme92.xml" ContentType="application/vnd.openxmlformats-officedocument.theme+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theme/theme93.xml" ContentType="application/vnd.openxmlformats-officedocument.theme+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theme/theme94.xml" ContentType="application/vnd.openxmlformats-officedocument.theme+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theme/theme95.xml" ContentType="application/vnd.openxmlformats-officedocument.theme+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theme/theme96.xml" ContentType="application/vnd.openxmlformats-officedocument.theme+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theme/theme97.xml" ContentType="application/vnd.openxmlformats-officedocument.theme+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theme/theme98.xml" ContentType="application/vnd.openxmlformats-officedocument.theme+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theme/theme99.xml" ContentType="application/vnd.openxmlformats-officedocument.theme+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theme/theme100.xml" ContentType="application/vnd.openxmlformats-officedocument.theme+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theme/theme101.xml" ContentType="application/vnd.openxmlformats-officedocument.theme+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theme/theme102.xml" ContentType="application/vnd.openxmlformats-officedocument.theme+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theme/theme103.xml" ContentType="application/vnd.openxmlformats-officedocument.theme+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theme/theme104.xml" ContentType="application/vnd.openxmlformats-officedocument.theme+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theme/theme105.xml" ContentType="application/vnd.openxmlformats-officedocument.theme+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theme/theme106.xml" ContentType="application/vnd.openxmlformats-officedocument.theme+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theme/theme107.xml" ContentType="application/vnd.openxmlformats-officedocument.theme+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theme/theme108.xml" ContentType="application/vnd.openxmlformats-officedocument.theme+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theme/theme109.xml" ContentType="application/vnd.openxmlformats-officedocument.theme+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theme/theme110.xml" ContentType="application/vnd.openxmlformats-officedocument.theme+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theme/theme111.xml" ContentType="application/vnd.openxmlformats-officedocument.theme+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theme/theme112.xml" ContentType="application/vnd.openxmlformats-officedocument.theme+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theme/theme113.xml" ContentType="application/vnd.openxmlformats-officedocument.theme+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theme/theme114.xml" ContentType="application/vnd.openxmlformats-officedocument.theme+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theme/theme115.xml" ContentType="application/vnd.openxmlformats-officedocument.theme+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theme/theme116.xml" ContentType="application/vnd.openxmlformats-officedocument.theme+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theme/theme117.xml" ContentType="application/vnd.openxmlformats-officedocument.theme+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theme/theme118.xml" ContentType="application/vnd.openxmlformats-officedocument.theme+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theme/theme119.xml" ContentType="application/vnd.openxmlformats-officedocument.theme+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theme/theme120.xml" ContentType="application/vnd.openxmlformats-officedocument.theme+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theme/theme121.xml" ContentType="application/vnd.openxmlformats-officedocument.theme+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theme/theme122.xml" ContentType="application/vnd.openxmlformats-officedocument.theme+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theme/theme123.xml" ContentType="application/vnd.openxmlformats-officedocument.theme+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theme/theme124.xml" ContentType="application/vnd.openxmlformats-officedocument.theme+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theme/theme125.xml" ContentType="application/vnd.openxmlformats-officedocument.theme+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theme/theme126.xml" ContentType="application/vnd.openxmlformats-officedocument.theme+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theme/theme127.xml" ContentType="application/vnd.openxmlformats-officedocument.theme+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theme/theme128.xml" ContentType="application/vnd.openxmlformats-officedocument.theme+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theme/theme129.xml" ContentType="application/vnd.openxmlformats-officedocument.theme+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theme/theme130.xml" ContentType="application/vnd.openxmlformats-officedocument.theme+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theme/theme131.xml" ContentType="application/vnd.openxmlformats-officedocument.theme+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theme/theme132.xml" ContentType="application/vnd.openxmlformats-officedocument.theme+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theme/theme133.xml" ContentType="application/vnd.openxmlformats-officedocument.theme+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theme/theme134.xml" ContentType="application/vnd.openxmlformats-officedocument.theme+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theme/theme135.xml" ContentType="application/vnd.openxmlformats-officedocument.theme+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theme/theme136.xml" ContentType="application/vnd.openxmlformats-officedocument.theme+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theme/theme137.xml" ContentType="application/vnd.openxmlformats-officedocument.theme+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theme/theme138.xml" ContentType="application/vnd.openxmlformats-officedocument.theme+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theme/theme139.xml" ContentType="application/vnd.openxmlformats-officedocument.theme+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theme/theme140.xml" ContentType="application/vnd.openxmlformats-officedocument.theme+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theme/theme141.xml" ContentType="application/vnd.openxmlformats-officedocument.theme+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theme/theme142.xml" ContentType="application/vnd.openxmlformats-officedocument.theme+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theme/theme143.xml" ContentType="application/vnd.openxmlformats-officedocument.theme+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theme/theme144.xml" ContentType="application/vnd.openxmlformats-officedocument.theme+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theme/theme145.xml" ContentType="application/vnd.openxmlformats-officedocument.theme+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theme/theme146.xml" ContentType="application/vnd.openxmlformats-officedocument.theme+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theme/theme147.xml" ContentType="application/vnd.openxmlformats-officedocument.theme+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theme/theme148.xml" ContentType="application/vnd.openxmlformats-officedocument.theme+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theme/theme149.xml" ContentType="application/vnd.openxmlformats-officedocument.theme+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theme/theme150.xml" ContentType="application/vnd.openxmlformats-officedocument.theme+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theme/theme151.xml" ContentType="application/vnd.openxmlformats-officedocument.theme+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theme/theme152.xml" ContentType="application/vnd.openxmlformats-officedocument.theme+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theme/theme153.xml" ContentType="application/vnd.openxmlformats-officedocument.theme+xml"/>
  <Override PartName="/ppt/theme/theme154.xml" ContentType="application/vnd.openxmlformats-officedocument.theme+xml"/>
  <Override PartName="/ppt/theme/theme1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26.xml" ContentType="application/vnd.openxmlformats-officedocument.presentationml.notesSlide+xml"/>
  <Override PartName="/ppt/charts/chart9.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theme/themeOverride4.xml" ContentType="application/vnd.openxmlformats-officedocument.themeOverride+xml"/>
  <Override PartName="/ppt/charts/chart13.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charts/chart14.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notesSlides/notesSlide29.xml" ContentType="application/vnd.openxmlformats-officedocument.presentationml.notesSlide+xml"/>
  <Override PartName="/ppt/charts/chart15.xml" ContentType="application/vnd.openxmlformats-officedocument.drawingml.chart+xml"/>
  <Override PartName="/ppt/theme/themeOverride7.xml" ContentType="application/vnd.openxmlformats-officedocument.themeOverride+xml"/>
  <Override PartName="/ppt/drawings/drawing3.xml" ContentType="application/vnd.openxmlformats-officedocument.drawingml.chartshapes+xml"/>
  <Override PartName="/ppt/charts/chart16.xml" ContentType="application/vnd.openxmlformats-officedocument.drawingml.chart+xml"/>
  <Override PartName="/ppt/theme/themeOverride8.xml" ContentType="application/vnd.openxmlformats-officedocument.themeOverride+xml"/>
  <Override PartName="/ppt/charts/chart17.xml" ContentType="application/vnd.openxmlformats-officedocument.drawingml.chart+xml"/>
  <Override PartName="/ppt/theme/themeOverride9.xml" ContentType="application/vnd.openxmlformats-officedocument.themeOverride+xml"/>
  <Override PartName="/ppt/charts/chart18.xml" ContentType="application/vnd.openxmlformats-officedocument.drawingml.chart+xml"/>
  <Override PartName="/ppt/theme/themeOverride10.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32.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99" r:id="rId3"/>
    <p:sldMasterId id="2147483812" r:id="rId4"/>
    <p:sldMasterId id="2147483824" r:id="rId5"/>
    <p:sldMasterId id="2147483836" r:id="rId6"/>
    <p:sldMasterId id="2147483848" r:id="rId7"/>
    <p:sldMasterId id="2147483860" r:id="rId8"/>
    <p:sldMasterId id="2147483872" r:id="rId9"/>
    <p:sldMasterId id="2147483909" r:id="rId10"/>
    <p:sldMasterId id="2147483924" r:id="rId11"/>
    <p:sldMasterId id="2147483936" r:id="rId12"/>
    <p:sldMasterId id="2147483948" r:id="rId13"/>
    <p:sldMasterId id="2147483977" r:id="rId14"/>
    <p:sldMasterId id="2147484002" r:id="rId15"/>
    <p:sldMasterId id="2147484062" r:id="rId16"/>
    <p:sldMasterId id="2147484074" r:id="rId17"/>
    <p:sldMasterId id="2147484087" r:id="rId18"/>
    <p:sldMasterId id="2147484099" r:id="rId19"/>
    <p:sldMasterId id="2147484111" r:id="rId20"/>
    <p:sldMasterId id="2147484195" r:id="rId21"/>
    <p:sldMasterId id="2147484245" r:id="rId22"/>
    <p:sldMasterId id="2147484281" r:id="rId23"/>
    <p:sldMasterId id="2147484306" r:id="rId24"/>
    <p:sldMasterId id="2147484354" r:id="rId25"/>
    <p:sldMasterId id="2147484366" r:id="rId26"/>
    <p:sldMasterId id="2147484378" r:id="rId27"/>
    <p:sldMasterId id="2147484402" r:id="rId28"/>
    <p:sldMasterId id="2147484414" r:id="rId29"/>
    <p:sldMasterId id="2147484426" r:id="rId30"/>
    <p:sldMasterId id="2147484438" r:id="rId31"/>
    <p:sldMasterId id="2147484450" r:id="rId32"/>
    <p:sldMasterId id="2147484462" r:id="rId33"/>
    <p:sldMasterId id="2147484474" r:id="rId34"/>
    <p:sldMasterId id="2147484510" r:id="rId35"/>
    <p:sldMasterId id="2147484522" r:id="rId36"/>
    <p:sldMasterId id="2147484534" r:id="rId37"/>
    <p:sldMasterId id="2147484547" r:id="rId38"/>
    <p:sldMasterId id="2147484559" r:id="rId39"/>
    <p:sldMasterId id="2147484571" r:id="rId40"/>
    <p:sldMasterId id="2147484620" r:id="rId41"/>
    <p:sldMasterId id="2147484656" r:id="rId42"/>
    <p:sldMasterId id="2147484668" r:id="rId43"/>
    <p:sldMasterId id="2147484680" r:id="rId44"/>
    <p:sldMasterId id="2147484692" r:id="rId45"/>
    <p:sldMasterId id="2147484704" r:id="rId46"/>
    <p:sldMasterId id="2147484741" r:id="rId47"/>
    <p:sldMasterId id="2147484765" r:id="rId48"/>
    <p:sldMasterId id="2147484777" r:id="rId49"/>
    <p:sldMasterId id="2147484789" r:id="rId50"/>
    <p:sldMasterId id="2147484801" r:id="rId51"/>
    <p:sldMasterId id="2147484813" r:id="rId52"/>
    <p:sldMasterId id="2147484825" r:id="rId53"/>
    <p:sldMasterId id="2147484837" r:id="rId54"/>
    <p:sldMasterId id="2147484849" r:id="rId55"/>
    <p:sldMasterId id="2147484861" r:id="rId56"/>
    <p:sldMasterId id="2147484873" r:id="rId57"/>
    <p:sldMasterId id="2147484885" r:id="rId58"/>
    <p:sldMasterId id="2147484897" r:id="rId59"/>
    <p:sldMasterId id="2147484909" r:id="rId60"/>
    <p:sldMasterId id="2147484921" r:id="rId61"/>
    <p:sldMasterId id="2147484933" r:id="rId62"/>
    <p:sldMasterId id="2147484945" r:id="rId63"/>
    <p:sldMasterId id="2147484957" r:id="rId64"/>
    <p:sldMasterId id="2147484969" r:id="rId65"/>
    <p:sldMasterId id="2147484996" r:id="rId66"/>
    <p:sldMasterId id="2147485033" r:id="rId67"/>
    <p:sldMasterId id="2147485045" r:id="rId68"/>
    <p:sldMasterId id="2147485069" r:id="rId69"/>
    <p:sldMasterId id="2147485107" r:id="rId70"/>
    <p:sldMasterId id="2147485119" r:id="rId71"/>
    <p:sldMasterId id="2147485131" r:id="rId72"/>
    <p:sldMasterId id="2147485143" r:id="rId73"/>
    <p:sldMasterId id="2147485155" r:id="rId74"/>
    <p:sldMasterId id="2147485167" r:id="rId75"/>
    <p:sldMasterId id="2147485179" r:id="rId76"/>
    <p:sldMasterId id="2147485191" r:id="rId77"/>
    <p:sldMasterId id="2147485203" r:id="rId78"/>
    <p:sldMasterId id="2147485215" r:id="rId79"/>
    <p:sldMasterId id="2147485227" r:id="rId80"/>
    <p:sldMasterId id="2147485239" r:id="rId81"/>
    <p:sldMasterId id="2147485251" r:id="rId82"/>
    <p:sldMasterId id="2147485263" r:id="rId83"/>
    <p:sldMasterId id="2147485275" r:id="rId84"/>
    <p:sldMasterId id="2147485287" r:id="rId85"/>
    <p:sldMasterId id="2147485335" r:id="rId86"/>
    <p:sldMasterId id="2147485347" r:id="rId87"/>
    <p:sldMasterId id="2147485398" r:id="rId88"/>
    <p:sldMasterId id="2147485410" r:id="rId89"/>
    <p:sldMasterId id="2147485436" r:id="rId90"/>
    <p:sldMasterId id="2147485460" r:id="rId91"/>
    <p:sldMasterId id="2147485484" r:id="rId92"/>
    <p:sldMasterId id="2147485496" r:id="rId93"/>
    <p:sldMasterId id="2147485520" r:id="rId94"/>
    <p:sldMasterId id="2147485532" r:id="rId95"/>
    <p:sldMasterId id="2147485580" r:id="rId96"/>
    <p:sldMasterId id="2147485616" r:id="rId97"/>
    <p:sldMasterId id="2147485628" r:id="rId98"/>
    <p:sldMasterId id="2147485640" r:id="rId99"/>
    <p:sldMasterId id="2147485652" r:id="rId100"/>
    <p:sldMasterId id="2147485665" r:id="rId101"/>
    <p:sldMasterId id="2147485678" r:id="rId102"/>
    <p:sldMasterId id="2147485690" r:id="rId103"/>
    <p:sldMasterId id="2147485714" r:id="rId104"/>
    <p:sldMasterId id="2147485727" r:id="rId105"/>
    <p:sldMasterId id="2147485751" r:id="rId106"/>
    <p:sldMasterId id="2147485763" r:id="rId107"/>
    <p:sldMasterId id="2147485787" r:id="rId108"/>
    <p:sldMasterId id="2147485811" r:id="rId109"/>
    <p:sldMasterId id="2147485922" r:id="rId110"/>
    <p:sldMasterId id="2147485934" r:id="rId111"/>
    <p:sldMasterId id="2147485958" r:id="rId112"/>
    <p:sldMasterId id="2147485970" r:id="rId113"/>
    <p:sldMasterId id="2147485994" r:id="rId114"/>
    <p:sldMasterId id="2147486019" r:id="rId115"/>
    <p:sldMasterId id="2147486031" r:id="rId116"/>
    <p:sldMasterId id="2147486055" r:id="rId117"/>
    <p:sldMasterId id="2147486068" r:id="rId118"/>
    <p:sldMasterId id="2147486080" r:id="rId119"/>
    <p:sldMasterId id="2147486092" r:id="rId120"/>
    <p:sldMasterId id="2147486104" r:id="rId121"/>
    <p:sldMasterId id="2147486116" r:id="rId122"/>
    <p:sldMasterId id="2147486128" r:id="rId123"/>
    <p:sldMasterId id="2147486140" r:id="rId124"/>
    <p:sldMasterId id="2147486164" r:id="rId125"/>
    <p:sldMasterId id="2147486197" r:id="rId126"/>
    <p:sldMasterId id="2147486209" r:id="rId127"/>
    <p:sldMasterId id="2147486221" r:id="rId128"/>
    <p:sldMasterId id="2147486234" r:id="rId129"/>
    <p:sldMasterId id="2147486246" r:id="rId130"/>
    <p:sldMasterId id="2147486258" r:id="rId131"/>
    <p:sldMasterId id="2147486270" r:id="rId132"/>
    <p:sldMasterId id="2147486277" r:id="rId133"/>
    <p:sldMasterId id="2147486284" r:id="rId134"/>
    <p:sldMasterId id="2147486291" r:id="rId135"/>
    <p:sldMasterId id="2147486303" r:id="rId136"/>
    <p:sldMasterId id="2147486315" r:id="rId137"/>
    <p:sldMasterId id="2147486327" r:id="rId138"/>
    <p:sldMasterId id="2147486339" r:id="rId139"/>
    <p:sldMasterId id="2147486351" r:id="rId140"/>
    <p:sldMasterId id="2147486364" r:id="rId141"/>
    <p:sldMasterId id="2147486376" r:id="rId142"/>
    <p:sldMasterId id="2147486388" r:id="rId143"/>
    <p:sldMasterId id="2147486400" r:id="rId144"/>
    <p:sldMasterId id="2147486412" r:id="rId145"/>
    <p:sldMasterId id="2147486424" r:id="rId146"/>
    <p:sldMasterId id="2147486436" r:id="rId147"/>
    <p:sldMasterId id="2147486448" r:id="rId148"/>
    <p:sldMasterId id="2147486460" r:id="rId149"/>
    <p:sldMasterId id="2147486472" r:id="rId150"/>
    <p:sldMasterId id="2147486480" r:id="rId151"/>
    <p:sldMasterId id="2147486488" r:id="rId152"/>
    <p:sldMasterId id="2147486496" r:id="rId153"/>
  </p:sldMasterIdLst>
  <p:notesMasterIdLst>
    <p:notesMasterId r:id="rId312"/>
  </p:notesMasterIdLst>
  <p:handoutMasterIdLst>
    <p:handoutMasterId r:id="rId313"/>
  </p:handoutMasterIdLst>
  <p:sldIdLst>
    <p:sldId id="2563" r:id="rId154"/>
    <p:sldId id="1496" r:id="rId155"/>
    <p:sldId id="1497" r:id="rId156"/>
    <p:sldId id="1498" r:id="rId157"/>
    <p:sldId id="1500" r:id="rId158"/>
    <p:sldId id="1501" r:id="rId159"/>
    <p:sldId id="1502" r:id="rId160"/>
    <p:sldId id="1505" r:id="rId161"/>
    <p:sldId id="1503" r:id="rId162"/>
    <p:sldId id="1504" r:id="rId163"/>
    <p:sldId id="1728" r:id="rId164"/>
    <p:sldId id="1506" r:id="rId165"/>
    <p:sldId id="1860" r:id="rId166"/>
    <p:sldId id="1862" r:id="rId167"/>
    <p:sldId id="2557" r:id="rId168"/>
    <p:sldId id="2558" r:id="rId169"/>
    <p:sldId id="2559" r:id="rId170"/>
    <p:sldId id="2560" r:id="rId171"/>
    <p:sldId id="1865" r:id="rId172"/>
    <p:sldId id="2152" r:id="rId173"/>
    <p:sldId id="2644" r:id="rId174"/>
    <p:sldId id="2155" r:id="rId175"/>
    <p:sldId id="2645" r:id="rId176"/>
    <p:sldId id="2600" r:id="rId177"/>
    <p:sldId id="2601" r:id="rId178"/>
    <p:sldId id="2517" r:id="rId179"/>
    <p:sldId id="2642" r:id="rId180"/>
    <p:sldId id="1584" r:id="rId181"/>
    <p:sldId id="1851" r:id="rId182"/>
    <p:sldId id="1791" r:id="rId183"/>
    <p:sldId id="1511" r:id="rId184"/>
    <p:sldId id="2643" r:id="rId185"/>
    <p:sldId id="1601" r:id="rId186"/>
    <p:sldId id="2568" r:id="rId187"/>
    <p:sldId id="1889" r:id="rId188"/>
    <p:sldId id="1990" r:id="rId189"/>
    <p:sldId id="1727" r:id="rId190"/>
    <p:sldId id="1729" r:id="rId191"/>
    <p:sldId id="2711" r:id="rId192"/>
    <p:sldId id="2158" r:id="rId193"/>
    <p:sldId id="2159" r:id="rId194"/>
    <p:sldId id="1814" r:id="rId195"/>
    <p:sldId id="1815" r:id="rId196"/>
    <p:sldId id="2514" r:id="rId197"/>
    <p:sldId id="1816" r:id="rId198"/>
    <p:sldId id="2515" r:id="rId199"/>
    <p:sldId id="2516" r:id="rId200"/>
    <p:sldId id="1855" r:id="rId201"/>
    <p:sldId id="2160" r:id="rId202"/>
    <p:sldId id="1856" r:id="rId203"/>
    <p:sldId id="2170" r:id="rId204"/>
    <p:sldId id="2681" r:id="rId205"/>
    <p:sldId id="2705" r:id="rId206"/>
    <p:sldId id="2713" r:id="rId207"/>
    <p:sldId id="2532" r:id="rId208"/>
    <p:sldId id="2533" r:id="rId209"/>
    <p:sldId id="2534" r:id="rId210"/>
    <p:sldId id="2535" r:id="rId211"/>
    <p:sldId id="2536" r:id="rId212"/>
    <p:sldId id="2537" r:id="rId213"/>
    <p:sldId id="2683" r:id="rId214"/>
    <p:sldId id="2539" r:id="rId215"/>
    <p:sldId id="2540" r:id="rId216"/>
    <p:sldId id="2541" r:id="rId217"/>
    <p:sldId id="2717" r:id="rId218"/>
    <p:sldId id="2718" r:id="rId219"/>
    <p:sldId id="2719" r:id="rId220"/>
    <p:sldId id="2720" r:id="rId221"/>
    <p:sldId id="2721" r:id="rId222"/>
    <p:sldId id="2722" r:id="rId223"/>
    <p:sldId id="2723" r:id="rId224"/>
    <p:sldId id="2724" r:id="rId225"/>
    <p:sldId id="2726" r:id="rId226"/>
    <p:sldId id="2727" r:id="rId227"/>
    <p:sldId id="2728" r:id="rId228"/>
    <p:sldId id="2729" r:id="rId229"/>
    <p:sldId id="2739" r:id="rId230"/>
    <p:sldId id="2742" r:id="rId231"/>
    <p:sldId id="2733" r:id="rId232"/>
    <p:sldId id="2734" r:id="rId233"/>
    <p:sldId id="2735" r:id="rId234"/>
    <p:sldId id="2736" r:id="rId235"/>
    <p:sldId id="2737" r:id="rId236"/>
    <p:sldId id="2740" r:id="rId237"/>
    <p:sldId id="1730" r:id="rId238"/>
    <p:sldId id="1541" r:id="rId239"/>
    <p:sldId id="2590" r:id="rId240"/>
    <p:sldId id="2591" r:id="rId241"/>
    <p:sldId id="1542" r:id="rId242"/>
    <p:sldId id="1543" r:id="rId243"/>
    <p:sldId id="1544" r:id="rId244"/>
    <p:sldId id="1545" r:id="rId245"/>
    <p:sldId id="1546" r:id="rId246"/>
    <p:sldId id="1548" r:id="rId247"/>
    <p:sldId id="1549" r:id="rId248"/>
    <p:sldId id="1554" r:id="rId249"/>
    <p:sldId id="1836" r:id="rId250"/>
    <p:sldId id="1837" r:id="rId251"/>
    <p:sldId id="1838" r:id="rId252"/>
    <p:sldId id="1557" r:id="rId253"/>
    <p:sldId id="1857" r:id="rId254"/>
    <p:sldId id="1589" r:id="rId255"/>
    <p:sldId id="1982" r:id="rId256"/>
    <p:sldId id="1759" r:id="rId257"/>
    <p:sldId id="1596" r:id="rId258"/>
    <p:sldId id="1597" r:id="rId259"/>
    <p:sldId id="2451" r:id="rId260"/>
    <p:sldId id="2452" r:id="rId261"/>
    <p:sldId id="1732" r:id="rId262"/>
    <p:sldId id="1840" r:id="rId263"/>
    <p:sldId id="2677" r:id="rId264"/>
    <p:sldId id="2678" r:id="rId265"/>
    <p:sldId id="2684" r:id="rId266"/>
    <p:sldId id="2746" r:id="rId267"/>
    <p:sldId id="2747" r:id="rId268"/>
    <p:sldId id="2702" r:id="rId269"/>
    <p:sldId id="2750" r:id="rId270"/>
    <p:sldId id="2748" r:id="rId271"/>
    <p:sldId id="2749" r:id="rId272"/>
    <p:sldId id="2553" r:id="rId273"/>
    <p:sldId id="2764" r:id="rId274"/>
    <p:sldId id="2765" r:id="rId275"/>
    <p:sldId id="2752" r:id="rId276"/>
    <p:sldId id="2763" r:id="rId277"/>
    <p:sldId id="2753" r:id="rId278"/>
    <p:sldId id="2751" r:id="rId279"/>
    <p:sldId id="2754" r:id="rId280"/>
    <p:sldId id="2755" r:id="rId281"/>
    <p:sldId id="2756" r:id="rId282"/>
    <p:sldId id="2757" r:id="rId283"/>
    <p:sldId id="2758" r:id="rId284"/>
    <p:sldId id="2760" r:id="rId285"/>
    <p:sldId id="2761" r:id="rId286"/>
    <p:sldId id="2762" r:id="rId287"/>
    <p:sldId id="2554" r:id="rId288"/>
    <p:sldId id="2414" r:id="rId289"/>
    <p:sldId id="2440" r:id="rId290"/>
    <p:sldId id="2443" r:id="rId291"/>
    <p:sldId id="2708" r:id="rId292"/>
    <p:sldId id="2709" r:id="rId293"/>
    <p:sldId id="2692" r:id="rId294"/>
    <p:sldId id="2632" r:id="rId295"/>
    <p:sldId id="2633" r:id="rId296"/>
    <p:sldId id="2634" r:id="rId297"/>
    <p:sldId id="2636" r:id="rId298"/>
    <p:sldId id="2637" r:id="rId299"/>
    <p:sldId id="2638" r:id="rId300"/>
    <p:sldId id="2639" r:id="rId301"/>
    <p:sldId id="2640" r:id="rId302"/>
    <p:sldId id="2641" r:id="rId303"/>
    <p:sldId id="2697" r:id="rId304"/>
    <p:sldId id="2646" r:id="rId305"/>
    <p:sldId id="2647" r:id="rId306"/>
    <p:sldId id="2685" r:id="rId307"/>
    <p:sldId id="2686" r:id="rId308"/>
    <p:sldId id="2687" r:id="rId309"/>
    <p:sldId id="2688" r:id="rId310"/>
    <p:sldId id="2689" r:id="rId31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712"/>
    <a:srgbClr val="948A54"/>
    <a:srgbClr val="2A55D6"/>
    <a:srgbClr val="8C0000"/>
    <a:srgbClr val="663D63"/>
    <a:srgbClr val="66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41" autoAdjust="0"/>
    <p:restoredTop sz="99205" autoAdjust="0"/>
  </p:normalViewPr>
  <p:slideViewPr>
    <p:cSldViewPr>
      <p:cViewPr>
        <p:scale>
          <a:sx n="103" d="100"/>
          <a:sy n="103" d="100"/>
        </p:scale>
        <p:origin x="-96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Master" Target="slideMasters/slideMaster106.xml"/><Relationship Id="rId107" Type="http://schemas.openxmlformats.org/officeDocument/2006/relationships/slideMaster" Target="slideMasters/slideMaster107.xml"/><Relationship Id="rId108" Type="http://schemas.openxmlformats.org/officeDocument/2006/relationships/slideMaster" Target="slideMasters/slideMaster108.xml"/><Relationship Id="rId109" Type="http://schemas.openxmlformats.org/officeDocument/2006/relationships/slideMaster" Target="slideMasters/slideMaster109.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70" Type="http://schemas.openxmlformats.org/officeDocument/2006/relationships/slide" Target="slides/slide17.xml"/><Relationship Id="rId171" Type="http://schemas.openxmlformats.org/officeDocument/2006/relationships/slide" Target="slides/slide18.xml"/><Relationship Id="rId172" Type="http://schemas.openxmlformats.org/officeDocument/2006/relationships/slide" Target="slides/slide19.xml"/><Relationship Id="rId173" Type="http://schemas.openxmlformats.org/officeDocument/2006/relationships/slide" Target="slides/slide20.xml"/><Relationship Id="rId174" Type="http://schemas.openxmlformats.org/officeDocument/2006/relationships/slide" Target="slides/slide21.xml"/><Relationship Id="rId175" Type="http://schemas.openxmlformats.org/officeDocument/2006/relationships/slide" Target="slides/slide22.xml"/><Relationship Id="rId176" Type="http://schemas.openxmlformats.org/officeDocument/2006/relationships/slide" Target="slides/slide23.xml"/><Relationship Id="rId177" Type="http://schemas.openxmlformats.org/officeDocument/2006/relationships/slide" Target="slides/slide24.xml"/><Relationship Id="rId178" Type="http://schemas.openxmlformats.org/officeDocument/2006/relationships/slide" Target="slides/slide25.xml"/><Relationship Id="rId179" Type="http://schemas.openxmlformats.org/officeDocument/2006/relationships/slide" Target="slides/slide26.xml"/><Relationship Id="rId260" Type="http://schemas.openxmlformats.org/officeDocument/2006/relationships/slide" Target="slides/slide10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261" Type="http://schemas.openxmlformats.org/officeDocument/2006/relationships/slide" Target="slides/slide108.xml"/><Relationship Id="rId262" Type="http://schemas.openxmlformats.org/officeDocument/2006/relationships/slide" Target="slides/slide109.xml"/><Relationship Id="rId263" Type="http://schemas.openxmlformats.org/officeDocument/2006/relationships/slide" Target="slides/slide110.xml"/><Relationship Id="rId264" Type="http://schemas.openxmlformats.org/officeDocument/2006/relationships/slide" Target="slides/slide111.xml"/><Relationship Id="rId110" Type="http://schemas.openxmlformats.org/officeDocument/2006/relationships/slideMaster" Target="slideMasters/slideMaster110.xml"/><Relationship Id="rId111" Type="http://schemas.openxmlformats.org/officeDocument/2006/relationships/slideMaster" Target="slideMasters/slideMaster111.xml"/><Relationship Id="rId112" Type="http://schemas.openxmlformats.org/officeDocument/2006/relationships/slideMaster" Target="slideMasters/slideMaster112.xml"/><Relationship Id="rId113" Type="http://schemas.openxmlformats.org/officeDocument/2006/relationships/slideMaster" Target="slideMasters/slideMaster113.xml"/><Relationship Id="rId114" Type="http://schemas.openxmlformats.org/officeDocument/2006/relationships/slideMaster" Target="slideMasters/slideMaster114.xml"/><Relationship Id="rId115" Type="http://schemas.openxmlformats.org/officeDocument/2006/relationships/slideMaster" Target="slideMasters/slideMaster115.xml"/><Relationship Id="rId116" Type="http://schemas.openxmlformats.org/officeDocument/2006/relationships/slideMaster" Target="slideMasters/slideMaster116.xml"/><Relationship Id="rId117" Type="http://schemas.openxmlformats.org/officeDocument/2006/relationships/slideMaster" Target="slideMasters/slideMaster117.xml"/><Relationship Id="rId118" Type="http://schemas.openxmlformats.org/officeDocument/2006/relationships/slideMaster" Target="slideMasters/slideMaster118.xml"/><Relationship Id="rId119" Type="http://schemas.openxmlformats.org/officeDocument/2006/relationships/slideMaster" Target="slideMasters/slideMaster119.xml"/><Relationship Id="rId200" Type="http://schemas.openxmlformats.org/officeDocument/2006/relationships/slide" Target="slides/slide47.xml"/><Relationship Id="rId201" Type="http://schemas.openxmlformats.org/officeDocument/2006/relationships/slide" Target="slides/slide48.xml"/><Relationship Id="rId202" Type="http://schemas.openxmlformats.org/officeDocument/2006/relationships/slide" Target="slides/slide49.xml"/><Relationship Id="rId203" Type="http://schemas.openxmlformats.org/officeDocument/2006/relationships/slide" Target="slides/slide50.xml"/><Relationship Id="rId204" Type="http://schemas.openxmlformats.org/officeDocument/2006/relationships/slide" Target="slides/slide51.xml"/><Relationship Id="rId205" Type="http://schemas.openxmlformats.org/officeDocument/2006/relationships/slide" Target="slides/slide52.xml"/><Relationship Id="rId206" Type="http://schemas.openxmlformats.org/officeDocument/2006/relationships/slide" Target="slides/slide53.xml"/><Relationship Id="rId207" Type="http://schemas.openxmlformats.org/officeDocument/2006/relationships/slide" Target="slides/slide54.xml"/><Relationship Id="rId208" Type="http://schemas.openxmlformats.org/officeDocument/2006/relationships/slide" Target="slides/slide55.xml"/><Relationship Id="rId209" Type="http://schemas.openxmlformats.org/officeDocument/2006/relationships/slide" Target="slides/slide56.xml"/><Relationship Id="rId265" Type="http://schemas.openxmlformats.org/officeDocument/2006/relationships/slide" Target="slides/slide112.xml"/><Relationship Id="rId266" Type="http://schemas.openxmlformats.org/officeDocument/2006/relationships/slide" Target="slides/slide113.xml"/><Relationship Id="rId267" Type="http://schemas.openxmlformats.org/officeDocument/2006/relationships/slide" Target="slides/slide114.xml"/><Relationship Id="rId268" Type="http://schemas.openxmlformats.org/officeDocument/2006/relationships/slide" Target="slides/slide115.xml"/><Relationship Id="rId269" Type="http://schemas.openxmlformats.org/officeDocument/2006/relationships/slide" Target="slides/slide1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80" Type="http://schemas.openxmlformats.org/officeDocument/2006/relationships/slide" Target="slides/slide27.xml"/><Relationship Id="rId181" Type="http://schemas.openxmlformats.org/officeDocument/2006/relationships/slide" Target="slides/slide28.xml"/><Relationship Id="rId182" Type="http://schemas.openxmlformats.org/officeDocument/2006/relationships/slide" Target="slides/slide29.xml"/><Relationship Id="rId183" Type="http://schemas.openxmlformats.org/officeDocument/2006/relationships/slide" Target="slides/slide30.xml"/><Relationship Id="rId184" Type="http://schemas.openxmlformats.org/officeDocument/2006/relationships/slide" Target="slides/slide31.xml"/><Relationship Id="rId185" Type="http://schemas.openxmlformats.org/officeDocument/2006/relationships/slide" Target="slides/slide32.xml"/><Relationship Id="rId186" Type="http://schemas.openxmlformats.org/officeDocument/2006/relationships/slide" Target="slides/slide33.xml"/><Relationship Id="rId187" Type="http://schemas.openxmlformats.org/officeDocument/2006/relationships/slide" Target="slides/slide34.xml"/><Relationship Id="rId188" Type="http://schemas.openxmlformats.org/officeDocument/2006/relationships/slide" Target="slides/slide35.xml"/><Relationship Id="rId189" Type="http://schemas.openxmlformats.org/officeDocument/2006/relationships/slide" Target="slides/slide36.xml"/><Relationship Id="rId270" Type="http://schemas.openxmlformats.org/officeDocument/2006/relationships/slide" Target="slides/slide11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271" Type="http://schemas.openxmlformats.org/officeDocument/2006/relationships/slide" Target="slides/slide118.xml"/><Relationship Id="rId272" Type="http://schemas.openxmlformats.org/officeDocument/2006/relationships/slide" Target="slides/slide119.xml"/><Relationship Id="rId273" Type="http://schemas.openxmlformats.org/officeDocument/2006/relationships/slide" Target="slides/slide120.xml"/><Relationship Id="rId274" Type="http://schemas.openxmlformats.org/officeDocument/2006/relationships/slide" Target="slides/slide121.xml"/><Relationship Id="rId120" Type="http://schemas.openxmlformats.org/officeDocument/2006/relationships/slideMaster" Target="slideMasters/slideMaster120.xml"/><Relationship Id="rId121" Type="http://schemas.openxmlformats.org/officeDocument/2006/relationships/slideMaster" Target="slideMasters/slideMaster121.xml"/><Relationship Id="rId122" Type="http://schemas.openxmlformats.org/officeDocument/2006/relationships/slideMaster" Target="slideMasters/slideMaster122.xml"/><Relationship Id="rId123" Type="http://schemas.openxmlformats.org/officeDocument/2006/relationships/slideMaster" Target="slideMasters/slideMaster123.xml"/><Relationship Id="rId124" Type="http://schemas.openxmlformats.org/officeDocument/2006/relationships/slideMaster" Target="slideMasters/slideMaster124.xml"/><Relationship Id="rId125" Type="http://schemas.openxmlformats.org/officeDocument/2006/relationships/slideMaster" Target="slideMasters/slideMaster125.xml"/><Relationship Id="rId126" Type="http://schemas.openxmlformats.org/officeDocument/2006/relationships/slideMaster" Target="slideMasters/slideMaster126.xml"/><Relationship Id="rId127" Type="http://schemas.openxmlformats.org/officeDocument/2006/relationships/slideMaster" Target="slideMasters/slideMaster127.xml"/><Relationship Id="rId128" Type="http://schemas.openxmlformats.org/officeDocument/2006/relationships/slideMaster" Target="slideMasters/slideMaster128.xml"/><Relationship Id="rId129" Type="http://schemas.openxmlformats.org/officeDocument/2006/relationships/slideMaster" Target="slideMasters/slideMaster129.xml"/><Relationship Id="rId210" Type="http://schemas.openxmlformats.org/officeDocument/2006/relationships/slide" Target="slides/slide57.xml"/><Relationship Id="rId211" Type="http://schemas.openxmlformats.org/officeDocument/2006/relationships/slide" Target="slides/slide58.xml"/><Relationship Id="rId212" Type="http://schemas.openxmlformats.org/officeDocument/2006/relationships/slide" Target="slides/slide59.xml"/><Relationship Id="rId213" Type="http://schemas.openxmlformats.org/officeDocument/2006/relationships/slide" Target="slides/slide60.xml"/><Relationship Id="rId214" Type="http://schemas.openxmlformats.org/officeDocument/2006/relationships/slide" Target="slides/slide61.xml"/><Relationship Id="rId215" Type="http://schemas.openxmlformats.org/officeDocument/2006/relationships/slide" Target="slides/slide62.xml"/><Relationship Id="rId216" Type="http://schemas.openxmlformats.org/officeDocument/2006/relationships/slide" Target="slides/slide63.xml"/><Relationship Id="rId217" Type="http://schemas.openxmlformats.org/officeDocument/2006/relationships/slide" Target="slides/slide64.xml"/><Relationship Id="rId218" Type="http://schemas.openxmlformats.org/officeDocument/2006/relationships/slide" Target="slides/slide65.xml"/><Relationship Id="rId219" Type="http://schemas.openxmlformats.org/officeDocument/2006/relationships/slide" Target="slides/slide66.xml"/><Relationship Id="rId275" Type="http://schemas.openxmlformats.org/officeDocument/2006/relationships/slide" Target="slides/slide122.xml"/><Relationship Id="rId276" Type="http://schemas.openxmlformats.org/officeDocument/2006/relationships/slide" Target="slides/slide123.xml"/><Relationship Id="rId277" Type="http://schemas.openxmlformats.org/officeDocument/2006/relationships/slide" Target="slides/slide124.xml"/><Relationship Id="rId278" Type="http://schemas.openxmlformats.org/officeDocument/2006/relationships/slide" Target="slides/slide125.xml"/><Relationship Id="rId279" Type="http://schemas.openxmlformats.org/officeDocument/2006/relationships/slide" Target="slides/slide126.xml"/><Relationship Id="rId300" Type="http://schemas.openxmlformats.org/officeDocument/2006/relationships/slide" Target="slides/slide147.xml"/><Relationship Id="rId301" Type="http://schemas.openxmlformats.org/officeDocument/2006/relationships/slide" Target="slides/slide148.xml"/><Relationship Id="rId302" Type="http://schemas.openxmlformats.org/officeDocument/2006/relationships/slide" Target="slides/slide149.xml"/><Relationship Id="rId303" Type="http://schemas.openxmlformats.org/officeDocument/2006/relationships/slide" Target="slides/slide150.xml"/><Relationship Id="rId304" Type="http://schemas.openxmlformats.org/officeDocument/2006/relationships/slide" Target="slides/slide151.xml"/><Relationship Id="rId305" Type="http://schemas.openxmlformats.org/officeDocument/2006/relationships/slide" Target="slides/slide152.xml"/><Relationship Id="rId306" Type="http://schemas.openxmlformats.org/officeDocument/2006/relationships/slide" Target="slides/slide153.xml"/><Relationship Id="rId307" Type="http://schemas.openxmlformats.org/officeDocument/2006/relationships/slide" Target="slides/slide154.xml"/><Relationship Id="rId308" Type="http://schemas.openxmlformats.org/officeDocument/2006/relationships/slide" Target="slides/slide155.xml"/><Relationship Id="rId309" Type="http://schemas.openxmlformats.org/officeDocument/2006/relationships/slide" Target="slides/slide156.xml"/><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Master" Target="slideMasters/slideMaster93.xml"/><Relationship Id="rId94" Type="http://schemas.openxmlformats.org/officeDocument/2006/relationships/slideMaster" Target="slideMasters/slideMaster94.xml"/><Relationship Id="rId95" Type="http://schemas.openxmlformats.org/officeDocument/2006/relationships/slideMaster" Target="slideMasters/slideMaster95.xml"/><Relationship Id="rId96" Type="http://schemas.openxmlformats.org/officeDocument/2006/relationships/slideMaster" Target="slideMasters/slideMaster96.xml"/><Relationship Id="rId97" Type="http://schemas.openxmlformats.org/officeDocument/2006/relationships/slideMaster" Target="slideMasters/slideMaster97.xml"/><Relationship Id="rId98" Type="http://schemas.openxmlformats.org/officeDocument/2006/relationships/slideMaster" Target="slideMasters/slideMaster98.xml"/><Relationship Id="rId99" Type="http://schemas.openxmlformats.org/officeDocument/2006/relationships/slideMaster" Target="slideMasters/slideMaster99.xml"/><Relationship Id="rId190" Type="http://schemas.openxmlformats.org/officeDocument/2006/relationships/slide" Target="slides/slide37.xml"/><Relationship Id="rId191" Type="http://schemas.openxmlformats.org/officeDocument/2006/relationships/slide" Target="slides/slide38.xml"/><Relationship Id="rId192" Type="http://schemas.openxmlformats.org/officeDocument/2006/relationships/slide" Target="slides/slide39.xml"/><Relationship Id="rId193" Type="http://schemas.openxmlformats.org/officeDocument/2006/relationships/slide" Target="slides/slide40.xml"/><Relationship Id="rId194" Type="http://schemas.openxmlformats.org/officeDocument/2006/relationships/slide" Target="slides/slide41.xml"/><Relationship Id="rId195" Type="http://schemas.openxmlformats.org/officeDocument/2006/relationships/slide" Target="slides/slide42.xml"/><Relationship Id="rId196" Type="http://schemas.openxmlformats.org/officeDocument/2006/relationships/slide" Target="slides/slide43.xml"/><Relationship Id="rId197" Type="http://schemas.openxmlformats.org/officeDocument/2006/relationships/slide" Target="slides/slide44.xml"/><Relationship Id="rId198" Type="http://schemas.openxmlformats.org/officeDocument/2006/relationships/slide" Target="slides/slide45.xml"/><Relationship Id="rId199" Type="http://schemas.openxmlformats.org/officeDocument/2006/relationships/slide" Target="slides/slide46.xml"/><Relationship Id="rId280" Type="http://schemas.openxmlformats.org/officeDocument/2006/relationships/slide" Target="slides/slide127.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281" Type="http://schemas.openxmlformats.org/officeDocument/2006/relationships/slide" Target="slides/slide128.xml"/><Relationship Id="rId282" Type="http://schemas.openxmlformats.org/officeDocument/2006/relationships/slide" Target="slides/slide129.xml"/><Relationship Id="rId283" Type="http://schemas.openxmlformats.org/officeDocument/2006/relationships/slide" Target="slides/slide130.xml"/><Relationship Id="rId284" Type="http://schemas.openxmlformats.org/officeDocument/2006/relationships/slide" Target="slides/slide131.xml"/><Relationship Id="rId130" Type="http://schemas.openxmlformats.org/officeDocument/2006/relationships/slideMaster" Target="slideMasters/slideMaster130.xml"/><Relationship Id="rId131" Type="http://schemas.openxmlformats.org/officeDocument/2006/relationships/slideMaster" Target="slideMasters/slideMaster131.xml"/><Relationship Id="rId132" Type="http://schemas.openxmlformats.org/officeDocument/2006/relationships/slideMaster" Target="slideMasters/slideMaster132.xml"/><Relationship Id="rId133" Type="http://schemas.openxmlformats.org/officeDocument/2006/relationships/slideMaster" Target="slideMasters/slideMaster133.xml"/><Relationship Id="rId220" Type="http://schemas.openxmlformats.org/officeDocument/2006/relationships/slide" Target="slides/slide67.xml"/><Relationship Id="rId221" Type="http://schemas.openxmlformats.org/officeDocument/2006/relationships/slide" Target="slides/slide68.xml"/><Relationship Id="rId222" Type="http://schemas.openxmlformats.org/officeDocument/2006/relationships/slide" Target="slides/slide69.xml"/><Relationship Id="rId223" Type="http://schemas.openxmlformats.org/officeDocument/2006/relationships/slide" Target="slides/slide70.xml"/><Relationship Id="rId224" Type="http://schemas.openxmlformats.org/officeDocument/2006/relationships/slide" Target="slides/slide71.xml"/><Relationship Id="rId225" Type="http://schemas.openxmlformats.org/officeDocument/2006/relationships/slide" Target="slides/slide72.xml"/><Relationship Id="rId226" Type="http://schemas.openxmlformats.org/officeDocument/2006/relationships/slide" Target="slides/slide73.xml"/><Relationship Id="rId227" Type="http://schemas.openxmlformats.org/officeDocument/2006/relationships/slide" Target="slides/slide74.xml"/><Relationship Id="rId228" Type="http://schemas.openxmlformats.org/officeDocument/2006/relationships/slide" Target="slides/slide75.xml"/><Relationship Id="rId229" Type="http://schemas.openxmlformats.org/officeDocument/2006/relationships/slide" Target="slides/slide76.xml"/><Relationship Id="rId134" Type="http://schemas.openxmlformats.org/officeDocument/2006/relationships/slideMaster" Target="slideMasters/slideMaster134.xml"/><Relationship Id="rId135" Type="http://schemas.openxmlformats.org/officeDocument/2006/relationships/slideMaster" Target="slideMasters/slideMaster135.xml"/><Relationship Id="rId136" Type="http://schemas.openxmlformats.org/officeDocument/2006/relationships/slideMaster" Target="slideMasters/slideMaster136.xml"/><Relationship Id="rId137" Type="http://schemas.openxmlformats.org/officeDocument/2006/relationships/slideMaster" Target="slideMasters/slideMaster137.xml"/><Relationship Id="rId138" Type="http://schemas.openxmlformats.org/officeDocument/2006/relationships/slideMaster" Target="slideMasters/slideMaster138.xml"/><Relationship Id="rId139" Type="http://schemas.openxmlformats.org/officeDocument/2006/relationships/slideMaster" Target="slideMasters/slideMaster139.xml"/><Relationship Id="rId285" Type="http://schemas.openxmlformats.org/officeDocument/2006/relationships/slide" Target="slides/slide132.xml"/><Relationship Id="rId286" Type="http://schemas.openxmlformats.org/officeDocument/2006/relationships/slide" Target="slides/slide133.xml"/><Relationship Id="rId287" Type="http://schemas.openxmlformats.org/officeDocument/2006/relationships/slide" Target="slides/slide134.xml"/><Relationship Id="rId288" Type="http://schemas.openxmlformats.org/officeDocument/2006/relationships/slide" Target="slides/slide135.xml"/><Relationship Id="rId289" Type="http://schemas.openxmlformats.org/officeDocument/2006/relationships/slide" Target="slides/slide136.xml"/><Relationship Id="rId310" Type="http://schemas.openxmlformats.org/officeDocument/2006/relationships/slide" Target="slides/slide157.xml"/><Relationship Id="rId311" Type="http://schemas.openxmlformats.org/officeDocument/2006/relationships/slide" Target="slides/slide158.xml"/><Relationship Id="rId312" Type="http://schemas.openxmlformats.org/officeDocument/2006/relationships/notesMaster" Target="notesMasters/notesMaster1.xml"/><Relationship Id="rId313" Type="http://schemas.openxmlformats.org/officeDocument/2006/relationships/handoutMaster" Target="handoutMasters/handoutMaster1.xml"/><Relationship Id="rId314" Type="http://schemas.openxmlformats.org/officeDocument/2006/relationships/printerSettings" Target="printerSettings/printerSettings1.bin"/><Relationship Id="rId315" Type="http://schemas.openxmlformats.org/officeDocument/2006/relationships/presProps" Target="presProps.xml"/><Relationship Id="rId316" Type="http://schemas.openxmlformats.org/officeDocument/2006/relationships/viewProps" Target="viewProps.xml"/><Relationship Id="rId317" Type="http://schemas.openxmlformats.org/officeDocument/2006/relationships/theme" Target="theme/theme1.xml"/><Relationship Id="rId318" Type="http://schemas.openxmlformats.org/officeDocument/2006/relationships/tableStyles" Target="tableStyles.xml"/><Relationship Id="rId290" Type="http://schemas.openxmlformats.org/officeDocument/2006/relationships/slide" Target="slides/slide137.xml"/><Relationship Id="rId291" Type="http://schemas.openxmlformats.org/officeDocument/2006/relationships/slide" Target="slides/slide138.xml"/><Relationship Id="rId292" Type="http://schemas.openxmlformats.org/officeDocument/2006/relationships/slide" Target="slides/slide139.xml"/><Relationship Id="rId293" Type="http://schemas.openxmlformats.org/officeDocument/2006/relationships/slide" Target="slides/slide140.xml"/><Relationship Id="rId294" Type="http://schemas.openxmlformats.org/officeDocument/2006/relationships/slide" Target="slides/slide141.xml"/><Relationship Id="rId295" Type="http://schemas.openxmlformats.org/officeDocument/2006/relationships/slide" Target="slides/slide142.xml"/><Relationship Id="rId296" Type="http://schemas.openxmlformats.org/officeDocument/2006/relationships/slide" Target="slides/slide143.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297" Type="http://schemas.openxmlformats.org/officeDocument/2006/relationships/slide" Target="slides/slide144.xml"/><Relationship Id="rId298" Type="http://schemas.openxmlformats.org/officeDocument/2006/relationships/slide" Target="slides/slide145.xml"/><Relationship Id="rId299" Type="http://schemas.openxmlformats.org/officeDocument/2006/relationships/slide" Target="slides/slide146.xml"/><Relationship Id="rId140" Type="http://schemas.openxmlformats.org/officeDocument/2006/relationships/slideMaster" Target="slideMasters/slideMaster140.xml"/><Relationship Id="rId141" Type="http://schemas.openxmlformats.org/officeDocument/2006/relationships/slideMaster" Target="slideMasters/slideMaster141.xml"/><Relationship Id="rId142" Type="http://schemas.openxmlformats.org/officeDocument/2006/relationships/slideMaster" Target="slideMasters/slideMaster142.xml"/><Relationship Id="rId143" Type="http://schemas.openxmlformats.org/officeDocument/2006/relationships/slideMaster" Target="slideMasters/slideMaster143.xml"/><Relationship Id="rId144" Type="http://schemas.openxmlformats.org/officeDocument/2006/relationships/slideMaster" Target="slideMasters/slideMaster144.xml"/><Relationship Id="rId145" Type="http://schemas.openxmlformats.org/officeDocument/2006/relationships/slideMaster" Target="slideMasters/slideMaster145.xml"/><Relationship Id="rId146" Type="http://schemas.openxmlformats.org/officeDocument/2006/relationships/slideMaster" Target="slideMasters/slideMaster146.xml"/><Relationship Id="rId147" Type="http://schemas.openxmlformats.org/officeDocument/2006/relationships/slideMaster" Target="slideMasters/slideMaster147.xml"/><Relationship Id="rId148" Type="http://schemas.openxmlformats.org/officeDocument/2006/relationships/slideMaster" Target="slideMasters/slideMaster148.xml"/><Relationship Id="rId149" Type="http://schemas.openxmlformats.org/officeDocument/2006/relationships/slideMaster" Target="slideMasters/slideMaster149.xml"/><Relationship Id="rId230" Type="http://schemas.openxmlformats.org/officeDocument/2006/relationships/slide" Target="slides/slide77.xml"/><Relationship Id="rId231" Type="http://schemas.openxmlformats.org/officeDocument/2006/relationships/slide" Target="slides/slide78.xml"/><Relationship Id="rId232" Type="http://schemas.openxmlformats.org/officeDocument/2006/relationships/slide" Target="slides/slide79.xml"/><Relationship Id="rId233" Type="http://schemas.openxmlformats.org/officeDocument/2006/relationships/slide" Target="slides/slide80.xml"/><Relationship Id="rId234" Type="http://schemas.openxmlformats.org/officeDocument/2006/relationships/slide" Target="slides/slide81.xml"/><Relationship Id="rId235" Type="http://schemas.openxmlformats.org/officeDocument/2006/relationships/slide" Target="slides/slide82.xml"/><Relationship Id="rId236" Type="http://schemas.openxmlformats.org/officeDocument/2006/relationships/slide" Target="slides/slide83.xml"/><Relationship Id="rId237" Type="http://schemas.openxmlformats.org/officeDocument/2006/relationships/slide" Target="slides/slide84.xml"/><Relationship Id="rId238" Type="http://schemas.openxmlformats.org/officeDocument/2006/relationships/slide" Target="slides/slide85.xml"/><Relationship Id="rId239" Type="http://schemas.openxmlformats.org/officeDocument/2006/relationships/slide" Target="slides/slide86.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50" Type="http://schemas.openxmlformats.org/officeDocument/2006/relationships/slideMaster" Target="slideMasters/slideMaster150.xml"/><Relationship Id="rId151" Type="http://schemas.openxmlformats.org/officeDocument/2006/relationships/slideMaster" Target="slideMasters/slideMaster151.xml"/><Relationship Id="rId152" Type="http://schemas.openxmlformats.org/officeDocument/2006/relationships/slideMaster" Target="slideMasters/slideMaster152.xml"/><Relationship Id="rId153" Type="http://schemas.openxmlformats.org/officeDocument/2006/relationships/slideMaster" Target="slideMasters/slideMaster153.xml"/><Relationship Id="rId154" Type="http://schemas.openxmlformats.org/officeDocument/2006/relationships/slide" Target="slides/slide1.xml"/><Relationship Id="rId155" Type="http://schemas.openxmlformats.org/officeDocument/2006/relationships/slide" Target="slides/slide2.xml"/><Relationship Id="rId156" Type="http://schemas.openxmlformats.org/officeDocument/2006/relationships/slide" Target="slides/slide3.xml"/><Relationship Id="rId157" Type="http://schemas.openxmlformats.org/officeDocument/2006/relationships/slide" Target="slides/slide4.xml"/><Relationship Id="rId158" Type="http://schemas.openxmlformats.org/officeDocument/2006/relationships/slide" Target="slides/slide5.xml"/><Relationship Id="rId159" Type="http://schemas.openxmlformats.org/officeDocument/2006/relationships/slide" Target="slides/slide6.xml"/><Relationship Id="rId240" Type="http://schemas.openxmlformats.org/officeDocument/2006/relationships/slide" Target="slides/slide87.xml"/><Relationship Id="rId241" Type="http://schemas.openxmlformats.org/officeDocument/2006/relationships/slide" Target="slides/slide88.xml"/><Relationship Id="rId242" Type="http://schemas.openxmlformats.org/officeDocument/2006/relationships/slide" Target="slides/slide89.xml"/><Relationship Id="rId243" Type="http://schemas.openxmlformats.org/officeDocument/2006/relationships/slide" Target="slides/slide90.xml"/><Relationship Id="rId244" Type="http://schemas.openxmlformats.org/officeDocument/2006/relationships/slide" Target="slides/slide91.xml"/><Relationship Id="rId245" Type="http://schemas.openxmlformats.org/officeDocument/2006/relationships/slide" Target="slides/slide92.xml"/><Relationship Id="rId246" Type="http://schemas.openxmlformats.org/officeDocument/2006/relationships/slide" Target="slides/slide93.xml"/><Relationship Id="rId247" Type="http://schemas.openxmlformats.org/officeDocument/2006/relationships/slide" Target="slides/slide94.xml"/><Relationship Id="rId248" Type="http://schemas.openxmlformats.org/officeDocument/2006/relationships/slide" Target="slides/slide95.xml"/><Relationship Id="rId249" Type="http://schemas.openxmlformats.org/officeDocument/2006/relationships/slide" Target="slides/slide96.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60" Type="http://schemas.openxmlformats.org/officeDocument/2006/relationships/slide" Target="slides/slide7.xml"/><Relationship Id="rId161" Type="http://schemas.openxmlformats.org/officeDocument/2006/relationships/slide" Target="slides/slide8.xml"/><Relationship Id="rId162" Type="http://schemas.openxmlformats.org/officeDocument/2006/relationships/slide" Target="slides/slide9.xml"/><Relationship Id="rId163" Type="http://schemas.openxmlformats.org/officeDocument/2006/relationships/slide" Target="slides/slide10.xml"/><Relationship Id="rId164" Type="http://schemas.openxmlformats.org/officeDocument/2006/relationships/slide" Target="slides/slide11.xml"/><Relationship Id="rId165" Type="http://schemas.openxmlformats.org/officeDocument/2006/relationships/slide" Target="slides/slide12.xml"/><Relationship Id="rId166" Type="http://schemas.openxmlformats.org/officeDocument/2006/relationships/slide" Target="slides/slide13.xml"/><Relationship Id="rId167" Type="http://schemas.openxmlformats.org/officeDocument/2006/relationships/slide" Target="slides/slide14.xml"/><Relationship Id="rId168" Type="http://schemas.openxmlformats.org/officeDocument/2006/relationships/slide" Target="slides/slide15.xml"/><Relationship Id="rId169" Type="http://schemas.openxmlformats.org/officeDocument/2006/relationships/slide" Target="slides/slide16.xml"/><Relationship Id="rId250" Type="http://schemas.openxmlformats.org/officeDocument/2006/relationships/slide" Target="slides/slide97.xml"/><Relationship Id="rId251" Type="http://schemas.openxmlformats.org/officeDocument/2006/relationships/slide" Target="slides/slide98.xml"/><Relationship Id="rId252" Type="http://schemas.openxmlformats.org/officeDocument/2006/relationships/slide" Target="slides/slide99.xml"/><Relationship Id="rId253" Type="http://schemas.openxmlformats.org/officeDocument/2006/relationships/slide" Target="slides/slide100.xml"/><Relationship Id="rId254" Type="http://schemas.openxmlformats.org/officeDocument/2006/relationships/slide" Target="slides/slide101.xml"/><Relationship Id="rId255" Type="http://schemas.openxmlformats.org/officeDocument/2006/relationships/slide" Target="slides/slide102.xml"/><Relationship Id="rId256" Type="http://schemas.openxmlformats.org/officeDocument/2006/relationships/slide" Target="slides/slide103.xml"/><Relationship Id="rId257" Type="http://schemas.openxmlformats.org/officeDocument/2006/relationships/slide" Target="slides/slide104.xml"/><Relationship Id="rId258" Type="http://schemas.openxmlformats.org/officeDocument/2006/relationships/slide" Target="slides/slide105.xml"/><Relationship Id="rId259" Type="http://schemas.openxmlformats.org/officeDocument/2006/relationships/slide" Target="slides/slide106.xml"/><Relationship Id="rId100" Type="http://schemas.openxmlformats.org/officeDocument/2006/relationships/slideMaster" Target="slideMasters/slideMaster100.xml"/><Relationship Id="rId101" Type="http://schemas.openxmlformats.org/officeDocument/2006/relationships/slideMaster" Target="slideMasters/slideMaster101.xml"/><Relationship Id="rId102" Type="http://schemas.openxmlformats.org/officeDocument/2006/relationships/slideMaster" Target="slideMasters/slideMaster102.xml"/><Relationship Id="rId103" Type="http://schemas.openxmlformats.org/officeDocument/2006/relationships/slideMaster" Target="slideMasters/slideMaster103.xml"/><Relationship Id="rId104" Type="http://schemas.openxmlformats.org/officeDocument/2006/relationships/slideMaster" Target="slideMasters/slideMaster104.xml"/><Relationship Id="rId105" Type="http://schemas.openxmlformats.org/officeDocument/2006/relationships/slideMaster" Target="slideMasters/slideMaster105.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12.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2.xlsx"/></Relationships>
</file>

<file path=ppt/charts/_rels/chart13.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3.xlsx"/><Relationship Id="rId3"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4.xlsx"/><Relationship Id="rId3"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Microsoft_Excel_Sheet5.xlsx"/><Relationship Id="rId3" Type="http://schemas.openxmlformats.org/officeDocument/2006/relationships/chartUserShapes" Target="../drawings/drawing3.xml"/></Relationships>
</file>

<file path=ppt/charts/_rels/chart16.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package" Target="../embeddings/Microsoft_Excel_Sheet6.xlsx"/></Relationships>
</file>

<file path=ppt/charts/_rels/chart17.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package" Target="../embeddings/Microsoft_Excel_Sheet7.xlsx"/></Relationships>
</file>

<file path=ppt/charts/_rels/chart18.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package" Target="../embeddings/Microsoft_Excel_Sheet8.xlsx"/></Relationships>
</file>

<file path=ppt/charts/_rels/chart19.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26.xml.rels><?xml version="1.0" encoding="UTF-8" standalone="yes"?>
<Relationships xmlns="http://schemas.openxmlformats.org/package/2006/relationships"><Relationship Id="rId1" Type="http://schemas.openxmlformats.org/officeDocument/2006/relationships/oleObject" Target="file:///\\vboxsrv\shared\ppts\pdl-meeting-2015-03-10\fastbit-perf.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vboxsrv\shared\ppts\pdl-retreat-talk\sheets\perf-energy.csv"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vboxsrv\shared\ppts\pdl-retreat-talk\sheets\s-curve.csv"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39410542432196"/>
          <c:y val="0.0489832816770683"/>
          <c:w val="0.901336723534558"/>
          <c:h val="0.791147033611948"/>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errBars>
            <c:errBarType val="both"/>
            <c:errValType val="cust"/>
            <c:noEndCap val="0"/>
            <c:plus>
              <c:numRef>
                <c:f>Sheet1!$D$2:$D$4</c:f>
                <c:numCache>
                  <c:formatCode>General</c:formatCode>
                  <c:ptCount val="3"/>
                  <c:pt idx="0">
                    <c:v>0.2847</c:v>
                  </c:pt>
                  <c:pt idx="1">
                    <c:v>0.143</c:v>
                  </c:pt>
                  <c:pt idx="2">
                    <c:v>0.237</c:v>
                  </c:pt>
                </c:numCache>
              </c:numRef>
            </c:plus>
            <c:minus>
              <c:numRef>
                <c:f>Sheet1!$D$2:$D$4</c:f>
                <c:numCache>
                  <c:formatCode>General</c:formatCode>
                  <c:ptCount val="3"/>
                  <c:pt idx="0">
                    <c:v>0.2847</c:v>
                  </c:pt>
                  <c:pt idx="1">
                    <c:v>0.143</c:v>
                  </c:pt>
                  <c:pt idx="2">
                    <c:v>0.237</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c:v>
                </c:pt>
                <c:pt idx="2">
                  <c:v>0.247729149463254</c:v>
                </c:pt>
              </c:numCache>
            </c:numRef>
          </c:val>
        </c:ser>
        <c:dLbls>
          <c:showLegendKey val="0"/>
          <c:showVal val="0"/>
          <c:showCatName val="0"/>
          <c:showSerName val="0"/>
          <c:showPercent val="0"/>
          <c:showBubbleSize val="0"/>
        </c:dLbls>
        <c:gapWidth val="60"/>
        <c:overlap val="-24"/>
        <c:axId val="1523345096"/>
        <c:axId val="1523348680"/>
      </c:barChart>
      <c:catAx>
        <c:axId val="15233450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523348680"/>
        <c:crosses val="autoZero"/>
        <c:auto val="1"/>
        <c:lblAlgn val="ctr"/>
        <c:lblOffset val="100"/>
        <c:noMultiLvlLbl val="0"/>
      </c:catAx>
      <c:valAx>
        <c:axId val="1523348680"/>
        <c:scaling>
          <c:orientation val="minMax"/>
          <c:min val="0.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layout/>
          <c:overlay val="0"/>
          <c:spPr>
            <a:noFill/>
            <a:ln>
              <a:noFill/>
            </a:ln>
            <a:effectLst/>
          </c:spPr>
        </c:title>
        <c:numFmt formatCode="General" sourceLinked="1"/>
        <c:majorTickMark val="none"/>
        <c:minorTickMark val="none"/>
        <c:tickLblPos val="nextTo"/>
        <c:crossAx val="1523345096"/>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c:v>
                </c:pt>
                <c:pt idx="1">
                  <c:v>1.115</c:v>
                </c:pt>
                <c:pt idx="2">
                  <c:v>1.107</c:v>
                </c:pt>
              </c:numCache>
            </c:numRef>
          </c:val>
        </c:ser>
        <c:dLbls>
          <c:showLegendKey val="0"/>
          <c:showVal val="0"/>
          <c:showCatName val="0"/>
          <c:showSerName val="0"/>
          <c:showPercent val="0"/>
          <c:showBubbleSize val="0"/>
        </c:dLbls>
        <c:gapWidth val="150"/>
        <c:axId val="1530346696"/>
        <c:axId val="1530352504"/>
      </c:barChart>
      <c:catAx>
        <c:axId val="1530346696"/>
        <c:scaling>
          <c:orientation val="minMax"/>
        </c:scaling>
        <c:delete val="0"/>
        <c:axPos val="b"/>
        <c:majorTickMark val="out"/>
        <c:minorTickMark val="none"/>
        <c:tickLblPos val="nextTo"/>
        <c:txPr>
          <a:bodyPr/>
          <a:lstStyle/>
          <a:p>
            <a:pPr>
              <a:defRPr sz="1800"/>
            </a:pPr>
            <a:endParaRPr lang="en-US"/>
          </a:p>
        </c:txPr>
        <c:crossAx val="1530352504"/>
        <c:crosses val="autoZero"/>
        <c:auto val="1"/>
        <c:lblAlgn val="ctr"/>
        <c:lblOffset val="0"/>
        <c:noMultiLvlLbl val="0"/>
      </c:catAx>
      <c:valAx>
        <c:axId val="1530352504"/>
        <c:scaling>
          <c:orientation val="minMax"/>
          <c:max val="1.2"/>
          <c:min val="0.0"/>
        </c:scaling>
        <c:delete val="0"/>
        <c:axPos val="l"/>
        <c:majorGridlines/>
        <c:numFmt formatCode="0%" sourceLinked="0"/>
        <c:majorTickMark val="out"/>
        <c:minorTickMark val="none"/>
        <c:tickLblPos val="nextTo"/>
        <c:txPr>
          <a:bodyPr/>
          <a:lstStyle/>
          <a:p>
            <a:pPr>
              <a:defRPr sz="1800"/>
            </a:pPr>
            <a:endParaRPr lang="en-US"/>
          </a:p>
        </c:txPr>
        <c:crossAx val="1530346696"/>
        <c:crosses val="autoZero"/>
        <c:crossBetween val="between"/>
      </c:valAx>
    </c:plotArea>
    <c:plotVisOnly val="1"/>
    <c:dispBlanksAs val="gap"/>
    <c:showDLblsOverMax val="0"/>
  </c:chart>
  <c:spPr>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c:v>
                </c:pt>
                <c:pt idx="1">
                  <c:v>0.755</c:v>
                </c:pt>
                <c:pt idx="2">
                  <c:v>0.737</c:v>
                </c:pt>
              </c:numCache>
            </c:numRef>
          </c:val>
        </c:ser>
        <c:dLbls>
          <c:showLegendKey val="0"/>
          <c:showVal val="0"/>
          <c:showCatName val="0"/>
          <c:showSerName val="0"/>
          <c:showPercent val="0"/>
          <c:showBubbleSize val="0"/>
        </c:dLbls>
        <c:gapWidth val="150"/>
        <c:axId val="1530392152"/>
        <c:axId val="1530395192"/>
      </c:barChart>
      <c:catAx>
        <c:axId val="1530392152"/>
        <c:scaling>
          <c:orientation val="minMax"/>
        </c:scaling>
        <c:delete val="0"/>
        <c:axPos val="b"/>
        <c:majorTickMark val="out"/>
        <c:minorTickMark val="none"/>
        <c:tickLblPos val="nextTo"/>
        <c:txPr>
          <a:bodyPr/>
          <a:lstStyle/>
          <a:p>
            <a:pPr>
              <a:defRPr sz="1800"/>
            </a:pPr>
            <a:endParaRPr lang="en-US"/>
          </a:p>
        </c:txPr>
        <c:crossAx val="1530395192"/>
        <c:crosses val="autoZero"/>
        <c:auto val="1"/>
        <c:lblAlgn val="ctr"/>
        <c:lblOffset val="0"/>
        <c:noMultiLvlLbl val="0"/>
      </c:catAx>
      <c:valAx>
        <c:axId val="1530395192"/>
        <c:scaling>
          <c:orientation val="minMax"/>
          <c:max val="1.2"/>
          <c:min val="0.0"/>
        </c:scaling>
        <c:delete val="0"/>
        <c:axPos val="l"/>
        <c:majorGridlines/>
        <c:numFmt formatCode="0%" sourceLinked="0"/>
        <c:majorTickMark val="out"/>
        <c:minorTickMark val="none"/>
        <c:tickLblPos val="nextTo"/>
        <c:txPr>
          <a:bodyPr/>
          <a:lstStyle/>
          <a:p>
            <a:pPr>
              <a:defRPr sz="1800"/>
            </a:pPr>
            <a:endParaRPr lang="en-US"/>
          </a:p>
        </c:txPr>
        <c:crossAx val="1530392152"/>
        <c:crosses val="autoZero"/>
        <c:crossBetween val="between"/>
      </c:valAx>
    </c:plotArea>
    <c:plotVisOnly val="1"/>
    <c:dispBlanksAs val="gap"/>
    <c:showDLblsOverMax val="0"/>
  </c:chart>
  <c:spPr>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dPt>
          <c:dPt>
            <c:idx val="11"/>
            <c:invertIfNegative val="0"/>
            <c:bubble3D val="0"/>
            <c:spPr>
              <a:noFill/>
              <a:ln>
                <a:noFill/>
              </a:ln>
              <a:effectLst/>
            </c:spPr>
          </c:dPt>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1529158520"/>
        <c:axId val="1529154872"/>
      </c:barChart>
      <c:catAx>
        <c:axId val="1529158520"/>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9154872"/>
        <c:crosses val="autoZero"/>
        <c:auto val="1"/>
        <c:lblAlgn val="ctr"/>
        <c:lblOffset val="100"/>
        <c:noMultiLvlLbl val="0"/>
      </c:catAx>
      <c:valAx>
        <c:axId val="1529154872"/>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9158520"/>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1529110472"/>
        <c:axId val="1529107112"/>
      </c:barChart>
      <c:catAx>
        <c:axId val="15291104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9107112"/>
        <c:crosses val="autoZero"/>
        <c:auto val="1"/>
        <c:lblAlgn val="ctr"/>
        <c:lblOffset val="100"/>
        <c:noMultiLvlLbl val="0"/>
      </c:catAx>
      <c:valAx>
        <c:axId val="1529107112"/>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9110472"/>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1529099704"/>
        <c:axId val="1529068040"/>
      </c:barChart>
      <c:catAx>
        <c:axId val="152909970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9068040"/>
        <c:crosses val="autoZero"/>
        <c:auto val="1"/>
        <c:lblAlgn val="ctr"/>
        <c:lblOffset val="100"/>
        <c:noMultiLvlLbl val="0"/>
      </c:catAx>
      <c:valAx>
        <c:axId val="15290680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9099704"/>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1529048760"/>
        <c:axId val="1529015448"/>
      </c:barChart>
      <c:catAx>
        <c:axId val="1529048760"/>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9015448"/>
        <c:crosses val="autoZero"/>
        <c:auto val="1"/>
        <c:lblAlgn val="ctr"/>
        <c:lblOffset val="100"/>
        <c:noMultiLvlLbl val="0"/>
      </c:catAx>
      <c:valAx>
        <c:axId val="1529015448"/>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9048760"/>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dPt>
          <c:dPt>
            <c:idx val="11"/>
            <c:invertIfNegative val="0"/>
            <c:bubble3D val="0"/>
            <c:spPr>
              <a:noFill/>
              <a:ln>
                <a:noFill/>
              </a:ln>
              <a:effectLst/>
            </c:spPr>
          </c:dPt>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1522679000"/>
        <c:axId val="1522675352"/>
      </c:barChart>
      <c:catAx>
        <c:axId val="1522679000"/>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2675352"/>
        <c:crosses val="autoZero"/>
        <c:auto val="1"/>
        <c:lblAlgn val="ctr"/>
        <c:lblOffset val="100"/>
        <c:noMultiLvlLbl val="0"/>
      </c:catAx>
      <c:valAx>
        <c:axId val="1522675352"/>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2679000"/>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1530802280"/>
        <c:axId val="1530805912"/>
      </c:barChart>
      <c:catAx>
        <c:axId val="1530802280"/>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30805912"/>
        <c:crosses val="autoZero"/>
        <c:auto val="1"/>
        <c:lblAlgn val="ctr"/>
        <c:lblOffset val="100"/>
        <c:noMultiLvlLbl val="0"/>
      </c:catAx>
      <c:valAx>
        <c:axId val="1530805912"/>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30802280"/>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1530843944"/>
        <c:axId val="1530847544"/>
      </c:barChart>
      <c:catAx>
        <c:axId val="153084394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30847544"/>
        <c:crosses val="autoZero"/>
        <c:auto val="1"/>
        <c:lblAlgn val="ctr"/>
        <c:lblOffset val="100"/>
        <c:noMultiLvlLbl val="0"/>
      </c:catAx>
      <c:valAx>
        <c:axId val="153084754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30843944"/>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(Sheet1!$F$27,Sheet1!$F$47,Sheet1!$F$97)</c:f>
              <c:numCache>
                <c:formatCode>General</c:formatCode>
                <c:ptCount val="3"/>
                <c:pt idx="0">
                  <c:v>1.0</c:v>
                </c:pt>
                <c:pt idx="1">
                  <c:v>1.0</c:v>
                </c:pt>
                <c:pt idx="2">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(Sheet1!$F$28,Sheet1!$F$48,Sheet1!$F$98)</c:f>
              <c:numCache>
                <c:formatCode>General</c:formatCode>
                <c:ptCount val="3"/>
                <c:pt idx="0">
                  <c:v>1.31083660882258</c:v>
                </c:pt>
                <c:pt idx="1">
                  <c:v>0.81719489482245</c:v>
                </c:pt>
                <c:pt idx="2">
                  <c:v>0.465423705640499</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(Sheet1!$F$29,Sheet1!$F$49,Sheet1!$F$99)</c:f>
              <c:numCache>
                <c:formatCode>General</c:formatCode>
                <c:ptCount val="3"/>
                <c:pt idx="0">
                  <c:v>1.8423460201957</c:v>
                </c:pt>
                <c:pt idx="1">
                  <c:v>0.569207907349579</c:v>
                </c:pt>
                <c:pt idx="2">
                  <c:v>0.443071661584369</c:v>
                </c:pt>
              </c:numCache>
            </c:numRef>
          </c:val>
        </c:ser>
        <c:dLbls>
          <c:showLegendKey val="0"/>
          <c:showVal val="0"/>
          <c:showCatName val="0"/>
          <c:showSerName val="0"/>
          <c:showPercent val="0"/>
          <c:showBubbleSize val="0"/>
        </c:dLbls>
        <c:gapWidth val="150"/>
        <c:axId val="1528943080"/>
        <c:axId val="1528948600"/>
      </c:barChart>
      <c:catAx>
        <c:axId val="1528943080"/>
        <c:scaling>
          <c:orientation val="minMax"/>
        </c:scaling>
        <c:delete val="0"/>
        <c:axPos val="b"/>
        <c:title>
          <c:tx>
            <c:rich>
              <a:bodyPr/>
              <a:lstStyle/>
              <a:p>
                <a:pPr>
                  <a:defRPr/>
                </a:pPr>
                <a:r>
                  <a:rPr lang="en-US"/>
                  <a:t>Normalized Metric</a:t>
                </a:r>
              </a:p>
            </c:rich>
          </c:tx>
          <c:layout/>
          <c:overlay val="0"/>
        </c:title>
        <c:majorTickMark val="none"/>
        <c:minorTickMark val="none"/>
        <c:tickLblPos val="nextTo"/>
        <c:crossAx val="1528948600"/>
        <c:crosses val="autoZero"/>
        <c:auto val="1"/>
        <c:lblAlgn val="ctr"/>
        <c:lblOffset val="100"/>
        <c:noMultiLvlLbl val="0"/>
      </c:catAx>
      <c:valAx>
        <c:axId val="1528948600"/>
        <c:scaling>
          <c:orientation val="minMax"/>
        </c:scaling>
        <c:delete val="0"/>
        <c:axPos val="l"/>
        <c:majorGridlines/>
        <c:numFmt formatCode="General" sourceLinked="1"/>
        <c:majorTickMark val="out"/>
        <c:minorTickMark val="none"/>
        <c:tickLblPos val="nextTo"/>
        <c:crossAx val="1528943080"/>
        <c:crosses val="autoZero"/>
        <c:crossBetween val="between"/>
      </c:valAx>
      <c:spPr>
        <a:noFill/>
        <a:ln w="25400">
          <a:noFill/>
        </a:ln>
      </c:spPr>
    </c:plotArea>
    <c:legend>
      <c:legendPos val="t"/>
      <c:layout/>
      <c:overlay val="0"/>
    </c:legend>
    <c:plotVisOnly val="1"/>
    <c:dispBlanksAs val="gap"/>
    <c:showDLblsOverMax val="0"/>
  </c:chart>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0.0422949214681498"/>
          <c:w val="0.812485267171792"/>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1.0</c:v>
                </c:pt>
                <c:pt idx="1">
                  <c:v>1.0</c:v>
                </c:pt>
              </c:numCache>
            </c:numRef>
          </c:val>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0.0885826771653543</c:v>
                </c:pt>
                <c:pt idx="1">
                  <c:v>0.0134486900255947</c:v>
                </c:pt>
              </c:numCache>
            </c:numRef>
          </c:val>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c:v>
                </c:pt>
                <c:pt idx="1">
                  <c:v>0.311830651836331</c:v>
                </c:pt>
              </c:numCache>
            </c:numRef>
          </c:val>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1.01476377952756</c:v>
                </c:pt>
                <c:pt idx="1">
                  <c:v>0.678499123939099</c:v>
                </c:pt>
              </c:numCache>
            </c:numRef>
          </c:val>
        </c:ser>
        <c:dLbls>
          <c:showLegendKey val="0"/>
          <c:showVal val="0"/>
          <c:showCatName val="0"/>
          <c:showSerName val="0"/>
          <c:showPercent val="0"/>
          <c:showBubbleSize val="0"/>
        </c:dLbls>
        <c:gapWidth val="150"/>
        <c:axId val="1525267384"/>
        <c:axId val="1525270504"/>
      </c:barChart>
      <c:catAx>
        <c:axId val="1525267384"/>
        <c:scaling>
          <c:orientation val="minMax"/>
        </c:scaling>
        <c:delete val="0"/>
        <c:axPos val="b"/>
        <c:majorTickMark val="out"/>
        <c:minorTickMark val="none"/>
        <c:tickLblPos val="nextTo"/>
        <c:txPr>
          <a:bodyPr/>
          <a:lstStyle/>
          <a:p>
            <a:pPr>
              <a:defRPr sz="2400"/>
            </a:pPr>
            <a:endParaRPr lang="en-US"/>
          </a:p>
        </c:txPr>
        <c:crossAx val="1525270504"/>
        <c:crosses val="autoZero"/>
        <c:auto val="1"/>
        <c:lblAlgn val="ctr"/>
        <c:lblOffset val="100"/>
        <c:noMultiLvlLbl val="0"/>
      </c:catAx>
      <c:valAx>
        <c:axId val="1525270504"/>
        <c:scaling>
          <c:orientation val="minMax"/>
        </c:scaling>
        <c:delete val="0"/>
        <c:axPos val="l"/>
        <c:majorGridlines/>
        <c:title>
          <c:tx>
            <c:rich>
              <a:bodyPr rot="-5400000" vert="horz"/>
              <a:lstStyle/>
              <a:p>
                <a:pPr>
                  <a:defRPr/>
                </a:pPr>
                <a:r>
                  <a:rPr lang="en-US" sz="2400" dirty="0" smtClean="0"/>
                  <a:t>Normalized</a:t>
                </a:r>
                <a:r>
                  <a:rPr lang="en-US" sz="2400" baseline="0" dirty="0" smtClean="0"/>
                  <a:t> Savings</a:t>
                </a:r>
                <a:endParaRPr lang="en-US" sz="2400" dirty="0"/>
              </a:p>
            </c:rich>
          </c:tx>
          <c:layout/>
          <c:overlay val="0"/>
        </c:title>
        <c:numFmt formatCode="General" sourceLinked="1"/>
        <c:majorTickMark val="out"/>
        <c:minorTickMark val="none"/>
        <c:tickLblPos val="nextTo"/>
        <c:txPr>
          <a:bodyPr/>
          <a:lstStyle/>
          <a:p>
            <a:pPr>
              <a:defRPr sz="1800"/>
            </a:pPr>
            <a:endParaRPr lang="en-US"/>
          </a:p>
        </c:txPr>
        <c:crossAx val="1525267384"/>
        <c:crosses val="autoZero"/>
        <c:crossBetween val="between"/>
      </c:valAx>
    </c:plotArea>
    <c:legend>
      <c:legendPos val="r"/>
      <c:layout>
        <c:manualLayout>
          <c:xMode val="edge"/>
          <c:yMode val="edge"/>
          <c:x val="0.283318352894567"/>
          <c:y val="0.00220680748239803"/>
          <c:w val="0.667939508740653"/>
          <c:h val="0.14108903053784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Sheet1!$F$27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Sheet1!$F$28</c:f>
              <c:numCache>
                <c:formatCode>General</c:formatCode>
                <c:ptCount val="1"/>
                <c:pt idx="0">
                  <c:v>1.31083660882258</c:v>
                </c:pt>
              </c:numCache>
            </c:numRef>
          </c:val>
        </c:ser>
        <c:ser>
          <c:idx val="1"/>
          <c:order val="2"/>
          <c:tx>
            <c:strRef>
              <c:f>Sheet1!$G$21</c:f>
              <c:strCache>
                <c:ptCount val="1"/>
                <c:pt idx="0">
                  <c:v>16GB DRAM</c:v>
                </c:pt>
              </c:strCache>
            </c:strRef>
          </c:tx>
          <c:spPr>
            <a:solidFill>
              <a:srgbClr val="0070C0"/>
            </a:solidFill>
            <a:ln>
              <a:solidFill>
                <a:schemeClr val="tx1"/>
              </a:solidFill>
            </a:ln>
          </c:spPr>
          <c:invertIfNegative val="0"/>
          <c:dPt>
            <c:idx val="0"/>
            <c:invertIfNegative val="0"/>
            <c:bubble3D val="0"/>
            <c:spPr>
              <a:solidFill>
                <a:srgbClr val="FFC000"/>
              </a:solidFill>
              <a:ln>
                <a:solidFill>
                  <a:schemeClr val="tx1"/>
                </a:solidFill>
              </a:ln>
            </c:spPr>
          </c:dPt>
          <c:cat>
            <c:strRef>
              <c:f>Sheet1!$E$9</c:f>
              <c:strCache>
                <c:ptCount val="1"/>
                <c:pt idx="0">
                  <c:v>Avg</c:v>
                </c:pt>
              </c:strCache>
            </c:strRef>
          </c:cat>
          <c:val>
            <c:numRef>
              <c:f>Sheet1!$F$29</c:f>
              <c:numCache>
                <c:formatCode>General</c:formatCode>
                <c:ptCount val="1"/>
                <c:pt idx="0">
                  <c:v>1.8423460201957</c:v>
                </c:pt>
              </c:numCache>
            </c:numRef>
          </c:val>
        </c:ser>
        <c:dLbls>
          <c:showLegendKey val="0"/>
          <c:showVal val="0"/>
          <c:showCatName val="0"/>
          <c:showSerName val="0"/>
          <c:showPercent val="0"/>
          <c:showBubbleSize val="0"/>
        </c:dLbls>
        <c:gapWidth val="150"/>
        <c:axId val="1529975064"/>
        <c:axId val="1529954840"/>
      </c:barChart>
      <c:catAx>
        <c:axId val="1529975064"/>
        <c:scaling>
          <c:orientation val="minMax"/>
        </c:scaling>
        <c:delete val="1"/>
        <c:axPos val="b"/>
        <c:majorTickMark val="none"/>
        <c:minorTickMark val="none"/>
        <c:tickLblPos val="nextTo"/>
        <c:crossAx val="1529954840"/>
        <c:crosses val="autoZero"/>
        <c:auto val="1"/>
        <c:lblAlgn val="ctr"/>
        <c:lblOffset val="100"/>
        <c:noMultiLvlLbl val="0"/>
      </c:catAx>
      <c:valAx>
        <c:axId val="1529954840"/>
        <c:scaling>
          <c:orientation val="minMax"/>
        </c:scaling>
        <c:delete val="0"/>
        <c:axPos val="l"/>
        <c:majorGridlines/>
        <c:title>
          <c:tx>
            <c:rich>
              <a:bodyPr/>
              <a:lstStyle/>
              <a:p>
                <a:pPr>
                  <a:defRPr b="1"/>
                </a:pPr>
                <a:r>
                  <a:rPr lang="en-US" b="1"/>
                  <a:t>Normalized Weighted Speedup</a:t>
                </a:r>
              </a:p>
            </c:rich>
          </c:tx>
          <c:layout/>
          <c:overlay val="0"/>
        </c:title>
        <c:numFmt formatCode="General" sourceLinked="1"/>
        <c:majorTickMark val="out"/>
        <c:minorTickMark val="none"/>
        <c:tickLblPos val="nextTo"/>
        <c:crossAx val="1529975064"/>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Sheet1!$F$47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Sheet1!$F$48</c:f>
              <c:numCache>
                <c:formatCode>General</c:formatCode>
                <c:ptCount val="1"/>
                <c:pt idx="0">
                  <c:v>0.81719489482245</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Sheet1!$E$9</c:f>
              <c:strCache>
                <c:ptCount val="1"/>
                <c:pt idx="0">
                  <c:v>Avg</c:v>
                </c:pt>
              </c:strCache>
            </c:strRef>
          </c:cat>
          <c:val>
            <c:numRef>
              <c:f>Sheet1!$F$49</c:f>
              <c:numCache>
                <c:formatCode>General</c:formatCode>
                <c:ptCount val="1"/>
                <c:pt idx="0">
                  <c:v>0.569207907349579</c:v>
                </c:pt>
              </c:numCache>
            </c:numRef>
          </c:val>
        </c:ser>
        <c:dLbls>
          <c:showLegendKey val="0"/>
          <c:showVal val="0"/>
          <c:showCatName val="0"/>
          <c:showSerName val="0"/>
          <c:showPercent val="0"/>
          <c:showBubbleSize val="0"/>
        </c:dLbls>
        <c:gapWidth val="150"/>
        <c:axId val="1529902216"/>
        <c:axId val="1529905192"/>
      </c:barChart>
      <c:catAx>
        <c:axId val="1529902216"/>
        <c:scaling>
          <c:orientation val="minMax"/>
        </c:scaling>
        <c:delete val="1"/>
        <c:axPos val="b"/>
        <c:majorTickMark val="none"/>
        <c:minorTickMark val="none"/>
        <c:tickLblPos val="nextTo"/>
        <c:crossAx val="1529905192"/>
        <c:crosses val="autoZero"/>
        <c:auto val="1"/>
        <c:lblAlgn val="ctr"/>
        <c:lblOffset val="100"/>
        <c:noMultiLvlLbl val="0"/>
      </c:catAx>
      <c:valAx>
        <c:axId val="1529905192"/>
        <c:scaling>
          <c:orientation val="minMax"/>
        </c:scaling>
        <c:delete val="0"/>
        <c:axPos val="l"/>
        <c:majorGridlines/>
        <c:title>
          <c:tx>
            <c:rich>
              <a:bodyPr/>
              <a:lstStyle/>
              <a:p>
                <a:pPr>
                  <a:defRPr b="1"/>
                </a:pPr>
                <a:r>
                  <a:rPr lang="en-US" b="1" dirty="0"/>
                  <a:t>Normalized </a:t>
                </a:r>
                <a:r>
                  <a:rPr lang="en-US" b="1" dirty="0" smtClean="0"/>
                  <a:t>Max. </a:t>
                </a:r>
                <a:r>
                  <a:rPr lang="en-US" b="1" dirty="0"/>
                  <a:t>Slowdown</a:t>
                </a:r>
              </a:p>
            </c:rich>
          </c:tx>
          <c:layout/>
          <c:overlay val="0"/>
        </c:title>
        <c:numFmt formatCode="General" sourceLinked="1"/>
        <c:majorTickMark val="out"/>
        <c:minorTickMark val="none"/>
        <c:tickLblPos val="nextTo"/>
        <c:crossAx val="1529902216"/>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manualLayout>
          <c:layoutTarget val="inner"/>
          <c:xMode val="edge"/>
          <c:yMode val="edge"/>
          <c:x val="0.196799687922272"/>
          <c:y val="0.134182129085658"/>
          <c:w val="0.772958040525943"/>
          <c:h val="0.572258160755767"/>
        </c:manualLayout>
      </c:layout>
      <c:barChart>
        <c:barDir val="col"/>
        <c:grouping val="clustered"/>
        <c:varyColors val="0"/>
        <c:ser>
          <c:idx val="1"/>
          <c:order val="0"/>
          <c:tx>
            <c:v>STT-RAM (base)</c:v>
          </c:tx>
          <c:invertIfNegative val="0"/>
          <c:val>
            <c:numRef>
              <c:f>DATA3!$AE$254:$AE$265</c:f>
              <c:numCache>
                <c:formatCode>0%</c:formatCode>
                <c:ptCount val="12"/>
                <c:pt idx="0">
                  <c:v>0.955735103004788</c:v>
                </c:pt>
                <c:pt idx="1">
                  <c:v>0.91812375170456</c:v>
                </c:pt>
                <c:pt idx="2">
                  <c:v>0.934346948873282</c:v>
                </c:pt>
                <c:pt idx="3">
                  <c:v>0.955791847209529</c:v>
                </c:pt>
                <c:pt idx="4">
                  <c:v>0.957383869299522</c:v>
                </c:pt>
                <c:pt idx="5">
                  <c:v>0.920833921090981</c:v>
                </c:pt>
                <c:pt idx="6">
                  <c:v>0.954044207803924</c:v>
                </c:pt>
                <c:pt idx="7">
                  <c:v>0.930193168435743</c:v>
                </c:pt>
                <c:pt idx="8">
                  <c:v>0.954133461057936</c:v>
                </c:pt>
                <c:pt idx="9">
                  <c:v>0.945068867250995</c:v>
                </c:pt>
                <c:pt idx="10">
                  <c:v>0.921034999102877</c:v>
                </c:pt>
                <c:pt idx="11">
                  <c:v>0.940608194984922</c:v>
                </c:pt>
              </c:numCache>
            </c:numRef>
          </c:val>
        </c:ser>
        <c:ser>
          <c:idx val="0"/>
          <c:order val="1"/>
          <c:tx>
            <c:v>STT-RAM (opt)</c:v>
          </c:tx>
          <c:invertIfNegative val="0"/>
          <c:cat>
            <c:strRef>
              <c:f>DATA3!$B$272:$B$283</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DATA3!$AE$272:$AE$283</c:f>
              <c:numCache>
                <c:formatCode>0%</c:formatCode>
                <c:ptCount val="12"/>
                <c:pt idx="0">
                  <c:v>0.96014015490016</c:v>
                </c:pt>
                <c:pt idx="1">
                  <c:v>0.914526536881981</c:v>
                </c:pt>
                <c:pt idx="2">
                  <c:v>0.944297717493359</c:v>
                </c:pt>
                <c:pt idx="3">
                  <c:v>0.956316404121815</c:v>
                </c:pt>
                <c:pt idx="4">
                  <c:v>0.959512807264697</c:v>
                </c:pt>
                <c:pt idx="5">
                  <c:v>0.920918636758808</c:v>
                </c:pt>
                <c:pt idx="6">
                  <c:v>0.959476493019427</c:v>
                </c:pt>
                <c:pt idx="7">
                  <c:v>0.935640973444873</c:v>
                </c:pt>
                <c:pt idx="8">
                  <c:v>0.960028948504045</c:v>
                </c:pt>
                <c:pt idx="9">
                  <c:v>0.945741474428232</c:v>
                </c:pt>
                <c:pt idx="10">
                  <c:v>0.935460062455704</c:v>
                </c:pt>
                <c:pt idx="11">
                  <c:v>0.944732746297554</c:v>
                </c:pt>
              </c:numCache>
            </c:numRef>
          </c:val>
        </c:ser>
        <c:dLbls>
          <c:showLegendKey val="0"/>
          <c:showVal val="0"/>
          <c:showCatName val="0"/>
          <c:showSerName val="0"/>
          <c:showPercent val="0"/>
          <c:showBubbleSize val="0"/>
        </c:dLbls>
        <c:gapWidth val="150"/>
        <c:axId val="1528849880"/>
        <c:axId val="1528852856"/>
      </c:barChart>
      <c:catAx>
        <c:axId val="1528849880"/>
        <c:scaling>
          <c:orientation val="minMax"/>
        </c:scaling>
        <c:delete val="0"/>
        <c:axPos val="b"/>
        <c:majorTickMark val="out"/>
        <c:minorTickMark val="none"/>
        <c:tickLblPos val="nextTo"/>
        <c:crossAx val="1528852856"/>
        <c:crosses val="autoZero"/>
        <c:auto val="1"/>
        <c:lblAlgn val="ctr"/>
        <c:lblOffset val="100"/>
        <c:noMultiLvlLbl val="0"/>
      </c:catAx>
      <c:valAx>
        <c:axId val="1528852856"/>
        <c:scaling>
          <c:orientation val="minMax"/>
        </c:scaling>
        <c:delete val="0"/>
        <c:axPos val="l"/>
        <c:majorGridlines/>
        <c:title>
          <c:tx>
            <c:rich>
              <a:bodyPr rot="-5400000" vert="horz"/>
              <a:lstStyle/>
              <a:p>
                <a:pPr>
                  <a:defRPr sz="1600"/>
                </a:pPr>
                <a:r>
                  <a:rPr lang="en-US" sz="1800" dirty="0" smtClean="0"/>
                  <a:t>Performance </a:t>
                </a:r>
                <a:endParaRPr lang="en-US" sz="1800" dirty="0"/>
              </a:p>
              <a:p>
                <a:pPr>
                  <a:defRPr sz="1600"/>
                </a:pPr>
                <a:r>
                  <a:rPr lang="en-US" sz="1800" dirty="0" smtClean="0"/>
                  <a:t>vs. </a:t>
                </a:r>
                <a:r>
                  <a:rPr lang="en-US" sz="1800" dirty="0"/>
                  <a:t>DRAM</a:t>
                </a:r>
              </a:p>
            </c:rich>
          </c:tx>
          <c:layout>
            <c:manualLayout>
              <c:xMode val="edge"/>
              <c:yMode val="edge"/>
              <c:x val="0.0"/>
              <c:y val="0.140480918786801"/>
            </c:manualLayout>
          </c:layout>
          <c:overlay val="0"/>
        </c:title>
        <c:numFmt formatCode="0%" sourceLinked="1"/>
        <c:majorTickMark val="out"/>
        <c:minorTickMark val="none"/>
        <c:tickLblPos val="nextTo"/>
        <c:txPr>
          <a:bodyPr/>
          <a:lstStyle/>
          <a:p>
            <a:pPr>
              <a:defRPr sz="1200"/>
            </a:pPr>
            <a:endParaRPr lang="en-US"/>
          </a:p>
        </c:txPr>
        <c:crossAx val="1528849880"/>
        <c:crosses val="autoZero"/>
        <c:crossBetween val="between"/>
      </c:valAx>
      <c:spPr>
        <a:noFill/>
      </c:spPr>
    </c:plotArea>
    <c:legend>
      <c:legendPos val="t"/>
      <c:layout>
        <c:manualLayout>
          <c:xMode val="edge"/>
          <c:yMode val="edge"/>
          <c:x val="0.235482519014531"/>
          <c:y val="0.0335305711241938"/>
          <c:w val="0.529034961970939"/>
          <c:h val="0.0854787545108959"/>
        </c:manualLayou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barChart>
        <c:barDir val="col"/>
        <c:grouping val="stacked"/>
        <c:varyColors val="0"/>
        <c:ser>
          <c:idx val="0"/>
          <c:order val="0"/>
          <c:tx>
            <c:strRef>
              <c:f>DATA3!$AF$253</c:f>
              <c:strCache>
                <c:ptCount val="1"/>
                <c:pt idx="0">
                  <c:v>ACT+PRE</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DATA3!$AF$254:$AF$265</c:f>
              <c:numCache>
                <c:formatCode>0%</c:formatCode>
                <c:ptCount val="12"/>
                <c:pt idx="0">
                  <c:v>0.301747004004193</c:v>
                </c:pt>
                <c:pt idx="1">
                  <c:v>0.276460740767901</c:v>
                </c:pt>
                <c:pt idx="2">
                  <c:v>0.374246102624908</c:v>
                </c:pt>
                <c:pt idx="3">
                  <c:v>0.321193773889845</c:v>
                </c:pt>
                <c:pt idx="4">
                  <c:v>0.339731364740398</c:v>
                </c:pt>
                <c:pt idx="5">
                  <c:v>0.34882700464223</c:v>
                </c:pt>
                <c:pt idx="6">
                  <c:v>0.361969230116095</c:v>
                </c:pt>
                <c:pt idx="7">
                  <c:v>0.260303148145966</c:v>
                </c:pt>
                <c:pt idx="8">
                  <c:v>0.33523660020355</c:v>
                </c:pt>
                <c:pt idx="9">
                  <c:v>0.393846164880816</c:v>
                </c:pt>
                <c:pt idx="10">
                  <c:v>0.326548185802742</c:v>
                </c:pt>
                <c:pt idx="11">
                  <c:v>0.330919029074422</c:v>
                </c:pt>
              </c:numCache>
            </c:numRef>
          </c:val>
        </c:ser>
        <c:ser>
          <c:idx val="1"/>
          <c:order val="1"/>
          <c:tx>
            <c:strRef>
              <c:f>DATA3!$AG$253</c:f>
              <c:strCache>
                <c:ptCount val="1"/>
                <c:pt idx="0">
                  <c:v>WB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DATA3!$AG$254:$AG$265</c:f>
              <c:numCache>
                <c:formatCode>0%</c:formatCode>
                <c:ptCount val="12"/>
                <c:pt idx="0">
                  <c:v>0.0185287696079311</c:v>
                </c:pt>
                <c:pt idx="1">
                  <c:v>0.0273970530019987</c:v>
                </c:pt>
                <c:pt idx="2">
                  <c:v>0.0135177849359938</c:v>
                </c:pt>
                <c:pt idx="3">
                  <c:v>0.0159786244869045</c:v>
                </c:pt>
                <c:pt idx="4">
                  <c:v>0.0222327724420047</c:v>
                </c:pt>
                <c:pt idx="5">
                  <c:v>0.0186487519376289</c:v>
                </c:pt>
                <c:pt idx="6">
                  <c:v>0.0158715196141603</c:v>
                </c:pt>
                <c:pt idx="7">
                  <c:v>0.0258260822607475</c:v>
                </c:pt>
                <c:pt idx="8">
                  <c:v>0.0168700752780532</c:v>
                </c:pt>
                <c:pt idx="9">
                  <c:v>0.0163618832378828</c:v>
                </c:pt>
                <c:pt idx="10">
                  <c:v>0.0150084765126291</c:v>
                </c:pt>
                <c:pt idx="11">
                  <c:v>0.0187492539378122</c:v>
                </c:pt>
              </c:numCache>
            </c:numRef>
          </c:val>
        </c:ser>
        <c:ser>
          <c:idx val="2"/>
          <c:order val="2"/>
          <c:tx>
            <c:strRef>
              <c:f>DATA3!$AH$253</c:f>
              <c:strCache>
                <c:ptCount val="1"/>
                <c:pt idx="0">
                  <c:v>RB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DATA3!$AH$254:$AH$265</c:f>
              <c:numCache>
                <c:formatCode>0%</c:formatCode>
                <c:ptCount val="12"/>
                <c:pt idx="0">
                  <c:v>0.0175196370561174</c:v>
                </c:pt>
                <c:pt idx="1">
                  <c:v>0.0141617981497664</c:v>
                </c:pt>
                <c:pt idx="2">
                  <c:v>0.010281025536002</c:v>
                </c:pt>
                <c:pt idx="3">
                  <c:v>0.0187812377047714</c:v>
                </c:pt>
                <c:pt idx="4">
                  <c:v>0.0236646924890344</c:v>
                </c:pt>
                <c:pt idx="5">
                  <c:v>0.0101482727717277</c:v>
                </c:pt>
                <c:pt idx="6">
                  <c:v>0.0241610716167688</c:v>
                </c:pt>
                <c:pt idx="7">
                  <c:v>0.0169857619267297</c:v>
                </c:pt>
                <c:pt idx="8">
                  <c:v>0.0133146280157119</c:v>
                </c:pt>
                <c:pt idx="9">
                  <c:v>0.0127433858270102</c:v>
                </c:pt>
                <c:pt idx="10">
                  <c:v>0.0101663101466437</c:v>
                </c:pt>
                <c:pt idx="11">
                  <c:v>0.0156298019309349</c:v>
                </c:pt>
              </c:numCache>
            </c:numRef>
          </c:val>
        </c:ser>
        <c:dLbls>
          <c:showLegendKey val="0"/>
          <c:showVal val="0"/>
          <c:showCatName val="0"/>
          <c:showSerName val="0"/>
          <c:showPercent val="0"/>
          <c:showBubbleSize val="0"/>
        </c:dLbls>
        <c:gapWidth val="150"/>
        <c:overlap val="100"/>
        <c:axId val="1525498392"/>
        <c:axId val="1525501368"/>
      </c:barChart>
      <c:catAx>
        <c:axId val="1525498392"/>
        <c:scaling>
          <c:orientation val="minMax"/>
        </c:scaling>
        <c:delete val="0"/>
        <c:axPos val="b"/>
        <c:majorTickMark val="out"/>
        <c:minorTickMark val="none"/>
        <c:tickLblPos val="nextTo"/>
        <c:crossAx val="1525501368"/>
        <c:crosses val="autoZero"/>
        <c:auto val="1"/>
        <c:lblAlgn val="ctr"/>
        <c:lblOffset val="100"/>
        <c:noMultiLvlLbl val="0"/>
      </c:catAx>
      <c:valAx>
        <c:axId val="1525501368"/>
        <c:scaling>
          <c:orientation val="minMax"/>
          <c:max val="1.0"/>
        </c:scaling>
        <c:delete val="0"/>
        <c:axPos val="l"/>
        <c:majorGridlines/>
        <c:title>
          <c:tx>
            <c:rich>
              <a:bodyPr rot="-5400000" vert="horz"/>
              <a:lstStyle/>
              <a:p>
                <a:pPr>
                  <a:defRPr/>
                </a:pPr>
                <a:r>
                  <a:rPr lang="en-US" sz="1800" dirty="0" smtClean="0"/>
                  <a:t>Energy</a:t>
                </a:r>
                <a:r>
                  <a:rPr lang="en-US" sz="1800" baseline="0" dirty="0" smtClean="0"/>
                  <a:t> </a:t>
                </a:r>
              </a:p>
              <a:p>
                <a:pPr>
                  <a:defRPr/>
                </a:pPr>
                <a:r>
                  <a:rPr lang="en-US" sz="1800" baseline="0" dirty="0" smtClean="0"/>
                  <a:t>vs. DRAM</a:t>
                </a:r>
                <a:endParaRPr lang="en-US" sz="1800" dirty="0"/>
              </a:p>
            </c:rich>
          </c:tx>
          <c:layout>
            <c:manualLayout>
              <c:xMode val="edge"/>
              <c:yMode val="edge"/>
              <c:x val="0.0143002128892585"/>
              <c:y val="0.276314598606209"/>
            </c:manualLayout>
          </c:layout>
          <c:overlay val="0"/>
        </c:title>
        <c:numFmt formatCode="0%" sourceLinked="1"/>
        <c:majorTickMark val="out"/>
        <c:minorTickMark val="none"/>
        <c:tickLblPos val="nextTo"/>
        <c:crossAx val="1525498392"/>
        <c:crosses val="autoZero"/>
        <c:crossBetween val="between"/>
      </c:valAx>
      <c:spPr>
        <a:noFill/>
      </c:spPr>
    </c:plotArea>
    <c:legend>
      <c:legendPos val="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dPt>
          <c:dPt>
            <c:idx val="1"/>
            <c:invertIfNegative val="0"/>
            <c:bubble3D val="0"/>
            <c:spPr>
              <a:solidFill>
                <a:schemeClr val="accent1"/>
              </a:solidFill>
              <a:ln>
                <a:solidFill>
                  <a:schemeClr val="accent1">
                    <a:lumMod val="50000"/>
                  </a:schemeClr>
                </a:solidFill>
              </a:ln>
              <a:effectLst/>
            </c:spPr>
          </c:dPt>
          <c:dPt>
            <c:idx val="2"/>
            <c:invertIfNegative val="0"/>
            <c:bubble3D val="0"/>
            <c:spPr>
              <a:solidFill>
                <a:schemeClr val="accent1"/>
              </a:solidFill>
              <a:ln>
                <a:solidFill>
                  <a:schemeClr val="accent1">
                    <a:lumMod val="50000"/>
                  </a:schemeClr>
                </a:solidFill>
              </a:ln>
              <a:effectLst/>
            </c:spPr>
          </c:dPt>
          <c:dPt>
            <c:idx val="3"/>
            <c:invertIfNegative val="0"/>
            <c:bubble3D val="0"/>
            <c:spPr>
              <a:solidFill>
                <a:schemeClr val="accent3"/>
              </a:solidFill>
              <a:ln>
                <a:solidFill>
                  <a:schemeClr val="accent3">
                    <a:lumMod val="50000"/>
                  </a:schemeClr>
                </a:solidFill>
              </a:ln>
              <a:effectLst/>
            </c:spPr>
          </c:dPt>
          <c:dPt>
            <c:idx val="4"/>
            <c:invertIfNegative val="0"/>
            <c:bubble3D val="0"/>
            <c:spPr>
              <a:solidFill>
                <a:schemeClr val="accent3"/>
              </a:solidFill>
              <a:ln>
                <a:solidFill>
                  <a:schemeClr val="accent3">
                    <a:lumMod val="50000"/>
                  </a:schemeClr>
                </a:solidFill>
              </a:ln>
              <a:effectLst/>
            </c:spPr>
          </c:dPt>
          <c:dPt>
            <c:idx val="5"/>
            <c:invertIfNegative val="0"/>
            <c:bubble3D val="0"/>
            <c:spPr>
              <a:solidFill>
                <a:schemeClr val="accent3"/>
              </a:solidFill>
              <a:ln>
                <a:solidFill>
                  <a:schemeClr val="accent3">
                    <a:lumMod val="50000"/>
                  </a:schemeClr>
                </a:solidFill>
              </a:ln>
              <a:effectLst/>
            </c:spPr>
          </c:dPt>
          <c:dLbls>
            <c:dLbl>
              <c:idx val="0"/>
              <c:delete val="1"/>
              <c:extLst>
                <c:ext xmlns:c15="http://schemas.microsoft.com/office/drawing/2012/chart" uri="{CE6537A1-D6FC-4f65-9D91-7224C49458BB}"/>
              </c:extLst>
            </c:dLbl>
            <c:dLbl>
              <c:idx val="1"/>
              <c:layout/>
              <c:tx>
                <c:rich>
                  <a:bodyPr/>
                  <a:lstStyle/>
                  <a:p>
                    <a:r>
                      <a:rPr lang="en-US" altLang="ko-KR" smtClean="0"/>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ltLang="ko-KR" smtClean="0"/>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ltLang="ko-KR" smtClean="0"/>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altLang="ko-KR" smtClean="0"/>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dLbl>
              <c:idx val="5"/>
              <c:layout/>
              <c:tx>
                <c:rich>
                  <a:bodyPr/>
                  <a:lstStyle/>
                  <a:p>
                    <a:r>
                      <a:rPr lang="en-US" altLang="ko-KR" smtClean="0"/>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1.0</c:v>
                </c:pt>
                <c:pt idx="1">
                  <c:v>1.559151435</c:v>
                </c:pt>
                <c:pt idx="2">
                  <c:v>1.252544595</c:v>
                </c:pt>
                <c:pt idx="3">
                  <c:v>9.024112831</c:v>
                </c:pt>
                <c:pt idx="4">
                  <c:v>11.6257351</c:v>
                </c:pt>
                <c:pt idx="5">
                  <c:v>13.78144332</c:v>
                </c:pt>
              </c:numCache>
            </c:numRef>
          </c:val>
        </c:ser>
        <c:dLbls>
          <c:showLegendKey val="0"/>
          <c:showVal val="0"/>
          <c:showCatName val="0"/>
          <c:showSerName val="0"/>
          <c:showPercent val="0"/>
          <c:showBubbleSize val="0"/>
        </c:dLbls>
        <c:gapWidth val="80"/>
        <c:overlap val="-27"/>
        <c:axId val="1611303240"/>
        <c:axId val="1635153096"/>
      </c:barChart>
      <c:catAx>
        <c:axId val="1611303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35153096"/>
        <c:crosses val="autoZero"/>
        <c:auto val="1"/>
        <c:lblAlgn val="ctr"/>
        <c:lblOffset val="100"/>
        <c:noMultiLvlLbl val="0"/>
      </c:catAx>
      <c:valAx>
        <c:axId val="1635153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smtClean="0"/>
                  <a:t>Speedup</a:t>
                </a:r>
                <a:endParaRPr lang="ko-KR" altLang="en-US" dirty="0"/>
              </a:p>
            </c:rich>
          </c:tx>
          <c:layout>
            <c:manualLayout>
              <c:xMode val="edge"/>
              <c:yMode val="edge"/>
              <c:x val="0.0046296296296296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130324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0.0637506646</c:v>
                </c:pt>
                <c:pt idx="1">
                  <c:v>0.0243360804911885</c:v>
                </c:pt>
              </c:numCache>
            </c:numRef>
          </c:val>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0.9362493354</c:v>
                </c:pt>
                <c:pt idx="1">
                  <c:v>0.0899198736478402</c:v>
                </c:pt>
              </c:numCache>
            </c:numRef>
          </c:val>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0.0</c:v>
                </c:pt>
                <c:pt idx="1">
                  <c:v>0.0202188828553073</c:v>
                </c:pt>
              </c:numCache>
            </c:numRef>
          </c:val>
        </c:ser>
        <c:dLbls>
          <c:showLegendKey val="0"/>
          <c:showVal val="0"/>
          <c:showCatName val="0"/>
          <c:showSerName val="0"/>
          <c:showPercent val="0"/>
          <c:showBubbleSize val="0"/>
        </c:dLbls>
        <c:gapWidth val="80"/>
        <c:overlap val="100"/>
        <c:axId val="1638895848"/>
        <c:axId val="1641542072"/>
      </c:barChart>
      <c:catAx>
        <c:axId val="1638895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41542072"/>
        <c:crosses val="autoZero"/>
        <c:auto val="1"/>
        <c:lblAlgn val="ctr"/>
        <c:lblOffset val="100"/>
        <c:noMultiLvlLbl val="0"/>
      </c:catAx>
      <c:valAx>
        <c:axId val="1641542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3889584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388951381077"/>
          <c:y val="0.273282828282828"/>
          <c:w val="0.828633045869266"/>
          <c:h val="0.53"/>
        </c:manualLayout>
      </c:layout>
      <c:barChart>
        <c:barDir val="col"/>
        <c:grouping val="clustered"/>
        <c:varyColors val="0"/>
        <c:ser>
          <c:idx val="0"/>
          <c:order val="0"/>
          <c:tx>
            <c:strRef>
              <c:f>'fastbit-perf'!$B$1</c:f>
              <c:strCache>
                <c:ptCount val="1"/>
                <c:pt idx="0">
                  <c:v>Conservative (1 Bank)</c:v>
                </c:pt>
              </c:strCache>
            </c:strRef>
          </c:tx>
          <c:spPr>
            <a:solidFill>
              <a:schemeClr val="accent2">
                <a:lumMod val="40000"/>
                <a:lumOff val="60000"/>
              </a:schemeClr>
            </a:solidFill>
          </c:spPr>
          <c:invertIfNegative val="0"/>
          <c:cat>
            <c:numRef>
              <c:f>'fastbit-perf'!$A$2:$A$8</c:f>
              <c:numCache>
                <c:formatCode>General</c:formatCode>
                <c:ptCount val="7"/>
                <c:pt idx="0">
                  <c:v>3.0</c:v>
                </c:pt>
                <c:pt idx="1">
                  <c:v>9.0</c:v>
                </c:pt>
                <c:pt idx="2">
                  <c:v>20.0</c:v>
                </c:pt>
                <c:pt idx="3">
                  <c:v>45.0</c:v>
                </c:pt>
                <c:pt idx="4">
                  <c:v>98.0</c:v>
                </c:pt>
                <c:pt idx="5">
                  <c:v>118.0</c:v>
                </c:pt>
                <c:pt idx="6">
                  <c:v>128.0</c:v>
                </c:pt>
              </c:numCache>
            </c:numRef>
          </c:cat>
          <c:val>
            <c:numRef>
              <c:f>'fastbit-perf'!$B$2:$B$8</c:f>
              <c:numCache>
                <c:formatCode>General</c:formatCode>
                <c:ptCount val="7"/>
                <c:pt idx="0">
                  <c:v>1.24</c:v>
                </c:pt>
                <c:pt idx="1">
                  <c:v>1.2</c:v>
                </c:pt>
                <c:pt idx="2">
                  <c:v>1.21</c:v>
                </c:pt>
                <c:pt idx="3">
                  <c:v>1.22</c:v>
                </c:pt>
                <c:pt idx="4">
                  <c:v>1.23</c:v>
                </c:pt>
                <c:pt idx="5">
                  <c:v>1.23</c:v>
                </c:pt>
                <c:pt idx="6">
                  <c:v>1.23</c:v>
                </c:pt>
              </c:numCache>
            </c:numRef>
          </c:val>
        </c:ser>
        <c:ser>
          <c:idx val="1"/>
          <c:order val="1"/>
          <c:tx>
            <c:strRef>
              <c:f>'fastbit-perf'!$C$1</c:f>
              <c:strCache>
                <c:ptCount val="1"/>
                <c:pt idx="0">
                  <c:v>Aggressive (1 Bank)</c:v>
                </c:pt>
              </c:strCache>
            </c:strRef>
          </c:tx>
          <c:spPr>
            <a:solidFill>
              <a:schemeClr val="tx1">
                <a:lumMod val="65000"/>
                <a:lumOff val="35000"/>
              </a:schemeClr>
            </a:solidFill>
          </c:spPr>
          <c:invertIfNegative val="0"/>
          <c:cat>
            <c:numRef>
              <c:f>'fastbit-perf'!$A$2:$A$8</c:f>
              <c:numCache>
                <c:formatCode>General</c:formatCode>
                <c:ptCount val="7"/>
                <c:pt idx="0">
                  <c:v>3.0</c:v>
                </c:pt>
                <c:pt idx="1">
                  <c:v>9.0</c:v>
                </c:pt>
                <c:pt idx="2">
                  <c:v>20.0</c:v>
                </c:pt>
                <c:pt idx="3">
                  <c:v>45.0</c:v>
                </c:pt>
                <c:pt idx="4">
                  <c:v>98.0</c:v>
                </c:pt>
                <c:pt idx="5">
                  <c:v>118.0</c:v>
                </c:pt>
                <c:pt idx="6">
                  <c:v>128.0</c:v>
                </c:pt>
              </c:numCache>
            </c:numRef>
          </c:cat>
          <c:val>
            <c:numRef>
              <c:f>'fastbit-perf'!$C$2:$C$8</c:f>
              <c:numCache>
                <c:formatCode>General</c:formatCode>
                <c:ptCount val="7"/>
                <c:pt idx="0">
                  <c:v>1.26</c:v>
                </c:pt>
                <c:pt idx="1">
                  <c:v>1.24</c:v>
                </c:pt>
                <c:pt idx="2">
                  <c:v>1.26</c:v>
                </c:pt>
                <c:pt idx="3">
                  <c:v>1.27</c:v>
                </c:pt>
                <c:pt idx="4">
                  <c:v>1.28</c:v>
                </c:pt>
                <c:pt idx="5">
                  <c:v>1.28</c:v>
                </c:pt>
                <c:pt idx="6">
                  <c:v>1.28</c:v>
                </c:pt>
              </c:numCache>
            </c:numRef>
          </c:val>
        </c:ser>
        <c:ser>
          <c:idx val="2"/>
          <c:order val="2"/>
          <c:tx>
            <c:strRef>
              <c:f>'fastbit-perf'!$D$1</c:f>
              <c:strCache>
                <c:ptCount val="1"/>
                <c:pt idx="0">
                  <c:v>Conservative (4 Banks)</c:v>
                </c:pt>
              </c:strCache>
            </c:strRef>
          </c:tx>
          <c:spPr>
            <a:solidFill>
              <a:schemeClr val="accent2"/>
            </a:solidFill>
          </c:spPr>
          <c:invertIfNegative val="0"/>
          <c:cat>
            <c:numRef>
              <c:f>'fastbit-perf'!$A$2:$A$8</c:f>
              <c:numCache>
                <c:formatCode>General</c:formatCode>
                <c:ptCount val="7"/>
                <c:pt idx="0">
                  <c:v>3.0</c:v>
                </c:pt>
                <c:pt idx="1">
                  <c:v>9.0</c:v>
                </c:pt>
                <c:pt idx="2">
                  <c:v>20.0</c:v>
                </c:pt>
                <c:pt idx="3">
                  <c:v>45.0</c:v>
                </c:pt>
                <c:pt idx="4">
                  <c:v>98.0</c:v>
                </c:pt>
                <c:pt idx="5">
                  <c:v>118.0</c:v>
                </c:pt>
                <c:pt idx="6">
                  <c:v>128.0</c:v>
                </c:pt>
              </c:numCache>
            </c:numRef>
          </c:cat>
          <c:val>
            <c:numRef>
              <c:f>'fastbit-perf'!$D$2:$D$8</c:f>
              <c:numCache>
                <c:formatCode>General</c:formatCode>
                <c:ptCount val="7"/>
                <c:pt idx="0">
                  <c:v>1.28</c:v>
                </c:pt>
                <c:pt idx="1">
                  <c:v>1.27</c:v>
                </c:pt>
                <c:pt idx="2">
                  <c:v>1.29</c:v>
                </c:pt>
                <c:pt idx="3">
                  <c:v>1.3</c:v>
                </c:pt>
                <c:pt idx="4">
                  <c:v>1.32</c:v>
                </c:pt>
                <c:pt idx="5">
                  <c:v>1.32</c:v>
                </c:pt>
                <c:pt idx="6">
                  <c:v>1.32</c:v>
                </c:pt>
              </c:numCache>
            </c:numRef>
          </c:val>
        </c:ser>
        <c:ser>
          <c:idx val="3"/>
          <c:order val="3"/>
          <c:tx>
            <c:strRef>
              <c:f>'fastbit-perf'!$E$1</c:f>
              <c:strCache>
                <c:ptCount val="1"/>
                <c:pt idx="0">
                  <c:v>Aggressive (4 Banks)</c:v>
                </c:pt>
              </c:strCache>
            </c:strRef>
          </c:tx>
          <c:spPr>
            <a:solidFill>
              <a:schemeClr val="tx1"/>
            </a:solidFill>
          </c:spPr>
          <c:invertIfNegative val="0"/>
          <c:cat>
            <c:numRef>
              <c:f>'fastbit-perf'!$A$2:$A$8</c:f>
              <c:numCache>
                <c:formatCode>General</c:formatCode>
                <c:ptCount val="7"/>
                <c:pt idx="0">
                  <c:v>3.0</c:v>
                </c:pt>
                <c:pt idx="1">
                  <c:v>9.0</c:v>
                </c:pt>
                <c:pt idx="2">
                  <c:v>20.0</c:v>
                </c:pt>
                <c:pt idx="3">
                  <c:v>45.0</c:v>
                </c:pt>
                <c:pt idx="4">
                  <c:v>98.0</c:v>
                </c:pt>
                <c:pt idx="5">
                  <c:v>118.0</c:v>
                </c:pt>
                <c:pt idx="6">
                  <c:v>128.0</c:v>
                </c:pt>
              </c:numCache>
            </c:numRef>
          </c:cat>
          <c:val>
            <c:numRef>
              <c:f>'fastbit-perf'!$E$2:$E$8</c:f>
              <c:numCache>
                <c:formatCode>General</c:formatCode>
                <c:ptCount val="7"/>
                <c:pt idx="0">
                  <c:v>1.28</c:v>
                </c:pt>
                <c:pt idx="1">
                  <c:v>1.28</c:v>
                </c:pt>
                <c:pt idx="2">
                  <c:v>1.3</c:v>
                </c:pt>
                <c:pt idx="3">
                  <c:v>1.31</c:v>
                </c:pt>
                <c:pt idx="4">
                  <c:v>1.33</c:v>
                </c:pt>
                <c:pt idx="5">
                  <c:v>1.33</c:v>
                </c:pt>
                <c:pt idx="6">
                  <c:v>1.33</c:v>
                </c:pt>
              </c:numCache>
            </c:numRef>
          </c:val>
        </c:ser>
        <c:dLbls>
          <c:showLegendKey val="0"/>
          <c:showVal val="0"/>
          <c:showCatName val="0"/>
          <c:showSerName val="0"/>
          <c:showPercent val="0"/>
          <c:showBubbleSize val="0"/>
        </c:dLbls>
        <c:gapWidth val="150"/>
        <c:axId val="1534790648"/>
        <c:axId val="1534796360"/>
      </c:barChart>
      <c:catAx>
        <c:axId val="1534790648"/>
        <c:scaling>
          <c:orientation val="minMax"/>
        </c:scaling>
        <c:delete val="0"/>
        <c:axPos val="b"/>
        <c:title>
          <c:tx>
            <c:rich>
              <a:bodyPr/>
              <a:lstStyle/>
              <a:p>
                <a:pPr>
                  <a:defRPr/>
                </a:pPr>
                <a:r>
                  <a:rPr lang="en-US" dirty="0" smtClean="0"/>
                  <a:t>Number of OR bins</a:t>
                </a:r>
                <a:endParaRPr lang="en-US" dirty="0"/>
              </a:p>
            </c:rich>
          </c:tx>
          <c:layout/>
          <c:overlay val="0"/>
        </c:title>
        <c:numFmt formatCode="General" sourceLinked="1"/>
        <c:majorTickMark val="out"/>
        <c:minorTickMark val="none"/>
        <c:tickLblPos val="nextTo"/>
        <c:txPr>
          <a:bodyPr/>
          <a:lstStyle/>
          <a:p>
            <a:pPr>
              <a:defRPr b="1"/>
            </a:pPr>
            <a:endParaRPr lang="en-US"/>
          </a:p>
        </c:txPr>
        <c:crossAx val="1534796360"/>
        <c:crosses val="autoZero"/>
        <c:auto val="1"/>
        <c:lblAlgn val="ctr"/>
        <c:lblOffset val="100"/>
        <c:noMultiLvlLbl val="0"/>
      </c:catAx>
      <c:valAx>
        <c:axId val="1534796360"/>
        <c:scaling>
          <c:orientation val="minMax"/>
          <c:min val="0.0"/>
        </c:scaling>
        <c:delete val="0"/>
        <c:axPos val="l"/>
        <c:majorGridlines/>
        <c:title>
          <c:tx>
            <c:rich>
              <a:bodyPr rot="-5400000" vert="horz"/>
              <a:lstStyle/>
              <a:p>
                <a:pPr>
                  <a:defRPr/>
                </a:pPr>
                <a:r>
                  <a:rPr lang="en-US" dirty="0" smtClean="0"/>
                  <a:t>Performance Relative to Baseline</a:t>
                </a:r>
                <a:endParaRPr lang="en-US" dirty="0"/>
              </a:p>
            </c:rich>
          </c:tx>
          <c:layout>
            <c:manualLayout>
              <c:xMode val="edge"/>
              <c:yMode val="edge"/>
              <c:x val="0.00156342957130359"/>
              <c:y val="0.167222222222222"/>
            </c:manualLayout>
          </c:layout>
          <c:overlay val="0"/>
        </c:title>
        <c:numFmt formatCode="#,##0.0" sourceLinked="0"/>
        <c:majorTickMark val="out"/>
        <c:minorTickMark val="none"/>
        <c:tickLblPos val="nextTo"/>
        <c:txPr>
          <a:bodyPr/>
          <a:lstStyle/>
          <a:p>
            <a:pPr>
              <a:defRPr b="1"/>
            </a:pPr>
            <a:endParaRPr lang="en-US"/>
          </a:p>
        </c:txPr>
        <c:crossAx val="1534790648"/>
        <c:crosses val="autoZero"/>
        <c:crossBetween val="between"/>
      </c:valAx>
    </c:plotArea>
    <c:legend>
      <c:legendPos val="r"/>
      <c:layout>
        <c:manualLayout>
          <c:xMode val="edge"/>
          <c:yMode val="edge"/>
          <c:x val="0.105355330583677"/>
          <c:y val="0.0320428696412949"/>
          <c:w val="0.845438320209974"/>
          <c:h val="0.19601527081842"/>
        </c:manualLayout>
      </c:layout>
      <c:overlay val="0"/>
      <c:txPr>
        <a:bodyPr/>
        <a:lstStyle/>
        <a:p>
          <a:pPr>
            <a:defRPr b="1"/>
          </a:pPr>
          <a:endParaRPr lang="en-US"/>
        </a:p>
      </c:txPr>
    </c:legend>
    <c:plotVisOnly val="1"/>
    <c:dispBlanksAs val="gap"/>
    <c:showDLblsOverMax val="0"/>
  </c:chart>
  <c:txPr>
    <a:bodyPr/>
    <a:lstStyle/>
    <a:p>
      <a:pPr>
        <a:defRPr sz="2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294669145682"/>
          <c:y val="0.0509259259259259"/>
          <c:w val="0.829656751594863"/>
          <c:h val="0.814646011062213"/>
        </c:manualLayout>
      </c:layout>
      <c:barChart>
        <c:barDir val="col"/>
        <c:grouping val="clustered"/>
        <c:varyColors val="0"/>
        <c:ser>
          <c:idx val="0"/>
          <c:order val="0"/>
          <c:tx>
            <c:strRef>
              <c:f>'perf-energy'!$B$1</c:f>
              <c:strCache>
                <c:ptCount val="1"/>
                <c:pt idx="0">
                  <c:v>IPC Improvement</c:v>
                </c:pt>
              </c:strCache>
            </c:strRef>
          </c:tx>
          <c:spPr>
            <a:solidFill>
              <a:srgbClr val="C00000"/>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'perf-energy'!$B$2:$B$7</c:f>
              <c:numCache>
                <c:formatCode>General</c:formatCode>
                <c:ptCount val="6"/>
                <c:pt idx="0">
                  <c:v>15.0</c:v>
                </c:pt>
                <c:pt idx="1">
                  <c:v>9.0</c:v>
                </c:pt>
                <c:pt idx="2">
                  <c:v>43.0</c:v>
                </c:pt>
                <c:pt idx="3">
                  <c:v>4.0</c:v>
                </c:pt>
                <c:pt idx="4">
                  <c:v>4.0</c:v>
                </c:pt>
                <c:pt idx="5">
                  <c:v>40.0</c:v>
                </c:pt>
              </c:numCache>
            </c:numRef>
          </c:val>
        </c:ser>
        <c:ser>
          <c:idx val="1"/>
          <c:order val="1"/>
          <c:tx>
            <c:strRef>
              <c:f>'perf-energy'!$C$1</c:f>
              <c:strCache>
                <c:ptCount val="1"/>
                <c:pt idx="0">
                  <c:v>Energy Reduction</c:v>
                </c:pt>
              </c:strCache>
            </c:strRef>
          </c:tx>
          <c:spPr>
            <a:solidFill>
              <a:schemeClr val="tx1">
                <a:lumMod val="85000"/>
                <a:lumOff val="15000"/>
              </a:schemeClr>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'perf-energy'!$C$2:$C$7</c:f>
              <c:numCache>
                <c:formatCode>General</c:formatCode>
                <c:ptCount val="6"/>
                <c:pt idx="0">
                  <c:v>40.0</c:v>
                </c:pt>
                <c:pt idx="1">
                  <c:v>32.0</c:v>
                </c:pt>
                <c:pt idx="2">
                  <c:v>60.0</c:v>
                </c:pt>
                <c:pt idx="3">
                  <c:v>15.0</c:v>
                </c:pt>
                <c:pt idx="4">
                  <c:v>17.0</c:v>
                </c:pt>
                <c:pt idx="5">
                  <c:v>67.0</c:v>
                </c:pt>
              </c:numCache>
            </c:numRef>
          </c:val>
        </c:ser>
        <c:dLbls>
          <c:showLegendKey val="0"/>
          <c:showVal val="0"/>
          <c:showCatName val="0"/>
          <c:showSerName val="0"/>
          <c:showPercent val="0"/>
          <c:showBubbleSize val="0"/>
        </c:dLbls>
        <c:gapWidth val="150"/>
        <c:axId val="1522927224"/>
        <c:axId val="1522857112"/>
      </c:barChart>
      <c:catAx>
        <c:axId val="1522927224"/>
        <c:scaling>
          <c:orientation val="minMax"/>
        </c:scaling>
        <c:delete val="0"/>
        <c:axPos val="b"/>
        <c:majorTickMark val="out"/>
        <c:minorTickMark val="none"/>
        <c:tickLblPos val="nextTo"/>
        <c:txPr>
          <a:bodyPr/>
          <a:lstStyle/>
          <a:p>
            <a:pPr>
              <a:defRPr sz="2000"/>
            </a:pPr>
            <a:endParaRPr lang="en-US"/>
          </a:p>
        </c:txPr>
        <c:crossAx val="1522857112"/>
        <c:crosses val="autoZero"/>
        <c:auto val="1"/>
        <c:lblAlgn val="ctr"/>
        <c:lblOffset val="100"/>
        <c:noMultiLvlLbl val="0"/>
      </c:catAx>
      <c:valAx>
        <c:axId val="1522857112"/>
        <c:scaling>
          <c:orientation val="minMax"/>
        </c:scaling>
        <c:delete val="0"/>
        <c:axPos val="l"/>
        <c:majorGridlines/>
        <c:title>
          <c:tx>
            <c:rich>
              <a:bodyPr rot="-5400000" vert="horz"/>
              <a:lstStyle/>
              <a:p>
                <a:pPr>
                  <a:defRPr sz="2400"/>
                </a:pPr>
                <a:r>
                  <a:rPr lang="en-US" sz="2400"/>
                  <a:t>% Compared to Baseline</a:t>
                </a:r>
              </a:p>
            </c:rich>
          </c:tx>
          <c:layout>
            <c:manualLayout>
              <c:xMode val="edge"/>
              <c:yMode val="edge"/>
              <c:x val="0.0144230969254128"/>
              <c:y val="0.0324827242394651"/>
            </c:manualLayout>
          </c:layout>
          <c:overlay val="0"/>
        </c:title>
        <c:numFmt formatCode="General" sourceLinked="1"/>
        <c:majorTickMark val="out"/>
        <c:minorTickMark val="none"/>
        <c:tickLblPos val="nextTo"/>
        <c:crossAx val="1522927224"/>
        <c:crosses val="autoZero"/>
        <c:crossBetween val="between"/>
      </c:valAx>
    </c:plotArea>
    <c:legend>
      <c:legendPos val="r"/>
      <c:layout>
        <c:manualLayout>
          <c:xMode val="edge"/>
          <c:yMode val="edge"/>
          <c:x val="0.153070813014808"/>
          <c:y val="0.0340183473981229"/>
          <c:w val="0.757496809204517"/>
          <c:h val="0.102619568387285"/>
        </c:manualLayout>
      </c:layout>
      <c:overlay val="0"/>
      <c:spPr>
        <a:solidFill>
          <a:schemeClr val="bg1"/>
        </a:solidFill>
      </c:spPr>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1894999692387"/>
          <c:y val="0.0514005540974045"/>
          <c:w val="0.841479894283077"/>
          <c:h val="0.827154017044616"/>
        </c:manualLayout>
      </c:layout>
      <c:lineChart>
        <c:grouping val="standard"/>
        <c:varyColors val="0"/>
        <c:ser>
          <c:idx val="0"/>
          <c:order val="0"/>
          <c:tx>
            <c:strRef>
              <c:f>'s-curve'!$B$1</c:f>
              <c:strCache>
                <c:ptCount val="1"/>
                <c:pt idx="0">
                  <c:v>Baseline</c:v>
                </c:pt>
              </c:strCache>
            </c:strRef>
          </c:tx>
          <c:spPr>
            <a:ln w="76200">
              <a:solidFill>
                <a:schemeClr val="tx1"/>
              </a:solidFill>
            </a:ln>
          </c:spPr>
          <c:marker>
            <c:symbol val="none"/>
          </c:marker>
          <c:cat>
            <c:numRef>
              <c:f>'s-curve'!$A$2:$A$51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cat>
          <c:val>
            <c:numRef>
              <c:f>'s-curve'!$B$2:$B$51</c:f>
              <c:numCache>
                <c:formatCode>General</c:formatCode>
                <c:ptCount val="50"/>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numCache>
            </c:numRef>
          </c:val>
          <c:smooth val="0"/>
        </c:ser>
        <c:ser>
          <c:idx val="1"/>
          <c:order val="1"/>
          <c:tx>
            <c:strRef>
              <c:f>'s-curve'!$C$1</c:f>
              <c:strCache>
                <c:ptCount val="1"/>
                <c:pt idx="0">
                  <c:v>RowClone</c:v>
                </c:pt>
              </c:strCache>
            </c:strRef>
          </c:tx>
          <c:spPr>
            <a:ln w="76200">
              <a:solidFill>
                <a:srgbClr val="C00000"/>
              </a:solidFill>
            </a:ln>
          </c:spPr>
          <c:marker>
            <c:symbol val="none"/>
          </c:marker>
          <c:cat>
            <c:numRef>
              <c:f>'s-curve'!$A$2:$A$51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cat>
          <c:val>
            <c:numRef>
              <c:f>'s-curve'!$C$2:$C$51</c:f>
              <c:numCache>
                <c:formatCode>General</c:formatCode>
                <c:ptCount val="50"/>
                <c:pt idx="0">
                  <c:v>1.02</c:v>
                </c:pt>
                <c:pt idx="1">
                  <c:v>1.04</c:v>
                </c:pt>
                <c:pt idx="2">
                  <c:v>1.07</c:v>
                </c:pt>
                <c:pt idx="3">
                  <c:v>1.07</c:v>
                </c:pt>
                <c:pt idx="4">
                  <c:v>1.08</c:v>
                </c:pt>
                <c:pt idx="5">
                  <c:v>1.08</c:v>
                </c:pt>
                <c:pt idx="6">
                  <c:v>1.08</c:v>
                </c:pt>
                <c:pt idx="7">
                  <c:v>1.08</c:v>
                </c:pt>
                <c:pt idx="8">
                  <c:v>1.08</c:v>
                </c:pt>
                <c:pt idx="9">
                  <c:v>1.09</c:v>
                </c:pt>
                <c:pt idx="10">
                  <c:v>1.09</c:v>
                </c:pt>
                <c:pt idx="11">
                  <c:v>1.09</c:v>
                </c:pt>
                <c:pt idx="12">
                  <c:v>1.1</c:v>
                </c:pt>
                <c:pt idx="13">
                  <c:v>1.1</c:v>
                </c:pt>
                <c:pt idx="14">
                  <c:v>1.11</c:v>
                </c:pt>
                <c:pt idx="15">
                  <c:v>1.11</c:v>
                </c:pt>
                <c:pt idx="16">
                  <c:v>1.12</c:v>
                </c:pt>
                <c:pt idx="17">
                  <c:v>1.12</c:v>
                </c:pt>
                <c:pt idx="18">
                  <c:v>1.12</c:v>
                </c:pt>
                <c:pt idx="19">
                  <c:v>1.12</c:v>
                </c:pt>
                <c:pt idx="20">
                  <c:v>1.129999999999998</c:v>
                </c:pt>
                <c:pt idx="21">
                  <c:v>1.149999999999998</c:v>
                </c:pt>
                <c:pt idx="22">
                  <c:v>1.159999999999998</c:v>
                </c:pt>
                <c:pt idx="23">
                  <c:v>1.159999999999998</c:v>
                </c:pt>
                <c:pt idx="24">
                  <c:v>1.180000000000002</c:v>
                </c:pt>
                <c:pt idx="25">
                  <c:v>1.2</c:v>
                </c:pt>
                <c:pt idx="26">
                  <c:v>1.2</c:v>
                </c:pt>
                <c:pt idx="27">
                  <c:v>1.2</c:v>
                </c:pt>
                <c:pt idx="28">
                  <c:v>1.2</c:v>
                </c:pt>
                <c:pt idx="29">
                  <c:v>1.21</c:v>
                </c:pt>
                <c:pt idx="30">
                  <c:v>1.21</c:v>
                </c:pt>
                <c:pt idx="31">
                  <c:v>1.21</c:v>
                </c:pt>
                <c:pt idx="32">
                  <c:v>1.21</c:v>
                </c:pt>
                <c:pt idx="33">
                  <c:v>1.23</c:v>
                </c:pt>
                <c:pt idx="34">
                  <c:v>1.23</c:v>
                </c:pt>
                <c:pt idx="35">
                  <c:v>1.23</c:v>
                </c:pt>
                <c:pt idx="36">
                  <c:v>1.23</c:v>
                </c:pt>
                <c:pt idx="37">
                  <c:v>1.24</c:v>
                </c:pt>
                <c:pt idx="38">
                  <c:v>1.26</c:v>
                </c:pt>
                <c:pt idx="39">
                  <c:v>1.27</c:v>
                </c:pt>
                <c:pt idx="40">
                  <c:v>1.27</c:v>
                </c:pt>
                <c:pt idx="41">
                  <c:v>1.27</c:v>
                </c:pt>
                <c:pt idx="42">
                  <c:v>1.28</c:v>
                </c:pt>
                <c:pt idx="43">
                  <c:v>1.3</c:v>
                </c:pt>
                <c:pt idx="44">
                  <c:v>1.31</c:v>
                </c:pt>
                <c:pt idx="45">
                  <c:v>1.32</c:v>
                </c:pt>
                <c:pt idx="46">
                  <c:v>1.32</c:v>
                </c:pt>
                <c:pt idx="47">
                  <c:v>1.34</c:v>
                </c:pt>
                <c:pt idx="48">
                  <c:v>1.34</c:v>
                </c:pt>
                <c:pt idx="49">
                  <c:v>1.39</c:v>
                </c:pt>
              </c:numCache>
            </c:numRef>
          </c:val>
          <c:smooth val="0"/>
        </c:ser>
        <c:dLbls>
          <c:showLegendKey val="0"/>
          <c:showVal val="0"/>
          <c:showCatName val="0"/>
          <c:showSerName val="0"/>
          <c:showPercent val="0"/>
          <c:showBubbleSize val="0"/>
        </c:dLbls>
        <c:marker val="1"/>
        <c:smooth val="0"/>
        <c:axId val="1526288568"/>
        <c:axId val="1526294152"/>
      </c:lineChart>
      <c:catAx>
        <c:axId val="1526288568"/>
        <c:scaling>
          <c:orientation val="minMax"/>
        </c:scaling>
        <c:delete val="1"/>
        <c:axPos val="b"/>
        <c:title>
          <c:tx>
            <c:rich>
              <a:bodyPr/>
              <a:lstStyle/>
              <a:p>
                <a:pPr>
                  <a:defRPr/>
                </a:pPr>
                <a:r>
                  <a:rPr lang="en-US" sz="2400" dirty="0" smtClean="0"/>
                  <a:t>50 Workloads (4-core)</a:t>
                </a:r>
                <a:endParaRPr lang="en-US" sz="2400" dirty="0"/>
              </a:p>
            </c:rich>
          </c:tx>
          <c:layout>
            <c:manualLayout>
              <c:xMode val="edge"/>
              <c:yMode val="edge"/>
              <c:x val="0.329993196851726"/>
              <c:y val="0.904047071042391"/>
            </c:manualLayout>
          </c:layout>
          <c:overlay val="0"/>
        </c:title>
        <c:numFmt formatCode="General" sourceLinked="1"/>
        <c:majorTickMark val="out"/>
        <c:minorTickMark val="none"/>
        <c:tickLblPos val="none"/>
        <c:crossAx val="1526294152"/>
        <c:crosses val="autoZero"/>
        <c:auto val="1"/>
        <c:lblAlgn val="ctr"/>
        <c:lblOffset val="100"/>
        <c:noMultiLvlLbl val="0"/>
      </c:catAx>
      <c:valAx>
        <c:axId val="1526294152"/>
        <c:scaling>
          <c:orientation val="minMax"/>
          <c:min val="0.9"/>
        </c:scaling>
        <c:delete val="0"/>
        <c:axPos val="l"/>
        <c:majorGridlines/>
        <c:title>
          <c:tx>
            <c:rich>
              <a:bodyPr rot="-5400000" vert="horz"/>
              <a:lstStyle/>
              <a:p>
                <a:pPr>
                  <a:defRPr sz="2000"/>
                </a:pPr>
                <a:r>
                  <a:rPr lang="en-US" sz="2000" dirty="0" smtClean="0"/>
                  <a:t>Normalized Weighted Speedup</a:t>
                </a:r>
                <a:endParaRPr lang="en-US" sz="2000" dirty="0"/>
              </a:p>
            </c:rich>
          </c:tx>
          <c:layout>
            <c:manualLayout>
              <c:xMode val="edge"/>
              <c:yMode val="edge"/>
              <c:x val="0.0137643700744525"/>
              <c:y val="0.071444870763948"/>
            </c:manualLayout>
          </c:layout>
          <c:overlay val="0"/>
        </c:title>
        <c:numFmt formatCode="General" sourceLinked="1"/>
        <c:majorTickMark val="out"/>
        <c:minorTickMark val="none"/>
        <c:tickLblPos val="nextTo"/>
        <c:txPr>
          <a:bodyPr/>
          <a:lstStyle/>
          <a:p>
            <a:pPr>
              <a:defRPr sz="1800"/>
            </a:pPr>
            <a:endParaRPr lang="en-US"/>
          </a:p>
        </c:txPr>
        <c:crossAx val="1526288568"/>
        <c:crosses val="autoZero"/>
        <c:crossBetween val="between"/>
      </c:valAx>
    </c:plotArea>
    <c:legend>
      <c:legendPos val="r"/>
      <c:layout>
        <c:manualLayout>
          <c:xMode val="edge"/>
          <c:yMode val="edge"/>
          <c:x val="0.165908673752929"/>
          <c:y val="0.0690605861767279"/>
          <c:w val="0.58218708797868"/>
          <c:h val="0.136614594478921"/>
        </c:manualLayout>
      </c:layout>
      <c:overlay val="0"/>
      <c:txPr>
        <a:bodyPr/>
        <a:lstStyle/>
        <a:p>
          <a:pPr>
            <a:defRPr sz="2400"/>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532595587714"/>
          <c:y val="0.180294865485564"/>
          <c:w val="0.677767373672885"/>
          <c:h val="0.591493807414698"/>
        </c:manualLayout>
      </c:layout>
      <c:lineChart>
        <c:grouping val="standard"/>
        <c:varyColors val="0"/>
        <c:ser>
          <c:idx val="0"/>
          <c:order val="0"/>
          <c:tx>
            <c:strRef>
              <c:f>Trend!$C$42</c:f>
              <c:strCache>
                <c:ptCount val="1"/>
                <c:pt idx="0">
                  <c:v>Capacity</c:v>
                </c:pt>
              </c:strCache>
            </c:strRef>
          </c:tx>
          <c:marker>
            <c:symbol val="triangle"/>
            <c:size val="12"/>
          </c:marker>
          <c:cat>
            <c:numRef>
              <c:f>Trend!$D$41:$H$41</c:f>
              <c:numCache>
                <c:formatCode>General</c:formatCode>
                <c:ptCount val="5"/>
                <c:pt idx="0">
                  <c:v>2000.0</c:v>
                </c:pt>
                <c:pt idx="1">
                  <c:v>2003.0</c:v>
                </c:pt>
                <c:pt idx="2">
                  <c:v>2006.0</c:v>
                </c:pt>
                <c:pt idx="3">
                  <c:v>2008.0</c:v>
                </c:pt>
                <c:pt idx="4">
                  <c:v>2011.0</c:v>
                </c:pt>
              </c:numCache>
            </c:numRef>
          </c:cat>
          <c:val>
            <c:numRef>
              <c:f>Trend!$D$42:$H$42</c:f>
              <c:numCache>
                <c:formatCode>General</c:formatCode>
                <c:ptCount val="5"/>
                <c:pt idx="0">
                  <c:v>0.125</c:v>
                </c:pt>
                <c:pt idx="1">
                  <c:v>0.25</c:v>
                </c:pt>
                <c:pt idx="2">
                  <c:v>0.5</c:v>
                </c:pt>
                <c:pt idx="3">
                  <c:v>1.0</c:v>
                </c:pt>
                <c:pt idx="4">
                  <c:v>2.0</c:v>
                </c:pt>
              </c:numCache>
            </c:numRef>
          </c:val>
          <c:smooth val="0"/>
        </c:ser>
        <c:dLbls>
          <c:showLegendKey val="0"/>
          <c:showVal val="0"/>
          <c:showCatName val="0"/>
          <c:showSerName val="0"/>
          <c:showPercent val="0"/>
          <c:showBubbleSize val="0"/>
        </c:dLbls>
        <c:marker val="1"/>
        <c:smooth val="0"/>
        <c:axId val="1525384216"/>
        <c:axId val="1525389720"/>
      </c:lineChart>
      <c:lineChart>
        <c:grouping val="standard"/>
        <c:varyColors val="0"/>
        <c:ser>
          <c:idx val="1"/>
          <c:order val="1"/>
          <c:tx>
            <c:strRef>
              <c:f>Trend!$C$43</c:f>
              <c:strCache>
                <c:ptCount val="1"/>
                <c:pt idx="0">
                  <c:v>Latency (tRC)</c:v>
                </c:pt>
              </c:strCache>
            </c:strRef>
          </c:tx>
          <c:marker>
            <c:symbol val="square"/>
            <c:size val="10"/>
          </c:marker>
          <c:cat>
            <c:numRef>
              <c:f>Trend!$D$41:$H$41</c:f>
              <c:numCache>
                <c:formatCode>General</c:formatCode>
                <c:ptCount val="5"/>
                <c:pt idx="0">
                  <c:v>2000.0</c:v>
                </c:pt>
                <c:pt idx="1">
                  <c:v>2003.0</c:v>
                </c:pt>
                <c:pt idx="2">
                  <c:v>2006.0</c:v>
                </c:pt>
                <c:pt idx="3">
                  <c:v>2008.0</c:v>
                </c:pt>
                <c:pt idx="4">
                  <c:v>2011.0</c:v>
                </c:pt>
              </c:numCache>
            </c:numRef>
          </c:cat>
          <c:val>
            <c:numRef>
              <c:f>Trend!$D$43:$H$43</c:f>
              <c:numCache>
                <c:formatCode>General</c:formatCode>
                <c:ptCount val="5"/>
                <c:pt idx="0">
                  <c:v>65.0</c:v>
                </c:pt>
                <c:pt idx="1">
                  <c:v>60.0</c:v>
                </c:pt>
                <c:pt idx="2">
                  <c:v>57.5</c:v>
                </c:pt>
                <c:pt idx="3">
                  <c:v>49.5</c:v>
                </c:pt>
                <c:pt idx="4">
                  <c:v>47.91</c:v>
                </c:pt>
              </c:numCache>
            </c:numRef>
          </c:val>
          <c:smooth val="0"/>
        </c:ser>
        <c:dLbls>
          <c:showLegendKey val="0"/>
          <c:showVal val="0"/>
          <c:showCatName val="0"/>
          <c:showSerName val="0"/>
          <c:showPercent val="0"/>
          <c:showBubbleSize val="0"/>
        </c:dLbls>
        <c:marker val="1"/>
        <c:smooth val="0"/>
        <c:axId val="1526018216"/>
        <c:axId val="1525395400"/>
      </c:lineChart>
      <c:catAx>
        <c:axId val="1525384216"/>
        <c:scaling>
          <c:orientation val="minMax"/>
        </c:scaling>
        <c:delete val="0"/>
        <c:axPos val="b"/>
        <c:title>
          <c:tx>
            <c:rich>
              <a:bodyPr/>
              <a:lstStyle/>
              <a:p>
                <a:pPr>
                  <a:defRPr sz="2800"/>
                </a:pPr>
                <a:r>
                  <a:rPr lang="en-US" sz="2800"/>
                  <a:t>Year</a:t>
                </a:r>
              </a:p>
            </c:rich>
          </c:tx>
          <c:layout>
            <c:manualLayout>
              <c:xMode val="edge"/>
              <c:yMode val="edge"/>
              <c:x val="0.450371237379111"/>
              <c:y val="0.894271038385827"/>
            </c:manualLayout>
          </c:layout>
          <c:overlay val="0"/>
        </c:title>
        <c:numFmt formatCode="General" sourceLinked="1"/>
        <c:majorTickMark val="out"/>
        <c:minorTickMark val="none"/>
        <c:tickLblPos val="nextTo"/>
        <c:txPr>
          <a:bodyPr/>
          <a:lstStyle/>
          <a:p>
            <a:pPr>
              <a:defRPr sz="2400"/>
            </a:pPr>
            <a:endParaRPr lang="en-US"/>
          </a:p>
        </c:txPr>
        <c:crossAx val="1525389720"/>
        <c:crosses val="autoZero"/>
        <c:auto val="1"/>
        <c:lblAlgn val="ctr"/>
        <c:lblOffset val="100"/>
        <c:noMultiLvlLbl val="0"/>
      </c:catAx>
      <c:valAx>
        <c:axId val="1525389720"/>
        <c:scaling>
          <c:orientation val="minMax"/>
        </c:scaling>
        <c:delete val="0"/>
        <c:axPos val="l"/>
        <c:majorGridlines/>
        <c:title>
          <c:tx>
            <c:rich>
              <a:bodyPr rot="-5400000" vert="horz"/>
              <a:lstStyle/>
              <a:p>
                <a:pPr>
                  <a:defRPr sz="2800">
                    <a:solidFill>
                      <a:schemeClr val="accent1"/>
                    </a:solidFill>
                  </a:defRPr>
                </a:pPr>
                <a:r>
                  <a:rPr lang="en-US" sz="2800" dirty="0">
                    <a:solidFill>
                      <a:schemeClr val="accent1"/>
                    </a:solidFill>
                  </a:rPr>
                  <a:t>Capacity (Gb)</a:t>
                </a:r>
              </a:p>
            </c:rich>
          </c:tx>
          <c:layout/>
          <c:overlay val="0"/>
        </c:title>
        <c:numFmt formatCode="#,##0.0" sourceLinked="0"/>
        <c:majorTickMark val="out"/>
        <c:minorTickMark val="none"/>
        <c:tickLblPos val="nextTo"/>
        <c:txPr>
          <a:bodyPr/>
          <a:lstStyle/>
          <a:p>
            <a:pPr>
              <a:defRPr sz="2400">
                <a:solidFill>
                  <a:schemeClr val="tx1"/>
                </a:solidFill>
              </a:defRPr>
            </a:pPr>
            <a:endParaRPr lang="en-US"/>
          </a:p>
        </c:txPr>
        <c:crossAx val="1525384216"/>
        <c:crosses val="autoZero"/>
        <c:crossBetween val="between"/>
      </c:valAx>
      <c:valAx>
        <c:axId val="1525395400"/>
        <c:scaling>
          <c:orientation val="minMax"/>
          <c:max val="100.0"/>
        </c:scaling>
        <c:delete val="0"/>
        <c:axPos val="r"/>
        <c:title>
          <c:tx>
            <c:rich>
              <a:bodyPr rot="-5400000" vert="horz"/>
              <a:lstStyle/>
              <a:p>
                <a:pPr>
                  <a:defRPr sz="2800">
                    <a:solidFill>
                      <a:schemeClr val="accent2"/>
                    </a:solidFill>
                  </a:defRPr>
                </a:pPr>
                <a:r>
                  <a:rPr lang="en-US" sz="2800">
                    <a:solidFill>
                      <a:schemeClr val="accent2"/>
                    </a:solidFill>
                  </a:rPr>
                  <a:t>Latency (ns)</a:t>
                </a:r>
              </a:p>
            </c:rich>
          </c:tx>
          <c:layout/>
          <c:overlay val="0"/>
        </c:title>
        <c:numFmt formatCode="General" sourceLinked="1"/>
        <c:majorTickMark val="out"/>
        <c:minorTickMark val="none"/>
        <c:tickLblPos val="nextTo"/>
        <c:txPr>
          <a:bodyPr/>
          <a:lstStyle/>
          <a:p>
            <a:pPr>
              <a:defRPr sz="2400"/>
            </a:pPr>
            <a:endParaRPr lang="en-US"/>
          </a:p>
        </c:txPr>
        <c:crossAx val="1526018216"/>
        <c:crosses val="max"/>
        <c:crossBetween val="between"/>
        <c:majorUnit val="20.0"/>
      </c:valAx>
      <c:catAx>
        <c:axId val="1526018216"/>
        <c:scaling>
          <c:orientation val="minMax"/>
        </c:scaling>
        <c:delete val="1"/>
        <c:axPos val="b"/>
        <c:numFmt formatCode="General" sourceLinked="1"/>
        <c:majorTickMark val="out"/>
        <c:minorTickMark val="none"/>
        <c:tickLblPos val="nextTo"/>
        <c:crossAx val="1525395400"/>
        <c:crosses val="autoZero"/>
        <c:auto val="1"/>
        <c:lblAlgn val="ctr"/>
        <c:lblOffset val="100"/>
        <c:noMultiLvlLbl val="0"/>
      </c:catAx>
    </c:plotArea>
    <c:legend>
      <c:legendPos val="t"/>
      <c:layout/>
      <c:overlay val="0"/>
      <c:txPr>
        <a:bodyPr/>
        <a:lstStyle/>
        <a:p>
          <a:pPr>
            <a:defRPr sz="2800"/>
          </a:pPr>
          <a:endParaRPr lang="en-US"/>
        </a:p>
      </c:txPr>
    </c:legend>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dPt>
          <c:dPt>
            <c:idx val="4"/>
            <c:marker>
              <c:spPr>
                <a:solidFill>
                  <a:schemeClr val="tx1"/>
                </a:solidFill>
                <a:ln>
                  <a:noFill/>
                </a:ln>
              </c:spPr>
            </c:marker>
            <c:bubble3D val="0"/>
          </c:dPt>
          <c:xVal>
            <c:numRef>
              <c:f>'Trade-off'!$C$50:$C$54</c:f>
              <c:numCache>
                <c:formatCode>0.00</c:formatCode>
                <c:ptCount val="5"/>
                <c:pt idx="0">
                  <c:v>23.10725021132788</c:v>
                </c:pt>
                <c:pt idx="1">
                  <c:v>24.61776435004466</c:v>
                </c:pt>
                <c:pt idx="2">
                  <c:v>27.83117556055124</c:v>
                </c:pt>
                <c:pt idx="3">
                  <c:v>35.46159936378587</c:v>
                </c:pt>
                <c:pt idx="4" formatCode="General">
                  <c:v>52.5</c:v>
                </c:pt>
              </c:numCache>
            </c:numRef>
          </c:xVal>
          <c:yVal>
            <c:numRef>
              <c:f>'Trade-off'!$D$50:$D$54</c:f>
              <c:numCache>
                <c:formatCode>General</c:formatCode>
                <c:ptCount val="5"/>
                <c:pt idx="0">
                  <c:v>3.755102040816326</c:v>
                </c:pt>
                <c:pt idx="1">
                  <c:v>2.285714285714286</c:v>
                </c:pt>
                <c:pt idx="2">
                  <c:v>1.551020408163265</c:v>
                </c:pt>
                <c:pt idx="3">
                  <c:v>1.183673469387755</c:v>
                </c:pt>
                <c:pt idx="4">
                  <c:v>1.0</c:v>
                </c:pt>
              </c:numCache>
            </c:numRef>
          </c:yVal>
          <c:smooth val="1"/>
        </c:ser>
        <c:dLbls>
          <c:showLegendKey val="0"/>
          <c:showVal val="0"/>
          <c:showCatName val="0"/>
          <c:showSerName val="0"/>
          <c:showPercent val="0"/>
          <c:showBubbleSize val="0"/>
        </c:dLbls>
        <c:axId val="1528586136"/>
        <c:axId val="1528580232"/>
      </c:scatterChart>
      <c:valAx>
        <c:axId val="1528586136"/>
        <c:scaling>
          <c:orientation val="minMax"/>
          <c:max val="70.0"/>
        </c:scaling>
        <c:delete val="0"/>
        <c:axPos val="b"/>
        <c:title>
          <c:tx>
            <c:rich>
              <a:bodyPr anchor="t" anchorCtr="0"/>
              <a:lstStyle/>
              <a:p>
                <a:pPr algn="r">
                  <a:defRPr sz="2800"/>
                </a:pPr>
                <a:r>
                  <a:rPr lang="en-US" sz="2800" smtClean="0"/>
                  <a:t>Latency (ns)</a:t>
                </a:r>
                <a:endParaRPr lang="en-US" sz="2800"/>
              </a:p>
            </c:rich>
          </c:tx>
          <c:layout/>
          <c:overlay val="0"/>
        </c:title>
        <c:numFmt formatCode="0" sourceLinked="0"/>
        <c:majorTickMark val="out"/>
        <c:minorTickMark val="none"/>
        <c:tickLblPos val="nextTo"/>
        <c:txPr>
          <a:bodyPr/>
          <a:lstStyle/>
          <a:p>
            <a:pPr>
              <a:defRPr sz="2400"/>
            </a:pPr>
            <a:endParaRPr lang="en-US"/>
          </a:p>
        </c:txPr>
        <c:crossAx val="1528580232"/>
        <c:crosses val="autoZero"/>
        <c:crossBetween val="midCat"/>
        <c:majorUnit val="10.0"/>
      </c:valAx>
      <c:valAx>
        <c:axId val="1528580232"/>
        <c:scaling>
          <c:orientation val="minMax"/>
        </c:scaling>
        <c:delete val="0"/>
        <c:axPos val="l"/>
        <c:majorGridlines/>
        <c:title>
          <c:tx>
            <c:rich>
              <a:bodyPr rot="-5400000" vert="horz"/>
              <a:lstStyle/>
              <a:p>
                <a:pPr>
                  <a:defRPr sz="2800"/>
                </a:pPr>
                <a:r>
                  <a:rPr lang="en-US" sz="2800" dirty="0" smtClean="0"/>
                  <a:t>Normalized</a:t>
                </a:r>
                <a:r>
                  <a:rPr lang="en-US" sz="2800" baseline="0" dirty="0" smtClean="0"/>
                  <a:t> DRAM Area</a:t>
                </a:r>
                <a:endParaRPr lang="en-US" sz="2800" dirty="0"/>
              </a:p>
            </c:rich>
          </c:tx>
          <c:layout/>
          <c:overlay val="0"/>
        </c:title>
        <c:numFmt formatCode="General" sourceLinked="1"/>
        <c:majorTickMark val="out"/>
        <c:minorTickMark val="none"/>
        <c:tickLblPos val="nextTo"/>
        <c:txPr>
          <a:bodyPr/>
          <a:lstStyle/>
          <a:p>
            <a:pPr>
              <a:defRPr sz="2400"/>
            </a:pPr>
            <a:endParaRPr lang="en-US"/>
          </a:p>
        </c:txPr>
        <c:crossAx val="1528586136"/>
        <c:crosses val="autoZero"/>
        <c:crossBetween val="midCat"/>
        <c:majorUnit val="1.0"/>
      </c:valAx>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5"/>
          <c:y val="0.0897224210610037"/>
          <c:w val="0.642587790750294"/>
          <c:h val="0.71270381430327"/>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1.0</c:v>
                </c:pt>
                <c:pt idx="1">
                  <c:v>0.49</c:v>
                </c:pt>
                <c:pt idx="2">
                  <c:v>1.49</c:v>
                </c:pt>
              </c:numCache>
            </c:numRef>
          </c:val>
        </c:ser>
        <c:dLbls>
          <c:showLegendKey val="0"/>
          <c:showVal val="0"/>
          <c:showCatName val="0"/>
          <c:showSerName val="0"/>
          <c:showPercent val="0"/>
          <c:showBubbleSize val="0"/>
        </c:dLbls>
        <c:gapWidth val="50"/>
        <c:axId val="1528085064"/>
        <c:axId val="1528170664"/>
      </c:barChart>
      <c:catAx>
        <c:axId val="1528085064"/>
        <c:scaling>
          <c:orientation val="minMax"/>
        </c:scaling>
        <c:delete val="1"/>
        <c:axPos val="b"/>
        <c:majorTickMark val="out"/>
        <c:minorTickMark val="none"/>
        <c:tickLblPos val="nextTo"/>
        <c:crossAx val="1528170664"/>
        <c:crosses val="autoZero"/>
        <c:auto val="1"/>
        <c:lblAlgn val="ctr"/>
        <c:lblOffset val="100"/>
        <c:noMultiLvlLbl val="0"/>
      </c:catAx>
      <c:valAx>
        <c:axId val="1528170664"/>
        <c:scaling>
          <c:orientation val="minMax"/>
          <c:max val="1.5"/>
          <c:min val="0.0"/>
        </c:scaling>
        <c:delete val="0"/>
        <c:axPos val="l"/>
        <c:majorGridlines/>
        <c:numFmt formatCode="0%" sourceLinked="0"/>
        <c:majorTickMark val="out"/>
        <c:minorTickMark val="none"/>
        <c:tickLblPos val="nextTo"/>
        <c:txPr>
          <a:bodyPr/>
          <a:lstStyle/>
          <a:p>
            <a:pPr>
              <a:defRPr sz="1600"/>
            </a:pPr>
            <a:endParaRPr lang="en-US"/>
          </a:p>
        </c:txPr>
        <c:crossAx val="1528085064"/>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0.0365644301934415"/>
          <c:w val="0.628219872688108"/>
          <c:h val="0.756087645113449"/>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1.0</c:v>
                </c:pt>
                <c:pt idx="1">
                  <c:v>0.56</c:v>
                </c:pt>
                <c:pt idx="2">
                  <c:v>1.23</c:v>
                </c:pt>
              </c:numCache>
            </c:numRef>
          </c:val>
        </c:ser>
        <c:dLbls>
          <c:showLegendKey val="0"/>
          <c:showVal val="0"/>
          <c:showCatName val="0"/>
          <c:showSerName val="0"/>
          <c:showPercent val="0"/>
          <c:showBubbleSize val="0"/>
        </c:dLbls>
        <c:gapWidth val="50"/>
        <c:axId val="1526744584"/>
        <c:axId val="1526768088"/>
      </c:barChart>
      <c:catAx>
        <c:axId val="1526744584"/>
        <c:scaling>
          <c:orientation val="minMax"/>
        </c:scaling>
        <c:delete val="1"/>
        <c:axPos val="b"/>
        <c:majorTickMark val="out"/>
        <c:minorTickMark val="none"/>
        <c:tickLblPos val="nextTo"/>
        <c:crossAx val="1526768088"/>
        <c:crosses val="autoZero"/>
        <c:auto val="1"/>
        <c:lblAlgn val="ctr"/>
        <c:lblOffset val="100"/>
        <c:noMultiLvlLbl val="0"/>
      </c:catAx>
      <c:valAx>
        <c:axId val="1526768088"/>
        <c:scaling>
          <c:orientation val="minMax"/>
          <c:max val="1.6"/>
          <c:min val="0.0"/>
        </c:scaling>
        <c:delete val="0"/>
        <c:axPos val="l"/>
        <c:majorGridlines/>
        <c:numFmt formatCode="0%" sourceLinked="0"/>
        <c:majorTickMark val="out"/>
        <c:minorTickMark val="none"/>
        <c:tickLblPos val="nextTo"/>
        <c:txPr>
          <a:bodyPr/>
          <a:lstStyle/>
          <a:p>
            <a:pPr>
              <a:defRPr sz="1800"/>
            </a:pPr>
            <a:endParaRPr lang="en-US"/>
          </a:p>
        </c:txPr>
        <c:crossAx val="1526744584"/>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dPt>
          <c:dPt>
            <c:idx val="4"/>
            <c:bubble3D val="0"/>
          </c:dPt>
          <c:xVal>
            <c:numRef>
              <c:f>'Trade-off'!$C$50:$C$54</c:f>
              <c:numCache>
                <c:formatCode>0.00</c:formatCode>
                <c:ptCount val="5"/>
                <c:pt idx="0">
                  <c:v>23.10725021132788</c:v>
                </c:pt>
                <c:pt idx="1">
                  <c:v>24.61776435004466</c:v>
                </c:pt>
                <c:pt idx="2">
                  <c:v>27.83117556055124</c:v>
                </c:pt>
                <c:pt idx="3">
                  <c:v>35.46159936378587</c:v>
                </c:pt>
                <c:pt idx="4" formatCode="General">
                  <c:v>52.5</c:v>
                </c:pt>
              </c:numCache>
            </c:numRef>
          </c:xVal>
          <c:yVal>
            <c:numRef>
              <c:f>'Trade-off'!$D$50:$D$54</c:f>
              <c:numCache>
                <c:formatCode>General</c:formatCode>
                <c:ptCount val="5"/>
                <c:pt idx="0">
                  <c:v>3.755102040816326</c:v>
                </c:pt>
                <c:pt idx="1">
                  <c:v>2.285714285714286</c:v>
                </c:pt>
                <c:pt idx="2">
                  <c:v>1.551020408163265</c:v>
                </c:pt>
                <c:pt idx="3">
                  <c:v>1.183673469387755</c:v>
                </c:pt>
                <c:pt idx="4">
                  <c:v>1.0</c:v>
                </c:pt>
              </c:numCache>
            </c:numRef>
          </c:yVal>
          <c:smooth val="1"/>
        </c:ser>
        <c:dLbls>
          <c:showLegendKey val="0"/>
          <c:showVal val="0"/>
          <c:showCatName val="0"/>
          <c:showSerName val="0"/>
          <c:showPercent val="0"/>
          <c:showBubbleSize val="0"/>
        </c:dLbls>
        <c:axId val="1530360312"/>
        <c:axId val="1530365640"/>
      </c:scatterChart>
      <c:valAx>
        <c:axId val="1530360312"/>
        <c:scaling>
          <c:orientation val="minMax"/>
          <c:max val="70.0"/>
        </c:scaling>
        <c:delete val="0"/>
        <c:axPos val="b"/>
        <c:title>
          <c:tx>
            <c:rich>
              <a:bodyPr anchor="t" anchorCtr="0"/>
              <a:lstStyle/>
              <a:p>
                <a:pPr algn="r">
                  <a:defRPr sz="2800"/>
                </a:pPr>
                <a:r>
                  <a:rPr lang="en-US" sz="2800" smtClean="0"/>
                  <a:t>Latency (ns)</a:t>
                </a:r>
                <a:endParaRPr lang="en-US" sz="2800"/>
              </a:p>
            </c:rich>
          </c:tx>
          <c:layout/>
          <c:overlay val="0"/>
        </c:title>
        <c:numFmt formatCode="0" sourceLinked="0"/>
        <c:majorTickMark val="out"/>
        <c:minorTickMark val="none"/>
        <c:tickLblPos val="nextTo"/>
        <c:txPr>
          <a:bodyPr/>
          <a:lstStyle/>
          <a:p>
            <a:pPr>
              <a:defRPr sz="2400"/>
            </a:pPr>
            <a:endParaRPr lang="en-US"/>
          </a:p>
        </c:txPr>
        <c:crossAx val="1530365640"/>
        <c:crosses val="autoZero"/>
        <c:crossBetween val="midCat"/>
        <c:majorUnit val="10.0"/>
      </c:valAx>
      <c:valAx>
        <c:axId val="1530365640"/>
        <c:scaling>
          <c:orientation val="minMax"/>
        </c:scaling>
        <c:delete val="0"/>
        <c:axPos val="l"/>
        <c:majorGridlines/>
        <c:title>
          <c:tx>
            <c:rich>
              <a:bodyPr rot="-5400000" vert="horz"/>
              <a:lstStyle/>
              <a:p>
                <a:pPr>
                  <a:defRPr sz="2800"/>
                </a:pPr>
                <a:r>
                  <a:rPr lang="en-US" sz="2800" dirty="0" smtClean="0"/>
                  <a:t>Normalized</a:t>
                </a:r>
                <a:r>
                  <a:rPr lang="en-US" sz="2800" baseline="0" dirty="0" smtClean="0"/>
                  <a:t> DRAM Area</a:t>
                </a:r>
                <a:endParaRPr lang="en-US" sz="2800" dirty="0"/>
              </a:p>
            </c:rich>
          </c:tx>
          <c:layout/>
          <c:overlay val="0"/>
        </c:title>
        <c:numFmt formatCode="General" sourceLinked="1"/>
        <c:majorTickMark val="out"/>
        <c:minorTickMark val="none"/>
        <c:tickLblPos val="nextTo"/>
        <c:txPr>
          <a:bodyPr/>
          <a:lstStyle/>
          <a:p>
            <a:pPr>
              <a:defRPr sz="2400"/>
            </a:pPr>
            <a:endParaRPr lang="en-US"/>
          </a:p>
        </c:txPr>
        <c:crossAx val="1530360312"/>
        <c:crosses val="autoZero"/>
        <c:crossBetween val="midCat"/>
        <c:majorUnit val="1.0"/>
      </c:valAx>
    </c:plotArea>
    <c:plotVisOnly val="1"/>
    <c:dispBlanksAs val="gap"/>
    <c:showDLblsOverMax val="0"/>
  </c:chart>
  <c:spPr>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7/19/15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7/19/15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present the characterization</a:t>
            </a:r>
            <a:r>
              <a:rPr lang="en-US" baseline="0" dirty="0" smtClean="0"/>
              <a:t> results, one-by-one.</a:t>
            </a:r>
          </a:p>
          <a:p>
            <a:endParaRPr lang="en-US" baseline="0" dirty="0" smtClean="0"/>
          </a:p>
          <a:p>
            <a:r>
              <a:rPr lang="en-US" baseline="0" dirty="0" smtClean="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367990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the article:</a:t>
            </a:r>
          </a:p>
          <a:p>
            <a:r>
              <a:rPr lang="en-US" dirty="0" smtClean="0"/>
              <a:t>http://</a:t>
            </a:r>
            <a:r>
              <a:rPr lang="en-US" dirty="0" err="1" smtClean="0"/>
              <a:t>thehackernews.com</a:t>
            </a:r>
            <a:r>
              <a:rPr lang="en-US" dirty="0" smtClean="0"/>
              <a:t>/2015/03/dram-</a:t>
            </a:r>
            <a:r>
              <a:rPr lang="en-US" dirty="0" err="1" smtClean="0"/>
              <a:t>rowhammer</a:t>
            </a:r>
            <a:r>
              <a:rPr lang="en-US" dirty="0" smtClean="0"/>
              <a:t>-</a:t>
            </a:r>
            <a:r>
              <a:rPr lang="en-US" dirty="0" err="1" smtClean="0"/>
              <a:t>vulnerability.html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2911185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72968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t>
            </a:r>
            <a:r>
              <a:rPr lang="en-US" dirty="0" smtClean="0"/>
              <a:t>across</a:t>
            </a:r>
            <a:r>
              <a:rPr lang="en-US" baseline="0" dirty="0" smtClean="0"/>
              <a:t> or within </a:t>
            </a:r>
            <a:r>
              <a:rPr lang="en-US" dirty="0" smtClean="0"/>
              <a:t>applications</a:t>
            </a:r>
            <a:r>
              <a:rPr lang="en-US" dirty="0"/>
              <a:t>, our characterization can identify data that are vulnerable to memory errors and data that are </a:t>
            </a:r>
            <a:r>
              <a:rPr lang="en-US" dirty="0" smtClean="0"/>
              <a:t>tolerant </a:t>
            </a:r>
            <a:r>
              <a:rPr lang="en-US" dirty="0"/>
              <a:t>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a:t>
            </a:r>
            <a:r>
              <a:rPr lang="en-US" dirty="0" smtClean="0"/>
              <a:t>tolerant </a:t>
            </a:r>
            <a:r>
              <a:rPr lang="en-US" dirty="0"/>
              <a:t>data to low-cost less-reliable memory </a:t>
            </a:r>
            <a:r>
              <a:rPr lang="en-US" baseline="0" dirty="0" smtClean="0"/>
              <a:t>to </a:t>
            </a:r>
            <a:r>
              <a:rPr lang="en-US" dirty="0"/>
              <a:t>exploit its tolerance and lower the cost. We call </a:t>
            </a:r>
            <a:r>
              <a:rPr lang="en-US" dirty="0" smtClean="0"/>
              <a:t>this mechanism </a:t>
            </a:r>
            <a:r>
              <a:rPr lang="en-US" dirty="0"/>
              <a:t>heterogeneous-reliability </a:t>
            </a:r>
            <a:r>
              <a:rPr lang="en-US" dirty="0" smtClean="0"/>
              <a:t>memory, HRM.</a:t>
            </a:r>
          </a:p>
          <a:p>
            <a:pPr marL="174708" indent="-174708">
              <a:buFontTx/>
              <a:buChar char="-"/>
            </a:pPr>
            <a:r>
              <a:rPr lang="en-US" dirty="0" smtClean="0"/>
              <a:t>Reliable</a:t>
            </a:r>
            <a:r>
              <a:rPr lang="en-US" baseline="0" dirty="0" smtClean="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fld id="{E0D199FA-7989-4A25-927C-BEF5C8B58483}"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4169761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a:t>
            </a:r>
            <a:r>
              <a:rPr lang="en-US" dirty="0" err="1" smtClean="0"/>
              <a:t>multicore</a:t>
            </a:r>
            <a:r>
              <a:rPr lang="en-US" baseline="0" dirty="0" smtClean="0"/>
              <a:t> system, multiple applications running on the different cores share the main memory.</a:t>
            </a:r>
          </a:p>
          <a:p>
            <a:r>
              <a:rPr lang="en-US" baseline="0" dirty="0" smtClean="0"/>
              <a:t>These applications interfere at the main memory. The result of this interference is unpredictable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33</a:t>
            </a:fld>
            <a:endParaRPr lang="en-US">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8434"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100">
                <a:latin typeface="Lucida Grande" charset="0"/>
                <a:cs typeface="Lucida Grande" charset="0"/>
                <a:sym typeface="Lucida Grande" charset="0"/>
              </a:rPr>
              <a:t>say you want a byte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346160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figure shows the historical trends of DRAM during the last 12-years, from 2000 to 2011.</a:t>
            </a:r>
          </a:p>
          <a:p>
            <a:r>
              <a:rPr lang="en-US" baseline="0" dirty="0" smtClean="0">
                <a:solidFill>
                  <a:srgbClr val="FFFFFF"/>
                </a:solidFill>
              </a:rPr>
              <a:t>We can see that, during this time, DRAM capacity has increased by 16 times.</a:t>
            </a:r>
          </a:p>
          <a:p>
            <a:r>
              <a:rPr lang="en-US" baseline="0" dirty="0" smtClean="0"/>
              <a:t>On the other hand, during the same period of time, DRAM latency has reduced by only 20%. </a:t>
            </a:r>
          </a:p>
          <a:p>
            <a:r>
              <a:rPr lang="en-US" baseline="0" dirty="0" smtClean="0">
                <a:solidFill>
                  <a:srgbClr val="FFFFFF"/>
                </a:solidFill>
              </a:rPr>
              <a:t>As a result, the high DRAM latency continues to be a critical bottleneck for system performance.</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66</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understand what causes the long latency, let me take a look at the DRAM organization.</a:t>
            </a:r>
          </a:p>
          <a:p>
            <a:r>
              <a:rPr lang="en-US" baseline="0" dirty="0" smtClean="0">
                <a:solidFill>
                  <a:srgbClr val="FFFFFF"/>
                </a:solidFill>
              </a:rPr>
              <a:t>DRAM consists of two components, the cell array and the I/O circuitry. The cell array consists of multiple </a:t>
            </a:r>
            <a:r>
              <a:rPr lang="en-US" baseline="0" dirty="0" err="1" smtClean="0">
                <a:solidFill>
                  <a:srgbClr val="FFFFFF"/>
                </a:solidFill>
              </a:rPr>
              <a:t>subarrays</a:t>
            </a:r>
            <a:r>
              <a:rPr lang="en-US" baseline="0" dirty="0" smtClean="0">
                <a:solidFill>
                  <a:srgbClr val="FFFFFF"/>
                </a:solidFill>
              </a:rPr>
              <a:t>. </a:t>
            </a:r>
          </a:p>
          <a:p>
            <a:r>
              <a:rPr lang="en-US" baseline="0" dirty="0" smtClean="0"/>
              <a:t>To read from a DRAM chip, the data is first accessed from the </a:t>
            </a:r>
            <a:r>
              <a:rPr lang="en-US" baseline="0" dirty="0" err="1" smtClean="0"/>
              <a:t>subarray</a:t>
            </a:r>
            <a:r>
              <a:rPr lang="en-US" baseline="0" dirty="0" smtClean="0"/>
              <a:t> and then the data is transferred over the channel by the I/O circuitry. </a:t>
            </a:r>
          </a:p>
          <a:p>
            <a:r>
              <a:rPr lang="en-US" baseline="0" dirty="0" smtClean="0">
                <a:solidFill>
                  <a:srgbClr val="FFFFFF"/>
                </a:solidFill>
              </a:rPr>
              <a:t>So, the DRAM latency is the sum of the </a:t>
            </a:r>
            <a:r>
              <a:rPr lang="en-US" baseline="0" dirty="0" err="1" smtClean="0">
                <a:solidFill>
                  <a:srgbClr val="FFFFFF"/>
                </a:solidFill>
              </a:rPr>
              <a:t>subarray</a:t>
            </a:r>
            <a:r>
              <a:rPr lang="en-US" baseline="0" dirty="0" smtClean="0">
                <a:solidFill>
                  <a:srgbClr val="FFFFFF"/>
                </a:solidFill>
              </a:rPr>
              <a:t> latency and the I/O latency. </a:t>
            </a:r>
          </a:p>
          <a:p>
            <a:r>
              <a:rPr lang="en-US" baseline="0" dirty="0" smtClean="0"/>
              <a:t>We observed that the </a:t>
            </a:r>
            <a:r>
              <a:rPr lang="en-US" baseline="0" dirty="0" err="1" smtClean="0"/>
              <a:t>subarray</a:t>
            </a:r>
            <a:r>
              <a:rPr lang="en-US" baseline="0" dirty="0" smtClean="0"/>
              <a:t> latency is much higher than the I/O latency.</a:t>
            </a:r>
          </a:p>
          <a:p>
            <a:r>
              <a:rPr lang="en-US" baseline="0" dirty="0" smtClean="0">
                <a:solidFill>
                  <a:srgbClr val="FFFFFF"/>
                </a:solidFill>
              </a:rPr>
              <a:t>As a result, </a:t>
            </a:r>
            <a:r>
              <a:rPr lang="en-US" baseline="0" dirty="0" err="1" smtClean="0">
                <a:solidFill>
                  <a:srgbClr val="FFFFFF"/>
                </a:solidFill>
              </a:rPr>
              <a:t>subarray</a:t>
            </a:r>
            <a:r>
              <a:rPr lang="en-US" baseline="0" dirty="0" smtClean="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1269801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cell’s capacitor is small and can store only a small amount of charge. </a:t>
            </a:r>
          </a:p>
          <a:p>
            <a:r>
              <a:rPr lang="en-US" baseline="0" dirty="0" smtClean="0"/>
              <a:t>That is why a </a:t>
            </a:r>
            <a:r>
              <a:rPr lang="en-US" baseline="0" dirty="0" err="1" smtClean="0"/>
              <a:t>subarray</a:t>
            </a:r>
            <a:r>
              <a:rPr lang="en-US" baseline="0" dirty="0" smtClean="0"/>
              <a:t> also has sense-amplifiers, which are specialized circuits that can detect the small amount of charge. </a:t>
            </a:r>
          </a:p>
          <a:p>
            <a:endParaRPr lang="en-US" baseline="0" dirty="0" smtClean="0"/>
          </a:p>
          <a:p>
            <a:r>
              <a:rPr lang="en-US" baseline="0" dirty="0" smtClean="0"/>
              <a:t>Unfortunately, a sense-amplifier size is about *100* times the cell size. </a:t>
            </a:r>
          </a:p>
          <a:p>
            <a:r>
              <a:rPr lang="en-US" baseline="0" dirty="0" smtClean="0"/>
              <a:t>So, to amortize the area of the sense-amplifiers, </a:t>
            </a:r>
          </a:p>
          <a:p>
            <a:r>
              <a:rPr lang="en-US" baseline="0" dirty="0" smtClean="0"/>
              <a:t>hundreds of cells share the same sense-amplifier through a long </a:t>
            </a:r>
            <a:r>
              <a:rPr lang="en-US" baseline="0" dirty="0" err="1" smtClean="0"/>
              <a:t>bitline</a:t>
            </a:r>
            <a:r>
              <a:rPr lang="en-US" baseline="0" dirty="0" smtClean="0"/>
              <a:t>. </a:t>
            </a:r>
          </a:p>
          <a:p>
            <a:endParaRPr lang="en-US" baseline="0" dirty="0" smtClean="0"/>
          </a:p>
          <a:p>
            <a:r>
              <a:rPr lang="en-US" baseline="0" dirty="0" smtClean="0"/>
              <a:t>However, a long </a:t>
            </a:r>
            <a:r>
              <a:rPr lang="en-US" baseline="0" dirty="0" err="1" smtClean="0"/>
              <a:t>bitline</a:t>
            </a:r>
            <a:r>
              <a:rPr lang="en-US" baseline="0" dirty="0" smtClean="0"/>
              <a:t> has a large capacitance that increases latency and power consumption. </a:t>
            </a:r>
          </a:p>
          <a:p>
            <a:r>
              <a:rPr lang="en-US" baseline="0" dirty="0" smtClean="0"/>
              <a:t>Therefore, the long </a:t>
            </a:r>
            <a:r>
              <a:rPr lang="en-US" baseline="0" dirty="0" err="1" smtClean="0"/>
              <a:t>bitline</a:t>
            </a:r>
            <a:r>
              <a:rPr lang="en-US" baseline="0" dirty="0" smtClean="0"/>
              <a:t> is one of the dominant sources of high latency and high power consumption.</a:t>
            </a:r>
          </a:p>
          <a:p>
            <a:endParaRPr lang="en-US" baseline="0" dirty="0" smtClean="0"/>
          </a:p>
          <a:p>
            <a:r>
              <a:rPr lang="en-US" baseline="0" dirty="0" smtClean="0"/>
              <a:t>To understand why the </a:t>
            </a:r>
            <a:r>
              <a:rPr lang="en-US" baseline="0" dirty="0" err="1" smtClean="0"/>
              <a:t>subarray</a:t>
            </a:r>
            <a:r>
              <a:rPr lang="en-US" baseline="0" dirty="0" smtClean="0"/>
              <a:t> is so slow, </a:t>
            </a:r>
          </a:p>
          <a:p>
            <a:r>
              <a:rPr lang="en-US" baseline="0" dirty="0" smtClean="0"/>
              <a:t>let me take a look at the </a:t>
            </a:r>
            <a:r>
              <a:rPr lang="en-US" baseline="0" dirty="0" err="1" smtClean="0"/>
              <a:t>subarray</a:t>
            </a:r>
            <a:r>
              <a:rPr lang="en-US" baseline="0" dirty="0" smtClean="0"/>
              <a:t> organization.</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naïve way to reduce the DRAM latency is to have short </a:t>
            </a:r>
            <a:r>
              <a:rPr lang="en-US" baseline="0" dirty="0" err="1" smtClean="0"/>
              <a:t>bitlines</a:t>
            </a:r>
            <a:r>
              <a:rPr lang="en-US" baseline="0" dirty="0" smtClean="0"/>
              <a:t> that have lower latency.</a:t>
            </a:r>
          </a:p>
          <a:p>
            <a:r>
              <a:rPr lang="en-US" baseline="0" dirty="0" smtClean="0"/>
              <a:t>Unfortunately, short </a:t>
            </a:r>
            <a:r>
              <a:rPr lang="en-US" baseline="0" dirty="0" err="1" smtClean="0"/>
              <a:t>bitlines</a:t>
            </a:r>
            <a:r>
              <a:rPr lang="en-US" baseline="0" dirty="0" smtClean="0"/>
              <a:t> significantly increase the DRAM area.</a:t>
            </a:r>
          </a:p>
          <a:p>
            <a:r>
              <a:rPr lang="en-US" baseline="0" dirty="0" smtClean="0"/>
              <a:t>Therefore, the </a:t>
            </a:r>
            <a:r>
              <a:rPr lang="en-US" baseline="0" dirty="0" err="1" smtClean="0"/>
              <a:t>bitline</a:t>
            </a:r>
            <a:r>
              <a:rPr lang="en-US" baseline="0" dirty="0" smtClean="0"/>
              <a:t> length exposes an important trade-off between area and latency.</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figure shows the trade-off between DRAM area and latency as we change the </a:t>
            </a:r>
            <a:r>
              <a:rPr lang="en-US" baseline="0" dirty="0" err="1" smtClean="0"/>
              <a:t>bitline</a:t>
            </a:r>
            <a:r>
              <a:rPr lang="en-US" baseline="0" dirty="0" smtClean="0"/>
              <a:t> length.</a:t>
            </a:r>
          </a:p>
          <a:p>
            <a:r>
              <a:rPr lang="en-US" baseline="0" dirty="0" smtClean="0"/>
              <a:t>Y-axis is the normalized DRAM area compared to a DRAM using 512 cells/</a:t>
            </a:r>
            <a:r>
              <a:rPr lang="en-US" baseline="0" dirty="0" err="1" smtClean="0"/>
              <a:t>bitline</a:t>
            </a:r>
            <a:r>
              <a:rPr lang="en-US" baseline="0" dirty="0" smtClean="0"/>
              <a:t>. A lower value is cheaper.</a:t>
            </a:r>
          </a:p>
          <a:p>
            <a:r>
              <a:rPr lang="en-US" baseline="0" dirty="0" smtClean="0"/>
              <a:t>X-axis shows the latency in terms of </a:t>
            </a:r>
            <a:r>
              <a:rPr lang="en-US" baseline="0" dirty="0" err="1" smtClean="0"/>
              <a:t>tRC</a:t>
            </a:r>
            <a:r>
              <a:rPr lang="en-US" baseline="0" dirty="0" smtClean="0"/>
              <a:t>, an important DRAM timing constraint. A lower value is faster.</a:t>
            </a:r>
          </a:p>
          <a:p>
            <a:endParaRPr lang="en-US" baseline="0" dirty="0" smtClean="0"/>
          </a:p>
          <a:p>
            <a:r>
              <a:rPr lang="en-US" baseline="0" dirty="0" smtClean="0"/>
              <a:t>Commodity DRAM chips use long </a:t>
            </a:r>
            <a:r>
              <a:rPr lang="en-US" baseline="0" dirty="0" err="1" smtClean="0"/>
              <a:t>bitlines</a:t>
            </a:r>
            <a:r>
              <a:rPr lang="en-US" baseline="0" dirty="0" smtClean="0"/>
              <a:t> to minimize area cost. On the other hand, shorter </a:t>
            </a:r>
            <a:r>
              <a:rPr lang="en-US" baseline="0" dirty="0" err="1" smtClean="0"/>
              <a:t>bitlines</a:t>
            </a:r>
            <a:r>
              <a:rPr lang="en-US" baseline="0" dirty="0" smtClean="0"/>
              <a:t> achieve lower latency at higher cost. </a:t>
            </a:r>
          </a:p>
          <a:p>
            <a:pPr defTabSz="931774">
              <a:defRPr/>
            </a:pPr>
            <a:r>
              <a:rPr lang="en-US" baseline="0" dirty="0" smtClean="0"/>
              <a:t>Our goal is to achieve the best of both worlds: low latency and low area cost.</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70</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sum up, both long and short </a:t>
            </a:r>
            <a:r>
              <a:rPr lang="en-US" baseline="0" dirty="0" err="1" smtClean="0"/>
              <a:t>bitline</a:t>
            </a:r>
            <a:r>
              <a:rPr lang="en-US" baseline="0" dirty="0" smtClean="0"/>
              <a:t> do not achieve small area and low latency. </a:t>
            </a:r>
          </a:p>
          <a:p>
            <a:r>
              <a:rPr lang="en-US" baseline="0" dirty="0" smtClean="0"/>
              <a:t>Long </a:t>
            </a:r>
            <a:r>
              <a:rPr lang="en-US" baseline="0" dirty="0" err="1" smtClean="0"/>
              <a:t>bitline</a:t>
            </a:r>
            <a:r>
              <a:rPr lang="en-US" baseline="0" dirty="0" smtClean="0"/>
              <a:t> has small area but has high latency while short </a:t>
            </a:r>
            <a:r>
              <a:rPr lang="en-US" baseline="0" dirty="0" err="1" smtClean="0"/>
              <a:t>bitline</a:t>
            </a:r>
            <a:r>
              <a:rPr lang="en-US" baseline="0" dirty="0" smtClean="0"/>
              <a:t> has low latency but has large area.</a:t>
            </a:r>
          </a:p>
          <a:p>
            <a:endParaRPr lang="en-US" baseline="0" dirty="0" smtClean="0"/>
          </a:p>
          <a:p>
            <a:r>
              <a:rPr lang="en-US" baseline="0" dirty="0" smtClean="0"/>
              <a:t>To achieve the best of both worlds, we first start from long </a:t>
            </a:r>
            <a:r>
              <a:rPr lang="en-US" baseline="0" dirty="0" err="1" smtClean="0"/>
              <a:t>bitline</a:t>
            </a:r>
            <a:r>
              <a:rPr lang="en-US" baseline="0" dirty="0" smtClean="0"/>
              <a:t>, which has small area. </a:t>
            </a:r>
          </a:p>
          <a:p>
            <a:r>
              <a:rPr lang="en-US" baseline="0" dirty="0" smtClean="0"/>
              <a:t>After that, to achieve the low latency of short </a:t>
            </a:r>
            <a:r>
              <a:rPr lang="en-US" baseline="0" dirty="0" err="1" smtClean="0"/>
              <a:t>bitline</a:t>
            </a:r>
            <a:r>
              <a:rPr lang="en-US" baseline="0" dirty="0" smtClean="0"/>
              <a:t>, we divide the long </a:t>
            </a:r>
            <a:r>
              <a:rPr lang="en-US" baseline="0" dirty="0" err="1" smtClean="0"/>
              <a:t>bitline</a:t>
            </a:r>
            <a:r>
              <a:rPr lang="en-US" baseline="0" dirty="0" smtClean="0"/>
              <a:t> into two smaller segments. </a:t>
            </a:r>
          </a:p>
          <a:p>
            <a:r>
              <a:rPr lang="en-US" baseline="0" dirty="0" smtClean="0"/>
              <a:t>The </a:t>
            </a:r>
            <a:r>
              <a:rPr lang="en-US" baseline="0" dirty="0" err="1" smtClean="0"/>
              <a:t>bitline</a:t>
            </a:r>
            <a:r>
              <a:rPr lang="en-US" baseline="0" dirty="0" smtClean="0"/>
              <a:t> length of the segment nearby the sense-amplifier is same as the length of short </a:t>
            </a:r>
            <a:r>
              <a:rPr lang="en-US" baseline="0" dirty="0" err="1" smtClean="0"/>
              <a:t>bitline</a:t>
            </a:r>
            <a:r>
              <a:rPr lang="en-US" baseline="0" dirty="0" smtClean="0"/>
              <a:t>. </a:t>
            </a:r>
          </a:p>
          <a:p>
            <a:r>
              <a:rPr lang="en-US" baseline="0" dirty="0" smtClean="0"/>
              <a:t>Therefore, the latency of the segment is as low as the latency of the short </a:t>
            </a:r>
            <a:r>
              <a:rPr lang="en-US" baseline="0" dirty="0" err="1" smtClean="0"/>
              <a:t>bitline</a:t>
            </a:r>
            <a:r>
              <a:rPr lang="en-US" baseline="0" dirty="0" smtClean="0"/>
              <a:t>. </a:t>
            </a:r>
          </a:p>
          <a:p>
            <a:r>
              <a:rPr lang="en-US" baseline="0" dirty="0" smtClean="0"/>
              <a:t>To isolate this fast segment from the other segment, we add isolation transistors that selectively connect the two segments. </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71</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way, our proposed approach achieves small area and low latency.</a:t>
            </a:r>
          </a:p>
          <a:p>
            <a:r>
              <a:rPr lang="en-US" baseline="0" dirty="0" smtClean="0"/>
              <a:t>We call this new DRAM architecture as Tiered-Latency DRAM</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72</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figure compares the latency.</a:t>
            </a:r>
          </a:p>
          <a:p>
            <a:r>
              <a:rPr lang="en-US" baseline="0" dirty="0" smtClean="0"/>
              <a:t>Y-axis is normalized latency. </a:t>
            </a:r>
          </a:p>
          <a:p>
            <a:r>
              <a:rPr lang="en-US" baseline="0" dirty="0" smtClean="0"/>
              <a:t>Compared to commodity DRAM, TL-DRAM’s near segment has 56% lower latency, while the far segment has 23% higher latency.</a:t>
            </a:r>
          </a:p>
          <a:p>
            <a:r>
              <a:rPr lang="en-US" baseline="0" dirty="0" smtClean="0"/>
              <a:t> </a:t>
            </a:r>
          </a:p>
          <a:p>
            <a:r>
              <a:rPr lang="en-US" baseline="0" dirty="0" smtClean="0"/>
              <a:t>The right figure compares the power.</a:t>
            </a:r>
          </a:p>
          <a:p>
            <a:r>
              <a:rPr lang="en-US" baseline="0" dirty="0" smtClean="0"/>
              <a:t>Y-axis is normalized power.</a:t>
            </a:r>
          </a:p>
          <a:p>
            <a:r>
              <a:rPr lang="en-US" baseline="0" dirty="0" smtClean="0"/>
              <a:t>Compared to commodity DRAM, TL-DRAM’s near segment has 51% lower power consumption and the far segment has 49% higher power consumption. </a:t>
            </a:r>
          </a:p>
          <a:p>
            <a:endParaRPr lang="en-US" baseline="0" dirty="0" smtClean="0"/>
          </a:p>
          <a:p>
            <a:r>
              <a:rPr lang="en-US" baseline="0" dirty="0" smtClean="0"/>
              <a:t>Lastly, mainly due to the isolation transistor, Tiered-latency DRAM increases the die-size by about 3%.</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Again, the figure shows the trade-off between area and latency in existing DRAM. </a:t>
            </a:r>
          </a:p>
          <a:p>
            <a:endParaRPr lang="en-US" baseline="0" dirty="0" smtClean="0"/>
          </a:p>
          <a:p>
            <a:r>
              <a:rPr lang="en-US" baseline="0" dirty="0" smtClean="0"/>
              <a:t>Unlike existing DRAM, TL-DRAM achieves low latency using the near segment while increasing the area by only 3%. </a:t>
            </a:r>
          </a:p>
          <a:p>
            <a:endParaRPr lang="en-US" baseline="0" dirty="0" smtClean="0"/>
          </a:p>
          <a:p>
            <a:r>
              <a:rPr lang="en-US" baseline="0" dirty="0" smtClean="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74</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multiple ways to leverage the TL-DRAM</a:t>
            </a:r>
            <a:r>
              <a:rPr lang="en-US" baseline="0" dirty="0" smtClean="0"/>
              <a:t> substrate by hardware or software.</a:t>
            </a:r>
          </a:p>
          <a:p>
            <a:endParaRPr lang="en-US" baseline="0" dirty="0" smtClean="0"/>
          </a:p>
          <a:p>
            <a:r>
              <a:rPr lang="en-US" baseline="0" dirty="0" smtClean="0"/>
              <a:t>In this slide, I describe many such ways.</a:t>
            </a:r>
          </a:p>
          <a:p>
            <a:r>
              <a:rPr lang="en-US" baseline="0" dirty="0" smtClean="0"/>
              <a:t>First, the near segment can be used as a hardware-managed inclusive cache to the far segment.</a:t>
            </a:r>
          </a:p>
          <a:p>
            <a:r>
              <a:rPr lang="en-US" baseline="0" dirty="0" smtClean="0"/>
              <a:t>Second, the near segment can be used as a hardware-managed exclusive cache to the far segment.</a:t>
            </a:r>
          </a:p>
          <a:p>
            <a:r>
              <a:rPr lang="en-US" baseline="0" dirty="0" smtClean="0"/>
              <a:t>Third, the operating system can intelligently allocate frequently-accessed pages to the near segment.</a:t>
            </a:r>
          </a:p>
          <a:p>
            <a:r>
              <a:rPr lang="en-US" baseline="0" dirty="0" smtClean="0"/>
              <a:t>Forth mechanism is to simple replace DRAM with TL-DRAM without any near segment handling</a:t>
            </a:r>
          </a:p>
          <a:p>
            <a:endParaRPr lang="en-US" baseline="0" dirty="0" smtClean="0"/>
          </a:p>
          <a:p>
            <a:r>
              <a:rPr lang="en-US" baseline="0" dirty="0" smtClean="0"/>
              <a:t>While our paper provides detailed explanations and evaluations of first three mechanism, </a:t>
            </a:r>
          </a:p>
          <a:p>
            <a:r>
              <a:rPr lang="en-US" baseline="0" dirty="0" smtClean="0"/>
              <a:t>in this talk, we will focus on the first approach, which is to use the near segment as a hardware managed cache for the far segment.</a:t>
            </a:r>
            <a:endParaRPr lang="en-US" dirty="0" smtClean="0"/>
          </a:p>
          <a:p>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75</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a:t>
            </a:r>
            <a:r>
              <a:rPr lang="en-US" baseline="0" dirty="0" smtClean="0"/>
              <a:t> shows the IPC improvement of our three caching mechanisms over commodity DRAM. </a:t>
            </a:r>
          </a:p>
          <a:p>
            <a:r>
              <a:rPr lang="en-US" baseline="0" dirty="0" smtClean="0"/>
              <a:t>All of them improve performance and benefit-based caching shows maximum performance improvement by 12.7%.</a:t>
            </a:r>
          </a:p>
          <a:p>
            <a:endParaRPr lang="en-US" baseline="0" dirty="0" smtClean="0"/>
          </a:p>
          <a:p>
            <a:r>
              <a:rPr lang="en-US" baseline="0" dirty="0" smtClean="0"/>
              <a:t>The right figure shows the normalized power reduction of our three caching mechanisms over commodity DRAM.</a:t>
            </a:r>
          </a:p>
          <a:p>
            <a:r>
              <a:rPr lang="en-US" baseline="0" dirty="0" smtClean="0"/>
              <a:t> All of them reduce power consumption and benefit-based caching shows maximum power reduction by 23%.</a:t>
            </a:r>
            <a:endParaRPr lang="en-US" dirty="0" smtClean="0"/>
          </a:p>
          <a:p>
            <a:endParaRPr lang="en-US" dirty="0" smtClean="0"/>
          </a:p>
          <a:p>
            <a:pPr defTabSz="931717">
              <a:defRPr/>
            </a:pPr>
            <a:r>
              <a:rPr lang="en-US" baseline="0" dirty="0" smtClean="0"/>
              <a:t>Therefore, using near segment as a cache improves performance and reduces power consumption at the cost of 3% area overhead.</a:t>
            </a:r>
          </a:p>
          <a:p>
            <a:endParaRPr lang="en-US"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76</a:t>
            </a:fld>
            <a:endParaRPr lang="en-US">
              <a:solidFill>
                <a:prstClr val="black"/>
              </a:solidFill>
              <a:latin typeface="Calibri"/>
            </a:endParaRPr>
          </a:p>
        </p:txBody>
      </p:sp>
    </p:spTree>
    <p:extLst>
      <p:ext uri="{BB962C8B-B14F-4D97-AF65-F5344CB8AC3E}">
        <p14:creationId xmlns:p14="http://schemas.microsoft.com/office/powerpoint/2010/main" val="2532083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83</a:t>
            </a:fld>
            <a:endParaRPr lang="en-US">
              <a:solidFill>
                <a:prstClr val="black"/>
              </a:solidFill>
              <a:latin typeface="Calibri"/>
            </a:endParaRPr>
          </a:p>
        </p:txBody>
      </p:sp>
    </p:spTree>
    <p:extLst>
      <p:ext uri="{BB962C8B-B14F-4D97-AF65-F5344CB8AC3E}">
        <p14:creationId xmlns:p14="http://schemas.microsoft.com/office/powerpoint/2010/main" val="146579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t>14</a:t>
            </a:fld>
            <a:endParaRPr lang="en-US"/>
          </a:p>
        </p:txBody>
      </p:sp>
    </p:spTree>
    <p:extLst>
      <p:ext uri="{BB962C8B-B14F-4D97-AF65-F5344CB8AC3E}">
        <p14:creationId xmlns:p14="http://schemas.microsoft.com/office/powerpoint/2010/main" val="3098075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86</a:t>
            </a:fld>
            <a:endParaRPr lang="en-US" dirty="0">
              <a:solidFill>
                <a:prstClr val="black"/>
              </a:solidFill>
              <a:latin typeface="Calibri"/>
            </a:endParaRPr>
          </a:p>
        </p:txBody>
      </p:sp>
    </p:spTree>
    <p:extLst>
      <p:ext uri="{BB962C8B-B14F-4D97-AF65-F5344CB8AC3E}">
        <p14:creationId xmlns:p14="http://schemas.microsoft.com/office/powerpoint/2010/main" val="172968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compare our mechanism to a </a:t>
            </a:r>
            <a:r>
              <a:rPr lang="en-US" b="1" dirty="0" smtClean="0"/>
              <a:t>homogeneous</a:t>
            </a:r>
            <a:r>
              <a:rPr lang="en-US" baseline="0" dirty="0" smtClean="0"/>
              <a:t> memory system.</a:t>
            </a:r>
          </a:p>
          <a:p>
            <a:r>
              <a:rPr lang="en-US" baseline="0" dirty="0" smtClean="0"/>
              <a:t>Here the comparison points are a</a:t>
            </a:r>
            <a:r>
              <a:rPr lang="en-US" dirty="0" smtClean="0"/>
              <a:t> 16GB all-PCM and all-DRAM memory system.</a:t>
            </a:r>
          </a:p>
          <a:p>
            <a:r>
              <a:rPr lang="en-US" dirty="0" smtClean="0"/>
              <a:t>O</a:t>
            </a:r>
            <a:r>
              <a:rPr lang="en-US" baseline="0" dirty="0" smtClean="0"/>
              <a:t>ur mechanism achieves 31% better performance than the all-PCM memory system, and comes within 29% of the all-DRAM performance.</a:t>
            </a:r>
          </a:p>
          <a:p>
            <a:r>
              <a:rPr lang="en-US" baseline="0" dirty="0" smtClean="0"/>
              <a:t>Note that we </a:t>
            </a:r>
            <a:r>
              <a:rPr lang="en-US" b="1" baseline="0" dirty="0" smtClean="0"/>
              <a:t>do not assume any capacity benefits</a:t>
            </a:r>
            <a:r>
              <a:rPr lang="en-US" baseline="0" dirty="0" smtClean="0"/>
              <a:t> of PCM over DRAM.</a:t>
            </a:r>
          </a:p>
          <a:p>
            <a:r>
              <a:rPr lang="en-US" baseline="0" dirty="0" smtClean="0"/>
              <a:t>And yet, our mechanism bridges the performance gap between the two homogeneous memory systems.</a:t>
            </a:r>
          </a:p>
          <a:p>
            <a:r>
              <a:rPr lang="en-US" baseline="0" dirty="0" smtClean="0"/>
              <a:t>If the capacity benefit of PCM was included, the </a:t>
            </a:r>
            <a:r>
              <a:rPr lang="en-US" b="1" baseline="0" dirty="0" smtClean="0"/>
              <a:t>hybrid memory system</a:t>
            </a:r>
            <a:r>
              <a:rPr lang="en-US" baseline="0" dirty="0" smtClean="0"/>
              <a:t> will perform even better.</a:t>
            </a:r>
          </a:p>
        </p:txBody>
      </p:sp>
      <p:sp>
        <p:nvSpPr>
          <p:cNvPr id="4" name="Slide Number Placeholder 3"/>
          <p:cNvSpPr>
            <a:spLocks noGrp="1"/>
          </p:cNvSpPr>
          <p:nvPr>
            <p:ph type="sldNum" sz="quarter" idx="10"/>
          </p:nvPr>
        </p:nvSpPr>
        <p:spPr/>
        <p:txBody>
          <a:bodyPr/>
          <a:lstStyle/>
          <a:p>
            <a:pPr>
              <a:defRPr/>
            </a:pPr>
            <a:fld id="{7F547B56-6240-4A47-937A-39B4CD6371F4}" type="slidenum">
              <a:rPr lang="en-US" smtClean="0">
                <a:solidFill>
                  <a:prstClr val="black"/>
                </a:solidFill>
                <a:latin typeface="Calibri"/>
              </a:rPr>
              <a:pPr>
                <a:defRPr/>
              </a:pPr>
              <a:t>96</a:t>
            </a:fld>
            <a:endParaRPr lang="en-US">
              <a:solidFill>
                <a:prstClr val="black"/>
              </a:solidFill>
              <a:latin typeface="Calibri"/>
            </a:endParaRPr>
          </a:p>
        </p:txBody>
      </p:sp>
    </p:spTree>
    <p:extLst>
      <p:ext uri="{BB962C8B-B14F-4D97-AF65-F5344CB8AC3E}">
        <p14:creationId xmlns:p14="http://schemas.microsoft.com/office/powerpoint/2010/main" val="1304768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from DRAM to STT-RAM,</a:t>
            </a:r>
            <a:r>
              <a:rPr lang="en-US" baseline="0" dirty="0" smtClean="0"/>
              <a:t> instead of a capacitor that stores charge, now we have a magnetic tunnel junction that has one reference layer with a fixed magnetic orientation, and a free layer that can be parallel or anti parallel to the reference layer; which determines the resistance, and in turn, the data stored in the MTJ. In addition to the MTJ, the cell, again, has an access transistor. </a:t>
            </a:r>
          </a:p>
          <a:p>
            <a:r>
              <a:rPr lang="en-US" baseline="0" dirty="0" smtClean="0"/>
              <a:t>Reading requires a small voltage to be applied across the </a:t>
            </a:r>
            <a:r>
              <a:rPr lang="en-US" baseline="0" dirty="0" err="1" smtClean="0"/>
              <a:t>bitline</a:t>
            </a:r>
            <a:r>
              <a:rPr lang="en-US" baseline="0" dirty="0" smtClean="0"/>
              <a:t> and sense line; and the current is sensed. This current varies depending on the resistance of MTJ. To write data, we push a large current into the MTJ, which re-aligns the free layer. The direction of the current determines whether it becomes parallel or anti-parallel; i.e. logical 0 or 1. </a:t>
            </a:r>
          </a:p>
        </p:txBody>
      </p:sp>
      <p:sp>
        <p:nvSpPr>
          <p:cNvPr id="4" name="Slide Number Placeholder 3"/>
          <p:cNvSpPr>
            <a:spLocks noGrp="1"/>
          </p:cNvSpPr>
          <p:nvPr>
            <p:ph type="sldNum" sz="quarter" idx="10"/>
          </p:nvPr>
        </p:nvSpPr>
        <p:spPr/>
        <p:txBody>
          <a:bodyPr/>
          <a:lstStyle/>
          <a:p>
            <a:fld id="{8923B1BF-2DE4-4D7D-8ECD-16D20D21B23B}" type="slidenum">
              <a:rPr lang="en-US" smtClean="0">
                <a:solidFill>
                  <a:prstClr val="black"/>
                </a:solidFill>
                <a:latin typeface="Calibri"/>
              </a:rPr>
              <a:pPr/>
              <a:t>97</a:t>
            </a:fld>
            <a:endParaRPr lang="en-US">
              <a:solidFill>
                <a:prstClr val="black"/>
              </a:solidFill>
              <a:latin typeface="Calibri"/>
            </a:endParaRPr>
          </a:p>
        </p:txBody>
      </p:sp>
    </p:spTree>
    <p:extLst>
      <p:ext uri="{BB962C8B-B14F-4D97-AF65-F5344CB8AC3E}">
        <p14:creationId xmlns:p14="http://schemas.microsoft.com/office/powerpoint/2010/main" val="4015428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closer</a:t>
            </a:r>
            <a:r>
              <a:rPr lang="en-US" baseline="0" dirty="0" smtClean="0"/>
              <a:t> look at the high-level design goals for a Persistent Memory Manager, or PMM.</a:t>
            </a:r>
          </a:p>
          <a:p>
            <a:endParaRPr lang="en-US" baseline="0" dirty="0" smtClean="0"/>
          </a:p>
          <a:p>
            <a:r>
              <a:rPr lang="en-US" baseline="0" dirty="0" smtClean="0"/>
              <a:t>[click] The most noticeable feature of the PMM – from the system software perspective – is the fact that it exposes a load/store interface to access all persistent data in the system.  This means that applications can allocate portions of persistent memory, just as they would allocate portions of volatile DRAM memory in today’s systems.</a:t>
            </a:r>
          </a:p>
          <a:p>
            <a:endParaRPr lang="en-US" baseline="0" dirty="0" smtClean="0"/>
          </a:p>
          <a:p>
            <a:r>
              <a:rPr lang="en-US" baseline="0" dirty="0" smtClean="0"/>
              <a:t>[click] Of course, with a diverse array of devices managed by a persistent memory, it will be important for the PMM to leverage each of their strengths – and mitigate each of their weaknesses – as much as possible.  To this end, the PMM is responsible for managing how volatile and persistent are placed among devices, to ensure data can be efficiently located, persistence guarantees met, and any security rules enforced.</a:t>
            </a:r>
          </a:p>
          <a:p>
            <a:endParaRPr lang="en-US" baseline="0" dirty="0" smtClean="0"/>
          </a:p>
          <a:p>
            <a:r>
              <a:rPr lang="en-US" baseline="0" dirty="0" smtClean="0"/>
              <a:t>[click]  The PMM is also responsible for managing metadata storage and retrieval.  We will later evaluate how such overheads affect system performance.</a:t>
            </a:r>
          </a:p>
          <a:p>
            <a:endParaRPr lang="en-US" baseline="0" dirty="0" smtClean="0"/>
          </a:p>
          <a:p>
            <a:r>
              <a:rPr lang="en-US" baseline="0" dirty="0" smtClean="0"/>
              <a:t>[click]  In addition, to achieve the best performance and energy efficiency for the applications running on a system, it will be necessary for the system software to provide hints to the hardware to be used to make more efficient data placement decisions.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103</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to tie everything together, here is how a persistent memory would operate.  Code allocates persistent objects and accesses them using loads and stores – no different than persistent memory in today’s machines.  Optionally, the software can provide hints as to the types of access patterns or requirements of the software.</a:t>
            </a:r>
          </a:p>
          <a:p>
            <a:endParaRPr lang="en-US" baseline="0" dirty="0" smtClean="0"/>
          </a:p>
          <a:p>
            <a:r>
              <a:rPr lang="en-US" baseline="0" dirty="0" smtClean="0"/>
              <a:t>Then, a Persistent Memory Manager uses this access information and software hints to allocate, locate, migrate, and access data among the heterogeneous array of devices present on the system, attempting to strike a balance between application-level guarantees, like persistence and security, and performance and energy efficiency.</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104</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105</a:t>
            </a:fld>
            <a:endParaRPr lang="en-US"/>
          </a:p>
        </p:txBody>
      </p:sp>
    </p:spTree>
    <p:extLst>
      <p:ext uri="{BB962C8B-B14F-4D97-AF65-F5344CB8AC3E}">
        <p14:creationId xmlns:p14="http://schemas.microsoft.com/office/powerpoint/2010/main" val="2271869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106</a:t>
            </a:fld>
            <a:endParaRPr lang="en-US"/>
          </a:p>
        </p:txBody>
      </p:sp>
    </p:spTree>
    <p:extLst>
      <p:ext uri="{BB962C8B-B14F-4D97-AF65-F5344CB8AC3E}">
        <p14:creationId xmlns:p14="http://schemas.microsoft.com/office/powerpoint/2010/main" val="2271869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117</a:t>
            </a:fld>
            <a:endParaRPr lang="en-US">
              <a:solidFill>
                <a:prstClr val="black"/>
              </a:solidFill>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a:t>
            </a:r>
            <a:r>
              <a:rPr lang="en-US" dirty="0" smtClean="0"/>
              <a:t>computer</a:t>
            </a:r>
            <a:r>
              <a:rPr lang="en-US" baseline="0" dirty="0" smtClean="0"/>
              <a:t> </a:t>
            </a:r>
            <a:r>
              <a:rPr lang="en-US" dirty="0" smtClean="0"/>
              <a:t>architecture, HW/SW interaction</a:t>
            </a:r>
            <a:r>
              <a:rPr lang="en-US" baseline="0" dirty="0" smtClean="0"/>
              <a:t> and bioinformatics</a:t>
            </a:r>
            <a:r>
              <a:rPr lang="en-US" dirty="0" smtClean="0"/>
              <a:t>. </a:t>
            </a:r>
          </a:p>
          <a:p>
            <a:endParaRPr lang="en-US" dirty="0" smtClean="0"/>
          </a:p>
          <a:p>
            <a:r>
              <a:rPr lang="en-US" dirty="0" smtClean="0"/>
              <a:t>He is looking for students to perform research</a:t>
            </a:r>
            <a:r>
              <a:rPr lang="en-US" baseline="0" dirty="0" smtClean="0"/>
              <a:t> in these areas.</a:t>
            </a:r>
            <a:endParaRPr lang="en-US" dirty="0" smtClean="0"/>
          </a:p>
          <a:p>
            <a:endParaRPr lang="en-US" dirty="0" smtClean="0"/>
          </a:p>
          <a:p>
            <a:r>
              <a:rPr lang="en-US" dirty="0" smtClean="0"/>
              <a:t>He and his group, SAFARI,</a:t>
            </a:r>
            <a:r>
              <a:rPr lang="en-US" baseline="0" dirty="0" smtClean="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a:t>
            </a:r>
            <a:r>
              <a:rPr lang="en-US" dirty="0" smtClean="0">
                <a:solidFill>
                  <a:srgbClr val="3333CC"/>
                </a:solidFill>
                <a:latin typeface="Arial Narrow" charset="0"/>
                <a:ea typeface="ＭＳ Ｐゴシック" charset="0"/>
                <a:cs typeface="Arial" charset="0"/>
              </a:rPr>
              <a:t>broad </a:t>
            </a:r>
            <a:r>
              <a:rPr lang="en-US" dirty="0">
                <a:solidFill>
                  <a:srgbClr val="3333CC"/>
                </a:solidFill>
                <a:latin typeface="Arial Narrow" charset="0"/>
                <a:ea typeface="ＭＳ Ｐゴシック" charset="0"/>
                <a:cs typeface="Arial" charset="0"/>
              </a:rPr>
              <a:t>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Some concrete</a:t>
            </a:r>
            <a:r>
              <a:rPr lang="en-US" baseline="0" dirty="0" smtClean="0"/>
              <a:t> current directions his group is exploring are:</a:t>
            </a:r>
          </a:p>
          <a:p>
            <a:endParaRPr lang="en-US" dirty="0"/>
          </a:p>
          <a:p>
            <a:pPr defTabSz="931774"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a:solidFill>
                  <a:srgbClr val="FF0000"/>
                </a:solidFill>
                <a:latin typeface="Arial Narrow" charset="0"/>
                <a:ea typeface="ＭＳ Ｐゴシック" charset="0"/>
                <a:cs typeface="Arial" charset="0"/>
              </a:rPr>
              <a:t>Rethinking Memory System Design </a:t>
            </a:r>
            <a:r>
              <a:rPr lang="en-US" sz="2400" b="1" i="1" dirty="0">
                <a:solidFill>
                  <a:srgbClr val="3333CC"/>
                </a:solidFill>
                <a:latin typeface="Arial Narrow" charset="0"/>
                <a:ea typeface="ＭＳ Ｐゴシック" charset="0"/>
                <a:cs typeface="Arial" charset="0"/>
              </a:rPr>
              <a:t>for Data-Intensive Computing</a:t>
            </a:r>
          </a:p>
          <a:p>
            <a:pPr lvl="1" defTabSz="931774"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Rethinking DRAM, Flash Memory, Emerging Technologies</a:t>
            </a:r>
          </a:p>
          <a:p>
            <a:pPr lvl="1" defTabSz="931774" fontAlgn="base">
              <a:spcBef>
                <a:spcPct val="0"/>
              </a:spcBef>
              <a:spcAft>
                <a:spcPct val="0"/>
              </a:spcAft>
              <a:buFontTx/>
              <a:buChar char="•"/>
            </a:pPr>
            <a:endParaRPr lang="en-US" sz="2400" b="1" i="1" dirty="0">
              <a:solidFill>
                <a:srgbClr val="3333CC"/>
              </a:solidFill>
              <a:latin typeface="Arial Narrow" charset="0"/>
              <a:ea typeface="ＭＳ Ｐゴシック" charset="0"/>
              <a:cs typeface="Arial" charset="0"/>
            </a:endParaRPr>
          </a:p>
          <a:p>
            <a:pPr defTabSz="931774"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a:solidFill>
                  <a:srgbClr val="FF0000"/>
                </a:solidFill>
                <a:latin typeface="Arial Narrow" charset="0"/>
                <a:ea typeface="ＭＳ Ｐゴシック" charset="0"/>
                <a:cs typeface="Arial" charset="0"/>
              </a:rPr>
              <a:t>Single-Level Stores</a:t>
            </a:r>
            <a:r>
              <a:rPr lang="en-US" sz="2400" b="1" i="1" dirty="0">
                <a:solidFill>
                  <a:srgbClr val="3333CC"/>
                </a:solidFill>
                <a:latin typeface="Arial Narrow" charset="0"/>
                <a:ea typeface="ＭＳ Ｐゴシック" charset="0"/>
                <a:cs typeface="Arial" charset="0"/>
              </a:rPr>
              <a:t>: Merging Memory and Storage with Fast NVM</a:t>
            </a:r>
          </a:p>
          <a:p>
            <a:pPr defTabSz="931774" fontAlgn="base">
              <a:spcBef>
                <a:spcPct val="0"/>
              </a:spcBef>
              <a:spcAft>
                <a:spcPct val="0"/>
              </a:spcAft>
            </a:pPr>
            <a:r>
              <a:rPr lang="en-US" sz="2400" b="1" i="1" dirty="0">
                <a:solidFill>
                  <a:srgbClr val="3333CC"/>
                </a:solidFill>
                <a:latin typeface="Arial Narrow" charset="0"/>
                <a:ea typeface="ＭＳ Ｐゴシック" charset="0"/>
                <a:cs typeface="Arial" charset="0"/>
              </a:rPr>
              <a:t> </a:t>
            </a:r>
          </a:p>
          <a:p>
            <a:pPr defTabSz="931774"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a:solidFill>
                  <a:srgbClr val="FF0000"/>
                </a:solidFill>
                <a:latin typeface="Arial Narrow" charset="0"/>
                <a:ea typeface="ＭＳ Ｐゴシック" charset="0"/>
                <a:cs typeface="Arial" charset="0"/>
              </a:rPr>
              <a:t>GP-GPUs as First-Class Computing Engines</a:t>
            </a:r>
          </a:p>
          <a:p>
            <a:pPr defTabSz="931774" fontAlgn="base">
              <a:spcBef>
                <a:spcPct val="0"/>
              </a:spcBef>
              <a:spcAft>
                <a:spcPct val="0"/>
              </a:spcAft>
              <a:buFontTx/>
              <a:buChar char="•"/>
            </a:pPr>
            <a:endParaRPr lang="en-US" sz="2400" b="1" i="1" dirty="0">
              <a:solidFill>
                <a:srgbClr val="3333CC"/>
              </a:solidFill>
              <a:latin typeface="Arial Narrow" charset="0"/>
              <a:ea typeface="ＭＳ Ｐゴシック" charset="0"/>
              <a:cs typeface="Arial" charset="0"/>
            </a:endParaRPr>
          </a:p>
          <a:p>
            <a:pPr defTabSz="931774"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a:solidFill>
                  <a:srgbClr val="FF0000"/>
                </a:solidFill>
                <a:latin typeface="Arial Narrow" charset="0"/>
                <a:ea typeface="ＭＳ Ｐゴシック" charset="0"/>
                <a:cs typeface="Arial" charset="0"/>
              </a:rPr>
              <a:t>In-memory computing</a:t>
            </a:r>
          </a:p>
          <a:p>
            <a:pPr defTabSz="931774" fontAlgn="base">
              <a:spcBef>
                <a:spcPct val="0"/>
              </a:spcBef>
              <a:spcAft>
                <a:spcPct val="0"/>
              </a:spcAft>
              <a:buFontTx/>
              <a:buChar char="•"/>
            </a:pPr>
            <a:endParaRPr lang="en-US" sz="2400" b="1" i="1" dirty="0">
              <a:solidFill>
                <a:srgbClr val="3333CC"/>
              </a:solidFill>
              <a:latin typeface="Arial Narrow" charset="0"/>
              <a:ea typeface="ＭＳ Ｐゴシック" charset="0"/>
              <a:cs typeface="Arial" charset="0"/>
            </a:endParaRPr>
          </a:p>
          <a:p>
            <a:pPr defTabSz="931774"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a:solidFill>
                  <a:srgbClr val="FF0000"/>
                </a:solidFill>
                <a:latin typeface="Arial Narrow" charset="0"/>
                <a:ea typeface="ＭＳ Ｐゴシック" charset="0"/>
                <a:cs typeface="Arial" charset="0"/>
              </a:rPr>
              <a:t>Predictable computing</a:t>
            </a:r>
            <a:r>
              <a:rPr lang="en-US" sz="2400" b="1" i="1" dirty="0">
                <a:solidFill>
                  <a:srgbClr val="3333CC"/>
                </a:solidFill>
                <a:latin typeface="Arial Narrow" charset="0"/>
                <a:ea typeface="ＭＳ Ｐゴシック" charset="0"/>
                <a:cs typeface="Arial" charset="0"/>
              </a:rPr>
              <a:t>: QoS from the ground up</a:t>
            </a:r>
          </a:p>
          <a:p>
            <a:pPr defTabSz="931774" fontAlgn="base">
              <a:spcBef>
                <a:spcPct val="0"/>
              </a:spcBef>
              <a:spcAft>
                <a:spcPct val="0"/>
              </a:spcAft>
              <a:buFontTx/>
              <a:buChar char="•"/>
            </a:pPr>
            <a:endParaRPr lang="en-US" sz="2400" b="1" i="1" dirty="0">
              <a:solidFill>
                <a:srgbClr val="3333CC"/>
              </a:solidFill>
              <a:latin typeface="Arial Narrow" charset="0"/>
              <a:ea typeface="ＭＳ Ｐゴシック" charset="0"/>
              <a:cs typeface="Arial" charset="0"/>
            </a:endParaRPr>
          </a:p>
          <a:p>
            <a:pPr defTabSz="931774"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a:solidFill>
                  <a:srgbClr val="FF0000"/>
                </a:solidFill>
                <a:latin typeface="Arial Narrow" charset="0"/>
                <a:ea typeface="ＭＳ Ｐゴシック" charset="0"/>
                <a:cs typeface="Arial" charset="0"/>
              </a:rPr>
              <a:t>Secure Memories</a:t>
            </a:r>
            <a:r>
              <a:rPr lang="en-US" sz="2400" b="1" i="1" dirty="0">
                <a:solidFill>
                  <a:srgbClr val="3333CC"/>
                </a:solidFill>
                <a:latin typeface="Arial Narrow" charset="0"/>
                <a:ea typeface="ＭＳ Ｐゴシック" charset="0"/>
                <a:cs typeface="Arial" charset="0"/>
              </a:rPr>
              <a:t>: DRAM, Flash, NVM</a:t>
            </a:r>
          </a:p>
          <a:p>
            <a:pPr defTabSz="931774" fontAlgn="base">
              <a:spcBef>
                <a:spcPct val="0"/>
              </a:spcBef>
              <a:spcAft>
                <a:spcPct val="0"/>
              </a:spcAft>
              <a:buFontTx/>
              <a:buChar char="•"/>
            </a:pPr>
            <a:endParaRPr lang="en-US" sz="2400" b="1" i="1" dirty="0">
              <a:solidFill>
                <a:srgbClr val="3333CC"/>
              </a:solidFill>
              <a:latin typeface="Arial Narrow" charset="0"/>
              <a:ea typeface="ＭＳ Ｐゴシック" charset="0"/>
              <a:cs typeface="Arial" charset="0"/>
            </a:endParaRPr>
          </a:p>
          <a:p>
            <a:pPr defTabSz="931774"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a:solidFill>
                  <a:srgbClr val="FF0000"/>
                </a:solidFill>
                <a:latin typeface="Arial Narrow" charset="0"/>
                <a:ea typeface="ＭＳ Ｐゴシック" charset="0"/>
                <a:cs typeface="Arial" charset="0"/>
              </a:rPr>
              <a:t>Genome Sequence Analysis and Assembly </a:t>
            </a:r>
            <a:r>
              <a:rPr lang="en-US" sz="2400" b="1" i="1" dirty="0">
                <a:solidFill>
                  <a:srgbClr val="3333CC"/>
                </a:solidFill>
                <a:latin typeface="Arial Narrow" charset="0"/>
                <a:ea typeface="ＭＳ Ｐゴシック" charset="0"/>
                <a:cs typeface="Arial" charset="0"/>
              </a:rPr>
              <a:t>Algorithms and Architectures</a:t>
            </a:r>
            <a:endParaRPr lang="en-US" sz="2000" b="1" i="1" dirty="0">
              <a:solidFill>
                <a:srgbClr val="FF0000"/>
              </a:solidFill>
              <a:latin typeface="Arial Narrow" charset="0"/>
              <a:ea typeface="ＭＳ Ｐゴシック" charset="0"/>
              <a:cs typeface="Arial" charset="0"/>
            </a:endParaRP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2656424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39EA06A7-27E7-4238-80F0-393B65005BDF}" type="slidenum">
              <a:rPr lang="ko-KR" altLang="en-US" smtClean="0">
                <a:solidFill>
                  <a:prstClr val="black"/>
                </a:solidFill>
                <a:latin typeface="Calibri"/>
                <a:ea typeface="맑은 고딕"/>
              </a:rPr>
              <a:pPr/>
              <a:t>126</a:t>
            </a:fld>
            <a:endParaRPr lang="ko-KR" altLang="en-US">
              <a:solidFill>
                <a:prstClr val="black"/>
              </a:solidFill>
              <a:latin typeface="Calibri"/>
              <a:ea typeface="맑은 고딕"/>
            </a:endParaRPr>
          </a:p>
        </p:txBody>
      </p:sp>
    </p:spTree>
    <p:extLst>
      <p:ext uri="{BB962C8B-B14F-4D97-AF65-F5344CB8AC3E}">
        <p14:creationId xmlns:p14="http://schemas.microsoft.com/office/powerpoint/2010/main" val="28255903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145</a:t>
            </a:fld>
            <a:endParaRPr lang="en-US">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350600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498255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executed the code on four different processors, all four of them yielded errors. Intel </a:t>
            </a:r>
            <a:r>
              <a:rPr lang="en-US" baseline="0" dirty="0" err="1" smtClean="0"/>
              <a:t>Haswell</a:t>
            </a:r>
            <a:r>
              <a:rPr lang="en-US" baseline="0" dirty="0" smtClean="0"/>
              <a:t> has the most errors, at 23 thousand, because it has the highest rate of accessing DRAM.</a:t>
            </a:r>
          </a:p>
          <a:p>
            <a:endParaRPr lang="en-US" baseline="0" dirty="0" smtClean="0"/>
          </a:p>
          <a:p>
            <a:r>
              <a:rPr lang="en-US" baseline="0" dirty="0" smtClean="0"/>
              <a:t>Later on, I’ll show that we can induce as many as ten million disturbance errors in a more controlled environment.</a:t>
            </a:r>
          </a:p>
          <a:p>
            <a:endParaRPr lang="en-US" baseline="0" dirty="0" smtClean="0"/>
          </a:p>
          <a:p>
            <a:r>
              <a:rPr lang="en-US" baseline="0" dirty="0" smtClean="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3046293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4200664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04.xml"/><Relationship Id="rId2" Type="http://schemas.openxmlformats.org/officeDocument/2006/relationships/image" Target="../media/image1.png"/></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132.xml"/><Relationship Id="rId2" Type="http://schemas.openxmlformats.org/officeDocument/2006/relationships/image" Target="../media/image1.png"/></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133.xml"/><Relationship Id="rId2" Type="http://schemas.openxmlformats.org/officeDocument/2006/relationships/image" Target="../media/image1.png"/></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134.xml"/><Relationship Id="rId2" Type="http://schemas.openxmlformats.org/officeDocument/2006/relationships/image" Target="../media/image1.png"/></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 Id="rId2" Type="http://schemas.openxmlformats.org/officeDocument/2006/relationships/image" Target="../media/image1.png"/></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43345180"/>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2707823"/>
      </p:ext>
    </p:extLst>
  </p:cSld>
  <p:clrMapOvr>
    <a:masterClrMapping/>
  </p:clrMapOvr>
  <p:transition xmlns:p14="http://schemas.microsoft.com/office/powerpoint/2010/main"/>
</p:sldLayout>
</file>

<file path=ppt/slideLayouts/slideLayout10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206416"/>
      </p:ext>
    </p:extLst>
  </p:cSld>
  <p:clrMapOvr>
    <a:masterClrMapping/>
  </p:clrMapOvr>
  <p:transition xmlns:p14="http://schemas.microsoft.com/office/powerpoint/2010/main"/>
</p:sldLayout>
</file>

<file path=ppt/slideLayouts/slideLayout10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004578"/>
      </p:ext>
    </p:extLst>
  </p:cSld>
  <p:clrMapOvr>
    <a:masterClrMapping/>
  </p:clrMapOvr>
  <p:transition xmlns:p14="http://schemas.microsoft.com/office/powerpoint/2010/main"/>
</p:sldLayout>
</file>

<file path=ppt/slideLayouts/slideLayout10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2975375"/>
      </p:ext>
    </p:extLst>
  </p:cSld>
  <p:clrMapOvr>
    <a:masterClrMapping/>
  </p:clrMapOvr>
  <p:transition xmlns:p14="http://schemas.microsoft.com/office/powerpoint/2010/main"/>
</p:sldLayout>
</file>

<file path=ppt/slideLayouts/slideLayout10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0480363"/>
      </p:ext>
    </p:extLst>
  </p:cSld>
  <p:clrMapOvr>
    <a:masterClrMapping/>
  </p:clrMapOvr>
  <p:transition xmlns:p14="http://schemas.microsoft.com/office/powerpoint/2010/main"/>
</p:sldLayout>
</file>

<file path=ppt/slideLayouts/slideLayout10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197979"/>
      </p:ext>
    </p:extLst>
  </p:cSld>
  <p:clrMapOvr>
    <a:masterClrMapping/>
  </p:clrMapOvr>
  <p:transition xmlns:p14="http://schemas.microsoft.com/office/powerpoint/2010/main"/>
</p:sldLayout>
</file>

<file path=ppt/slideLayouts/slideLayout10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2637953"/>
      </p:ext>
    </p:extLst>
  </p:cSld>
  <p:clrMapOvr>
    <a:masterClrMapping/>
  </p:clrMapOvr>
  <p:transition xmlns:p14="http://schemas.microsoft.com/office/powerpoint/2010/main"/>
</p:sldLayout>
</file>

<file path=ppt/slideLayouts/slideLayout10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8006244"/>
      </p:ext>
    </p:extLst>
  </p:cSld>
  <p:clrMapOvr>
    <a:masterClrMapping/>
  </p:clrMapOvr>
  <p:transition xmlns:p14="http://schemas.microsoft.com/office/powerpoint/2010/main"/>
</p:sldLayout>
</file>

<file path=ppt/slideLayouts/slideLayout10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7903778"/>
      </p:ext>
    </p:extLst>
  </p:cSld>
  <p:clrMapOvr>
    <a:masterClrMapping/>
  </p:clrMapOvr>
  <p:transition xmlns:p14="http://schemas.microsoft.com/office/powerpoint/2010/main"/>
</p:sldLayout>
</file>

<file path=ppt/slideLayouts/slideLayout10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2785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3082049"/>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1936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902966"/>
      </p:ext>
    </p:extLst>
  </p:cSld>
  <p:clrMapOvr>
    <a:masterClrMapping/>
  </p:clrMapOvr>
  <p:transition xmlns:p14="http://schemas.microsoft.com/office/powerpoint/2010/main"/>
</p:sldLayout>
</file>

<file path=ppt/slideLayouts/slideLayout10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422435"/>
      </p:ext>
    </p:extLst>
  </p:cSld>
  <p:clrMapOvr>
    <a:masterClrMapping/>
  </p:clrMapOvr>
  <p:transition xmlns:p14="http://schemas.microsoft.com/office/powerpoint/2010/main"/>
</p:sldLayout>
</file>

<file path=ppt/slideLayouts/slideLayout10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1490441"/>
      </p:ext>
    </p:extLst>
  </p:cSld>
  <p:clrMapOvr>
    <a:masterClrMapping/>
  </p:clrMapOvr>
  <p:transition xmlns:p14="http://schemas.microsoft.com/office/powerpoint/2010/main"/>
</p:sldLayout>
</file>

<file path=ppt/slideLayouts/slideLayout10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635268"/>
      </p:ext>
    </p:extLst>
  </p:cSld>
  <p:clrMapOvr>
    <a:masterClrMapping/>
  </p:clrMapOvr>
  <p:transition xmlns:p14="http://schemas.microsoft.com/office/powerpoint/2010/main"/>
</p:sldLayout>
</file>

<file path=ppt/slideLayouts/slideLayout10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128978"/>
      </p:ext>
    </p:extLst>
  </p:cSld>
  <p:clrMapOvr>
    <a:masterClrMapping/>
  </p:clrMapOvr>
  <p:transition xmlns:p14="http://schemas.microsoft.com/office/powerpoint/2010/main"/>
</p:sldLayout>
</file>

<file path=ppt/slideLayouts/slideLayout10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472443"/>
      </p:ext>
    </p:extLst>
  </p:cSld>
  <p:clrMapOvr>
    <a:masterClrMapping/>
  </p:clrMapOvr>
  <p:transition xmlns:p14="http://schemas.microsoft.com/office/powerpoint/2010/main"/>
</p:sldLayout>
</file>

<file path=ppt/slideLayouts/slideLayout10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791035"/>
      </p:ext>
    </p:extLst>
  </p:cSld>
  <p:clrMapOvr>
    <a:masterClrMapping/>
  </p:clrMapOvr>
  <p:transition xmlns:p14="http://schemas.microsoft.com/office/powerpoint/2010/main"/>
</p:sldLayout>
</file>

<file path=ppt/slideLayouts/slideLayout10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208459"/>
      </p:ext>
    </p:extLst>
  </p:cSld>
  <p:clrMapOvr>
    <a:masterClrMapping/>
  </p:clrMapOvr>
  <p:transition xmlns:p14="http://schemas.microsoft.com/office/powerpoint/2010/main"/>
</p:sldLayout>
</file>

<file path=ppt/slideLayouts/slideLayout10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19730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xmlns:p14="http://schemas.microsoft.com/office/powerpoint/2010/main"/>
</p:sldLayout>
</file>

<file path=ppt/slideLayouts/slideLayout10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xmlns:p14="http://schemas.microsoft.com/office/powerpoint/2010/main"/>
</p:sldLayout>
</file>

<file path=ppt/slideLayouts/slideLayout10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xmlns:p14="http://schemas.microsoft.com/office/powerpoint/2010/main"/>
</p:sldLayout>
</file>

<file path=ppt/slideLayouts/slideLayout10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xmlns:p14="http://schemas.microsoft.com/office/powerpoint/2010/main"/>
</p:sldLayout>
</file>

<file path=ppt/slideLayouts/slideLayout10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xmlns:p14="http://schemas.microsoft.com/office/powerpoint/2010/main"/>
</p:sldLayout>
</file>

<file path=ppt/slideLayouts/slideLayout10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xmlns:p14="http://schemas.microsoft.com/office/powerpoint/2010/main"/>
</p:sldLayout>
</file>

<file path=ppt/slideLayouts/slideLayout10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xmlns:p14="http://schemas.microsoft.com/office/powerpoint/2010/main"/>
</p:sldLayout>
</file>

<file path=ppt/slideLayouts/slideLayout10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xmlns:p14="http://schemas.microsoft.com/office/powerpoint/2010/main"/>
</p:sldLayout>
</file>

<file path=ppt/slideLayouts/slideLayout10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xmlns:p14="http://schemas.microsoft.com/office/powerpoint/2010/main"/>
</p:sldLayout>
</file>

<file path=ppt/slideLayouts/slideLayout10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xmlns:p14="http://schemas.microsoft.com/office/powerpoint/2010/main"/>
</p:sldLayout>
</file>

<file path=ppt/slideLayouts/slideLayout10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xmlns:p14="http://schemas.microsoft.com/office/powerpoint/2010/main"/>
</p:sldLayout>
</file>

<file path=ppt/slideLayouts/slideLayout10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xmlns:p14="http://schemas.microsoft.com/office/powerpoint/2010/main"/>
</p:sldLayout>
</file>

<file path=ppt/slideLayouts/slideLayout10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xmlns:p14="http://schemas.microsoft.com/office/powerpoint/2010/main"/>
</p:sldLayout>
</file>

<file path=ppt/slideLayouts/slideLayout10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xmlns:p14="http://schemas.microsoft.com/office/powerpoint/2010/main"/>
</p:sldLayout>
</file>

<file path=ppt/slideLayouts/slideLayout10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0567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xmlns:p14="http://schemas.microsoft.com/office/powerpoint/2010/main"/>
</p:sldLayout>
</file>

<file path=ppt/slideLayouts/slideLayout10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xmlns:p14="http://schemas.microsoft.com/office/powerpoint/2010/main"/>
</p:sldLayout>
</file>

<file path=ppt/slideLayouts/slideLayout10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8698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96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228204"/>
      </p:ext>
    </p:extLst>
  </p:cSld>
  <p:clrMapOvr>
    <a:masterClrMapping/>
  </p:clrMapOvr>
  <p:transition xmlns:p14="http://schemas.microsoft.com/office/powerpoint/2010/main"/>
</p:sldLayout>
</file>

<file path=ppt/slideLayouts/slideLayout10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8326998"/>
      </p:ext>
    </p:extLst>
  </p:cSld>
  <p:clrMapOvr>
    <a:masterClrMapping/>
  </p:clrMapOvr>
  <p:transition xmlns:p14="http://schemas.microsoft.com/office/powerpoint/2010/main"/>
</p:sldLayout>
</file>

<file path=ppt/slideLayouts/slideLayout10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0986572"/>
      </p:ext>
    </p:extLst>
  </p:cSld>
  <p:clrMapOvr>
    <a:masterClrMapping/>
  </p:clrMapOvr>
  <p:transition xmlns:p14="http://schemas.microsoft.com/office/powerpoint/2010/main"/>
</p:sldLayout>
</file>

<file path=ppt/slideLayouts/slideLayout10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04036"/>
      </p:ext>
    </p:extLst>
  </p:cSld>
  <p:clrMapOvr>
    <a:masterClrMapping/>
  </p:clrMapOvr>
  <p:transition xmlns:p14="http://schemas.microsoft.com/office/powerpoint/2010/main"/>
</p:sldLayout>
</file>

<file path=ppt/slideLayouts/slideLayout10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696453"/>
      </p:ext>
    </p:extLst>
  </p:cSld>
  <p:clrMapOvr>
    <a:masterClrMapping/>
  </p:clrMapOvr>
  <p:transition xmlns:p14="http://schemas.microsoft.com/office/powerpoint/2010/main"/>
</p:sldLayout>
</file>

<file path=ppt/slideLayouts/slideLayout10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484777"/>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6354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12425"/>
      </p:ext>
    </p:extLst>
  </p:cSld>
  <p:clrMapOvr>
    <a:masterClrMapping/>
  </p:clrMapOvr>
  <p:transition xmlns:p14="http://schemas.microsoft.com/office/powerpoint/2010/main"/>
</p:sldLayout>
</file>

<file path=ppt/slideLayouts/slideLayout10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9761668"/>
      </p:ext>
    </p:extLst>
  </p:cSld>
  <p:clrMapOvr>
    <a:masterClrMapping/>
  </p:clrMapOvr>
  <p:transition xmlns:p14="http://schemas.microsoft.com/office/powerpoint/2010/main"/>
</p:sldLayout>
</file>

<file path=ppt/slideLayouts/slideLayout10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5476183"/>
      </p:ext>
    </p:extLst>
  </p:cSld>
  <p:clrMapOvr>
    <a:masterClrMapping/>
  </p:clrMapOvr>
  <p:transition xmlns:p14="http://schemas.microsoft.com/office/powerpoint/2010/main"/>
</p:sldLayout>
</file>

<file path=ppt/slideLayouts/slideLayout10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5571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8104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947795"/>
      </p:ext>
    </p:extLst>
  </p:cSld>
  <p:clrMapOvr>
    <a:masterClrMapping/>
  </p:clrMapOvr>
  <p:transition xmlns:p14="http://schemas.microsoft.com/office/powerpoint/2010/main"/>
</p:sldLayout>
</file>

<file path=ppt/slideLayouts/slideLayout10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7374345"/>
      </p:ext>
    </p:extLst>
  </p:cSld>
  <p:clrMapOvr>
    <a:masterClrMapping/>
  </p:clrMapOvr>
  <p:transition xmlns:p14="http://schemas.microsoft.com/office/powerpoint/2010/main"/>
</p:sldLayout>
</file>

<file path=ppt/slideLayouts/slideLayout10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7983947"/>
      </p:ext>
    </p:extLst>
  </p:cSld>
  <p:clrMapOvr>
    <a:masterClrMapping/>
  </p:clrMapOvr>
  <p:transition xmlns:p14="http://schemas.microsoft.com/office/powerpoint/2010/main"/>
</p:sldLayout>
</file>

<file path=ppt/slideLayouts/slideLayout10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6030618"/>
      </p:ext>
    </p:extLst>
  </p:cSld>
  <p:clrMapOvr>
    <a:masterClrMapping/>
  </p:clrMapOvr>
  <p:transition xmlns:p14="http://schemas.microsoft.com/office/powerpoint/2010/main"/>
</p:sldLayout>
</file>

<file path=ppt/slideLayouts/slideLayout10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785318"/>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07276"/>
      </p:ext>
    </p:extLst>
  </p:cSld>
  <p:clrMapOvr>
    <a:masterClrMapping/>
  </p:clrMapOvr>
  <p:transition xmlns:p14="http://schemas.microsoft.com/office/powerpoint/2010/main"/>
</p:sldLayout>
</file>

<file path=ppt/slideLayouts/slideLayout10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2894100"/>
      </p:ext>
    </p:extLst>
  </p:cSld>
  <p:clrMapOvr>
    <a:masterClrMapping/>
  </p:clrMapOvr>
  <p:transition xmlns:p14="http://schemas.microsoft.com/office/powerpoint/2010/main"/>
</p:sldLayout>
</file>

<file path=ppt/slideLayouts/slideLayout10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81749"/>
      </p:ext>
    </p:extLst>
  </p:cSld>
  <p:clrMapOvr>
    <a:masterClrMapping/>
  </p:clrMapOvr>
  <p:transition xmlns:p14="http://schemas.microsoft.com/office/powerpoint/2010/main"/>
</p:sldLayout>
</file>

<file path=ppt/slideLayouts/slideLayout10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994098"/>
      </p:ext>
    </p:extLst>
  </p:cSld>
  <p:clrMapOvr>
    <a:masterClrMapping/>
  </p:clrMapOvr>
  <p:transition xmlns:p14="http://schemas.microsoft.com/office/powerpoint/2010/main"/>
</p:sldLayout>
</file>

<file path=ppt/slideLayouts/slideLayout10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1274533"/>
      </p:ext>
    </p:extLst>
  </p:cSld>
  <p:clrMapOvr>
    <a:masterClrMapping/>
  </p:clrMapOvr>
  <p:transition xmlns:p14="http://schemas.microsoft.com/office/powerpoint/2010/main"/>
</p:sldLayout>
</file>

<file path=ppt/slideLayouts/slideLayout10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350043980"/>
      </p:ext>
    </p:extLst>
  </p:cSld>
  <p:clrMapOvr>
    <a:masterClrMapping/>
  </p:clrMapOvr>
  <p:timing>
    <p:tnLst>
      <p:par>
        <p:cTn xmlns:p14="http://schemas.microsoft.com/office/powerpoint/2010/main" id="1" dur="indefinite" restart="never" nodeType="tmRoot"/>
      </p:par>
    </p:tnLst>
  </p:timing>
</p:sldLayout>
</file>

<file path=ppt/slideLayouts/slideLayout10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036292"/>
      </p:ext>
    </p:extLst>
  </p:cSld>
  <p:clrMapOvr>
    <a:masterClrMapping/>
  </p:clrMapOvr>
  <p:timing>
    <p:tnLst>
      <p:par>
        <p:cTn xmlns:p14="http://schemas.microsoft.com/office/powerpoint/2010/main" id="1" dur="indefinite" restart="never" nodeType="tmRoot"/>
      </p:par>
    </p:tnLst>
  </p:timing>
</p:sldLayout>
</file>

<file path=ppt/slideLayouts/slideLayout10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2610014"/>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3108350"/>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4486514"/>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71304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693663"/>
      </p:ext>
    </p:extLst>
  </p:cSld>
  <p:clrMapOvr>
    <a:masterClrMapping/>
  </p:clrMapOvr>
  <p:transition xmlns:p14="http://schemas.microsoft.com/office/powerpoint/2010/main"/>
</p:sldLayout>
</file>

<file path=ppt/slideLayouts/slideLayout10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6726870"/>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1195935"/>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452960"/>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5009416"/>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9988185"/>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8098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6023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647289"/>
      </p:ext>
    </p:extLst>
  </p:cSld>
  <p:clrMapOvr>
    <a:masterClrMapping/>
  </p:clrMapOvr>
  <p:transition xmlns:p14="http://schemas.microsoft.com/office/powerpoint/2010/main"/>
</p:sldLayout>
</file>

<file path=ppt/slideLayouts/slideLayout10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5490980"/>
      </p:ext>
    </p:extLst>
  </p:cSld>
  <p:clrMapOvr>
    <a:masterClrMapping/>
  </p:clrMapOvr>
  <p:transition xmlns:p14="http://schemas.microsoft.com/office/powerpoint/2010/main"/>
</p:sldLayout>
</file>

<file path=ppt/slideLayouts/slideLayout10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287775"/>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206433"/>
      </p:ext>
    </p:extLst>
  </p:cSld>
  <p:clrMapOvr>
    <a:masterClrMapping/>
  </p:clrMapOvr>
  <p:transition xmlns:p14="http://schemas.microsoft.com/office/powerpoint/2010/main"/>
</p:sldLayout>
</file>

<file path=ppt/slideLayouts/slideLayout10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593630"/>
      </p:ext>
    </p:extLst>
  </p:cSld>
  <p:clrMapOvr>
    <a:masterClrMapping/>
  </p:clrMapOvr>
  <p:transition xmlns:p14="http://schemas.microsoft.com/office/powerpoint/2010/main"/>
</p:sldLayout>
</file>

<file path=ppt/slideLayouts/slideLayout10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9793654"/>
      </p:ext>
    </p:extLst>
  </p:cSld>
  <p:clrMapOvr>
    <a:masterClrMapping/>
  </p:clrMapOvr>
  <p:transition xmlns:p14="http://schemas.microsoft.com/office/powerpoint/2010/main"/>
</p:sldLayout>
</file>

<file path=ppt/slideLayouts/slideLayout10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0093820"/>
      </p:ext>
    </p:extLst>
  </p:cSld>
  <p:clrMapOvr>
    <a:masterClrMapping/>
  </p:clrMapOvr>
  <p:transition xmlns:p14="http://schemas.microsoft.com/office/powerpoint/2010/main"/>
</p:sldLayout>
</file>

<file path=ppt/slideLayouts/slideLayout10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016871"/>
      </p:ext>
    </p:extLst>
  </p:cSld>
  <p:clrMapOvr>
    <a:masterClrMapping/>
  </p:clrMapOvr>
  <p:transition xmlns:p14="http://schemas.microsoft.com/office/powerpoint/2010/main"/>
</p:sldLayout>
</file>

<file path=ppt/slideLayouts/slideLayout10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46704"/>
      </p:ext>
    </p:extLst>
  </p:cSld>
  <p:clrMapOvr>
    <a:masterClrMapping/>
  </p:clrMapOvr>
  <p:transition xmlns:p14="http://schemas.microsoft.com/office/powerpoint/2010/main"/>
</p:sldLayout>
</file>

<file path=ppt/slideLayouts/slideLayout10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4510773"/>
      </p:ext>
    </p:extLst>
  </p:cSld>
  <p:clrMapOvr>
    <a:masterClrMapping/>
  </p:clrMapOvr>
  <p:transition xmlns:p14="http://schemas.microsoft.com/office/powerpoint/2010/main"/>
</p:sldLayout>
</file>

<file path=ppt/slideLayouts/slideLayout10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xmlns:p14="http://schemas.microsoft.com/office/powerpoint/2010/main"/>
</p:sldLayout>
</file>

<file path=ppt/slideLayouts/slideLayout10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xmlns:p14="http://schemas.microsoft.com/office/powerpoint/2010/main"/>
</p:sldLayout>
</file>

<file path=ppt/slideLayouts/slideLayout10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xmlns:p14="http://schemas.microsoft.com/office/powerpoint/2010/main"/>
</p:sldLayout>
</file>

<file path=ppt/slideLayouts/slideLayout10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444643"/>
      </p:ext>
    </p:extLst>
  </p:cSld>
  <p:clrMapOvr>
    <a:masterClrMapping/>
  </p:clrMapOvr>
  <p:transition xmlns:p14="http://schemas.microsoft.com/office/powerpoint/2010/main"/>
</p:sldLayout>
</file>

<file path=ppt/slideLayouts/slideLayout10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xmlns:p14="http://schemas.microsoft.com/office/powerpoint/2010/main"/>
</p:sldLayout>
</file>

<file path=ppt/slideLayouts/slideLayout10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xmlns:p14="http://schemas.microsoft.com/office/powerpoint/2010/main"/>
</p:sldLayout>
</file>

<file path=ppt/slideLayouts/slideLayout10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xmlns:p14="http://schemas.microsoft.com/office/powerpoint/2010/main"/>
</p:sldLayout>
</file>

<file path=ppt/slideLayouts/slideLayout10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xmlns:p14="http://schemas.microsoft.com/office/powerpoint/2010/main"/>
</p:sldLayout>
</file>

<file path=ppt/slideLayouts/slideLayout10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xmlns:p14="http://schemas.microsoft.com/office/powerpoint/2010/main"/>
</p:sldLayout>
</file>

<file path=ppt/slideLayouts/slideLayout10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xmlns:p14="http://schemas.microsoft.com/office/powerpoint/2010/main"/>
</p:sldLayout>
</file>

<file path=ppt/slideLayouts/slideLayout10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xmlns:p14="http://schemas.microsoft.com/office/powerpoint/2010/main"/>
</p:sldLayout>
</file>

<file path=ppt/slideLayouts/slideLayout10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xmlns:p14="http://schemas.microsoft.com/office/powerpoint/2010/main"/>
</p:sldLayout>
</file>

<file path=ppt/slideLayouts/slideLayout109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1686507"/>
      </p:ext>
    </p:extLst>
  </p:cSld>
  <p:clrMapOvr>
    <a:masterClrMapping/>
  </p:clrMapOvr>
  <p:transition xmlns:p14="http://schemas.microsoft.com/office/powerpoint/2010/main"/>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timing>
    <p:tnLst>
      <p:par>
        <p:cTn xmlns:p14="http://schemas.microsoft.com/office/powerpoint/2010/mai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timing>
    <p:tnLst>
      <p:par>
        <p:cTn xmlns:p14="http://schemas.microsoft.com/office/powerpoint/2010/main" id="1" dur="indefinite" restart="never" nodeType="tmRoot"/>
      </p:par>
    </p:tnLst>
  </p:timing>
</p:sldLayout>
</file>

<file path=ppt/slideLayouts/slideLayout1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timing>
    <p:tnLst>
      <p:par>
        <p:cTn xmlns:p14="http://schemas.microsoft.com/office/powerpoint/2010/mai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timing>
    <p:tnLst>
      <p:par>
        <p:cTn xmlns:p14="http://schemas.microsoft.com/office/powerpoint/2010/main" id="1" dur="indefinite" restart="never" nodeType="tmRoot"/>
      </p:par>
    </p:tnLst>
  </p:timing>
</p:sldLayout>
</file>

<file path=ppt/slideLayouts/slideLayout1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timing>
    <p:tnLst>
      <p:par>
        <p:cTn xmlns:p14="http://schemas.microsoft.com/office/powerpoint/2010/main" id="1" dur="indefinite" restart="never" nodeType="tmRoot"/>
      </p:par>
    </p:tnLst>
  </p:timing>
</p:sldLayout>
</file>

<file path=ppt/slideLayouts/slideLayout1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timing>
    <p:tnLst>
      <p:par>
        <p:cTn xmlns:p14="http://schemas.microsoft.com/office/powerpoint/2010/main" id="1" dur="indefinite" restart="never" nodeType="tmRoot"/>
      </p:par>
    </p:tnLst>
  </p:timing>
</p:sldLayout>
</file>

<file path=ppt/slideLayouts/slideLayout1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timing>
    <p:tnLst>
      <p:par>
        <p:cTn xmlns:p14="http://schemas.microsoft.com/office/powerpoint/2010/main" id="1" dur="indefinite" restart="never" nodeType="tmRoot"/>
      </p:par>
    </p:tnLst>
  </p:timing>
</p:sldLayout>
</file>

<file path=ppt/slideLayouts/slideLayout110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7/19/15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991134"/>
      </p:ext>
    </p:extLst>
  </p:cSld>
  <p:clrMapOvr>
    <a:masterClrMapping/>
  </p:clrMapOvr>
  <p:transition xmlns:p14="http://schemas.microsoft.com/office/powerpoint/2010/main"/>
</p:sldLayout>
</file>

<file path=ppt/slideLayouts/slideLayout1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447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7330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8518511"/>
      </p:ext>
    </p:extLst>
  </p:cSld>
  <p:clrMapOvr>
    <a:masterClrMapping/>
  </p:clrMapOvr>
  <p:transition xmlns:p14="http://schemas.microsoft.com/office/powerpoint/2010/main"/>
</p:sldLayout>
</file>

<file path=ppt/slideLayouts/slideLayout1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8900852"/>
      </p:ext>
    </p:extLst>
  </p:cSld>
  <p:clrMapOvr>
    <a:masterClrMapping/>
  </p:clrMapOvr>
  <p:transition xmlns:p14="http://schemas.microsoft.com/office/powerpoint/2010/main"/>
</p:sldLayout>
</file>

<file path=ppt/slideLayouts/slideLayout1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8263718"/>
      </p:ext>
    </p:extLst>
  </p:cSld>
  <p:clrMapOvr>
    <a:masterClrMapping/>
  </p:clrMapOvr>
  <p:transition xmlns:p14="http://schemas.microsoft.com/office/powerpoint/2010/main"/>
</p:sldLayout>
</file>

<file path=ppt/slideLayouts/slideLayout1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5737616"/>
      </p:ext>
    </p:extLst>
  </p:cSld>
  <p:clrMapOvr>
    <a:masterClrMapping/>
  </p:clrMapOvr>
  <p:transition xmlns:p14="http://schemas.microsoft.com/office/powerpoint/2010/main"/>
</p:sldLayout>
</file>

<file path=ppt/slideLayouts/slideLayout1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72506"/>
      </p:ext>
    </p:extLst>
  </p:cSld>
  <p:clrMapOvr>
    <a:masterClrMapping/>
  </p:clrMapOvr>
  <p:transition xmlns:p14="http://schemas.microsoft.com/office/powerpoint/2010/main"/>
</p:sldLayout>
</file>

<file path=ppt/slideLayouts/slideLayout1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5494814"/>
      </p:ext>
    </p:extLst>
  </p:cSld>
  <p:clrMapOvr>
    <a:masterClrMapping/>
  </p:clrMapOvr>
  <p:transition xmlns:p14="http://schemas.microsoft.com/office/powerpoint/2010/main"/>
</p:sldLayout>
</file>

<file path=ppt/slideLayouts/slideLayout1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955329"/>
      </p:ext>
    </p:extLst>
  </p:cSld>
  <p:clrMapOvr>
    <a:masterClrMapping/>
  </p:clrMapOvr>
  <p:transition xmlns:p14="http://schemas.microsoft.com/office/powerpoint/2010/main"/>
</p:sldLayout>
</file>

<file path=ppt/slideLayouts/slideLayout1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974524"/>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4480487"/>
      </p:ext>
    </p:extLst>
  </p:cSld>
  <p:clrMapOvr>
    <a:masterClrMapping/>
  </p:clrMapOvr>
  <p:transition xmlns:p14="http://schemas.microsoft.com/office/powerpoint/2010/main"/>
</p:sldLayout>
</file>

<file path=ppt/slideLayouts/slideLayout1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181565"/>
      </p:ext>
    </p:extLst>
  </p:cSld>
  <p:clrMapOvr>
    <a:masterClrMapping/>
  </p:clrMapOvr>
  <p:transition xmlns:p14="http://schemas.microsoft.com/office/powerpoint/2010/main"/>
</p:sldLayout>
</file>

<file path=ppt/slideLayouts/slideLayout1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88962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3304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87433"/>
      </p:ext>
    </p:extLst>
  </p:cSld>
  <p:clrMapOvr>
    <a:masterClrMapping/>
  </p:clrMapOvr>
  <p:transition xmlns:p14="http://schemas.microsoft.com/office/powerpoint/2010/main"/>
</p:sldLayout>
</file>

<file path=ppt/slideLayouts/slideLayout1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522583"/>
      </p:ext>
    </p:extLst>
  </p:cSld>
  <p:clrMapOvr>
    <a:masterClrMapping/>
  </p:clrMapOvr>
  <p:transition xmlns:p14="http://schemas.microsoft.com/office/powerpoint/2010/main"/>
</p:sldLayout>
</file>

<file path=ppt/slideLayouts/slideLayout1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1535708"/>
      </p:ext>
    </p:extLst>
  </p:cSld>
  <p:clrMapOvr>
    <a:masterClrMapping/>
  </p:clrMapOvr>
  <p:transition xmlns:p14="http://schemas.microsoft.com/office/powerpoint/2010/main"/>
</p:sldLayout>
</file>

<file path=ppt/slideLayouts/slideLayout1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7730192"/>
      </p:ext>
    </p:extLst>
  </p:cSld>
  <p:clrMapOvr>
    <a:masterClrMapping/>
  </p:clrMapOvr>
  <p:transition xmlns:p14="http://schemas.microsoft.com/office/powerpoint/2010/main"/>
</p:sldLayout>
</file>

<file path=ppt/slideLayouts/slideLayout1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6464865"/>
      </p:ext>
    </p:extLst>
  </p:cSld>
  <p:clrMapOvr>
    <a:masterClrMapping/>
  </p:clrMapOvr>
  <p:transition xmlns:p14="http://schemas.microsoft.com/office/powerpoint/2010/main"/>
</p:sldLayout>
</file>

<file path=ppt/slideLayouts/slideLayout1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4068752"/>
      </p:ext>
    </p:extLst>
  </p:cSld>
  <p:clrMapOvr>
    <a:masterClrMapping/>
  </p:clrMapOvr>
  <p:transition xmlns:p14="http://schemas.microsoft.com/office/powerpoint/2010/main"/>
</p:sldLayout>
</file>

<file path=ppt/slideLayouts/slideLayout1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2561290"/>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734701"/>
      </p:ext>
    </p:extLst>
  </p:cSld>
  <p:clrMapOvr>
    <a:masterClrMapping/>
  </p:clrMapOvr>
  <p:transition xmlns:p14="http://schemas.microsoft.com/office/powerpoint/2010/main"/>
</p:sldLayout>
</file>

<file path=ppt/slideLayouts/slideLayout1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3945692"/>
      </p:ext>
    </p:extLst>
  </p:cSld>
  <p:clrMapOvr>
    <a:masterClrMapping/>
  </p:clrMapOvr>
  <p:transition xmlns:p14="http://schemas.microsoft.com/office/powerpoint/2010/main"/>
</p:sldLayout>
</file>

<file path=ppt/slideLayouts/slideLayout1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4322306"/>
      </p:ext>
    </p:extLst>
  </p:cSld>
  <p:clrMapOvr>
    <a:masterClrMapping/>
  </p:clrMapOvr>
  <p:transition xmlns:p14="http://schemas.microsoft.com/office/powerpoint/2010/main"/>
</p:sldLayout>
</file>

<file path=ppt/slideLayouts/slideLayout1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xmlns:p14="http://schemas.microsoft.com/office/powerpoint/2010/main"/>
</p:sldLayout>
</file>

<file path=ppt/slideLayouts/slideLayout1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xmlns:p14="http://schemas.microsoft.com/office/powerpoint/2010/main"/>
</p:sldLayout>
</file>

<file path=ppt/slideLayouts/slideLayout1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xmlns:p14="http://schemas.microsoft.com/office/powerpoint/2010/main"/>
</p:sldLayout>
</file>

<file path=ppt/slideLayouts/slideLayout1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xmlns:p14="http://schemas.microsoft.com/office/powerpoint/2010/main"/>
</p:sldLayout>
</file>

<file path=ppt/slideLayouts/slideLayout1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xmlns:p14="http://schemas.microsoft.com/office/powerpoint/2010/main"/>
</p:sldLayout>
</file>

<file path=ppt/slideLayouts/slideLayout1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xmlns:p14="http://schemas.microsoft.com/office/powerpoint/2010/main"/>
</p:sldLayout>
</file>

<file path=ppt/slideLayouts/slideLayout1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xmlns:p14="http://schemas.microsoft.com/office/powerpoint/2010/main"/>
</p:sldLayout>
</file>

<file path=ppt/slideLayouts/slideLayout1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170275"/>
      </p:ext>
    </p:extLst>
  </p:cSld>
  <p:clrMapOvr>
    <a:masterClrMapping/>
  </p:clrMapOvr>
  <p:transition xmlns:p14="http://schemas.microsoft.com/office/powerpoint/2010/main"/>
</p:sldLayout>
</file>

<file path=ppt/slideLayouts/slideLayout1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xmlns:p14="http://schemas.microsoft.com/office/powerpoint/2010/main"/>
</p:sldLayout>
</file>

<file path=ppt/slideLayouts/slideLayout1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xmlns:p14="http://schemas.microsoft.com/office/powerpoint/2010/main"/>
</p:sldLayout>
</file>

<file path=ppt/slideLayouts/slideLayout1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xmlns:p14="http://schemas.microsoft.com/office/powerpoint/2010/main"/>
</p:sldLayout>
</file>

<file path=ppt/slideLayouts/slideLayout11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xmlns:p14="http://schemas.microsoft.com/office/powerpoint/2010/main"/>
</p:sldLayout>
</file>

<file path=ppt/slideLayouts/slideLayout1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2909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689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862137"/>
      </p:ext>
    </p:extLst>
  </p:cSld>
  <p:clrMapOvr>
    <a:masterClrMapping/>
  </p:clrMapOvr>
  <p:transition xmlns:p14="http://schemas.microsoft.com/office/powerpoint/2010/main"/>
</p:sldLayout>
</file>

<file path=ppt/slideLayouts/slideLayout1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685002"/>
      </p:ext>
    </p:extLst>
  </p:cSld>
  <p:clrMapOvr>
    <a:masterClrMapping/>
  </p:clrMapOvr>
  <p:transition xmlns:p14="http://schemas.microsoft.com/office/powerpoint/2010/main"/>
</p:sldLayout>
</file>

<file path=ppt/slideLayouts/slideLayout1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49262"/>
      </p:ext>
    </p:extLst>
  </p:cSld>
  <p:clrMapOvr>
    <a:masterClrMapping/>
  </p:clrMapOvr>
  <p:transition xmlns:p14="http://schemas.microsoft.com/office/powerpoint/2010/main"/>
</p:sldLayout>
</file>

<file path=ppt/slideLayouts/slideLayout1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6629566"/>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554623"/>
      </p:ext>
    </p:extLst>
  </p:cSld>
  <p:clrMapOvr>
    <a:masterClrMapping/>
  </p:clrMapOvr>
  <p:transition xmlns:p14="http://schemas.microsoft.com/office/powerpoint/2010/main"/>
</p:sldLayout>
</file>

<file path=ppt/slideLayouts/slideLayout1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0327098"/>
      </p:ext>
    </p:extLst>
  </p:cSld>
  <p:clrMapOvr>
    <a:masterClrMapping/>
  </p:clrMapOvr>
  <p:transition xmlns:p14="http://schemas.microsoft.com/office/powerpoint/2010/main"/>
</p:sldLayout>
</file>

<file path=ppt/slideLayouts/slideLayout1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290733"/>
      </p:ext>
    </p:extLst>
  </p:cSld>
  <p:clrMapOvr>
    <a:masterClrMapping/>
  </p:clrMapOvr>
  <p:transition xmlns:p14="http://schemas.microsoft.com/office/powerpoint/2010/main"/>
</p:sldLayout>
</file>

<file path=ppt/slideLayouts/slideLayout1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4354854"/>
      </p:ext>
    </p:extLst>
  </p:cSld>
  <p:clrMapOvr>
    <a:masterClrMapping/>
  </p:clrMapOvr>
  <p:transition xmlns:p14="http://schemas.microsoft.com/office/powerpoint/2010/main"/>
</p:sldLayout>
</file>

<file path=ppt/slideLayouts/slideLayout1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48349"/>
      </p:ext>
    </p:extLst>
  </p:cSld>
  <p:clrMapOvr>
    <a:masterClrMapping/>
  </p:clrMapOvr>
  <p:transition xmlns:p14="http://schemas.microsoft.com/office/powerpoint/2010/main"/>
</p:sldLayout>
</file>

<file path=ppt/slideLayouts/slideLayout1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3839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101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1181072"/>
      </p:ext>
    </p:extLst>
  </p:cSld>
  <p:clrMapOvr>
    <a:masterClrMapping/>
  </p:clrMapOvr>
  <p:transition xmlns:p14="http://schemas.microsoft.com/office/powerpoint/2010/main"/>
</p:sldLayout>
</file>

<file path=ppt/slideLayouts/slideLayout1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0052631"/>
      </p:ext>
    </p:extLst>
  </p:cSld>
  <p:clrMapOvr>
    <a:masterClrMapping/>
  </p:clrMapOvr>
  <p:transition xmlns:p14="http://schemas.microsoft.com/office/powerpoint/2010/main"/>
</p:sldLayout>
</file>

<file path=ppt/slideLayouts/slideLayout1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8137445"/>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7362688"/>
      </p:ext>
    </p:extLst>
  </p:cSld>
  <p:clrMapOvr>
    <a:masterClrMapping/>
  </p:clrMapOvr>
  <p:transition xmlns:p14="http://schemas.microsoft.com/office/powerpoint/2010/main"/>
</p:sldLayout>
</file>

<file path=ppt/slideLayouts/slideLayout1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573532"/>
      </p:ext>
    </p:extLst>
  </p:cSld>
  <p:clrMapOvr>
    <a:masterClrMapping/>
  </p:clrMapOvr>
  <p:transition xmlns:p14="http://schemas.microsoft.com/office/powerpoint/2010/main"/>
</p:sldLayout>
</file>

<file path=ppt/slideLayouts/slideLayout1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274235"/>
      </p:ext>
    </p:extLst>
  </p:cSld>
  <p:clrMapOvr>
    <a:masterClrMapping/>
  </p:clrMapOvr>
  <p:transition xmlns:p14="http://schemas.microsoft.com/office/powerpoint/2010/main"/>
</p:sldLayout>
</file>

<file path=ppt/slideLayouts/slideLayout1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420617"/>
      </p:ext>
    </p:extLst>
  </p:cSld>
  <p:clrMapOvr>
    <a:masterClrMapping/>
  </p:clrMapOvr>
  <p:transition xmlns:p14="http://schemas.microsoft.com/office/powerpoint/2010/main"/>
</p:sldLayout>
</file>

<file path=ppt/slideLayouts/slideLayout1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544641"/>
      </p:ext>
    </p:extLst>
  </p:cSld>
  <p:clrMapOvr>
    <a:masterClrMapping/>
  </p:clrMapOvr>
  <p:transition xmlns:p14="http://schemas.microsoft.com/office/powerpoint/2010/main"/>
</p:sldLayout>
</file>

<file path=ppt/slideLayouts/slideLayout1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7590152"/>
      </p:ext>
    </p:extLst>
  </p:cSld>
  <p:clrMapOvr>
    <a:masterClrMapping/>
  </p:clrMapOvr>
  <p:transition xmlns:p14="http://schemas.microsoft.com/office/powerpoint/2010/main"/>
</p:sldLayout>
</file>

<file path=ppt/slideLayouts/slideLayout1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5180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203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7436864"/>
      </p:ext>
    </p:extLst>
  </p:cSld>
  <p:clrMapOvr>
    <a:masterClrMapping/>
  </p:clrMapOvr>
  <p:transition xmlns:p14="http://schemas.microsoft.com/office/powerpoint/2010/main"/>
</p:sldLayout>
</file>

<file path=ppt/slideLayouts/slideLayout1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3709013"/>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xmlns:p14="http://schemas.microsoft.com/office/powerpoint/2010/main"/>
</p:sldLayout>
</file>

<file path=ppt/slideLayouts/slideLayout1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5863560"/>
      </p:ext>
    </p:extLst>
  </p:cSld>
  <p:clrMapOvr>
    <a:masterClrMapping/>
  </p:clrMapOvr>
  <p:transition xmlns:p14="http://schemas.microsoft.com/office/powerpoint/2010/main"/>
</p:sldLayout>
</file>

<file path=ppt/slideLayouts/slideLayout1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474883"/>
      </p:ext>
    </p:extLst>
  </p:cSld>
  <p:clrMapOvr>
    <a:masterClrMapping/>
  </p:clrMapOvr>
  <p:transition xmlns:p14="http://schemas.microsoft.com/office/powerpoint/2010/main"/>
</p:sldLayout>
</file>

<file path=ppt/slideLayouts/slideLayout1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1361180"/>
      </p:ext>
    </p:extLst>
  </p:cSld>
  <p:clrMapOvr>
    <a:masterClrMapping/>
  </p:clrMapOvr>
  <p:transition xmlns:p14="http://schemas.microsoft.com/office/powerpoint/2010/main"/>
</p:sldLayout>
</file>

<file path=ppt/slideLayouts/slideLayout1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8526354"/>
      </p:ext>
    </p:extLst>
  </p:cSld>
  <p:clrMapOvr>
    <a:masterClrMapping/>
  </p:clrMapOvr>
  <p:transition xmlns:p14="http://schemas.microsoft.com/office/powerpoint/2010/main"/>
</p:sldLayout>
</file>

<file path=ppt/slideLayouts/slideLayout1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540009"/>
      </p:ext>
    </p:extLst>
  </p:cSld>
  <p:clrMapOvr>
    <a:masterClrMapping/>
  </p:clrMapOvr>
  <p:transition xmlns:p14="http://schemas.microsoft.com/office/powerpoint/2010/main"/>
</p:sldLayout>
</file>

<file path=ppt/slideLayouts/slideLayout1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963716"/>
      </p:ext>
    </p:extLst>
  </p:cSld>
  <p:clrMapOvr>
    <a:masterClrMapping/>
  </p:clrMapOvr>
  <p:transition xmlns:p14="http://schemas.microsoft.com/office/powerpoint/2010/main"/>
</p:sldLayout>
</file>

<file path=ppt/slideLayouts/slideLayout1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3969713"/>
      </p:ext>
    </p:extLst>
  </p:cSld>
  <p:clrMapOvr>
    <a:masterClrMapping/>
  </p:clrMapOvr>
  <p:transition xmlns:p14="http://schemas.microsoft.com/office/powerpoint/2010/main"/>
</p:sldLayout>
</file>

<file path=ppt/slideLayouts/slideLayout1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12310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73987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7529399"/>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xmlns:p14="http://schemas.microsoft.com/office/powerpoint/2010/main"/>
</p:sldLayout>
</file>

<file path=ppt/slideLayouts/slideLayout1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736625"/>
      </p:ext>
    </p:extLst>
  </p:cSld>
  <p:clrMapOvr>
    <a:masterClrMapping/>
  </p:clrMapOvr>
  <p:transition xmlns:p14="http://schemas.microsoft.com/office/powerpoint/2010/main"/>
</p:sldLayout>
</file>

<file path=ppt/slideLayouts/slideLayout1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3057921"/>
      </p:ext>
    </p:extLst>
  </p:cSld>
  <p:clrMapOvr>
    <a:masterClrMapping/>
  </p:clrMapOvr>
  <p:transition xmlns:p14="http://schemas.microsoft.com/office/powerpoint/2010/main"/>
</p:sldLayout>
</file>

<file path=ppt/slideLayouts/slideLayout1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4262839"/>
      </p:ext>
    </p:extLst>
  </p:cSld>
  <p:clrMapOvr>
    <a:masterClrMapping/>
  </p:clrMapOvr>
  <p:transition xmlns:p14="http://schemas.microsoft.com/office/powerpoint/2010/main"/>
</p:sldLayout>
</file>

<file path=ppt/slideLayouts/slideLayout1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8102841"/>
      </p:ext>
    </p:extLst>
  </p:cSld>
  <p:clrMapOvr>
    <a:masterClrMapping/>
  </p:clrMapOvr>
  <p:transition xmlns:p14="http://schemas.microsoft.com/office/powerpoint/2010/main"/>
</p:sldLayout>
</file>

<file path=ppt/slideLayouts/slideLayout1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185637"/>
      </p:ext>
    </p:extLst>
  </p:cSld>
  <p:clrMapOvr>
    <a:masterClrMapping/>
  </p:clrMapOvr>
  <p:transition xmlns:p14="http://schemas.microsoft.com/office/powerpoint/2010/main"/>
</p:sldLayout>
</file>

<file path=ppt/slideLayouts/slideLayout1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781746"/>
      </p:ext>
    </p:extLst>
  </p:cSld>
  <p:clrMapOvr>
    <a:masterClrMapping/>
  </p:clrMapOvr>
  <p:transition xmlns:p14="http://schemas.microsoft.com/office/powerpoint/2010/main"/>
</p:sldLayout>
</file>

<file path=ppt/slideLayouts/slideLayout1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8169197"/>
      </p:ext>
    </p:extLst>
  </p:cSld>
  <p:clrMapOvr>
    <a:masterClrMapping/>
  </p:clrMapOvr>
  <p:transition xmlns:p14="http://schemas.microsoft.com/office/powerpoint/2010/main"/>
</p:sldLayout>
</file>

<file path=ppt/slideLayouts/slideLayout1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86651"/>
      </p:ext>
    </p:extLst>
  </p:cSld>
  <p:clrMapOvr>
    <a:masterClrMapping/>
  </p:clrMapOvr>
  <p:transition xmlns:p14="http://schemas.microsoft.com/office/powerpoint/2010/main"/>
</p:sldLayout>
</file>

<file path=ppt/slideLayouts/slideLayout118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43093093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8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8189594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xmlns:p14="http://schemas.microsoft.com/office/powerpoint/2010/main"/>
</p:sldLayout>
</file>

<file path=ppt/slideLayouts/slideLayout119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06614444"/>
      </p:ext>
    </p:extLst>
  </p:cSld>
  <p:clrMapOvr>
    <a:masterClrMapping/>
  </p:clrMapOvr>
  <p:timing>
    <p:tnLst>
      <p:par>
        <p:cTn xmlns:p14="http://schemas.microsoft.com/office/powerpoint/2010/main" id="1" dur="indefinite" restart="never" nodeType="tmRoot"/>
      </p:par>
    </p:tnLst>
  </p:timing>
</p:sldLayout>
</file>

<file path=ppt/slideLayouts/slideLayout1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12680168"/>
      </p:ext>
    </p:extLst>
  </p:cSld>
  <p:clrMapOvr>
    <a:masterClrMapping/>
  </p:clrMapOvr>
  <p:timing>
    <p:tnLst>
      <p:par>
        <p:cTn xmlns:p14="http://schemas.microsoft.com/office/powerpoint/2010/main" id="1" dur="indefinite" restart="never" nodeType="tmRoot"/>
      </p:par>
    </p:tnLst>
  </p:timing>
</p:sldLayout>
</file>

<file path=ppt/slideLayouts/slideLayout1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38651286"/>
      </p:ext>
    </p:extLst>
  </p:cSld>
  <p:clrMapOvr>
    <a:masterClrMapping/>
  </p:clrMapOvr>
  <p:timing>
    <p:tnLst>
      <p:par>
        <p:cTn xmlns:p14="http://schemas.microsoft.com/office/powerpoint/2010/main" id="1" dur="indefinite" restart="never" nodeType="tmRoot"/>
      </p:par>
    </p:tnLst>
  </p:timing>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55076658"/>
      </p:ext>
    </p:extLst>
  </p:cSld>
  <p:clrMapOvr>
    <a:masterClrMapping/>
  </p:clrMapOvr>
  <p:timing>
    <p:tnLst>
      <p:par>
        <p:cTn xmlns:p14="http://schemas.microsoft.com/office/powerpoint/2010/main" id="1" dur="indefinite" restart="never" nodeType="tmRoot"/>
      </p:par>
    </p:tnLst>
  </p:timing>
</p:sldLayout>
</file>

<file path=ppt/slideLayouts/slideLayout1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48128744"/>
      </p:ext>
    </p:extLst>
  </p:cSld>
  <p:clrMapOvr>
    <a:masterClrMapping/>
  </p:clrMapOvr>
  <p:timing>
    <p:tnLst>
      <p:par>
        <p:cTn xmlns:p14="http://schemas.microsoft.com/office/powerpoint/2010/main" id="1" dur="indefinite" restart="never" nodeType="tmRoot"/>
      </p:par>
    </p:tnLst>
  </p:timing>
</p:sldLayout>
</file>

<file path=ppt/slideLayouts/slideLayout1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899135565"/>
      </p:ext>
    </p:extLst>
  </p:cSld>
  <p:clrMapOvr>
    <a:masterClrMapping/>
  </p:clrMapOvr>
  <p:timing>
    <p:tnLst>
      <p:par>
        <p:cTn xmlns:p14="http://schemas.microsoft.com/office/powerpoint/2010/main" id="1" dur="indefinite" restart="never" nodeType="tmRoot"/>
      </p:par>
    </p:tnLst>
  </p:timing>
</p:sldLayout>
</file>

<file path=ppt/slideLayouts/slideLayout1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543053319"/>
      </p:ext>
    </p:extLst>
  </p:cSld>
  <p:clrMapOvr>
    <a:masterClrMapping/>
  </p:clrMapOvr>
  <p:timing>
    <p:tnLst>
      <p:par>
        <p:cTn xmlns:p14="http://schemas.microsoft.com/office/powerpoint/2010/main" id="1" dur="indefinite" restart="never" nodeType="tmRoot"/>
      </p:par>
    </p:tnLst>
  </p:timing>
</p:sldLayout>
</file>

<file path=ppt/slideLayouts/slideLayout119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7/19/15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195635224"/>
      </p:ext>
    </p:extLst>
  </p:cSld>
  <p:clrMapOvr>
    <a:overrideClrMapping bg1="dk1" tx1="lt1" bg2="dk2" tx2="lt2" accent1="accent1" accent2="accent2" accent3="accent3" accent4="accent4" accent5="accent5" accent6="accent6" hlink="hlink" folHlink="folHlink"/>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63966548"/>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07434594"/>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249638739"/>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xmlns:p14="http://schemas.microsoft.com/office/powerpoint/2010/main"/>
</p:sldLayout>
</file>

<file path=ppt/slideLayouts/slideLayout1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2315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037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520451"/>
      </p:ext>
    </p:extLst>
  </p:cSld>
  <p:clrMapOvr>
    <a:masterClrMapping/>
  </p:clrMapOvr>
  <p:transition xmlns:p14="http://schemas.microsoft.com/office/powerpoint/2010/main"/>
</p:sldLayout>
</file>

<file path=ppt/slideLayouts/slideLayout1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3329140"/>
      </p:ext>
    </p:extLst>
  </p:cSld>
  <p:clrMapOvr>
    <a:masterClrMapping/>
  </p:clrMapOvr>
  <p:transition xmlns:p14="http://schemas.microsoft.com/office/powerpoint/2010/main"/>
</p:sldLayout>
</file>

<file path=ppt/slideLayouts/slideLayout1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9833704"/>
      </p:ext>
    </p:extLst>
  </p:cSld>
  <p:clrMapOvr>
    <a:masterClrMapping/>
  </p:clrMapOvr>
  <p:transition xmlns:p14="http://schemas.microsoft.com/office/powerpoint/2010/main"/>
</p:sldLayout>
</file>

<file path=ppt/slideLayouts/slideLayout1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3420871"/>
      </p:ext>
    </p:extLst>
  </p:cSld>
  <p:clrMapOvr>
    <a:masterClrMapping/>
  </p:clrMapOvr>
  <p:transition xmlns:p14="http://schemas.microsoft.com/office/powerpoint/2010/main"/>
</p:sldLayout>
</file>

<file path=ppt/slideLayouts/slideLayout1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9746152"/>
      </p:ext>
    </p:extLst>
  </p:cSld>
  <p:clrMapOvr>
    <a:masterClrMapping/>
  </p:clrMapOvr>
  <p:transition xmlns:p14="http://schemas.microsoft.com/office/powerpoint/2010/main"/>
</p:sldLayout>
</file>

<file path=ppt/slideLayouts/slideLayout1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9350817"/>
      </p:ext>
    </p:extLst>
  </p:cSld>
  <p:clrMapOvr>
    <a:masterClrMapping/>
  </p:clrMapOvr>
  <p:transition xmlns:p14="http://schemas.microsoft.com/office/powerpoint/2010/main"/>
</p:sldLayout>
</file>

<file path=ppt/slideLayouts/slideLayout1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860888"/>
      </p:ext>
    </p:extLst>
  </p:cSld>
  <p:clrMapOvr>
    <a:masterClrMapping/>
  </p:clrMapOvr>
  <p:transition xmlns:p14="http://schemas.microsoft.com/office/powerpoint/2010/main"/>
</p:sldLayout>
</file>

<file path=ppt/slideLayouts/slideLayout1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42944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xmlns:p14="http://schemas.microsoft.com/office/powerpoint/2010/main"/>
</p:sldLayout>
</file>

<file path=ppt/slideLayouts/slideLayout1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619833"/>
      </p:ext>
    </p:extLst>
  </p:cSld>
  <p:clrMapOvr>
    <a:masterClrMapping/>
  </p:clrMapOvr>
  <p:transition xmlns:p14="http://schemas.microsoft.com/office/powerpoint/2010/main"/>
</p:sldLayout>
</file>

<file path=ppt/slideLayouts/slideLayout1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9049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896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7831614"/>
      </p:ext>
    </p:extLst>
  </p:cSld>
  <p:clrMapOvr>
    <a:masterClrMapping/>
  </p:clrMapOvr>
  <p:transition xmlns:p14="http://schemas.microsoft.com/office/powerpoint/2010/main"/>
</p:sldLayout>
</file>

<file path=ppt/slideLayouts/slideLayout1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0779823"/>
      </p:ext>
    </p:extLst>
  </p:cSld>
  <p:clrMapOvr>
    <a:masterClrMapping/>
  </p:clrMapOvr>
  <p:transition xmlns:p14="http://schemas.microsoft.com/office/powerpoint/2010/main"/>
</p:sldLayout>
</file>

<file path=ppt/slideLayouts/slideLayout1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7920294"/>
      </p:ext>
    </p:extLst>
  </p:cSld>
  <p:clrMapOvr>
    <a:masterClrMapping/>
  </p:clrMapOvr>
  <p:transition xmlns:p14="http://schemas.microsoft.com/office/powerpoint/2010/main"/>
</p:sldLayout>
</file>

<file path=ppt/slideLayouts/slideLayout1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5865560"/>
      </p:ext>
    </p:extLst>
  </p:cSld>
  <p:clrMapOvr>
    <a:masterClrMapping/>
  </p:clrMapOvr>
  <p:transition xmlns:p14="http://schemas.microsoft.com/office/powerpoint/2010/main"/>
</p:sldLayout>
</file>

<file path=ppt/slideLayouts/slideLayout1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010623"/>
      </p:ext>
    </p:extLst>
  </p:cSld>
  <p:clrMapOvr>
    <a:masterClrMapping/>
  </p:clrMapOvr>
  <p:transition xmlns:p14="http://schemas.microsoft.com/office/powerpoint/2010/main"/>
</p:sldLayout>
</file>

<file path=ppt/slideLayouts/slideLayout1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1002280"/>
      </p:ext>
    </p:extLst>
  </p:cSld>
  <p:clrMapOvr>
    <a:masterClrMapping/>
  </p:clrMapOvr>
  <p:transition xmlns:p14="http://schemas.microsoft.com/office/powerpoint/2010/main"/>
</p:sldLayout>
</file>

<file path=ppt/slideLayouts/slideLayout1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0028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xmlns:p14="http://schemas.microsoft.com/office/powerpoint/2010/main"/>
</p:sldLayout>
</file>

<file path=ppt/slideLayouts/slideLayout1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1968695"/>
      </p:ext>
    </p:extLst>
  </p:cSld>
  <p:clrMapOvr>
    <a:masterClrMapping/>
  </p:clrMapOvr>
  <p:transition xmlns:p14="http://schemas.microsoft.com/office/powerpoint/2010/main"/>
</p:sldLayout>
</file>

<file path=ppt/slideLayouts/slideLayout1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9279597"/>
      </p:ext>
    </p:extLst>
  </p:cSld>
  <p:clrMapOvr>
    <a:masterClrMapping/>
  </p:clrMapOvr>
  <p:transition xmlns:p14="http://schemas.microsoft.com/office/powerpoint/2010/main"/>
</p:sldLayout>
</file>

<file path=ppt/slideLayouts/slideLayout1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0006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86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221888"/>
      </p:ext>
    </p:extLst>
  </p:cSld>
  <p:clrMapOvr>
    <a:masterClrMapping/>
  </p:clrMapOvr>
  <p:transition xmlns:p14="http://schemas.microsoft.com/office/powerpoint/2010/main"/>
</p:sldLayout>
</file>

<file path=ppt/slideLayouts/slideLayout1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985032"/>
      </p:ext>
    </p:extLst>
  </p:cSld>
  <p:clrMapOvr>
    <a:masterClrMapping/>
  </p:clrMapOvr>
  <p:transition xmlns:p14="http://schemas.microsoft.com/office/powerpoint/2010/main"/>
</p:sldLayout>
</file>

<file path=ppt/slideLayouts/slideLayout1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6074352"/>
      </p:ext>
    </p:extLst>
  </p:cSld>
  <p:clrMapOvr>
    <a:masterClrMapping/>
  </p:clrMapOvr>
  <p:transition xmlns:p14="http://schemas.microsoft.com/office/powerpoint/2010/main"/>
</p:sldLayout>
</file>

<file path=ppt/slideLayouts/slideLayout1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8760221"/>
      </p:ext>
    </p:extLst>
  </p:cSld>
  <p:clrMapOvr>
    <a:masterClrMapping/>
  </p:clrMapOvr>
  <p:transition xmlns:p14="http://schemas.microsoft.com/office/powerpoint/2010/main"/>
</p:sldLayout>
</file>

<file path=ppt/slideLayouts/slideLayout1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7681420"/>
      </p:ext>
    </p:extLst>
  </p:cSld>
  <p:clrMapOvr>
    <a:masterClrMapping/>
  </p:clrMapOvr>
  <p:transition xmlns:p14="http://schemas.microsoft.com/office/powerpoint/2010/main"/>
</p:sldLayout>
</file>

<file path=ppt/slideLayouts/slideLayout1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6420411"/>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xmlns:p14="http://schemas.microsoft.com/office/powerpoint/2010/main"/>
</p:sldLayout>
</file>

<file path=ppt/slideLayouts/slideLayout1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9953866"/>
      </p:ext>
    </p:extLst>
  </p:cSld>
  <p:clrMapOvr>
    <a:masterClrMapping/>
  </p:clrMapOvr>
  <p:transition xmlns:p14="http://schemas.microsoft.com/office/powerpoint/2010/main"/>
</p:sldLayout>
</file>

<file path=ppt/slideLayouts/slideLayout1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76054"/>
      </p:ext>
    </p:extLst>
  </p:cSld>
  <p:clrMapOvr>
    <a:masterClrMapping/>
  </p:clrMapOvr>
  <p:transition xmlns:p14="http://schemas.microsoft.com/office/powerpoint/2010/main"/>
</p:sldLayout>
</file>

<file path=ppt/slideLayouts/slideLayout1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853851"/>
      </p:ext>
    </p:extLst>
  </p:cSld>
  <p:clrMapOvr>
    <a:masterClrMapping/>
  </p:clrMapOvr>
  <p:transition xmlns:p14="http://schemas.microsoft.com/office/powerpoint/2010/main"/>
</p:sldLayout>
</file>

<file path=ppt/slideLayouts/slideLayout1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96026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716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343810"/>
      </p:ext>
    </p:extLst>
  </p:cSld>
  <p:clrMapOvr>
    <a:masterClrMapping/>
  </p:clrMapOvr>
  <p:transition xmlns:p14="http://schemas.microsoft.com/office/powerpoint/2010/main"/>
</p:sldLayout>
</file>

<file path=ppt/slideLayouts/slideLayout1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5884916"/>
      </p:ext>
    </p:extLst>
  </p:cSld>
  <p:clrMapOvr>
    <a:masterClrMapping/>
  </p:clrMapOvr>
  <p:transition xmlns:p14="http://schemas.microsoft.com/office/powerpoint/2010/main"/>
</p:sldLayout>
</file>

<file path=ppt/slideLayouts/slideLayout1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510118"/>
      </p:ext>
    </p:extLst>
  </p:cSld>
  <p:clrMapOvr>
    <a:masterClrMapping/>
  </p:clrMapOvr>
  <p:transition xmlns:p14="http://schemas.microsoft.com/office/powerpoint/2010/main"/>
</p:sldLayout>
</file>

<file path=ppt/slideLayouts/slideLayout1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4882211"/>
      </p:ext>
    </p:extLst>
  </p:cSld>
  <p:clrMapOvr>
    <a:masterClrMapping/>
  </p:clrMapOvr>
  <p:transition xmlns:p14="http://schemas.microsoft.com/office/powerpoint/2010/main"/>
</p:sldLayout>
</file>

<file path=ppt/slideLayouts/slideLayout1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1895830"/>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xmlns:p14="http://schemas.microsoft.com/office/powerpoint/2010/main"/>
</p:sldLayout>
</file>

<file path=ppt/slideLayouts/slideLayout1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219397"/>
      </p:ext>
    </p:extLst>
  </p:cSld>
  <p:clrMapOvr>
    <a:masterClrMapping/>
  </p:clrMapOvr>
  <p:transition xmlns:p14="http://schemas.microsoft.com/office/powerpoint/2010/main"/>
</p:sldLayout>
</file>

<file path=ppt/slideLayouts/slideLayout1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5603589"/>
      </p:ext>
    </p:extLst>
  </p:cSld>
  <p:clrMapOvr>
    <a:masterClrMapping/>
  </p:clrMapOvr>
  <p:transition xmlns:p14="http://schemas.microsoft.com/office/powerpoint/2010/main"/>
</p:sldLayout>
</file>

<file path=ppt/slideLayouts/slideLayout1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3046071"/>
      </p:ext>
    </p:extLst>
  </p:cSld>
  <p:clrMapOvr>
    <a:masterClrMapping/>
  </p:clrMapOvr>
  <p:transition xmlns:p14="http://schemas.microsoft.com/office/powerpoint/2010/main"/>
</p:sldLayout>
</file>

<file path=ppt/slideLayouts/slideLayout1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0721403"/>
      </p:ext>
    </p:extLst>
  </p:cSld>
  <p:clrMapOvr>
    <a:masterClrMapping/>
  </p:clrMapOvr>
  <p:transition xmlns:p14="http://schemas.microsoft.com/office/powerpoint/2010/main"/>
</p:sldLayout>
</file>

<file path=ppt/slideLayouts/slideLayout1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7630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2503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9350362"/>
      </p:ext>
    </p:extLst>
  </p:cSld>
  <p:clrMapOvr>
    <a:masterClrMapping/>
  </p:clrMapOvr>
  <p:transition xmlns:p14="http://schemas.microsoft.com/office/powerpoint/2010/main"/>
</p:sldLayout>
</file>

<file path=ppt/slideLayouts/slideLayout1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5996149"/>
      </p:ext>
    </p:extLst>
  </p:cSld>
  <p:clrMapOvr>
    <a:masterClrMapping/>
  </p:clrMapOvr>
  <p:transition xmlns:p14="http://schemas.microsoft.com/office/powerpoint/2010/main"/>
</p:sldLayout>
</file>

<file path=ppt/slideLayouts/slideLayout1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689343"/>
      </p:ext>
    </p:extLst>
  </p:cSld>
  <p:clrMapOvr>
    <a:masterClrMapping/>
  </p:clrMapOvr>
  <p:transition xmlns:p14="http://schemas.microsoft.com/office/powerpoint/2010/main"/>
</p:sldLayout>
</file>

<file path=ppt/slideLayouts/slideLayout1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510953"/>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xmlns:p14="http://schemas.microsoft.com/office/powerpoint/2010/main"/>
</p:sldLayout>
</file>

<file path=ppt/slideLayouts/slideLayout1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6281105"/>
      </p:ext>
    </p:extLst>
  </p:cSld>
  <p:clrMapOvr>
    <a:masterClrMapping/>
  </p:clrMapOvr>
  <p:transition xmlns:p14="http://schemas.microsoft.com/office/powerpoint/2010/main"/>
</p:sldLayout>
</file>

<file path=ppt/slideLayouts/slideLayout1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045084"/>
      </p:ext>
    </p:extLst>
  </p:cSld>
  <p:clrMapOvr>
    <a:masterClrMapping/>
  </p:clrMapOvr>
  <p:transition xmlns:p14="http://schemas.microsoft.com/office/powerpoint/2010/main"/>
</p:sldLayout>
</file>

<file path=ppt/slideLayouts/slideLayout1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909591"/>
      </p:ext>
    </p:extLst>
  </p:cSld>
  <p:clrMapOvr>
    <a:masterClrMapping/>
  </p:clrMapOvr>
  <p:transition xmlns:p14="http://schemas.microsoft.com/office/powerpoint/2010/main"/>
</p:sldLayout>
</file>

<file path=ppt/slideLayouts/slideLayout1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046477"/>
      </p:ext>
    </p:extLst>
  </p:cSld>
  <p:clrMapOvr>
    <a:masterClrMapping/>
  </p:clrMapOvr>
  <p:transition xmlns:p14="http://schemas.microsoft.com/office/powerpoint/2010/main"/>
</p:sldLayout>
</file>

<file path=ppt/slideLayouts/slideLayout1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8001442"/>
      </p:ext>
    </p:extLst>
  </p:cSld>
  <p:clrMapOvr>
    <a:masterClrMapping/>
  </p:clrMapOvr>
  <p:transition xmlns:p14="http://schemas.microsoft.com/office/powerpoint/2010/main"/>
</p:sldLayout>
</file>

<file path=ppt/slideLayouts/slideLayout1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391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420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4277323"/>
      </p:ext>
    </p:extLst>
  </p:cSld>
  <p:clrMapOvr>
    <a:masterClrMapping/>
  </p:clrMapOvr>
  <p:transition xmlns:p14="http://schemas.microsoft.com/office/powerpoint/2010/main"/>
</p:sldLayout>
</file>

<file path=ppt/slideLayouts/slideLayout1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2192635"/>
      </p:ext>
    </p:extLst>
  </p:cSld>
  <p:clrMapOvr>
    <a:masterClrMapping/>
  </p:clrMapOvr>
  <p:transition xmlns:p14="http://schemas.microsoft.com/office/powerpoint/2010/main"/>
</p:sldLayout>
</file>

<file path=ppt/slideLayouts/slideLayout1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5898422"/>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285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6974755"/>
      </p:ext>
    </p:extLst>
  </p:cSld>
  <p:clrMapOvr>
    <a:masterClrMapping/>
  </p:clrMapOvr>
  <p:transition xmlns:p14="http://schemas.microsoft.com/office/powerpoint/2010/main"/>
</p:sldLayout>
</file>

<file path=ppt/slideLayouts/slideLayout1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5957228"/>
      </p:ext>
    </p:extLst>
  </p:cSld>
  <p:clrMapOvr>
    <a:masterClrMapping/>
  </p:clrMapOvr>
  <p:transition xmlns:p14="http://schemas.microsoft.com/office/powerpoint/2010/main"/>
</p:sldLayout>
</file>

<file path=ppt/slideLayouts/slideLayout1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233668"/>
      </p:ext>
    </p:extLst>
  </p:cSld>
  <p:clrMapOvr>
    <a:masterClrMapping/>
  </p:clrMapOvr>
  <p:transition xmlns:p14="http://schemas.microsoft.com/office/powerpoint/2010/main"/>
</p:sldLayout>
</file>

<file path=ppt/slideLayouts/slideLayout1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201517"/>
      </p:ext>
    </p:extLst>
  </p:cSld>
  <p:clrMapOvr>
    <a:masterClrMapping/>
  </p:clrMapOvr>
  <p:transition xmlns:p14="http://schemas.microsoft.com/office/powerpoint/2010/main"/>
</p:sldLayout>
</file>

<file path=ppt/slideLayouts/slideLayout1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4919854"/>
      </p:ext>
    </p:extLst>
  </p:cSld>
  <p:clrMapOvr>
    <a:masterClrMapping/>
  </p:clrMapOvr>
  <p:transition xmlns:p14="http://schemas.microsoft.com/office/powerpoint/2010/main"/>
</p:sldLayout>
</file>

<file path=ppt/slideLayouts/slideLayout1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126718"/>
      </p:ext>
    </p:extLst>
  </p:cSld>
  <p:clrMapOvr>
    <a:masterClrMapping/>
  </p:clrMapOvr>
  <p:transition xmlns:p14="http://schemas.microsoft.com/office/powerpoint/2010/main"/>
</p:sldLayout>
</file>

<file path=ppt/slideLayouts/slideLayout1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9786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8315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348496"/>
      </p:ext>
    </p:extLst>
  </p:cSld>
  <p:clrMapOvr>
    <a:masterClrMapping/>
  </p:clrMapOvr>
  <p:transition xmlns:p14="http://schemas.microsoft.com/office/powerpoint/2010/main"/>
</p:sldLayout>
</file>

<file path=ppt/slideLayouts/slideLayout1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15699"/>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619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461538"/>
      </p:ext>
    </p:extLst>
  </p:cSld>
  <p:clrMapOvr>
    <a:masterClrMapping/>
  </p:clrMapOvr>
  <p:transition xmlns:p14="http://schemas.microsoft.com/office/powerpoint/2010/main"/>
</p:sldLayout>
</file>

<file path=ppt/slideLayouts/slideLayout1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0614029"/>
      </p:ext>
    </p:extLst>
  </p:cSld>
  <p:clrMapOvr>
    <a:masterClrMapping/>
  </p:clrMapOvr>
  <p:transition xmlns:p14="http://schemas.microsoft.com/office/powerpoint/2010/main"/>
</p:sldLayout>
</file>

<file path=ppt/slideLayouts/slideLayout1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602558"/>
      </p:ext>
    </p:extLst>
  </p:cSld>
  <p:clrMapOvr>
    <a:masterClrMapping/>
  </p:clrMapOvr>
  <p:transition xmlns:p14="http://schemas.microsoft.com/office/powerpoint/2010/main"/>
</p:sldLayout>
</file>

<file path=ppt/slideLayouts/slideLayout1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8580756"/>
      </p:ext>
    </p:extLst>
  </p:cSld>
  <p:clrMapOvr>
    <a:masterClrMapping/>
  </p:clrMapOvr>
  <p:transition xmlns:p14="http://schemas.microsoft.com/office/powerpoint/2010/main"/>
</p:sldLayout>
</file>

<file path=ppt/slideLayouts/slideLayout1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9543145"/>
      </p:ext>
    </p:extLst>
  </p:cSld>
  <p:clrMapOvr>
    <a:masterClrMapping/>
  </p:clrMapOvr>
  <p:transition xmlns:p14="http://schemas.microsoft.com/office/powerpoint/2010/main"/>
</p:sldLayout>
</file>

<file path=ppt/slideLayouts/slideLayout1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8461906"/>
      </p:ext>
    </p:extLst>
  </p:cSld>
  <p:clrMapOvr>
    <a:masterClrMapping/>
  </p:clrMapOvr>
  <p:transition xmlns:p14="http://schemas.microsoft.com/office/powerpoint/2010/main"/>
</p:sldLayout>
</file>

<file path=ppt/slideLayouts/slideLayout1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8997456"/>
      </p:ext>
    </p:extLst>
  </p:cSld>
  <p:clrMapOvr>
    <a:masterClrMapping/>
  </p:clrMapOvr>
  <p:transition xmlns:p14="http://schemas.microsoft.com/office/powerpoint/2010/main"/>
</p:sldLayout>
</file>

<file path=ppt/slideLayouts/slideLayout1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2931442275"/>
      </p:ext>
    </p:extLst>
  </p:cSld>
  <p:clrMapOvr>
    <a:masterClrMapping/>
  </p:clrMapOvr>
  <p:transition xmlns:p14="http://schemas.microsoft.com/office/powerpoint/2010/main"/>
</p:sldLayout>
</file>

<file path=ppt/slideLayouts/slideLayout1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1189156444"/>
      </p:ext>
    </p:extLst>
  </p:cSld>
  <p:clrMapOvr>
    <a:masterClrMapping/>
  </p:clrMapOvr>
  <p:transition xmlns:p14="http://schemas.microsoft.com/office/powerpoint/2010/main"/>
</p:sldLayout>
</file>

<file path=ppt/slideLayouts/slideLayout1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114627941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273601"/>
      </p:ext>
    </p:extLst>
  </p:cSld>
  <p:clrMapOvr>
    <a:masterClrMapping/>
  </p:clrMapOvr>
  <p:transition xmlns:p14="http://schemas.microsoft.com/office/powerpoint/2010/main"/>
</p:sldLayout>
</file>

<file path=ppt/slideLayouts/slideLayout1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319872469"/>
      </p:ext>
    </p:extLst>
  </p:cSld>
  <p:clrMapOvr>
    <a:masterClrMapping/>
  </p:clrMapOvr>
  <p:transition xmlns:p14="http://schemas.microsoft.com/office/powerpoint/2010/main"/>
</p:sldLayout>
</file>

<file path=ppt/slideLayouts/slideLayout1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841172544"/>
      </p:ext>
    </p:extLst>
  </p:cSld>
  <p:clrMapOvr>
    <a:masterClrMapping/>
  </p:clrMapOvr>
  <p:transition xmlns:p14="http://schemas.microsoft.com/office/powerpoint/2010/main"/>
</p:sldLayout>
</file>

<file path=ppt/slideLayouts/slideLayout1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737030541"/>
      </p:ext>
    </p:extLst>
  </p:cSld>
  <p:clrMapOvr>
    <a:masterClrMapping/>
  </p:clrMapOvr>
  <p:transition xmlns:p14="http://schemas.microsoft.com/office/powerpoint/2010/main"/>
</p:sldLayout>
</file>

<file path=ppt/slideLayouts/slideLayout1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786013944"/>
      </p:ext>
    </p:extLst>
  </p:cSld>
  <p:clrMapOvr>
    <a:masterClrMapping/>
  </p:clrMapOvr>
  <p:transition xmlns:p14="http://schemas.microsoft.com/office/powerpoint/2010/main"/>
</p:sldLayout>
</file>

<file path=ppt/slideLayouts/slideLayout1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1517508026"/>
      </p:ext>
    </p:extLst>
  </p:cSld>
  <p:clrMapOvr>
    <a:masterClrMapping/>
  </p:clrMapOvr>
  <p:transition xmlns:p14="http://schemas.microsoft.com/office/powerpoint/2010/main"/>
</p:sldLayout>
</file>

<file path=ppt/slideLayouts/slideLayout1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3415272470"/>
      </p:ext>
    </p:extLst>
  </p:cSld>
  <p:clrMapOvr>
    <a:masterClrMapping/>
  </p:clrMapOvr>
  <p:transition xmlns:p14="http://schemas.microsoft.com/office/powerpoint/2010/main"/>
</p:sldLayout>
</file>

<file path=ppt/slideLayouts/slideLayout1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750053062"/>
      </p:ext>
    </p:extLst>
  </p:cSld>
  <p:clrMapOvr>
    <a:masterClrMapping/>
  </p:clrMapOvr>
  <p:transition xmlns:p14="http://schemas.microsoft.com/office/powerpoint/2010/main"/>
</p:sldLayout>
</file>

<file path=ppt/slideLayouts/slideLayout1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3114458074"/>
      </p:ext>
    </p:extLst>
  </p:cSld>
  <p:clrMapOvr>
    <a:masterClrMapping/>
  </p:clrMapOvr>
  <p:transition xmlns:p14="http://schemas.microsoft.com/office/powerpoint/2010/main"/>
</p:sldLayout>
</file>

<file path=ppt/slideLayouts/slideLayout12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2342440872"/>
      </p:ext>
    </p:extLst>
  </p:cSld>
  <p:clrMapOvr>
    <a:masterClrMapping/>
  </p:clrMapOvr>
  <p:transition xmlns:p14="http://schemas.microsoft.com/office/powerpoint/2010/main"/>
</p:sldLayout>
</file>

<file path=ppt/slideLayouts/slideLayout1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0286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6703575"/>
      </p:ext>
    </p:extLst>
  </p:cSld>
  <p:clrMapOvr>
    <a:masterClrMapping/>
  </p:clrMapOvr>
  <p:transition xmlns:p14="http://schemas.microsoft.com/office/powerpoint/2010/main"/>
</p:sldLayout>
</file>

<file path=ppt/slideLayouts/slideLayout1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2164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4766629"/>
      </p:ext>
    </p:extLst>
  </p:cSld>
  <p:clrMapOvr>
    <a:masterClrMapping/>
  </p:clrMapOvr>
  <p:transition xmlns:p14="http://schemas.microsoft.com/office/powerpoint/2010/main"/>
</p:sldLayout>
</file>

<file path=ppt/slideLayouts/slideLayout1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695014"/>
      </p:ext>
    </p:extLst>
  </p:cSld>
  <p:clrMapOvr>
    <a:masterClrMapping/>
  </p:clrMapOvr>
  <p:transition xmlns:p14="http://schemas.microsoft.com/office/powerpoint/2010/main"/>
</p:sldLayout>
</file>

<file path=ppt/slideLayouts/slideLayout1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215573"/>
      </p:ext>
    </p:extLst>
  </p:cSld>
  <p:clrMapOvr>
    <a:masterClrMapping/>
  </p:clrMapOvr>
  <p:transition xmlns:p14="http://schemas.microsoft.com/office/powerpoint/2010/main"/>
</p:sldLayout>
</file>

<file path=ppt/slideLayouts/slideLayout1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6828090"/>
      </p:ext>
    </p:extLst>
  </p:cSld>
  <p:clrMapOvr>
    <a:masterClrMapping/>
  </p:clrMapOvr>
  <p:transition xmlns:p14="http://schemas.microsoft.com/office/powerpoint/2010/main"/>
</p:sldLayout>
</file>

<file path=ppt/slideLayouts/slideLayout1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2225431"/>
      </p:ext>
    </p:extLst>
  </p:cSld>
  <p:clrMapOvr>
    <a:masterClrMapping/>
  </p:clrMapOvr>
  <p:transition xmlns:p14="http://schemas.microsoft.com/office/powerpoint/2010/main"/>
</p:sldLayout>
</file>

<file path=ppt/slideLayouts/slideLayout1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2196602"/>
      </p:ext>
    </p:extLst>
  </p:cSld>
  <p:clrMapOvr>
    <a:masterClrMapping/>
  </p:clrMapOvr>
  <p:transition xmlns:p14="http://schemas.microsoft.com/office/powerpoint/2010/main"/>
</p:sldLayout>
</file>

<file path=ppt/slideLayouts/slideLayout1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1030522"/>
      </p:ext>
    </p:extLst>
  </p:cSld>
  <p:clrMapOvr>
    <a:masterClrMapping/>
  </p:clrMapOvr>
  <p:transition xmlns:p14="http://schemas.microsoft.com/office/powerpoint/2010/main"/>
</p:sldLayout>
</file>

<file path=ppt/slideLayouts/slideLayout1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417929"/>
      </p:ext>
    </p:extLst>
  </p:cSld>
  <p:clrMapOvr>
    <a:masterClrMapping/>
  </p:clrMapOvr>
  <p:transition xmlns:p14="http://schemas.microsoft.com/office/powerpoint/2010/main"/>
</p:sldLayout>
</file>

<file path=ppt/slideLayouts/slideLayout1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144703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949376249"/>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943002"/>
      </p:ext>
    </p:extLst>
  </p:cSld>
  <p:clrMapOvr>
    <a:masterClrMapping/>
  </p:clrMapOvr>
  <p:transition xmlns:p14="http://schemas.microsoft.com/office/powerpoint/2010/main"/>
</p:sldLayout>
</file>

<file path=ppt/slideLayouts/slideLayout1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0213314"/>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2228717"/>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3958892"/>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8948368"/>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5381419"/>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39206"/>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0114042"/>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559352"/>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4185967"/>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6761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63216"/>
      </p:ext>
    </p:extLst>
  </p:cSld>
  <p:clrMapOvr>
    <a:masterClrMapping/>
  </p:clrMapOvr>
  <p:transition xmlns:p14="http://schemas.microsoft.com/office/powerpoint/2010/main"/>
</p:sldLayout>
</file>

<file path=ppt/slideLayouts/slideLayout1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5472973"/>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37007062"/>
      </p:ext>
    </p:extLst>
  </p:cSld>
  <p:clrMapOvr>
    <a:masterClrMapping/>
  </p:clrMapOvr>
  <p:timing>
    <p:tnLst>
      <p:par>
        <p:cTn xmlns:p14="http://schemas.microsoft.com/office/powerpoint/2010/main" id="1" dur="indefinite" restart="never" nodeType="tmRoot"/>
      </p:par>
    </p:tnLst>
  </p:timing>
</p:sldLayout>
</file>

<file path=ppt/slideLayouts/slideLayout1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278476782"/>
      </p:ext>
    </p:extLst>
  </p:cSld>
  <p:clrMapOvr>
    <a:masterClrMapping/>
  </p:clrMapOvr>
  <p:timing>
    <p:tnLst>
      <p:par>
        <p:cTn xmlns:p14="http://schemas.microsoft.com/office/powerpoint/2010/main" id="1" dur="indefinite" restart="never" nodeType="tmRoot"/>
      </p:par>
    </p:tnLst>
  </p:timing>
</p:sldLayout>
</file>

<file path=ppt/slideLayouts/slideLayout1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Tree>
    <p:extLst>
      <p:ext uri="{BB962C8B-B14F-4D97-AF65-F5344CB8AC3E}">
        <p14:creationId xmlns:p14="http://schemas.microsoft.com/office/powerpoint/2010/main" val="3089396270"/>
      </p:ext>
    </p:extLst>
  </p:cSld>
  <p:clrMapOvr>
    <a:masterClrMapping/>
  </p:clrMapOvr>
  <p:timing>
    <p:tnLst>
      <p:par>
        <p:cTn xmlns:p14="http://schemas.microsoft.com/office/powerpoint/2010/main" id="1" dur="indefinite" restart="never" nodeType="tmRoot"/>
      </p:par>
    </p:tnLst>
  </p:timing>
</p:sldLayout>
</file>

<file path=ppt/slideLayouts/slideLayout1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194152842"/>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235033499"/>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91866656"/>
      </p:ext>
    </p:extLst>
  </p:cSld>
  <p:clrMapOvr>
    <a:masterClrMapping/>
  </p:clrMapOvr>
  <p:timing>
    <p:tnLst>
      <p:par>
        <p:cTn xmlns:p14="http://schemas.microsoft.com/office/powerpoint/2010/main" id="1" dur="indefinite" restart="never" nodeType="tmRoot"/>
      </p:par>
    </p:tnLst>
  </p:timing>
</p:sldLayout>
</file>

<file path=ppt/slideLayouts/slideLayout1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35414758"/>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586174019"/>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18474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3251267"/>
      </p:ext>
    </p:extLst>
  </p:cSld>
  <p:clrMapOvr>
    <a:masterClrMapping/>
  </p:clrMapOvr>
  <p:transition xmlns:p14="http://schemas.microsoft.com/office/powerpoint/2010/main"/>
</p:sldLayout>
</file>

<file path=ppt/slideLayouts/slideLayout1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259206443"/>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633417387"/>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1156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6270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5512407"/>
      </p:ext>
    </p:extLst>
  </p:cSld>
  <p:clrMapOvr>
    <a:masterClrMapping/>
  </p:clrMapOvr>
  <p:transition xmlns:p14="http://schemas.microsoft.com/office/powerpoint/2010/main"/>
</p:sldLayout>
</file>

<file path=ppt/slideLayouts/slideLayout1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291953"/>
      </p:ext>
    </p:extLst>
  </p:cSld>
  <p:clrMapOvr>
    <a:masterClrMapping/>
  </p:clrMapOvr>
  <p:transition xmlns:p14="http://schemas.microsoft.com/office/powerpoint/2010/main"/>
</p:sldLayout>
</file>

<file path=ppt/slideLayouts/slideLayout1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017741"/>
      </p:ext>
    </p:extLst>
  </p:cSld>
  <p:clrMapOvr>
    <a:masterClrMapping/>
  </p:clrMapOvr>
  <p:transition xmlns:p14="http://schemas.microsoft.com/office/powerpoint/2010/main"/>
</p:sldLayout>
</file>

<file path=ppt/slideLayouts/slideLayout1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561323"/>
      </p:ext>
    </p:extLst>
  </p:cSld>
  <p:clrMapOvr>
    <a:masterClrMapping/>
  </p:clrMapOvr>
  <p:transition xmlns:p14="http://schemas.microsoft.com/office/powerpoint/2010/main"/>
</p:sldLayout>
</file>

<file path=ppt/slideLayouts/slideLayout1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81431"/>
      </p:ext>
    </p:extLst>
  </p:cSld>
  <p:clrMapOvr>
    <a:masterClrMapping/>
  </p:clrMapOvr>
  <p:transition xmlns:p14="http://schemas.microsoft.com/office/powerpoint/2010/main"/>
</p:sldLayout>
</file>

<file path=ppt/slideLayouts/slideLayout1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0874287"/>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1439865"/>
      </p:ext>
    </p:extLst>
  </p:cSld>
  <p:clrMapOvr>
    <a:masterClrMapping/>
  </p:clrMapOvr>
  <p:transition xmlns:p14="http://schemas.microsoft.com/office/powerpoint/2010/main"/>
</p:sldLayout>
</file>

<file path=ppt/slideLayouts/slideLayout1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35043"/>
      </p:ext>
    </p:extLst>
  </p:cSld>
  <p:clrMapOvr>
    <a:masterClrMapping/>
  </p:clrMapOvr>
  <p:transition xmlns:p14="http://schemas.microsoft.com/office/powerpoint/2010/main"/>
</p:sldLayout>
</file>

<file path=ppt/slideLayouts/slideLayout1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5186374"/>
      </p:ext>
    </p:extLst>
  </p:cSld>
  <p:clrMapOvr>
    <a:masterClrMapping/>
  </p:clrMapOvr>
  <p:transition xmlns:p14="http://schemas.microsoft.com/office/powerpoint/2010/main"/>
</p:sldLayout>
</file>

<file path=ppt/slideLayouts/slideLayout1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8452902"/>
      </p:ext>
    </p:extLst>
  </p:cSld>
  <p:clrMapOvr>
    <a:masterClrMapping/>
  </p:clrMapOvr>
  <p:transition xmlns:p14="http://schemas.microsoft.com/office/powerpoint/2010/main"/>
</p:sldLayout>
</file>

<file path=ppt/slideLayouts/slideLayout1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3354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045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0799172"/>
      </p:ext>
    </p:extLst>
  </p:cSld>
  <p:clrMapOvr>
    <a:masterClrMapping/>
  </p:clrMapOvr>
  <p:transition xmlns:p14="http://schemas.microsoft.com/office/powerpoint/2010/main"/>
</p:sldLayout>
</file>

<file path=ppt/slideLayouts/slideLayout1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2219379"/>
      </p:ext>
    </p:extLst>
  </p:cSld>
  <p:clrMapOvr>
    <a:masterClrMapping/>
  </p:clrMapOvr>
  <p:transition xmlns:p14="http://schemas.microsoft.com/office/powerpoint/2010/main"/>
</p:sldLayout>
</file>

<file path=ppt/slideLayouts/slideLayout1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0575853"/>
      </p:ext>
    </p:extLst>
  </p:cSld>
  <p:clrMapOvr>
    <a:masterClrMapping/>
  </p:clrMapOvr>
  <p:transition xmlns:p14="http://schemas.microsoft.com/office/powerpoint/2010/main"/>
</p:sldLayout>
</file>

<file path=ppt/slideLayouts/slideLayout1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7375135"/>
      </p:ext>
    </p:extLst>
  </p:cSld>
  <p:clrMapOvr>
    <a:masterClrMapping/>
  </p:clrMapOvr>
  <p:transition xmlns:p14="http://schemas.microsoft.com/office/powerpoint/2010/main"/>
</p:sldLayout>
</file>

<file path=ppt/slideLayouts/slideLayout1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927106"/>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74615"/>
      </p:ext>
    </p:extLst>
  </p:cSld>
  <p:clrMapOvr>
    <a:masterClrMapping/>
  </p:clrMapOvr>
  <p:transition xmlns:p14="http://schemas.microsoft.com/office/powerpoint/2010/main"/>
</p:sldLayout>
</file>

<file path=ppt/slideLayouts/slideLayout1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1382677"/>
      </p:ext>
    </p:extLst>
  </p:cSld>
  <p:clrMapOvr>
    <a:masterClrMapping/>
  </p:clrMapOvr>
  <p:transition xmlns:p14="http://schemas.microsoft.com/office/powerpoint/2010/main"/>
</p:sldLayout>
</file>

<file path=ppt/slideLayouts/slideLayout1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0137987"/>
      </p:ext>
    </p:extLst>
  </p:cSld>
  <p:clrMapOvr>
    <a:masterClrMapping/>
  </p:clrMapOvr>
  <p:transition xmlns:p14="http://schemas.microsoft.com/office/powerpoint/2010/main"/>
</p:sldLayout>
</file>

<file path=ppt/slideLayouts/slideLayout1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944196"/>
      </p:ext>
    </p:extLst>
  </p:cSld>
  <p:clrMapOvr>
    <a:masterClrMapping/>
  </p:clrMapOvr>
  <p:transition xmlns:p14="http://schemas.microsoft.com/office/powerpoint/2010/main"/>
</p:sldLayout>
</file>

<file path=ppt/slideLayouts/slideLayout1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8052815"/>
      </p:ext>
    </p:extLst>
  </p:cSld>
  <p:clrMapOvr>
    <a:masterClrMapping/>
  </p:clrMapOvr>
  <p:transition xmlns:p14="http://schemas.microsoft.com/office/powerpoint/2010/main"/>
</p:sldLayout>
</file>

<file path=ppt/slideLayouts/slideLayout1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1363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4259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6737635"/>
      </p:ext>
    </p:extLst>
  </p:cSld>
  <p:clrMapOvr>
    <a:masterClrMapping/>
  </p:clrMapOvr>
  <p:transition xmlns:p14="http://schemas.microsoft.com/office/powerpoint/2010/main"/>
</p:sldLayout>
</file>

<file path=ppt/slideLayouts/slideLayout1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061274"/>
      </p:ext>
    </p:extLst>
  </p:cSld>
  <p:clrMapOvr>
    <a:masterClrMapping/>
  </p:clrMapOvr>
  <p:transition xmlns:p14="http://schemas.microsoft.com/office/powerpoint/2010/main"/>
</p:sldLayout>
</file>

<file path=ppt/slideLayouts/slideLayout1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8311652"/>
      </p:ext>
    </p:extLst>
  </p:cSld>
  <p:clrMapOvr>
    <a:masterClrMapping/>
  </p:clrMapOvr>
  <p:transition xmlns:p14="http://schemas.microsoft.com/office/powerpoint/2010/main"/>
</p:sldLayout>
</file>

<file path=ppt/slideLayouts/slideLayout1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537281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7296944"/>
      </p:ext>
    </p:extLst>
  </p:cSld>
  <p:clrMapOvr>
    <a:masterClrMapping/>
  </p:clrMapOvr>
  <p:transition xmlns:p14="http://schemas.microsoft.com/office/powerpoint/2010/main"/>
</p:sldLayout>
</file>

<file path=ppt/slideLayouts/slideLayout1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382"/>
      </p:ext>
    </p:extLst>
  </p:cSld>
  <p:clrMapOvr>
    <a:masterClrMapping/>
  </p:clrMapOvr>
  <p:transition xmlns:p14="http://schemas.microsoft.com/office/powerpoint/2010/main"/>
</p:sldLayout>
</file>

<file path=ppt/slideLayouts/slideLayout1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162567"/>
      </p:ext>
    </p:extLst>
  </p:cSld>
  <p:clrMapOvr>
    <a:masterClrMapping/>
  </p:clrMapOvr>
  <p:transition xmlns:p14="http://schemas.microsoft.com/office/powerpoint/2010/main"/>
</p:sldLayout>
</file>

<file path=ppt/slideLayouts/slideLayout1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476750"/>
      </p:ext>
    </p:extLst>
  </p:cSld>
  <p:clrMapOvr>
    <a:masterClrMapping/>
  </p:clrMapOvr>
  <p:transition xmlns:p14="http://schemas.microsoft.com/office/powerpoint/2010/main"/>
</p:sldLayout>
</file>

<file path=ppt/slideLayouts/slideLayout1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5057633"/>
      </p:ext>
    </p:extLst>
  </p:cSld>
  <p:clrMapOvr>
    <a:masterClrMapping/>
  </p:clrMapOvr>
  <p:transition xmlns:p14="http://schemas.microsoft.com/office/powerpoint/2010/main"/>
</p:sldLayout>
</file>

<file path=ppt/slideLayouts/slideLayout1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975279"/>
      </p:ext>
    </p:extLst>
  </p:cSld>
  <p:clrMapOvr>
    <a:masterClrMapping/>
  </p:clrMapOvr>
  <p:transition xmlns:p14="http://schemas.microsoft.com/office/powerpoint/2010/main"/>
</p:sldLayout>
</file>

<file path=ppt/slideLayouts/slideLayout1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392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5834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94309"/>
      </p:ext>
    </p:extLst>
  </p:cSld>
  <p:clrMapOvr>
    <a:masterClrMapping/>
  </p:clrMapOvr>
  <p:transition xmlns:p14="http://schemas.microsoft.com/office/powerpoint/2010/main"/>
</p:sldLayout>
</file>

<file path=ppt/slideLayouts/slideLayout1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544254"/>
      </p:ext>
    </p:extLst>
  </p:cSld>
  <p:clrMapOvr>
    <a:masterClrMapping/>
  </p:clrMapOvr>
  <p:transition xmlns:p14="http://schemas.microsoft.com/office/powerpoint/2010/main"/>
</p:sldLayout>
</file>

<file path=ppt/slideLayouts/slideLayout1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883860"/>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286941"/>
      </p:ext>
    </p:extLst>
  </p:cSld>
  <p:clrMapOvr>
    <a:masterClrMapping/>
  </p:clrMapOvr>
  <p:transition xmlns:p14="http://schemas.microsoft.com/office/powerpoint/2010/main"/>
</p:sldLayout>
</file>

<file path=ppt/slideLayouts/slideLayout1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011275"/>
      </p:ext>
    </p:extLst>
  </p:cSld>
  <p:clrMapOvr>
    <a:masterClrMapping/>
  </p:clrMapOvr>
  <p:transition xmlns:p14="http://schemas.microsoft.com/office/powerpoint/2010/main"/>
</p:sldLayout>
</file>

<file path=ppt/slideLayouts/slideLayout1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211643"/>
      </p:ext>
    </p:extLst>
  </p:cSld>
  <p:clrMapOvr>
    <a:masterClrMapping/>
  </p:clrMapOvr>
  <p:transition xmlns:p14="http://schemas.microsoft.com/office/powerpoint/2010/main"/>
</p:sldLayout>
</file>

<file path=ppt/slideLayouts/slideLayout1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8561203"/>
      </p:ext>
    </p:extLst>
  </p:cSld>
  <p:clrMapOvr>
    <a:masterClrMapping/>
  </p:clrMapOvr>
  <p:transition xmlns:p14="http://schemas.microsoft.com/office/powerpoint/2010/main"/>
</p:sldLayout>
</file>

<file path=ppt/slideLayouts/slideLayout1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322086"/>
      </p:ext>
    </p:extLst>
  </p:cSld>
  <p:clrMapOvr>
    <a:masterClrMapping/>
  </p:clrMapOvr>
  <p:transition xmlns:p14="http://schemas.microsoft.com/office/powerpoint/2010/main"/>
</p:sldLayout>
</file>

<file path=ppt/slideLayouts/slideLayout1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235080"/>
      </p:ext>
    </p:extLst>
  </p:cSld>
  <p:clrMapOvr>
    <a:masterClrMapping/>
  </p:clrMapOvr>
  <p:transition xmlns:p14="http://schemas.microsoft.com/office/powerpoint/2010/main"/>
</p:sldLayout>
</file>

<file path=ppt/slideLayouts/slideLayout1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372628"/>
      </p:ext>
    </p:extLst>
  </p:cSld>
  <p:clrMapOvr>
    <a:masterClrMapping/>
  </p:clrMapOvr>
  <p:transition xmlns:p14="http://schemas.microsoft.com/office/powerpoint/2010/main"/>
</p:sldLayout>
</file>

<file path=ppt/slideLayouts/slideLayout1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9258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325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970627"/>
      </p:ext>
    </p:extLst>
  </p:cSld>
  <p:clrMapOvr>
    <a:masterClrMapping/>
  </p:clrMapOvr>
  <p:transition xmlns:p14="http://schemas.microsoft.com/office/powerpoint/2010/main"/>
</p:sldLayout>
</file>

<file path=ppt/slideLayouts/slideLayout1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644744"/>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2239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2140169"/>
      </p:ext>
    </p:extLst>
  </p:cSld>
  <p:clrMapOvr>
    <a:masterClrMapping/>
  </p:clrMapOvr>
  <p:transition xmlns:p14="http://schemas.microsoft.com/office/powerpoint/2010/main"/>
</p:sldLayout>
</file>

<file path=ppt/slideLayouts/slideLayout1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990669"/>
      </p:ext>
    </p:extLst>
  </p:cSld>
  <p:clrMapOvr>
    <a:masterClrMapping/>
  </p:clrMapOvr>
  <p:transition xmlns:p14="http://schemas.microsoft.com/office/powerpoint/2010/main"/>
</p:sldLayout>
</file>

<file path=ppt/slideLayouts/slideLayout1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353448"/>
      </p:ext>
    </p:extLst>
  </p:cSld>
  <p:clrMapOvr>
    <a:masterClrMapping/>
  </p:clrMapOvr>
  <p:transition xmlns:p14="http://schemas.microsoft.com/office/powerpoint/2010/main"/>
</p:sldLayout>
</file>

<file path=ppt/slideLayouts/slideLayout1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812980"/>
      </p:ext>
    </p:extLst>
  </p:cSld>
  <p:clrMapOvr>
    <a:masterClrMapping/>
  </p:clrMapOvr>
  <p:transition xmlns:p14="http://schemas.microsoft.com/office/powerpoint/2010/main"/>
</p:sldLayout>
</file>

<file path=ppt/slideLayouts/slideLayout1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8989"/>
      </p:ext>
    </p:extLst>
  </p:cSld>
  <p:clrMapOvr>
    <a:masterClrMapping/>
  </p:clrMapOvr>
  <p:transition xmlns:p14="http://schemas.microsoft.com/office/powerpoint/2010/main"/>
</p:sldLayout>
</file>

<file path=ppt/slideLayouts/slideLayout1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0731044"/>
      </p:ext>
    </p:extLst>
  </p:cSld>
  <p:clrMapOvr>
    <a:masterClrMapping/>
  </p:clrMapOvr>
  <p:transition xmlns:p14="http://schemas.microsoft.com/office/powerpoint/2010/main"/>
</p:sldLayout>
</file>

<file path=ppt/slideLayouts/slideLayout1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410915"/>
      </p:ext>
    </p:extLst>
  </p:cSld>
  <p:clrMapOvr>
    <a:masterClrMapping/>
  </p:clrMapOvr>
  <p:transition xmlns:p14="http://schemas.microsoft.com/office/powerpoint/2010/main"/>
</p:sldLayout>
</file>

<file path=ppt/slideLayouts/slideLayout1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31000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486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058285"/>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337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1074006"/>
      </p:ext>
    </p:extLst>
  </p:cSld>
  <p:clrMapOvr>
    <a:masterClrMapping/>
  </p:clrMapOvr>
  <p:transition xmlns:p14="http://schemas.microsoft.com/office/powerpoint/2010/main"/>
</p:sldLayout>
</file>

<file path=ppt/slideLayouts/slideLayout1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924304"/>
      </p:ext>
    </p:extLst>
  </p:cSld>
  <p:clrMapOvr>
    <a:masterClrMapping/>
  </p:clrMapOvr>
  <p:transition xmlns:p14="http://schemas.microsoft.com/office/powerpoint/2010/main"/>
</p:sldLayout>
</file>

<file path=ppt/slideLayouts/slideLayout1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1965277"/>
      </p:ext>
    </p:extLst>
  </p:cSld>
  <p:clrMapOvr>
    <a:masterClrMapping/>
  </p:clrMapOvr>
  <p:transition xmlns:p14="http://schemas.microsoft.com/office/powerpoint/2010/main"/>
</p:sldLayout>
</file>

<file path=ppt/slideLayouts/slideLayout1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262534"/>
      </p:ext>
    </p:extLst>
  </p:cSld>
  <p:clrMapOvr>
    <a:masterClrMapping/>
  </p:clrMapOvr>
  <p:transition xmlns:p14="http://schemas.microsoft.com/office/powerpoint/2010/main"/>
</p:sldLayout>
</file>

<file path=ppt/slideLayouts/slideLayout1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872371"/>
      </p:ext>
    </p:extLst>
  </p:cSld>
  <p:clrMapOvr>
    <a:masterClrMapping/>
  </p:clrMapOvr>
  <p:transition xmlns:p14="http://schemas.microsoft.com/office/powerpoint/2010/main"/>
</p:sldLayout>
</file>

<file path=ppt/slideLayouts/slideLayout1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4072511"/>
      </p:ext>
    </p:extLst>
  </p:cSld>
  <p:clrMapOvr>
    <a:masterClrMapping/>
  </p:clrMapOvr>
  <p:transition xmlns:p14="http://schemas.microsoft.com/office/powerpoint/2010/main"/>
</p:sldLayout>
</file>

<file path=ppt/slideLayouts/slideLayout1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2371842"/>
      </p:ext>
    </p:extLst>
  </p:cSld>
  <p:clrMapOvr>
    <a:masterClrMapping/>
  </p:clrMapOvr>
  <p:transition xmlns:p14="http://schemas.microsoft.com/office/powerpoint/2010/main"/>
</p:sldLayout>
</file>

<file path=ppt/slideLayouts/slideLayout1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3938524"/>
      </p:ext>
    </p:extLst>
  </p:cSld>
  <p:clrMapOvr>
    <a:masterClrMapping/>
  </p:clrMapOvr>
  <p:transition xmlns:p14="http://schemas.microsoft.com/office/powerpoint/2010/main"/>
</p:sldLayout>
</file>

<file path=ppt/slideLayouts/slideLayout1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lIns="914400" rIns="914400"/>
          <a:lstStyle>
            <a:lvl1pPr algn="ctr">
              <a:defRPr b="1"/>
            </a:lvl1pPr>
          </a:lstStyle>
          <a:p>
            <a:r>
              <a:rPr lang="en-US" smtClean="0"/>
              <a:t>Click to edit Master title style</a:t>
            </a:r>
            <a:endParaRPr lang="en-US" dirty="0"/>
          </a:p>
        </p:txBody>
      </p:sp>
      <p:sp>
        <p:nvSpPr>
          <p:cNvPr id="3" name="Subtitle 2"/>
          <p:cNvSpPr>
            <a:spLocks noGrp="1"/>
          </p:cNvSpPr>
          <p:nvPr>
            <p:ph type="subTitle" idx="1"/>
          </p:nvPr>
        </p:nvSpPr>
        <p:spPr>
          <a:xfrm>
            <a:off x="0" y="3886200"/>
            <a:ext cx="9144000" cy="1752600"/>
          </a:xfrm>
        </p:spPr>
        <p:txBody>
          <a:bodyPr lIns="914400" rIns="914400"/>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26901090"/>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4572000" y="6553200"/>
            <a:ext cx="4572000" cy="304800"/>
          </a:xfrm>
        </p:spPr>
        <p:txBody>
          <a:bodyPr/>
          <a:lstStyle>
            <a:lvl1pPr>
              <a:defRPr>
                <a:solidFill>
                  <a:schemeClr val="tx1">
                    <a:lumMod val="65000"/>
                    <a:lumOff val="35000"/>
                  </a:schemeClr>
                </a:solidFill>
              </a:defRPr>
            </a:lvl1pPr>
          </a:lstStyle>
          <a:p>
            <a:fld id="{650CCC6F-3220-49CD-89DB-71B165F2F9D5}" type="slidenum">
              <a:rPr lang="en-US" smtClean="0">
                <a:solidFill>
                  <a:prstClr val="black">
                    <a:lumMod val="65000"/>
                    <a:lumOff val="35000"/>
                  </a:prstClr>
                </a:solidFill>
                <a:latin typeface="Calibri"/>
              </a:rPr>
              <a:pPr/>
              <a:t>‹#›</a:t>
            </a:fld>
            <a:endParaRPr lang="en-US" dirty="0">
              <a:solidFill>
                <a:prstClr val="black">
                  <a:lumMod val="65000"/>
                  <a:lumOff val="35000"/>
                </a:prstClr>
              </a:solidFill>
              <a:latin typeface="Calibri"/>
            </a:endParaRPr>
          </a:p>
        </p:txBody>
      </p:sp>
      <p:sp>
        <p:nvSpPr>
          <p:cNvPr id="7" name="Slide Number Placeholder 5"/>
          <p:cNvSpPr txBox="1">
            <a:spLocks/>
          </p:cNvSpPr>
          <p:nvPr userDrawn="1"/>
        </p:nvSpPr>
        <p:spPr>
          <a:xfrm>
            <a:off x="0" y="6553200"/>
            <a:ext cx="4572000" cy="304800"/>
          </a:xfrm>
          <a:prstGeom prst="rect">
            <a:avLst/>
          </a:prstGeom>
          <a:solidFill>
            <a:schemeClr val="bg1">
              <a:lumMod val="85000"/>
            </a:schemeClr>
          </a:solidFill>
          <a:ln>
            <a:noFill/>
          </a:ln>
        </p:spPr>
        <p:txBody>
          <a:bodyPr vert="horz" lIns="91440" tIns="45720" rIns="91440" bIns="45720" rtlCol="0" anchor="ctr"/>
          <a:lstStyle>
            <a:defPPr>
              <a:defRPr lang="en-US"/>
            </a:defPPr>
            <a:lvl1pPr marL="0" algn="r" defTabSz="914400" rtl="0" eaLnBrk="1" latinLnBrk="0" hangingPunct="1">
              <a:defRPr sz="1600" kern="1200">
                <a:solidFill>
                  <a:schemeClr val="tx1">
                    <a:lumMod val="85000"/>
                    <a:lumOff val="15000"/>
                  </a:schemeClr>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lumMod val="85000"/>
                  <a:lumOff val="15000"/>
                </a:prstClr>
              </a:solidFill>
              <a:latin typeface="Calibri"/>
            </a:endParaRPr>
          </a:p>
        </p:txBody>
      </p:sp>
    </p:spTree>
    <p:extLst>
      <p:ext uri="{BB962C8B-B14F-4D97-AF65-F5344CB8AC3E}">
        <p14:creationId xmlns:p14="http://schemas.microsoft.com/office/powerpoint/2010/main" val="471888984"/>
      </p:ext>
    </p:extLst>
  </p:cSld>
  <p:clrMapOvr>
    <a:masterClrMapping/>
  </p:clrMapOvr>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9372347"/>
      </p:ext>
    </p:extLst>
  </p:cSld>
  <p:clrMapOvr>
    <a:masterClrMapping/>
  </p:clrMapOvr>
  <p:transition xmlns:p14="http://schemas.microsoft.com/office/powerpoint/2010/main"/>
</p:sldLayout>
</file>

<file path=ppt/slideLayouts/slideLayout1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3749886910"/>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818167827"/>
      </p:ext>
    </p:extLst>
  </p:cSld>
  <p:clrMapOvr>
    <a:masterClrMapping/>
  </p:clrMapOvr>
</p:sldLayout>
</file>

<file path=ppt/slideLayouts/slideLayout1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1843494137"/>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1388080268"/>
      </p:ext>
    </p:extLst>
  </p:cSld>
  <p:clrMapOvr>
    <a:masterClrMapping/>
  </p:clrMapOvr>
</p:sldLayout>
</file>

<file path=ppt/slideLayouts/slideLayout1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1064780416"/>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930842662"/>
      </p:ext>
    </p:extLst>
  </p:cSld>
  <p:clrMapOvr>
    <a:masterClrMapping/>
  </p:clrMapOvr>
</p:sldLayout>
</file>

<file path=ppt/slideLayouts/slideLayout1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1576551934"/>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3365972563"/>
      </p:ext>
    </p:extLst>
  </p:cSld>
  <p:clrMapOvr>
    <a:masterClrMapping/>
  </p:clrMapOvr>
</p:sldLayout>
</file>

<file path=ppt/slideLayouts/slideLayout1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2235648218"/>
      </p:ext>
    </p:extLst>
  </p:cSld>
  <p:clrMapOvr>
    <a:masterClrMapping/>
  </p:clrMapOvr>
</p:sldLayout>
</file>

<file path=ppt/slideLayouts/slideLayout1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135395290"/>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200452099"/>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9682470"/>
      </p:ext>
    </p:extLst>
  </p:cSld>
  <p:clrMapOvr>
    <a:masterClrMapping/>
  </p:clrMapOvr>
  <p:transition xmlns:p14="http://schemas.microsoft.com/office/powerpoint/2010/main"/>
</p:sldLayout>
</file>

<file path=ppt/slideLayouts/slideLayout1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226681069"/>
      </p:ext>
    </p:extLst>
  </p:cSld>
  <p:clrMapOvr>
    <a:masterClrMapping/>
  </p:clrMapOvr>
  <p:transition xmlns:p14="http://schemas.microsoft.com/office/powerpoint/2010/main"/>
</p:sldLayout>
</file>

<file path=ppt/slideLayouts/slideLayout1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502699213"/>
      </p:ext>
    </p:extLst>
  </p:cSld>
  <p:clrMapOvr>
    <a:masterClrMapping/>
  </p:clrMapOvr>
  <p:transition xmlns:p14="http://schemas.microsoft.com/office/powerpoint/2010/main"/>
</p:sldLayout>
</file>

<file path=ppt/slideLayouts/slideLayout1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278970679"/>
      </p:ext>
    </p:extLst>
  </p:cSld>
  <p:clrMapOvr>
    <a:masterClrMapping/>
  </p:clrMapOvr>
  <p:transition xmlns:p14="http://schemas.microsoft.com/office/powerpoint/2010/main"/>
</p:sldLayout>
</file>

<file path=ppt/slideLayouts/slideLayout1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919825824"/>
      </p:ext>
    </p:extLst>
  </p:cSld>
  <p:clrMapOvr>
    <a:masterClrMapping/>
  </p:clrMapOvr>
  <p:transition xmlns:p14="http://schemas.microsoft.com/office/powerpoint/2010/main"/>
</p:sldLayout>
</file>

<file path=ppt/slideLayouts/slideLayout1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16326421"/>
      </p:ext>
    </p:extLst>
  </p:cSld>
  <p:clrMapOvr>
    <a:masterClrMapping/>
  </p:clrMapOvr>
  <p:transition xmlns:p14="http://schemas.microsoft.com/office/powerpoint/2010/main"/>
</p:sldLayout>
</file>

<file path=ppt/slideLayouts/slideLayout1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596703234"/>
      </p:ext>
    </p:extLst>
  </p:cSld>
  <p:clrMapOvr>
    <a:masterClrMapping/>
  </p:clrMapOvr>
  <p:transition xmlns:p14="http://schemas.microsoft.com/office/powerpoint/2010/main"/>
</p:sldLayout>
</file>

<file path=ppt/slideLayouts/slideLayout1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575874104"/>
      </p:ext>
    </p:extLst>
  </p:cSld>
  <p:clrMapOvr>
    <a:masterClrMapping/>
  </p:clrMapOvr>
  <p:transition xmlns:p14="http://schemas.microsoft.com/office/powerpoint/2010/main"/>
</p:sldLayout>
</file>

<file path=ppt/slideLayouts/slideLayout1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564148889"/>
      </p:ext>
    </p:extLst>
  </p:cSld>
  <p:clrMapOvr>
    <a:masterClrMapping/>
  </p:clrMapOvr>
  <p:transition xmlns:p14="http://schemas.microsoft.com/office/powerpoint/2010/main"/>
</p:sldLayout>
</file>

<file path=ppt/slideLayouts/slideLayout1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532971028"/>
      </p:ext>
    </p:extLst>
  </p:cSld>
  <p:clrMapOvr>
    <a:masterClrMapping/>
  </p:clrMapOvr>
  <p:transition xmlns:p14="http://schemas.microsoft.com/office/powerpoint/2010/main"/>
</p:sldLayout>
</file>

<file path=ppt/slideLayouts/slideLayout1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23146723"/>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2607370"/>
      </p:ext>
    </p:extLst>
  </p:cSld>
  <p:clrMapOvr>
    <a:masterClrMapping/>
  </p:clrMapOvr>
  <p:transition xmlns:p14="http://schemas.microsoft.com/office/powerpoint/2010/main"/>
</p:sldLayout>
</file>

<file path=ppt/slideLayouts/slideLayout14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599798240"/>
      </p:ext>
    </p:extLst>
  </p:cSld>
  <p:clrMapOvr>
    <a:masterClrMapping/>
  </p:clrMapOvr>
  <p:transition xmlns:p14="http://schemas.microsoft.com/office/powerpoint/2010/main"/>
</p:sldLayout>
</file>

<file path=ppt/slideLayouts/slideLayout1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35833670"/>
      </p:ext>
    </p:extLst>
  </p:cSld>
  <p:clrMapOvr>
    <a:masterClrMapping/>
  </p:clrMapOvr>
  <p:timing>
    <p:tnLst>
      <p:par>
        <p:cTn xmlns:p14="http://schemas.microsoft.com/office/powerpoint/2010/main" id="1" dur="indefinite" restart="never" nodeType="tmRoot"/>
      </p:par>
    </p:tnLst>
  </p:timing>
</p:sldLayout>
</file>

<file path=ppt/slideLayouts/slideLayout1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797974"/>
      </p:ext>
    </p:extLst>
  </p:cSld>
  <p:clrMapOvr>
    <a:masterClrMapping/>
  </p:clrMapOvr>
  <p:timing>
    <p:tnLst>
      <p:par>
        <p:cTn xmlns:p14="http://schemas.microsoft.com/office/powerpoint/2010/main" id="1" dur="indefinite" restart="never" nodeType="tmRoot"/>
      </p:par>
    </p:tnLst>
  </p:timing>
</p:sldLayout>
</file>

<file path=ppt/slideLayouts/slideLayout1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7063196"/>
      </p:ext>
    </p:extLst>
  </p:cSld>
  <p:clrMapOvr>
    <a:masterClrMapping/>
  </p:clrMapOvr>
</p:sldLayout>
</file>

<file path=ppt/slideLayouts/slideLayout1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5039209"/>
      </p:ext>
    </p:extLst>
  </p:cSld>
  <p:clrMapOvr>
    <a:masterClrMapping/>
  </p:clrMapOvr>
</p:sldLayout>
</file>

<file path=ppt/slideLayouts/slideLayout1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308345"/>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6107975"/>
      </p:ext>
    </p:extLst>
  </p:cSld>
  <p:clrMapOvr>
    <a:masterClrMapping/>
  </p:clrMapOvr>
</p:sldLayout>
</file>

<file path=ppt/slideLayouts/slideLayout1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6534213"/>
      </p:ext>
    </p:extLst>
  </p:cSld>
  <p:clrMapOvr>
    <a:masterClrMapping/>
  </p:clrMapOvr>
</p:sldLayout>
</file>

<file path=ppt/slideLayouts/slideLayout1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0952457"/>
      </p:ext>
    </p:extLst>
  </p:cSld>
  <p:clrMapOvr>
    <a:masterClrMapping/>
  </p:clrMapOvr>
</p:sldLayout>
</file>

<file path=ppt/slideLayouts/slideLayout1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58623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974552"/>
      </p:ext>
    </p:extLst>
  </p:cSld>
  <p:clrMapOvr>
    <a:masterClrMapping/>
  </p:clrMapOvr>
  <p:transition xmlns:p14="http://schemas.microsoft.com/office/powerpoint/2010/main"/>
</p:sldLayout>
</file>

<file path=ppt/slideLayouts/slideLayout1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174158"/>
      </p:ext>
    </p:extLst>
  </p:cSld>
  <p:clrMapOvr>
    <a:masterClrMapping/>
  </p:clrMapOvr>
</p:sldLayout>
</file>

<file path=ppt/slideLayouts/slideLayout1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0492899"/>
      </p:ext>
    </p:extLst>
  </p:cSld>
  <p:clrMapOvr>
    <a:masterClrMapping/>
  </p:clrMapOvr>
</p:sldLayout>
</file>

<file path=ppt/slideLayouts/slideLayout1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050788389"/>
      </p:ext>
    </p:extLst>
  </p:cSld>
  <p:clrMapOvr>
    <a:masterClrMapping/>
  </p:clrMapOvr>
  <p:timing>
    <p:tnLst>
      <p:par>
        <p:cTn xmlns:p14="http://schemas.microsoft.com/office/powerpoint/2010/main" id="1" dur="indefinite" restart="never" nodeType="tmRoot"/>
      </p:par>
    </p:tnLst>
  </p:timing>
</p:sldLayout>
</file>

<file path=ppt/slideLayouts/slideLayout1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120895134"/>
      </p:ext>
    </p:extLst>
  </p:cSld>
  <p:clrMapOvr>
    <a:masterClrMapping/>
  </p:clrMapOvr>
  <p:timing>
    <p:tnLst>
      <p:par>
        <p:cTn xmlns:p14="http://schemas.microsoft.com/office/powerpoint/2010/main" id="1" dur="indefinite" restart="never" nodeType="tmRoot"/>
      </p:par>
    </p:tnLst>
  </p:timing>
</p:sldLayout>
</file>

<file path=ppt/slideLayouts/slideLayout1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87961137"/>
      </p:ext>
    </p:extLst>
  </p:cSld>
  <p:clrMapOvr>
    <a:masterClrMapping/>
  </p:clrMapOvr>
  <p:timing>
    <p:tnLst>
      <p:par>
        <p:cTn xmlns:p14="http://schemas.microsoft.com/office/powerpoint/2010/main" id="1" dur="indefinite" restart="never" nodeType="tmRoot"/>
      </p:par>
    </p:tnLst>
  </p:timing>
</p:sldLayout>
</file>

<file path=ppt/slideLayouts/slideLayout1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34343323"/>
      </p:ext>
    </p:extLst>
  </p:cSld>
  <p:clrMapOvr>
    <a:masterClrMapping/>
  </p:clrMapOvr>
  <p:timing>
    <p:tnLst>
      <p:par>
        <p:cTn xmlns:p14="http://schemas.microsoft.com/office/powerpoint/2010/main" id="1" dur="indefinite" restart="never" nodeType="tmRoot"/>
      </p:par>
    </p:tnLst>
  </p:timing>
</p:sldLayout>
</file>

<file path=ppt/slideLayouts/slideLayout1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199318121"/>
      </p:ext>
    </p:extLst>
  </p:cSld>
  <p:clrMapOvr>
    <a:masterClrMapping/>
  </p:clrMapOvr>
  <p:timing>
    <p:tnLst>
      <p:par>
        <p:cTn xmlns:p14="http://schemas.microsoft.com/office/powerpoint/2010/main" id="1" dur="indefinite" restart="never" nodeType="tmRoot"/>
      </p:par>
    </p:tnLst>
  </p:timing>
</p:sldLayout>
</file>

<file path=ppt/slideLayouts/slideLayout1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614369240"/>
      </p:ext>
    </p:extLst>
  </p:cSld>
  <p:clrMapOvr>
    <a:masterClrMapping/>
  </p:clrMapOvr>
  <p:timing>
    <p:tnLst>
      <p:par>
        <p:cTn xmlns:p14="http://schemas.microsoft.com/office/powerpoint/2010/main" id="1" dur="indefinite" restart="never" nodeType="tmRoot"/>
      </p:par>
    </p:tnLst>
  </p:timing>
</p:sldLayout>
</file>

<file path=ppt/slideLayouts/slideLayout1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429287723"/>
      </p:ext>
    </p:extLst>
  </p:cSld>
  <p:clrMapOvr>
    <a:masterClrMapping/>
  </p:clrMapOvr>
  <p:timing>
    <p:tnLst>
      <p:par>
        <p:cTn xmlns:p14="http://schemas.microsoft.com/office/powerpoint/2010/main" id="1" dur="indefinite" restart="never" nodeType="tmRoot"/>
      </p:par>
    </p:tnLst>
  </p:timing>
</p:sldLayout>
</file>

<file path=ppt/slideLayouts/slideLayout1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839939234"/>
      </p:ext>
    </p:extLst>
  </p:cSld>
  <p:clrMapOvr>
    <a:masterClrMapping/>
  </p:clrMapOvr>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2882175"/>
      </p:ext>
    </p:extLst>
  </p:cSld>
  <p:clrMapOvr>
    <a:masterClrMapping/>
  </p:clrMapOvr>
  <p:transition xmlns:p14="http://schemas.microsoft.com/office/powerpoint/2010/main"/>
</p:sldLayout>
</file>

<file path=ppt/slideLayouts/slideLayout1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45303835"/>
      </p:ext>
    </p:extLst>
  </p:cSld>
  <p:clrMapOvr>
    <a:masterClrMapping/>
  </p:clrMapOvr>
  <p:timing>
    <p:tnLst>
      <p:par>
        <p:cTn xmlns:p14="http://schemas.microsoft.com/office/powerpoint/2010/main" id="1" dur="indefinite" restart="never" nodeType="tmRoot"/>
      </p:par>
    </p:tnLst>
  </p:timing>
</p:sldLayout>
</file>

<file path=ppt/slideLayouts/slideLayout1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426760582"/>
      </p:ext>
    </p:extLst>
  </p:cSld>
  <p:clrMapOvr>
    <a:masterClrMapping/>
  </p:clrMapOvr>
  <p:timing>
    <p:tnLst>
      <p:par>
        <p:cTn xmlns:p14="http://schemas.microsoft.com/office/powerpoint/2010/main" id="1" dur="indefinite" restart="never" nodeType="tmRoot"/>
      </p:par>
    </p:tnLst>
  </p:timing>
</p:sldLayout>
</file>

<file path=ppt/slideLayouts/slideLayout1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649406046"/>
      </p:ext>
    </p:extLst>
  </p:cSld>
  <p:clrMapOvr>
    <a:masterClrMapping/>
  </p:clrMapOvr>
  <p:timing>
    <p:tnLst>
      <p:par>
        <p:cTn xmlns:p14="http://schemas.microsoft.com/office/powerpoint/2010/main" id="1" dur="indefinite" restart="never" nodeType="tmRoot"/>
      </p:par>
    </p:tnLst>
  </p:timing>
</p:sldLayout>
</file>

<file path=ppt/slideLayouts/slideLayout1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6690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202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660052"/>
      </p:ext>
    </p:extLst>
  </p:cSld>
  <p:clrMapOvr>
    <a:masterClrMapping/>
  </p:clrMapOvr>
  <p:transition xmlns:p14="http://schemas.microsoft.com/office/powerpoint/2010/main"/>
</p:sldLayout>
</file>

<file path=ppt/slideLayouts/slideLayout1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824785"/>
      </p:ext>
    </p:extLst>
  </p:cSld>
  <p:clrMapOvr>
    <a:masterClrMapping/>
  </p:clrMapOvr>
  <p:transition xmlns:p14="http://schemas.microsoft.com/office/powerpoint/2010/main"/>
</p:sldLayout>
</file>

<file path=ppt/slideLayouts/slideLayout1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858000"/>
      </p:ext>
    </p:extLst>
  </p:cSld>
  <p:clrMapOvr>
    <a:masterClrMapping/>
  </p:clrMapOvr>
  <p:transition xmlns:p14="http://schemas.microsoft.com/office/powerpoint/2010/main"/>
</p:sldLayout>
</file>

<file path=ppt/slideLayouts/slideLayout1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8723525"/>
      </p:ext>
    </p:extLst>
  </p:cSld>
  <p:clrMapOvr>
    <a:masterClrMapping/>
  </p:clrMapOvr>
  <p:transition xmlns:p14="http://schemas.microsoft.com/office/powerpoint/2010/main"/>
</p:sldLayout>
</file>

<file path=ppt/slideLayouts/slideLayout1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908354"/>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683289"/>
      </p:ext>
    </p:extLst>
  </p:cSld>
  <p:clrMapOvr>
    <a:masterClrMapping/>
  </p:clrMapOvr>
  <p:transition xmlns:p14="http://schemas.microsoft.com/office/powerpoint/2010/main"/>
</p:sldLayout>
</file>

<file path=ppt/slideLayouts/slideLayout1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1666288"/>
      </p:ext>
    </p:extLst>
  </p:cSld>
  <p:clrMapOvr>
    <a:masterClrMapping/>
  </p:clrMapOvr>
  <p:transition xmlns:p14="http://schemas.microsoft.com/office/powerpoint/2010/main"/>
</p:sldLayout>
</file>

<file path=ppt/slideLayouts/slideLayout1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128697"/>
      </p:ext>
    </p:extLst>
  </p:cSld>
  <p:clrMapOvr>
    <a:masterClrMapping/>
  </p:clrMapOvr>
  <p:transition xmlns:p14="http://schemas.microsoft.com/office/powerpoint/2010/main"/>
</p:sldLayout>
</file>

<file path=ppt/slideLayouts/slideLayout1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0472973"/>
      </p:ext>
    </p:extLst>
  </p:cSld>
  <p:clrMapOvr>
    <a:masterClrMapping/>
  </p:clrMapOvr>
  <p:transition xmlns:p14="http://schemas.microsoft.com/office/powerpoint/2010/main"/>
</p:sldLayout>
</file>

<file path=ppt/slideLayouts/slideLayout1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97611"/>
      </p:ext>
    </p:extLst>
  </p:cSld>
  <p:clrMapOvr>
    <a:masterClrMapping/>
  </p:clrMapOvr>
  <p:transition xmlns:p14="http://schemas.microsoft.com/office/powerpoint/2010/main"/>
</p:sldLayout>
</file>

<file path=ppt/slideLayouts/slideLayout1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492805020"/>
      </p:ext>
    </p:extLst>
  </p:cSld>
  <p:clrMapOvr>
    <a:masterClrMapping/>
  </p:clrMapOvr>
  <p:timing>
    <p:tnLst>
      <p:par>
        <p:cTn xmlns:p14="http://schemas.microsoft.com/office/powerpoint/2010/main" id="1" dur="indefinite" restart="never" nodeType="tmRoot"/>
      </p:par>
    </p:tnLst>
  </p:timing>
</p:sldLayout>
</file>

<file path=ppt/slideLayouts/slideLayout1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886134576"/>
      </p:ext>
    </p:extLst>
  </p:cSld>
  <p:clrMapOvr>
    <a:masterClrMapping/>
  </p:clrMapOvr>
  <p:timing>
    <p:tnLst>
      <p:par>
        <p:cTn xmlns:p14="http://schemas.microsoft.com/office/powerpoint/2010/main" id="1" dur="indefinite" restart="never" nodeType="tmRoot"/>
      </p:par>
    </p:tnLst>
  </p:timing>
</p:sldLayout>
</file>

<file path=ppt/slideLayouts/slideLayout1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7745708"/>
      </p:ext>
    </p:extLst>
  </p:cSld>
  <p:clrMapOvr>
    <a:masterClrMapping/>
  </p:clrMapOvr>
  <p:timing>
    <p:tnLst>
      <p:par>
        <p:cTn xmlns:p14="http://schemas.microsoft.com/office/powerpoint/2010/main" id="1" dur="indefinite" restart="never" nodeType="tmRoot"/>
      </p:par>
    </p:tnLst>
  </p:timing>
</p:sldLayout>
</file>

<file path=ppt/slideLayouts/slideLayout1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4475641"/>
      </p:ext>
    </p:extLst>
  </p:cSld>
  <p:clrMapOvr>
    <a:masterClrMapping/>
  </p:clrMapOvr>
  <p:timing>
    <p:tnLst>
      <p:par>
        <p:cTn xmlns:p14="http://schemas.microsoft.com/office/powerpoint/2010/main" id="1" dur="indefinite" restart="never" nodeType="tmRoot"/>
      </p:par>
    </p:tnLst>
  </p:timing>
</p:sldLayout>
</file>

<file path=ppt/slideLayouts/slideLayout1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202987"/>
      </p:ext>
    </p:extLst>
  </p:cSld>
  <p:clrMapOvr>
    <a:masterClrMapping/>
  </p:clrMapOvr>
</p:sldLayout>
</file>

<file path=ppt/slideLayouts/slideLayout1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555282"/>
      </p:ext>
    </p:extLst>
  </p:cSld>
  <p:clrMapOvr>
    <a:masterClrMapping/>
  </p:clrMapOvr>
  <p:timing>
    <p:tnLst>
      <p:par>
        <p:cTn xmlns:p14="http://schemas.microsoft.com/office/powerpoint/2010/mai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508187"/>
      </p:ext>
    </p:extLst>
  </p:cSld>
  <p:clrMapOvr>
    <a:masterClrMapping/>
  </p:clrMapOvr>
  <p:transition xmlns:p14="http://schemas.microsoft.com/office/powerpoint/2010/main"/>
</p:sldLayout>
</file>

<file path=ppt/slideLayouts/slideLayout1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334629929"/>
      </p:ext>
    </p:extLst>
  </p:cSld>
  <p:clrMapOvr>
    <a:masterClrMapping/>
  </p:clrMapOvr>
  <p:timing>
    <p:tnLst>
      <p:par>
        <p:cTn xmlns:p14="http://schemas.microsoft.com/office/powerpoint/2010/main" id="1" dur="indefinite" restart="never" nodeType="tmRoot"/>
      </p:par>
    </p:tnLst>
  </p:timing>
</p:sldLayout>
</file>

<file path=ppt/slideLayouts/slideLayout1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689061884"/>
      </p:ext>
    </p:extLst>
  </p:cSld>
  <p:clrMapOvr>
    <a:masterClrMapping/>
  </p:clrMapOvr>
  <p:timing>
    <p:tnLst>
      <p:par>
        <p:cTn xmlns:p14="http://schemas.microsoft.com/office/powerpoint/2010/main" id="1" dur="indefinite" restart="never" nodeType="tmRoot"/>
      </p:par>
    </p:tnLst>
  </p:timing>
</p:sldLayout>
</file>

<file path=ppt/slideLayouts/slideLayout1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6615141"/>
      </p:ext>
    </p:extLst>
  </p:cSld>
  <p:clrMapOvr>
    <a:masterClrMapping/>
  </p:clrMapOvr>
  <p:timing>
    <p:tnLst>
      <p:par>
        <p:cTn xmlns:p14="http://schemas.microsoft.com/office/powerpoint/2010/main" id="1" dur="indefinite" restart="never" nodeType="tmRoot"/>
      </p:par>
    </p:tnLst>
  </p:timing>
</p:sldLayout>
</file>

<file path=ppt/slideLayouts/slideLayout1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5051464"/>
      </p:ext>
    </p:extLst>
  </p:cSld>
  <p:clrMapOvr>
    <a:masterClrMapping/>
  </p:clrMapOvr>
  <p:timing>
    <p:tnLst>
      <p:par>
        <p:cTn xmlns:p14="http://schemas.microsoft.com/office/powerpoint/2010/main" id="1" dur="indefinite" restart="never" nodeType="tmRoot"/>
      </p:par>
    </p:tnLst>
  </p:timing>
</p:sldLayout>
</file>

<file path=ppt/slideLayouts/slideLayout1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6124456"/>
      </p:ext>
    </p:extLst>
  </p:cSld>
  <p:clrMapOvr>
    <a:masterClrMapping/>
  </p:clrMapOvr>
</p:sldLayout>
</file>

<file path=ppt/slideLayouts/slideLayout1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9916054"/>
      </p:ext>
    </p:extLst>
  </p:cSld>
  <p:clrMapOvr>
    <a:masterClrMapping/>
  </p:clrMapOvr>
  <p:timing>
    <p:tnLst>
      <p:par>
        <p:cTn xmlns:p14="http://schemas.microsoft.com/office/powerpoint/2010/main" id="1" dur="indefinite" restart="never" nodeType="tmRoot"/>
      </p:par>
    </p:tnLst>
  </p:timing>
</p:sldLayout>
</file>

<file path=ppt/slideLayouts/slideLayout1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083826530"/>
      </p:ext>
    </p:extLst>
  </p:cSld>
  <p:clrMapOvr>
    <a:masterClrMapping/>
  </p:clrMapOvr>
  <p:timing>
    <p:tnLst>
      <p:par>
        <p:cTn xmlns:p14="http://schemas.microsoft.com/office/powerpoint/2010/main" id="1" dur="indefinite" restart="never" nodeType="tmRoot"/>
      </p:par>
    </p:tnLst>
  </p:timing>
</p:sldLayout>
</file>

<file path=ppt/slideLayouts/slideLayout1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055900512"/>
      </p:ext>
    </p:extLst>
  </p:cSld>
  <p:clrMapOvr>
    <a:masterClrMapping/>
  </p:clrMapOvr>
  <p:timing>
    <p:tnLst>
      <p:par>
        <p:cTn xmlns:p14="http://schemas.microsoft.com/office/powerpoint/2010/main" id="1" dur="indefinite" restart="never" nodeType="tmRoot"/>
      </p:par>
    </p:tnLst>
  </p:timing>
</p:sldLayout>
</file>

<file path=ppt/slideLayouts/slideLayout1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1385446"/>
      </p:ext>
    </p:extLst>
  </p:cSld>
  <p:clrMapOvr>
    <a:masterClrMapping/>
  </p:clrMapOvr>
  <p:timing>
    <p:tnLst>
      <p:par>
        <p:cTn xmlns:p14="http://schemas.microsoft.com/office/powerpoint/2010/main" id="1" dur="indefinite" restart="never" nodeType="tmRoot"/>
      </p:par>
    </p:tnLst>
  </p:timing>
</p:sldLayout>
</file>

<file path=ppt/slideLayouts/slideLayout1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2555633"/>
      </p:ext>
    </p:extLst>
  </p:cSld>
  <p:clrMapOvr>
    <a:masterClrMapping/>
  </p:clrMapOvr>
  <p:timing>
    <p:tnLst>
      <p:par>
        <p:cTn xmlns:p14="http://schemas.microsoft.com/office/powerpoint/2010/mai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971540"/>
      </p:ext>
    </p:extLst>
  </p:cSld>
  <p:clrMapOvr>
    <a:masterClrMapping/>
  </p:clrMapOvr>
  <p:transition xmlns:p14="http://schemas.microsoft.com/office/powerpoint/2010/main"/>
</p:sldLayout>
</file>

<file path=ppt/slideLayouts/slideLayout1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0165239"/>
      </p:ext>
    </p:extLst>
  </p:cSld>
  <p:clrMapOvr>
    <a:masterClrMapping/>
  </p:clrMapOvr>
</p:sldLayout>
</file>

<file path=ppt/slideLayouts/slideLayout1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3688920"/>
      </p:ext>
    </p:extLst>
  </p:cSld>
  <p:clrMapOvr>
    <a:masterClrMapping/>
  </p:clrMapOvr>
  <p:timing>
    <p:tnLst>
      <p:par>
        <p:cTn xmlns:p14="http://schemas.microsoft.com/office/powerpoint/2010/main" id="1" dur="indefinite" restart="never" nodeType="tmRoot"/>
      </p:par>
    </p:tnLst>
  </p:timing>
</p:sldLayout>
</file>

<file path=ppt/slideLayouts/slideLayout14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5076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0829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9332820"/>
      </p:ext>
    </p:extLst>
  </p:cSld>
  <p:clrMapOvr>
    <a:masterClrMapping/>
  </p:clrMapOvr>
  <p:transition xmlns:p14="http://schemas.microsoft.com/office/powerpoint/2010/main"/>
</p:sldLayout>
</file>

<file path=ppt/slideLayouts/slideLayout1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9006135"/>
      </p:ext>
    </p:extLst>
  </p:cSld>
  <p:clrMapOvr>
    <a:masterClrMapping/>
  </p:clrMapOvr>
  <p:transition xmlns:p14="http://schemas.microsoft.com/office/powerpoint/2010/main"/>
</p:sldLayout>
</file>

<file path=ppt/slideLayouts/slideLayout1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5113654"/>
      </p:ext>
    </p:extLst>
  </p:cSld>
  <p:clrMapOvr>
    <a:masterClrMapping/>
  </p:clrMapOvr>
  <p:transition xmlns:p14="http://schemas.microsoft.com/office/powerpoint/2010/main"/>
</p:sldLayout>
</file>

<file path=ppt/slideLayouts/slideLayout1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833387"/>
      </p:ext>
    </p:extLst>
  </p:cSld>
  <p:clrMapOvr>
    <a:masterClrMapping/>
  </p:clrMapOvr>
  <p:transition xmlns:p14="http://schemas.microsoft.com/office/powerpoint/2010/main"/>
</p:sldLayout>
</file>

<file path=ppt/slideLayouts/slideLayout1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3933191"/>
      </p:ext>
    </p:extLst>
  </p:cSld>
  <p:clrMapOvr>
    <a:masterClrMapping/>
  </p:clrMapOvr>
  <p:transition xmlns:p14="http://schemas.microsoft.com/office/powerpoint/2010/main"/>
</p:sldLayout>
</file>

<file path=ppt/slideLayouts/slideLayout1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36195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6771473"/>
      </p:ext>
    </p:extLst>
  </p:cSld>
  <p:clrMapOvr>
    <a:masterClrMapping/>
  </p:clrMapOvr>
  <p:transition xmlns:p14="http://schemas.microsoft.com/office/powerpoint/2010/main"/>
</p:sldLayout>
</file>

<file path=ppt/slideLayouts/slideLayout1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361599"/>
      </p:ext>
    </p:extLst>
  </p:cSld>
  <p:clrMapOvr>
    <a:masterClrMapping/>
  </p:clrMapOvr>
  <p:transition xmlns:p14="http://schemas.microsoft.com/office/powerpoint/2010/main"/>
</p:sldLayout>
</file>

<file path=ppt/slideLayouts/slideLayout1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233069"/>
      </p:ext>
    </p:extLst>
  </p:cSld>
  <p:clrMapOvr>
    <a:masterClrMapping/>
  </p:clrMapOvr>
  <p:transition xmlns:p14="http://schemas.microsoft.com/office/powerpoint/2010/main"/>
</p:sldLayout>
</file>

<file path=ppt/slideLayouts/slideLayout1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634290"/>
      </p:ext>
    </p:extLst>
  </p:cSld>
  <p:clrMapOvr>
    <a:masterClrMapping/>
  </p:clrMapOvr>
  <p:transition xmlns:p14="http://schemas.microsoft.com/office/powerpoint/2010/main"/>
</p:sldLayout>
</file>

<file path=ppt/slideLayouts/slideLayout14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1498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4600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9908434"/>
      </p:ext>
    </p:extLst>
  </p:cSld>
  <p:clrMapOvr>
    <a:masterClrMapping/>
  </p:clrMapOvr>
  <p:transition xmlns:p14="http://schemas.microsoft.com/office/powerpoint/2010/main"/>
</p:sldLayout>
</file>

<file path=ppt/slideLayouts/slideLayout1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925956"/>
      </p:ext>
    </p:extLst>
  </p:cSld>
  <p:clrMapOvr>
    <a:masterClrMapping/>
  </p:clrMapOvr>
  <p:transition xmlns:p14="http://schemas.microsoft.com/office/powerpoint/2010/main"/>
</p:sldLayout>
</file>

<file path=ppt/slideLayouts/slideLayout1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256713"/>
      </p:ext>
    </p:extLst>
  </p:cSld>
  <p:clrMapOvr>
    <a:masterClrMapping/>
  </p:clrMapOvr>
  <p:transition xmlns:p14="http://schemas.microsoft.com/office/powerpoint/2010/main"/>
</p:sldLayout>
</file>

<file path=ppt/slideLayouts/slideLayout1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413022"/>
      </p:ext>
    </p:extLst>
  </p:cSld>
  <p:clrMapOvr>
    <a:masterClrMapping/>
  </p:clrMapOvr>
  <p:transition xmlns:p14="http://schemas.microsoft.com/office/powerpoint/2010/main"/>
</p:sldLayout>
</file>

<file path=ppt/slideLayouts/slideLayout1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86069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462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8462465"/>
      </p:ext>
    </p:extLst>
  </p:cSld>
  <p:clrMapOvr>
    <a:masterClrMapping/>
  </p:clrMapOvr>
  <p:transition xmlns:p14="http://schemas.microsoft.com/office/powerpoint/2010/main"/>
</p:sldLayout>
</file>

<file path=ppt/slideLayouts/slideLayout1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591825"/>
      </p:ext>
    </p:extLst>
  </p:cSld>
  <p:clrMapOvr>
    <a:masterClrMapping/>
  </p:clrMapOvr>
  <p:transition xmlns:p14="http://schemas.microsoft.com/office/powerpoint/2010/main"/>
</p:sldLayout>
</file>

<file path=ppt/slideLayouts/slideLayout1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4769223"/>
      </p:ext>
    </p:extLst>
  </p:cSld>
  <p:clrMapOvr>
    <a:masterClrMapping/>
  </p:clrMapOvr>
  <p:transition xmlns:p14="http://schemas.microsoft.com/office/powerpoint/2010/main"/>
</p:sldLayout>
</file>

<file path=ppt/slideLayouts/slideLayout1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7595418"/>
      </p:ext>
    </p:extLst>
  </p:cSld>
  <p:clrMapOvr>
    <a:masterClrMapping/>
  </p:clrMapOvr>
  <p:transition xmlns:p14="http://schemas.microsoft.com/office/powerpoint/2010/main"/>
</p:sldLayout>
</file>

<file path=ppt/slideLayouts/slideLayout14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8601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3094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215758"/>
      </p:ext>
    </p:extLst>
  </p:cSld>
  <p:clrMapOvr>
    <a:masterClrMapping/>
  </p:clrMapOvr>
  <p:transition xmlns:p14="http://schemas.microsoft.com/office/powerpoint/2010/main"/>
</p:sldLayout>
</file>

<file path=ppt/slideLayouts/slideLayout1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307977"/>
      </p:ext>
    </p:extLst>
  </p:cSld>
  <p:clrMapOvr>
    <a:masterClrMapping/>
  </p:clrMapOvr>
  <p:transition xmlns:p14="http://schemas.microsoft.com/office/powerpoint/2010/main"/>
</p:sldLayout>
</file>

<file path=ppt/slideLayouts/slideLayout1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6635050"/>
      </p:ext>
    </p:extLst>
  </p:cSld>
  <p:clrMapOvr>
    <a:masterClrMapping/>
  </p:clrMapOvr>
  <p:transition xmlns:p14="http://schemas.microsoft.com/office/powerpoint/2010/main"/>
</p:sldLayout>
</file>

<file path=ppt/slideLayouts/slideLayout1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1295903"/>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301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604625"/>
      </p:ext>
    </p:extLst>
  </p:cSld>
  <p:clrMapOvr>
    <a:masterClrMapping/>
  </p:clrMapOvr>
  <p:transition xmlns:p14="http://schemas.microsoft.com/office/powerpoint/2010/main"/>
</p:sldLayout>
</file>

<file path=ppt/slideLayouts/slideLayout1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1225766"/>
      </p:ext>
    </p:extLst>
  </p:cSld>
  <p:clrMapOvr>
    <a:masterClrMapping/>
  </p:clrMapOvr>
  <p:transition xmlns:p14="http://schemas.microsoft.com/office/powerpoint/2010/main"/>
</p:sldLayout>
</file>

<file path=ppt/slideLayouts/slideLayout1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959746"/>
      </p:ext>
    </p:extLst>
  </p:cSld>
  <p:clrMapOvr>
    <a:masterClrMapping/>
  </p:clrMapOvr>
  <p:transition xmlns:p14="http://schemas.microsoft.com/office/powerpoint/2010/main"/>
</p:sldLayout>
</file>

<file path=ppt/slideLayouts/slideLayout1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375048"/>
      </p:ext>
    </p:extLst>
  </p:cSld>
  <p:clrMapOvr>
    <a:masterClrMapping/>
  </p:clrMapOvr>
  <p:transition xmlns:p14="http://schemas.microsoft.com/office/powerpoint/2010/main"/>
</p:sldLayout>
</file>

<file path=ppt/slideLayouts/slideLayout1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111051"/>
      </p:ext>
    </p:extLst>
  </p:cSld>
  <p:clrMapOvr>
    <a:masterClrMapping/>
  </p:clrMapOvr>
  <p:transition xmlns:p14="http://schemas.microsoft.com/office/powerpoint/2010/main"/>
</p:sldLayout>
</file>

<file path=ppt/slideLayouts/slideLayout14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9260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3494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2128457"/>
      </p:ext>
    </p:extLst>
  </p:cSld>
  <p:clrMapOvr>
    <a:masterClrMapping/>
  </p:clrMapOvr>
  <p:transition xmlns:p14="http://schemas.microsoft.com/office/powerpoint/2010/main"/>
</p:sldLayout>
</file>

<file path=ppt/slideLayouts/slideLayout1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2739886"/>
      </p:ext>
    </p:extLst>
  </p:cSld>
  <p:clrMapOvr>
    <a:masterClrMapping/>
  </p:clrMapOvr>
  <p:transition xmlns:p14="http://schemas.microsoft.com/office/powerpoint/2010/main"/>
</p:sldLayout>
</file>

<file path=ppt/slideLayouts/slideLayout1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0601988"/>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847535455"/>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2834769"/>
      </p:ext>
    </p:extLst>
  </p:cSld>
  <p:clrMapOvr>
    <a:masterClrMapping/>
  </p:clrMapOvr>
  <p:transition xmlns:p14="http://schemas.microsoft.com/office/powerpoint/2010/main"/>
</p:sldLayout>
</file>

<file path=ppt/slideLayouts/slideLayout1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119872"/>
      </p:ext>
    </p:extLst>
  </p:cSld>
  <p:clrMapOvr>
    <a:masterClrMapping/>
  </p:clrMapOvr>
  <p:transition xmlns:p14="http://schemas.microsoft.com/office/powerpoint/2010/main"/>
</p:sldLayout>
</file>

<file path=ppt/slideLayouts/slideLayout1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311930"/>
      </p:ext>
    </p:extLst>
  </p:cSld>
  <p:clrMapOvr>
    <a:masterClrMapping/>
  </p:clrMapOvr>
  <p:transition xmlns:p14="http://schemas.microsoft.com/office/powerpoint/2010/main"/>
</p:sldLayout>
</file>

<file path=ppt/slideLayouts/slideLayout1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851417"/>
      </p:ext>
    </p:extLst>
  </p:cSld>
  <p:clrMapOvr>
    <a:masterClrMapping/>
  </p:clrMapOvr>
  <p:transition xmlns:p14="http://schemas.microsoft.com/office/powerpoint/2010/main"/>
</p:sldLayout>
</file>

<file path=ppt/slideLayouts/slideLayout1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85330"/>
      </p:ext>
    </p:extLst>
  </p:cSld>
  <p:clrMapOvr>
    <a:masterClrMapping/>
  </p:clrMapOvr>
  <p:transition xmlns:p14="http://schemas.microsoft.com/office/powerpoint/2010/main"/>
</p:sldLayout>
</file>

<file path=ppt/slideLayouts/slideLayout1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244921"/>
      </p:ext>
    </p:extLst>
  </p:cSld>
  <p:clrMapOvr>
    <a:masterClrMapping/>
  </p:clrMapOvr>
  <p:transition xmlns:p14="http://schemas.microsoft.com/office/powerpoint/2010/main"/>
</p:sldLayout>
</file>

<file path=ppt/slideLayouts/slideLayout1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292245"/>
      </p:ext>
    </p:extLst>
  </p:cSld>
  <p:clrMapOvr>
    <a:masterClrMapping/>
  </p:clrMapOvr>
  <p:transition xmlns:p14="http://schemas.microsoft.com/office/powerpoint/2010/main"/>
</p:sldLayout>
</file>

<file path=ppt/slideLayouts/slideLayout15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252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4672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604832"/>
      </p:ext>
    </p:extLst>
  </p:cSld>
  <p:clrMapOvr>
    <a:masterClrMapping/>
  </p:clrMapOvr>
  <p:transition xmlns:p14="http://schemas.microsoft.com/office/powerpoint/2010/main"/>
</p:sldLayout>
</file>

<file path=ppt/slideLayouts/slideLayout1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4083998"/>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479101"/>
      </p:ext>
    </p:extLst>
  </p:cSld>
  <p:clrMapOvr>
    <a:masterClrMapping/>
  </p:clrMapOvr>
  <p:transition xmlns:p14="http://schemas.microsoft.com/office/powerpoint/2010/main"/>
</p:sldLayout>
</file>

<file path=ppt/slideLayouts/slideLayout1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6461873"/>
      </p:ext>
    </p:extLst>
  </p:cSld>
  <p:clrMapOvr>
    <a:masterClrMapping/>
  </p:clrMapOvr>
  <p:transition xmlns:p14="http://schemas.microsoft.com/office/powerpoint/2010/main"/>
</p:sldLayout>
</file>

<file path=ppt/slideLayouts/slideLayout1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8315636"/>
      </p:ext>
    </p:extLst>
  </p:cSld>
  <p:clrMapOvr>
    <a:masterClrMapping/>
  </p:clrMapOvr>
  <p:transition xmlns:p14="http://schemas.microsoft.com/office/powerpoint/2010/main"/>
</p:sldLayout>
</file>

<file path=ppt/slideLayouts/slideLayout1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036106"/>
      </p:ext>
    </p:extLst>
  </p:cSld>
  <p:clrMapOvr>
    <a:masterClrMapping/>
  </p:clrMapOvr>
  <p:transition xmlns:p14="http://schemas.microsoft.com/office/powerpoint/2010/main"/>
</p:sldLayout>
</file>

<file path=ppt/slideLayouts/slideLayout1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172709"/>
      </p:ext>
    </p:extLst>
  </p:cSld>
  <p:clrMapOvr>
    <a:masterClrMapping/>
  </p:clrMapOvr>
  <p:transition xmlns:p14="http://schemas.microsoft.com/office/powerpoint/2010/main"/>
</p:sldLayout>
</file>

<file path=ppt/slideLayouts/slideLayout1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9624602"/>
      </p:ext>
    </p:extLst>
  </p:cSld>
  <p:clrMapOvr>
    <a:masterClrMapping/>
  </p:clrMapOvr>
  <p:transition xmlns:p14="http://schemas.microsoft.com/office/powerpoint/2010/main"/>
</p:sldLayout>
</file>

<file path=ppt/slideLayouts/slideLayout1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1218957"/>
      </p:ext>
    </p:extLst>
  </p:cSld>
  <p:clrMapOvr>
    <a:masterClrMapping/>
  </p:clrMapOvr>
  <p:transition xmlns:p14="http://schemas.microsoft.com/office/powerpoint/2010/main"/>
</p:sldLayout>
</file>

<file path=ppt/slideLayouts/slideLayout1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875069"/>
      </p:ext>
    </p:extLst>
  </p:cSld>
  <p:clrMapOvr>
    <a:masterClrMapping/>
  </p:clrMapOvr>
  <p:transition xmlns:p14="http://schemas.microsoft.com/office/powerpoint/2010/main"/>
</p:sldLayout>
</file>

<file path=ppt/slideLayouts/slideLayout151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73270773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51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52586067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5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37661041"/>
      </p:ext>
    </p:extLst>
  </p:cSld>
  <p:clrMapOvr>
    <a:masterClrMapping/>
  </p:clrMapOvr>
  <p:timing>
    <p:tnLst>
      <p:par>
        <p:cTn xmlns:p14="http://schemas.microsoft.com/office/powerpoint/2010/mai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513993"/>
      </p:ext>
    </p:extLst>
  </p:cSld>
  <p:clrMapOvr>
    <a:masterClrMapping/>
  </p:clrMapOvr>
  <p:transition xmlns:p14="http://schemas.microsoft.com/office/powerpoint/2010/main"/>
</p:sldLayout>
</file>

<file path=ppt/slideLayouts/slideLayout1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946718525"/>
      </p:ext>
    </p:extLst>
  </p:cSld>
  <p:clrMapOvr>
    <a:masterClrMapping/>
  </p:clrMapOvr>
  <p:timing>
    <p:tnLst>
      <p:par>
        <p:cTn xmlns:p14="http://schemas.microsoft.com/office/powerpoint/2010/main" id="1" dur="indefinite" restart="never" nodeType="tmRoot"/>
      </p:par>
    </p:tnLst>
  </p:timing>
</p:sldLayout>
</file>

<file path=ppt/slideLayouts/slideLayout1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02491966"/>
      </p:ext>
    </p:extLst>
  </p:cSld>
  <p:clrMapOvr>
    <a:masterClrMapping/>
  </p:clrMapOvr>
  <p:timing>
    <p:tnLst>
      <p:par>
        <p:cTn xmlns:p14="http://schemas.microsoft.com/office/powerpoint/2010/main" id="1" dur="indefinite" restart="never" nodeType="tmRoot"/>
      </p:par>
    </p:tnLst>
  </p:timing>
</p:sldLayout>
</file>

<file path=ppt/slideLayouts/slideLayout15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4046406"/>
      </p:ext>
    </p:extLst>
  </p:cSld>
  <p:clrMapOvr>
    <a:masterClrMapping/>
  </p:clrMapOvr>
  <p:timing>
    <p:tnLst>
      <p:par>
        <p:cTn xmlns:p14="http://schemas.microsoft.com/office/powerpoint/2010/main" id="1" dur="indefinite" restart="never" nodeType="tmRoot"/>
      </p:par>
    </p:tnLst>
  </p:timing>
</p:sldLayout>
</file>

<file path=ppt/slideLayouts/slideLayout1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39089616"/>
      </p:ext>
    </p:extLst>
  </p:cSld>
  <p:clrMapOvr>
    <a:masterClrMapping/>
  </p:clrMapOvr>
  <p:timing>
    <p:tnLst>
      <p:par>
        <p:cTn xmlns:p14="http://schemas.microsoft.com/office/powerpoint/2010/main" id="1" dur="indefinite" restart="never" nodeType="tmRoot"/>
      </p:par>
    </p:tnLst>
  </p:timing>
</p:sldLayout>
</file>

<file path=ppt/slideLayouts/slideLayout1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778661175"/>
      </p:ext>
    </p:extLst>
  </p:cSld>
  <p:clrMapOvr>
    <a:masterClrMapping/>
  </p:clrMapOvr>
  <p:timing>
    <p:tnLst>
      <p:par>
        <p:cTn xmlns:p14="http://schemas.microsoft.com/office/powerpoint/2010/main" id="1" dur="indefinite" restart="never" nodeType="tmRoot"/>
      </p:par>
    </p:tnLst>
  </p:timing>
</p:sldLayout>
</file>

<file path=ppt/slideLayouts/slideLayout1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27235319"/>
      </p:ext>
    </p:extLst>
  </p:cSld>
  <p:clrMapOvr>
    <a:masterClrMapping/>
  </p:clrMapOvr>
  <p:timing>
    <p:tnLst>
      <p:par>
        <p:cTn xmlns:p14="http://schemas.microsoft.com/office/powerpoint/2010/main" id="1" dur="indefinite" restart="never" nodeType="tmRoot"/>
      </p:par>
    </p:tnLst>
  </p:timing>
</p:sldLayout>
</file>

<file path=ppt/slideLayouts/slideLayout152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7/19/15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802580200"/>
      </p:ext>
    </p:extLst>
  </p:cSld>
  <p:clrMapOvr>
    <a:overrideClrMapping bg1="dk1" tx1="lt1" bg2="dk2" tx2="lt2" accent1="accent1" accent2="accent2" accent3="accent3" accent4="accent4" accent5="accent5" accent6="accent6" hlink="hlink" folHlink="folHlink"/>
  </p:clrMapOvr>
</p:sldLayout>
</file>

<file path=ppt/slideLayouts/slideLayout1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9499173"/>
      </p:ext>
    </p:extLst>
  </p:cSld>
  <p:clrMapOvr>
    <a:masterClrMapping/>
  </p:clrMapOvr>
</p:sldLayout>
</file>

<file path=ppt/slideLayouts/slideLayout1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94661904"/>
      </p:ext>
    </p:extLst>
  </p:cSld>
  <p:clrMapOvr>
    <a:masterClrMapping/>
  </p:clrMapOvr>
  <p:timing>
    <p:tnLst>
      <p:par>
        <p:cTn xmlns:p14="http://schemas.microsoft.com/office/powerpoint/2010/main" id="1" dur="indefinite" restart="never" nodeType="tmRoot"/>
      </p:par>
    </p:tnLst>
  </p:timing>
</p:sldLayout>
</file>

<file path=ppt/slideLayouts/slideLayout15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3266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949556"/>
      </p:ext>
    </p:extLst>
  </p:cSld>
  <p:clrMapOvr>
    <a:masterClrMapping/>
  </p:clrMapOvr>
  <p:transition xmlns:p14="http://schemas.microsoft.com/office/powerpoint/2010/main"/>
</p:sldLayout>
</file>

<file path=ppt/slideLayouts/slideLayout1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930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741818"/>
      </p:ext>
    </p:extLst>
  </p:cSld>
  <p:clrMapOvr>
    <a:masterClrMapping/>
  </p:clrMapOvr>
  <p:transition xmlns:p14="http://schemas.microsoft.com/office/powerpoint/2010/main"/>
</p:sldLayout>
</file>

<file path=ppt/slideLayouts/slideLayout1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803005"/>
      </p:ext>
    </p:extLst>
  </p:cSld>
  <p:clrMapOvr>
    <a:masterClrMapping/>
  </p:clrMapOvr>
  <p:transition xmlns:p14="http://schemas.microsoft.com/office/powerpoint/2010/main"/>
</p:sldLayout>
</file>

<file path=ppt/slideLayouts/slideLayout1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9624945"/>
      </p:ext>
    </p:extLst>
  </p:cSld>
  <p:clrMapOvr>
    <a:masterClrMapping/>
  </p:clrMapOvr>
  <p:transition xmlns:p14="http://schemas.microsoft.com/office/powerpoint/2010/main"/>
</p:sldLayout>
</file>

<file path=ppt/slideLayouts/slideLayout1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483311"/>
      </p:ext>
    </p:extLst>
  </p:cSld>
  <p:clrMapOvr>
    <a:masterClrMapping/>
  </p:clrMapOvr>
  <p:transition xmlns:p14="http://schemas.microsoft.com/office/powerpoint/2010/main"/>
</p:sldLayout>
</file>

<file path=ppt/slideLayouts/slideLayout1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540955"/>
      </p:ext>
    </p:extLst>
  </p:cSld>
  <p:clrMapOvr>
    <a:masterClrMapping/>
  </p:clrMapOvr>
  <p:transition xmlns:p14="http://schemas.microsoft.com/office/powerpoint/2010/main"/>
</p:sldLayout>
</file>

<file path=ppt/slideLayouts/slideLayout1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7710097"/>
      </p:ext>
    </p:extLst>
  </p:cSld>
  <p:clrMapOvr>
    <a:masterClrMapping/>
  </p:clrMapOvr>
  <p:transition xmlns:p14="http://schemas.microsoft.com/office/powerpoint/2010/main"/>
</p:sldLayout>
</file>

<file path=ppt/slideLayouts/slideLayout1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033346"/>
      </p:ext>
    </p:extLst>
  </p:cSld>
  <p:clrMapOvr>
    <a:masterClrMapping/>
  </p:clrMapOvr>
  <p:transition xmlns:p14="http://schemas.microsoft.com/office/powerpoint/2010/main"/>
</p:sldLayout>
</file>

<file path=ppt/slideLayouts/slideLayout1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639750"/>
      </p:ext>
    </p:extLst>
  </p:cSld>
  <p:clrMapOvr>
    <a:masterClrMapping/>
  </p:clrMapOvr>
  <p:transition xmlns:p14="http://schemas.microsoft.com/office/powerpoint/2010/main"/>
</p:sldLayout>
</file>

<file path=ppt/slideLayouts/slideLayout1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5714908"/>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16598"/>
      </p:ext>
    </p:extLst>
  </p:cSld>
  <p:clrMapOvr>
    <a:masterClrMapping/>
  </p:clrMapOvr>
  <p:transition xmlns:p14="http://schemas.microsoft.com/office/powerpoint/2010/main"/>
</p:sldLayout>
</file>

<file path=ppt/slideLayouts/slideLayout15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2914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44766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8415703"/>
      </p:ext>
    </p:extLst>
  </p:cSld>
  <p:clrMapOvr>
    <a:masterClrMapping/>
  </p:clrMapOvr>
  <p:transition xmlns:p14="http://schemas.microsoft.com/office/powerpoint/2010/main"/>
</p:sldLayout>
</file>

<file path=ppt/slideLayouts/slideLayout1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1025887"/>
      </p:ext>
    </p:extLst>
  </p:cSld>
  <p:clrMapOvr>
    <a:masterClrMapping/>
  </p:clrMapOvr>
  <p:transition xmlns:p14="http://schemas.microsoft.com/office/powerpoint/2010/main"/>
</p:sldLayout>
</file>

<file path=ppt/slideLayouts/slideLayout1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3364956"/>
      </p:ext>
    </p:extLst>
  </p:cSld>
  <p:clrMapOvr>
    <a:masterClrMapping/>
  </p:clrMapOvr>
  <p:transition xmlns:p14="http://schemas.microsoft.com/office/powerpoint/2010/main"/>
</p:sldLayout>
</file>

<file path=ppt/slideLayouts/slideLayout1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5877144"/>
      </p:ext>
    </p:extLst>
  </p:cSld>
  <p:clrMapOvr>
    <a:masterClrMapping/>
  </p:clrMapOvr>
  <p:transition xmlns:p14="http://schemas.microsoft.com/office/powerpoint/2010/main"/>
</p:sldLayout>
</file>

<file path=ppt/slideLayouts/slideLayout1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3960"/>
      </p:ext>
    </p:extLst>
  </p:cSld>
  <p:clrMapOvr>
    <a:masterClrMapping/>
  </p:clrMapOvr>
  <p:transition xmlns:p14="http://schemas.microsoft.com/office/powerpoint/2010/main"/>
</p:sldLayout>
</file>

<file path=ppt/slideLayouts/slideLayout1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1606105"/>
      </p:ext>
    </p:extLst>
  </p:cSld>
  <p:clrMapOvr>
    <a:masterClrMapping/>
  </p:clrMapOvr>
  <p:transition xmlns:p14="http://schemas.microsoft.com/office/powerpoint/2010/main"/>
</p:sldLayout>
</file>

<file path=ppt/slideLayouts/slideLayout1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06685"/>
      </p:ext>
    </p:extLst>
  </p:cSld>
  <p:clrMapOvr>
    <a:masterClrMapping/>
  </p:clrMapOvr>
  <p:transition xmlns:p14="http://schemas.microsoft.com/office/powerpoint/2010/main"/>
</p:sldLayout>
</file>

<file path=ppt/slideLayouts/slideLayout1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7125803"/>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983898"/>
      </p:ext>
    </p:extLst>
  </p:cSld>
  <p:clrMapOvr>
    <a:masterClrMapping/>
  </p:clrMapOvr>
  <p:transition xmlns:p14="http://schemas.microsoft.com/office/powerpoint/2010/main"/>
</p:sldLayout>
</file>

<file path=ppt/slideLayouts/slideLayout1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2487796"/>
      </p:ext>
    </p:extLst>
  </p:cSld>
  <p:clrMapOvr>
    <a:masterClrMapping/>
  </p:clrMapOvr>
  <p:transition xmlns:p14="http://schemas.microsoft.com/office/powerpoint/2010/main"/>
</p:sldLayout>
</file>

<file path=ppt/slideLayouts/slideLayout15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104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798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997015"/>
      </p:ext>
    </p:extLst>
  </p:cSld>
  <p:clrMapOvr>
    <a:masterClrMapping/>
  </p:clrMapOvr>
  <p:transition xmlns:p14="http://schemas.microsoft.com/office/powerpoint/2010/main"/>
</p:sldLayout>
</file>

<file path=ppt/slideLayouts/slideLayout1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49940"/>
      </p:ext>
    </p:extLst>
  </p:cSld>
  <p:clrMapOvr>
    <a:masterClrMapping/>
  </p:clrMapOvr>
  <p:transition xmlns:p14="http://schemas.microsoft.com/office/powerpoint/2010/main"/>
</p:sldLayout>
</file>

<file path=ppt/slideLayouts/slideLayout1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950887"/>
      </p:ext>
    </p:extLst>
  </p:cSld>
  <p:clrMapOvr>
    <a:masterClrMapping/>
  </p:clrMapOvr>
  <p:transition xmlns:p14="http://schemas.microsoft.com/office/powerpoint/2010/main"/>
</p:sldLayout>
</file>

<file path=ppt/slideLayouts/slideLayout1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0032131"/>
      </p:ext>
    </p:extLst>
  </p:cSld>
  <p:clrMapOvr>
    <a:masterClrMapping/>
  </p:clrMapOvr>
  <p:transition xmlns:p14="http://schemas.microsoft.com/office/powerpoint/2010/main"/>
</p:sldLayout>
</file>

<file path=ppt/slideLayouts/slideLayout1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26066"/>
      </p:ext>
    </p:extLst>
  </p:cSld>
  <p:clrMapOvr>
    <a:masterClrMapping/>
  </p:clrMapOvr>
  <p:transition xmlns:p14="http://schemas.microsoft.com/office/powerpoint/2010/main"/>
</p:sldLayout>
</file>

<file path=ppt/slideLayouts/slideLayout1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3401441"/>
      </p:ext>
    </p:extLst>
  </p:cSld>
  <p:clrMapOvr>
    <a:masterClrMapping/>
  </p:clrMapOvr>
  <p:transition xmlns:p14="http://schemas.microsoft.com/office/powerpoint/2010/main"/>
</p:sldLayout>
</file>

<file path=ppt/slideLayouts/slideLayout1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575874"/>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490541"/>
      </p:ext>
    </p:extLst>
  </p:cSld>
  <p:clrMapOvr>
    <a:masterClrMapping/>
  </p:clrMapOvr>
  <p:transition xmlns:p14="http://schemas.microsoft.com/office/powerpoint/2010/main"/>
</p:sldLayout>
</file>

<file path=ppt/slideLayouts/slideLayout1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8458503"/>
      </p:ext>
    </p:extLst>
  </p:cSld>
  <p:clrMapOvr>
    <a:masterClrMapping/>
  </p:clrMapOvr>
  <p:transition xmlns:p14="http://schemas.microsoft.com/office/powerpoint/2010/main"/>
</p:sldLayout>
</file>

<file path=ppt/slideLayouts/slideLayout1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6392261"/>
      </p:ext>
    </p:extLst>
  </p:cSld>
  <p:clrMapOvr>
    <a:masterClrMapping/>
  </p:clrMapOvr>
  <p:transition xmlns:p14="http://schemas.microsoft.com/office/powerpoint/2010/main"/>
</p:sldLayout>
</file>

<file path=ppt/slideLayouts/slideLayout15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2551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450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3608909"/>
      </p:ext>
    </p:extLst>
  </p:cSld>
  <p:clrMapOvr>
    <a:masterClrMapping/>
  </p:clrMapOvr>
  <p:transition xmlns:p14="http://schemas.microsoft.com/office/powerpoint/2010/main"/>
</p:sldLayout>
</file>

<file path=ppt/slideLayouts/slideLayout1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385028"/>
      </p:ext>
    </p:extLst>
  </p:cSld>
  <p:clrMapOvr>
    <a:masterClrMapping/>
  </p:clrMapOvr>
  <p:transition xmlns:p14="http://schemas.microsoft.com/office/powerpoint/2010/main"/>
</p:sldLayout>
</file>

<file path=ppt/slideLayouts/slideLayout1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9343891"/>
      </p:ext>
    </p:extLst>
  </p:cSld>
  <p:clrMapOvr>
    <a:masterClrMapping/>
  </p:clrMapOvr>
  <p:transition xmlns:p14="http://schemas.microsoft.com/office/powerpoint/2010/main"/>
</p:sldLayout>
</file>

<file path=ppt/slideLayouts/slideLayout1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131508"/>
      </p:ext>
    </p:extLst>
  </p:cSld>
  <p:clrMapOvr>
    <a:masterClrMapping/>
  </p:clrMapOvr>
  <p:transition xmlns:p14="http://schemas.microsoft.com/office/powerpoint/2010/main"/>
</p:sldLayout>
</file>

<file path=ppt/slideLayouts/slideLayout1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7250393"/>
      </p:ext>
    </p:extLst>
  </p:cSld>
  <p:clrMapOvr>
    <a:masterClrMapping/>
  </p:clrMapOvr>
  <p:transition xmlns:p14="http://schemas.microsoft.com/office/powerpoint/2010/main"/>
</p:sldLayout>
</file>

<file path=ppt/slideLayouts/slideLayout1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292804"/>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6869284"/>
      </p:ext>
    </p:extLst>
  </p:cSld>
  <p:clrMapOvr>
    <a:masterClrMapping/>
  </p:clrMapOvr>
  <p:transition xmlns:p14="http://schemas.microsoft.com/office/powerpoint/2010/main"/>
</p:sldLayout>
</file>

<file path=ppt/slideLayouts/slideLayout1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034706"/>
      </p:ext>
    </p:extLst>
  </p:cSld>
  <p:clrMapOvr>
    <a:masterClrMapping/>
  </p:clrMapOvr>
  <p:transition xmlns:p14="http://schemas.microsoft.com/office/powerpoint/2010/main"/>
</p:sldLayout>
</file>

<file path=ppt/slideLayouts/slideLayout1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9885709"/>
      </p:ext>
    </p:extLst>
  </p:cSld>
  <p:clrMapOvr>
    <a:masterClrMapping/>
  </p:clrMapOvr>
  <p:transition xmlns:p14="http://schemas.microsoft.com/office/powerpoint/2010/main"/>
</p:sldLayout>
</file>

<file path=ppt/slideLayouts/slideLayout1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824194"/>
      </p:ext>
    </p:extLst>
  </p:cSld>
  <p:clrMapOvr>
    <a:masterClrMapping/>
  </p:clrMapOvr>
  <p:transition xmlns:p14="http://schemas.microsoft.com/office/powerpoint/2010/main"/>
</p:sldLayout>
</file>

<file path=ppt/slideLayouts/slideLayout15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170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5060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1985228"/>
      </p:ext>
    </p:extLst>
  </p:cSld>
  <p:clrMapOvr>
    <a:masterClrMapping/>
  </p:clrMapOvr>
  <p:transition xmlns:p14="http://schemas.microsoft.com/office/powerpoint/2010/main"/>
</p:sldLayout>
</file>

<file path=ppt/slideLayouts/slideLayout1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6526151"/>
      </p:ext>
    </p:extLst>
  </p:cSld>
  <p:clrMapOvr>
    <a:masterClrMapping/>
  </p:clrMapOvr>
  <p:transition xmlns:p14="http://schemas.microsoft.com/office/powerpoint/2010/main"/>
</p:sldLayout>
</file>

<file path=ppt/slideLayouts/slideLayout1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364098"/>
      </p:ext>
    </p:extLst>
  </p:cSld>
  <p:clrMapOvr>
    <a:masterClrMapping/>
  </p:clrMapOvr>
  <p:transition xmlns:p14="http://schemas.microsoft.com/office/powerpoint/2010/main"/>
</p:sldLayout>
</file>

<file path=ppt/slideLayouts/slideLayout1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202982"/>
      </p:ext>
    </p:extLst>
  </p:cSld>
  <p:clrMapOvr>
    <a:masterClrMapping/>
  </p:clrMapOvr>
  <p:transition xmlns:p14="http://schemas.microsoft.com/office/powerpoint/2010/main"/>
</p:sldLayout>
</file>

<file path=ppt/slideLayouts/slideLayout1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920662"/>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9578381"/>
      </p:ext>
    </p:extLst>
  </p:cSld>
  <p:clrMapOvr>
    <a:masterClrMapping/>
  </p:clrMapOvr>
  <p:transition xmlns:p14="http://schemas.microsoft.com/office/powerpoint/2010/main"/>
</p:sldLayout>
</file>

<file path=ppt/slideLayouts/slideLayout1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2900300"/>
      </p:ext>
    </p:extLst>
  </p:cSld>
  <p:clrMapOvr>
    <a:masterClrMapping/>
  </p:clrMapOvr>
  <p:transition xmlns:p14="http://schemas.microsoft.com/office/powerpoint/2010/main"/>
</p:sldLayout>
</file>

<file path=ppt/slideLayouts/slideLayout1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437952"/>
      </p:ext>
    </p:extLst>
  </p:cSld>
  <p:clrMapOvr>
    <a:masterClrMapping/>
  </p:clrMapOvr>
  <p:transition xmlns:p14="http://schemas.microsoft.com/office/powerpoint/2010/main"/>
</p:sldLayout>
</file>

<file path=ppt/slideLayouts/slideLayout1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3388076"/>
      </p:ext>
    </p:extLst>
  </p:cSld>
  <p:clrMapOvr>
    <a:masterClrMapping/>
  </p:clrMapOvr>
  <p:transition xmlns:p14="http://schemas.microsoft.com/office/powerpoint/2010/main"/>
</p:sldLayout>
</file>

<file path=ppt/slideLayouts/slideLayout1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307209"/>
      </p:ext>
    </p:extLst>
  </p:cSld>
  <p:clrMapOvr>
    <a:masterClrMapping/>
  </p:clrMapOvr>
  <p:transition xmlns:p14="http://schemas.microsoft.com/office/powerpoint/2010/main"/>
</p:sldLayout>
</file>

<file path=ppt/slideLayouts/slideLayout15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27907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122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7021062"/>
      </p:ext>
    </p:extLst>
  </p:cSld>
  <p:clrMapOvr>
    <a:masterClrMapping/>
  </p:clrMapOvr>
  <p:transition xmlns:p14="http://schemas.microsoft.com/office/powerpoint/2010/main"/>
</p:sldLayout>
</file>

<file path=ppt/slideLayouts/slideLayout1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6149374"/>
      </p:ext>
    </p:extLst>
  </p:cSld>
  <p:clrMapOvr>
    <a:masterClrMapping/>
  </p:clrMapOvr>
  <p:transition xmlns:p14="http://schemas.microsoft.com/office/powerpoint/2010/main"/>
</p:sldLayout>
</file>

<file path=ppt/slideLayouts/slideLayout1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361039"/>
      </p:ext>
    </p:extLst>
  </p:cSld>
  <p:clrMapOvr>
    <a:masterClrMapping/>
  </p:clrMapOvr>
  <p:transition xmlns:p14="http://schemas.microsoft.com/office/powerpoint/2010/main"/>
</p:sldLayout>
</file>

<file path=ppt/slideLayouts/slideLayout1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0899998"/>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8022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2283290"/>
      </p:ext>
    </p:extLst>
  </p:cSld>
  <p:clrMapOvr>
    <a:masterClrMapping/>
  </p:clrMapOvr>
  <p:transition xmlns:p14="http://schemas.microsoft.com/office/powerpoint/2010/main"/>
</p:sldLayout>
</file>

<file path=ppt/slideLayouts/slideLayout1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578246"/>
      </p:ext>
    </p:extLst>
  </p:cSld>
  <p:clrMapOvr>
    <a:masterClrMapping/>
  </p:clrMapOvr>
  <p:transition xmlns:p14="http://schemas.microsoft.com/office/powerpoint/2010/main"/>
</p:sldLayout>
</file>

<file path=ppt/slideLayouts/slideLayout1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9624596"/>
      </p:ext>
    </p:extLst>
  </p:cSld>
  <p:clrMapOvr>
    <a:masterClrMapping/>
  </p:clrMapOvr>
  <p:transition xmlns:p14="http://schemas.microsoft.com/office/powerpoint/2010/main"/>
</p:sldLayout>
</file>

<file path=ppt/slideLayouts/slideLayout1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6221728"/>
      </p:ext>
    </p:extLst>
  </p:cSld>
  <p:clrMapOvr>
    <a:masterClrMapping/>
  </p:clrMapOvr>
  <p:transition xmlns:p14="http://schemas.microsoft.com/office/powerpoint/2010/main"/>
</p:sldLayout>
</file>

<file path=ppt/slideLayouts/slideLayout1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931120"/>
      </p:ext>
    </p:extLst>
  </p:cSld>
  <p:clrMapOvr>
    <a:masterClrMapping/>
  </p:clrMapOvr>
  <p:transition xmlns:p14="http://schemas.microsoft.com/office/powerpoint/2010/main"/>
</p:sldLayout>
</file>

<file path=ppt/slideLayouts/slideLayout15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8711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6365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6733409"/>
      </p:ext>
    </p:extLst>
  </p:cSld>
  <p:clrMapOvr>
    <a:masterClrMapping/>
  </p:clrMapOvr>
  <p:transition xmlns:p14="http://schemas.microsoft.com/office/powerpoint/2010/main"/>
</p:sldLayout>
</file>

<file path=ppt/slideLayouts/slideLayout1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5122226"/>
      </p:ext>
    </p:extLst>
  </p:cSld>
  <p:clrMapOvr>
    <a:masterClrMapping/>
  </p:clrMapOvr>
  <p:transition xmlns:p14="http://schemas.microsoft.com/office/powerpoint/2010/main"/>
</p:sldLayout>
</file>

<file path=ppt/slideLayouts/slideLayout1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51599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397899074"/>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096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6089477"/>
      </p:ext>
    </p:extLst>
  </p:cSld>
  <p:clrMapOvr>
    <a:masterClrMapping/>
  </p:clrMapOvr>
  <p:transition xmlns:p14="http://schemas.microsoft.com/office/powerpoint/2010/main"/>
</p:sldLayout>
</file>

<file path=ppt/slideLayouts/slideLayout1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61373"/>
      </p:ext>
    </p:extLst>
  </p:cSld>
  <p:clrMapOvr>
    <a:masterClrMapping/>
  </p:clrMapOvr>
  <p:transition xmlns:p14="http://schemas.microsoft.com/office/powerpoint/2010/main"/>
</p:sldLayout>
</file>

<file path=ppt/slideLayouts/slideLayout1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413683"/>
      </p:ext>
    </p:extLst>
  </p:cSld>
  <p:clrMapOvr>
    <a:masterClrMapping/>
  </p:clrMapOvr>
  <p:transition xmlns:p14="http://schemas.microsoft.com/office/powerpoint/2010/main"/>
</p:sldLayout>
</file>

<file path=ppt/slideLayouts/slideLayout1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2699964"/>
      </p:ext>
    </p:extLst>
  </p:cSld>
  <p:clrMapOvr>
    <a:masterClrMapping/>
  </p:clrMapOvr>
  <p:transition xmlns:p14="http://schemas.microsoft.com/office/powerpoint/2010/main"/>
</p:sldLayout>
</file>

<file path=ppt/slideLayouts/slideLayout1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7912965"/>
      </p:ext>
    </p:extLst>
  </p:cSld>
  <p:clrMapOvr>
    <a:masterClrMapping/>
  </p:clrMapOvr>
  <p:transition xmlns:p14="http://schemas.microsoft.com/office/powerpoint/2010/main"/>
</p:sldLayout>
</file>

<file path=ppt/slideLayouts/slideLayout1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2009283"/>
      </p:ext>
    </p:extLst>
  </p:cSld>
  <p:clrMapOvr>
    <a:masterClrMapping/>
  </p:clrMapOvr>
  <p:transition xmlns:p14="http://schemas.microsoft.com/office/powerpoint/2010/main"/>
</p:sldLayout>
</file>

<file path=ppt/slideLayouts/slideLayout16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087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24590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5233793"/>
      </p:ext>
    </p:extLst>
  </p:cSld>
  <p:clrMapOvr>
    <a:masterClrMapping/>
  </p:clrMapOvr>
  <p:transition xmlns:p14="http://schemas.microsoft.com/office/powerpoint/2010/main"/>
</p:sldLayout>
</file>

<file path=ppt/slideLayouts/slideLayout1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720381"/>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349600"/>
      </p:ext>
    </p:extLst>
  </p:cSld>
  <p:clrMapOvr>
    <a:masterClrMapping/>
  </p:clrMapOvr>
  <p:transition xmlns:p14="http://schemas.microsoft.com/office/powerpoint/2010/main"/>
</p:sldLayout>
</file>

<file path=ppt/slideLayouts/slideLayout1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8741"/>
      </p:ext>
    </p:extLst>
  </p:cSld>
  <p:clrMapOvr>
    <a:masterClrMapping/>
  </p:clrMapOvr>
  <p:transition xmlns:p14="http://schemas.microsoft.com/office/powerpoint/2010/main"/>
</p:sldLayout>
</file>

<file path=ppt/slideLayouts/slideLayout1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9305678"/>
      </p:ext>
    </p:extLst>
  </p:cSld>
  <p:clrMapOvr>
    <a:masterClrMapping/>
  </p:clrMapOvr>
  <p:transition xmlns:p14="http://schemas.microsoft.com/office/powerpoint/2010/main"/>
</p:sldLayout>
</file>

<file path=ppt/slideLayouts/slideLayout1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474474"/>
      </p:ext>
    </p:extLst>
  </p:cSld>
  <p:clrMapOvr>
    <a:masterClrMapping/>
  </p:clrMapOvr>
  <p:transition xmlns:p14="http://schemas.microsoft.com/office/powerpoint/2010/main"/>
</p:sldLayout>
</file>

<file path=ppt/slideLayouts/slideLayout1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2783290"/>
      </p:ext>
    </p:extLst>
  </p:cSld>
  <p:clrMapOvr>
    <a:masterClrMapping/>
  </p:clrMapOvr>
  <p:transition xmlns:p14="http://schemas.microsoft.com/office/powerpoint/2010/main"/>
</p:sldLayout>
</file>

<file path=ppt/slideLayouts/slideLayout1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206807"/>
      </p:ext>
    </p:extLst>
  </p:cSld>
  <p:clrMapOvr>
    <a:masterClrMapping/>
  </p:clrMapOvr>
  <p:transition xmlns:p14="http://schemas.microsoft.com/office/powerpoint/2010/main"/>
</p:sldLayout>
</file>

<file path=ppt/slideLayouts/slideLayout1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833781"/>
      </p:ext>
    </p:extLst>
  </p:cSld>
  <p:clrMapOvr>
    <a:masterClrMapping/>
  </p:clrMapOvr>
  <p:transition xmlns:p14="http://schemas.microsoft.com/office/powerpoint/2010/main"/>
</p:sldLayout>
</file>

<file path=ppt/slideLayouts/slideLayout1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150311"/>
      </p:ext>
    </p:extLst>
  </p:cSld>
  <p:clrMapOvr>
    <a:masterClrMapping/>
  </p:clrMapOvr>
  <p:transition xmlns:p14="http://schemas.microsoft.com/office/powerpoint/2010/main"/>
</p:sldLayout>
</file>

<file path=ppt/slideLayouts/slideLayout16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8571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9679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79945"/>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596406"/>
      </p:ext>
    </p:extLst>
  </p:cSld>
  <p:clrMapOvr>
    <a:masterClrMapping/>
  </p:clrMapOvr>
  <p:transition xmlns:p14="http://schemas.microsoft.com/office/powerpoint/2010/main"/>
</p:sldLayout>
</file>

<file path=ppt/slideLayouts/slideLayout1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214084"/>
      </p:ext>
    </p:extLst>
  </p:cSld>
  <p:clrMapOvr>
    <a:masterClrMapping/>
  </p:clrMapOvr>
  <p:transition xmlns:p14="http://schemas.microsoft.com/office/powerpoint/2010/main"/>
</p:sldLayout>
</file>

<file path=ppt/slideLayouts/slideLayout1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5720971"/>
      </p:ext>
    </p:extLst>
  </p:cSld>
  <p:clrMapOvr>
    <a:masterClrMapping/>
  </p:clrMapOvr>
  <p:transition xmlns:p14="http://schemas.microsoft.com/office/powerpoint/2010/main"/>
</p:sldLayout>
</file>

<file path=ppt/slideLayouts/slideLayout1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8531794"/>
      </p:ext>
    </p:extLst>
  </p:cSld>
  <p:clrMapOvr>
    <a:masterClrMapping/>
  </p:clrMapOvr>
  <p:transition xmlns:p14="http://schemas.microsoft.com/office/powerpoint/2010/main"/>
</p:sldLayout>
</file>

<file path=ppt/slideLayouts/slideLayout1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6181080"/>
      </p:ext>
    </p:extLst>
  </p:cSld>
  <p:clrMapOvr>
    <a:masterClrMapping/>
  </p:clrMapOvr>
  <p:transition xmlns:p14="http://schemas.microsoft.com/office/powerpoint/2010/main"/>
</p:sldLayout>
</file>

<file path=ppt/slideLayouts/slideLayout1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24268"/>
      </p:ext>
    </p:extLst>
  </p:cSld>
  <p:clrMapOvr>
    <a:masterClrMapping/>
  </p:clrMapOvr>
  <p:transition xmlns:p14="http://schemas.microsoft.com/office/powerpoint/2010/main"/>
</p:sldLayout>
</file>

<file path=ppt/slideLayouts/slideLayout1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6597693"/>
      </p:ext>
    </p:extLst>
  </p:cSld>
  <p:clrMapOvr>
    <a:masterClrMapping/>
  </p:clrMapOvr>
  <p:transition xmlns:p14="http://schemas.microsoft.com/office/powerpoint/2010/main"/>
</p:sldLayout>
</file>

<file path=ppt/slideLayouts/slideLayout1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6016434"/>
      </p:ext>
    </p:extLst>
  </p:cSld>
  <p:clrMapOvr>
    <a:masterClrMapping/>
  </p:clrMapOvr>
  <p:transition xmlns:p14="http://schemas.microsoft.com/office/powerpoint/2010/main"/>
</p:sldLayout>
</file>

<file path=ppt/slideLayouts/slideLayout1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8187851"/>
      </p:ext>
    </p:extLst>
  </p:cSld>
  <p:clrMapOvr>
    <a:masterClrMapping/>
  </p:clrMapOvr>
  <p:transition xmlns:p14="http://schemas.microsoft.com/office/powerpoint/2010/main"/>
</p:sldLayout>
</file>

<file path=ppt/slideLayouts/slideLayout1628.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timing>
    <p:tnLst>
      <p:par>
        <p:cTn xmlns:p14="http://schemas.microsoft.com/office/powerpoint/2010/main" id="1" dur="indefinite" restart="never" nodeType="tmRoot"/>
      </p:par>
    </p:tnLst>
  </p:timing>
</p:sldLayout>
</file>

<file path=ppt/slideLayouts/slideLayout162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timing>
    <p:tnLst>
      <p:par>
        <p:cTn xmlns:p14="http://schemas.microsoft.com/office/powerpoint/2010/mai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3621081"/>
      </p:ext>
    </p:extLst>
  </p:cSld>
  <p:clrMapOvr>
    <a:masterClrMapping/>
  </p:clrMapOvr>
  <p:transition xmlns:p14="http://schemas.microsoft.com/office/powerpoint/2010/main"/>
</p:sldLayout>
</file>

<file path=ppt/slideLayouts/slideLayout163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timing>
    <p:tnLst>
      <p:par>
        <p:cTn xmlns:p14="http://schemas.microsoft.com/office/powerpoint/2010/main" id="1" dur="indefinite" restart="never" nodeType="tmRoot"/>
      </p:par>
    </p:tnLst>
  </p:timing>
</p:sldLayout>
</file>

<file path=ppt/slideLayouts/slideLayout163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timing>
    <p:tnLst>
      <p:par>
        <p:cTn xmlns:p14="http://schemas.microsoft.com/office/powerpoint/2010/main" id="1" dur="indefinite" restart="never" nodeType="tmRoot"/>
      </p:par>
    </p:tnLst>
  </p:timing>
</p:sldLayout>
</file>

<file path=ppt/slideLayouts/slideLayout163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timing>
    <p:tnLst>
      <p:par>
        <p:cTn xmlns:p14="http://schemas.microsoft.com/office/powerpoint/2010/main" id="1" dur="indefinite" restart="never" nodeType="tmRoot"/>
      </p:par>
    </p:tnLst>
  </p:timing>
</p:sldLayout>
</file>

<file path=ppt/slideLayouts/slideLayout163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timing>
    <p:tnLst>
      <p:par>
        <p:cTn xmlns:p14="http://schemas.microsoft.com/office/powerpoint/2010/main" id="1" dur="indefinite" restart="never" nodeType="tmRoot"/>
      </p:par>
    </p:tnLst>
  </p:timing>
</p:sldLayout>
</file>

<file path=ppt/slideLayouts/slideLayout163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timing>
    <p:tnLst>
      <p:par>
        <p:cTn xmlns:p14="http://schemas.microsoft.com/office/powerpoint/2010/main" id="1" dur="indefinite" restart="never" nodeType="tmRoot"/>
      </p:par>
    </p:tnLst>
  </p:timing>
</p:sldLayout>
</file>

<file path=ppt/slideLayouts/slideLayout163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21169761"/>
      </p:ext>
    </p:extLst>
  </p:cSld>
  <p:clrMapOvr>
    <a:masterClrMapping/>
  </p:clrMapOvr>
  <p:timing>
    <p:tnLst>
      <p:par>
        <p:cTn xmlns:p14="http://schemas.microsoft.com/office/powerpoint/2010/main" id="1" dur="indefinite" restart="never" nodeType="tmRoot"/>
      </p:par>
    </p:tnLst>
  </p:timing>
</p:sldLayout>
</file>

<file path=ppt/slideLayouts/slideLayout163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95717963"/>
      </p:ext>
    </p:extLst>
  </p:cSld>
  <p:clrMapOvr>
    <a:masterClrMapping/>
  </p:clrMapOvr>
  <p:timing>
    <p:tnLst>
      <p:par>
        <p:cTn xmlns:p14="http://schemas.microsoft.com/office/powerpoint/2010/main" id="1" dur="indefinite" restart="never" nodeType="tmRoot"/>
      </p:par>
    </p:tnLst>
  </p:timing>
</p:sldLayout>
</file>

<file path=ppt/slideLayouts/slideLayout163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712503997"/>
      </p:ext>
    </p:extLst>
  </p:cSld>
  <p:clrMapOvr>
    <a:masterClrMapping/>
  </p:clrMapOvr>
  <p:timing>
    <p:tnLst>
      <p:par>
        <p:cTn xmlns:p14="http://schemas.microsoft.com/office/powerpoint/2010/main" id="1" dur="indefinite" restart="never" nodeType="tmRoot"/>
      </p:par>
    </p:tnLst>
  </p:timing>
</p:sldLayout>
</file>

<file path=ppt/slideLayouts/slideLayout163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39580925"/>
      </p:ext>
    </p:extLst>
  </p:cSld>
  <p:clrMapOvr>
    <a:masterClrMapping/>
  </p:clrMapOvr>
  <p:timing>
    <p:tnLst>
      <p:par>
        <p:cTn xmlns:p14="http://schemas.microsoft.com/office/powerpoint/2010/main" id="1" dur="indefinite" restart="never" nodeType="tmRoot"/>
      </p:par>
    </p:tnLst>
  </p:timing>
</p:sldLayout>
</file>

<file path=ppt/slideLayouts/slideLayout163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80382005"/>
      </p:ext>
    </p:extLst>
  </p:cSld>
  <p:clrMapOvr>
    <a:masterClrMapping/>
  </p:clrMapOvr>
  <p:timing>
    <p:tnLst>
      <p:par>
        <p:cTn xmlns:p14="http://schemas.microsoft.com/office/powerpoint/2010/mai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447729"/>
      </p:ext>
    </p:extLst>
  </p:cSld>
  <p:clrMapOvr>
    <a:masterClrMapping/>
  </p:clrMapOvr>
  <p:transition xmlns:p14="http://schemas.microsoft.com/office/powerpoint/2010/main"/>
</p:sldLayout>
</file>

<file path=ppt/slideLayouts/slideLayout164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16360243"/>
      </p:ext>
    </p:extLst>
  </p:cSld>
  <p:clrMapOvr>
    <a:masterClrMapping/>
  </p:clrMapOvr>
  <p:timing>
    <p:tnLst>
      <p:par>
        <p:cTn xmlns:p14="http://schemas.microsoft.com/office/powerpoint/2010/main" id="1" dur="indefinite" restart="never" nodeType="tmRoot"/>
      </p:par>
    </p:tnLst>
  </p:timing>
</p:sldLayout>
</file>

<file path=ppt/slideLayouts/slideLayout164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030836738"/>
      </p:ext>
    </p:extLst>
  </p:cSld>
  <p:clrMapOvr>
    <a:masterClrMapping/>
  </p:clrMapOvr>
  <p:timing>
    <p:tnLst>
      <p:par>
        <p:cTn xmlns:p14="http://schemas.microsoft.com/office/powerpoint/2010/main" id="1" dur="indefinite" restart="never" nodeType="tmRoot"/>
      </p:par>
    </p:tnLst>
  </p:timing>
</p:sldLayout>
</file>

<file path=ppt/slideLayouts/slideLayout164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979659584"/>
      </p:ext>
    </p:extLst>
  </p:cSld>
  <p:clrMapOvr>
    <a:masterClrMapping/>
  </p:clrMapOvr>
  <p:timing>
    <p:tnLst>
      <p:par>
        <p:cTn xmlns:p14="http://schemas.microsoft.com/office/powerpoint/2010/main" id="1" dur="indefinite" restart="never" nodeType="tmRoot"/>
      </p:par>
    </p:tnLst>
  </p:timing>
</p:sldLayout>
</file>

<file path=ppt/slideLayouts/slideLayout164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00635482"/>
      </p:ext>
    </p:extLst>
  </p:cSld>
  <p:clrMapOvr>
    <a:masterClrMapping/>
  </p:clrMapOvr>
  <p:timing>
    <p:tnLst>
      <p:par>
        <p:cTn xmlns:p14="http://schemas.microsoft.com/office/powerpoint/2010/main" id="1" dur="indefinite" restart="never" nodeType="tmRoot"/>
      </p:par>
    </p:tnLst>
  </p:timing>
</p:sldLayout>
</file>

<file path=ppt/slideLayouts/slideLayout164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211270273"/>
      </p:ext>
    </p:extLst>
  </p:cSld>
  <p:clrMapOvr>
    <a:masterClrMapping/>
  </p:clrMapOvr>
  <p:timing>
    <p:tnLst>
      <p:par>
        <p:cTn xmlns:p14="http://schemas.microsoft.com/office/powerpoint/2010/main" id="1" dur="indefinite" restart="never" nodeType="tmRoot"/>
      </p:par>
    </p:tnLst>
  </p:timing>
</p:sldLayout>
</file>

<file path=ppt/slideLayouts/slideLayout164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5089216"/>
      </p:ext>
    </p:extLst>
  </p:cSld>
  <p:clrMapOvr>
    <a:masterClrMapping/>
  </p:clrMapOvr>
  <p:timing>
    <p:tnLst>
      <p:par>
        <p:cTn xmlns:p14="http://schemas.microsoft.com/office/powerpoint/2010/main" id="1" dur="indefinite" restart="never" nodeType="tmRoot"/>
      </p:par>
    </p:tnLst>
  </p:timing>
</p:sldLayout>
</file>

<file path=ppt/slideLayouts/slideLayout164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75133650"/>
      </p:ext>
    </p:extLst>
  </p:cSld>
  <p:clrMapOvr>
    <a:masterClrMapping/>
  </p:clrMapOvr>
  <p:timing>
    <p:tnLst>
      <p:par>
        <p:cTn xmlns:p14="http://schemas.microsoft.com/office/powerpoint/2010/main" id="1" dur="indefinite" restart="never" nodeType="tmRoot"/>
      </p:par>
    </p:tnLst>
  </p:timing>
</p:sldLayout>
</file>

<file path=ppt/slideLayouts/slideLayout164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15379239"/>
      </p:ext>
    </p:extLst>
  </p:cSld>
  <p:clrMapOvr>
    <a:masterClrMapping/>
  </p:clrMapOvr>
  <p:timing>
    <p:tnLst>
      <p:par>
        <p:cTn xmlns:p14="http://schemas.microsoft.com/office/powerpoint/2010/main" id="1" dur="indefinite" restart="never" nodeType="tmRoot"/>
      </p:par>
    </p:tnLst>
  </p:timing>
</p:sldLayout>
</file>

<file path=ppt/slideLayouts/slideLayout164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7/19/15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017163190"/>
      </p:ext>
    </p:extLst>
  </p:cSld>
  <p:clrMapOvr>
    <a:masterClrMapping/>
  </p:clrMapOvr>
  <p:timing>
    <p:tnLst>
      <p:par>
        <p:cTn xmlns:p14="http://schemas.microsoft.com/office/powerpoint/2010/main" id="1" dur="indefinite" restart="never" nodeType="tmRoot"/>
      </p:par>
    </p:tnLst>
  </p:timing>
</p:sldLayout>
</file>

<file path=ppt/slideLayouts/slideLayout16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1420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317963"/>
      </p:ext>
    </p:extLst>
  </p:cSld>
  <p:clrMapOvr>
    <a:masterClrMapping/>
  </p:clrMapOvr>
  <p:transition xmlns:p14="http://schemas.microsoft.com/office/powerpoint/2010/main"/>
</p:sldLayout>
</file>

<file path=ppt/slideLayouts/slideLayout1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76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1317608"/>
      </p:ext>
    </p:extLst>
  </p:cSld>
  <p:clrMapOvr>
    <a:masterClrMapping/>
  </p:clrMapOvr>
  <p:transition xmlns:p14="http://schemas.microsoft.com/office/powerpoint/2010/main"/>
</p:sldLayout>
</file>

<file path=ppt/slideLayouts/slideLayout1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0547157"/>
      </p:ext>
    </p:extLst>
  </p:cSld>
  <p:clrMapOvr>
    <a:masterClrMapping/>
  </p:clrMapOvr>
  <p:transition xmlns:p14="http://schemas.microsoft.com/office/powerpoint/2010/main"/>
</p:sldLayout>
</file>

<file path=ppt/slideLayouts/slideLayout1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8366942"/>
      </p:ext>
    </p:extLst>
  </p:cSld>
  <p:clrMapOvr>
    <a:masterClrMapping/>
  </p:clrMapOvr>
  <p:transition xmlns:p14="http://schemas.microsoft.com/office/powerpoint/2010/main"/>
</p:sldLayout>
</file>

<file path=ppt/slideLayouts/slideLayout1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9146044"/>
      </p:ext>
    </p:extLst>
  </p:cSld>
  <p:clrMapOvr>
    <a:masterClrMapping/>
  </p:clrMapOvr>
  <p:transition xmlns:p14="http://schemas.microsoft.com/office/powerpoint/2010/main"/>
</p:sldLayout>
</file>

<file path=ppt/slideLayouts/slideLayout1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177631"/>
      </p:ext>
    </p:extLst>
  </p:cSld>
  <p:clrMapOvr>
    <a:masterClrMapping/>
  </p:clrMapOvr>
  <p:transition xmlns:p14="http://schemas.microsoft.com/office/powerpoint/2010/main"/>
</p:sldLayout>
</file>

<file path=ppt/slideLayouts/slideLayout1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624343"/>
      </p:ext>
    </p:extLst>
  </p:cSld>
  <p:clrMapOvr>
    <a:masterClrMapping/>
  </p:clrMapOvr>
  <p:transition xmlns:p14="http://schemas.microsoft.com/office/powerpoint/2010/main"/>
</p:sldLayout>
</file>

<file path=ppt/slideLayouts/slideLayout1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657091"/>
      </p:ext>
    </p:extLst>
  </p:cSld>
  <p:clrMapOvr>
    <a:masterClrMapping/>
  </p:clrMapOvr>
  <p:transition xmlns:p14="http://schemas.microsoft.com/office/powerpoint/2010/main"/>
</p:sldLayout>
</file>

<file path=ppt/slideLayouts/slideLayout1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509516"/>
      </p:ext>
    </p:extLst>
  </p:cSld>
  <p:clrMapOvr>
    <a:masterClrMapping/>
  </p:clrMapOvr>
  <p:transition xmlns:p14="http://schemas.microsoft.com/office/powerpoint/2010/main"/>
</p:sldLayout>
</file>

<file path=ppt/slideLayouts/slideLayout1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025913"/>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406183"/>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659816"/>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662183"/>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51389"/>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187434387"/>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233992250"/>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920988171"/>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257856907"/>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799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264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007866"/>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720055"/>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623489"/>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005390"/>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08637058"/>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9155047"/>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41355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724105"/>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91432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924949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278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3940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65672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471075"/>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498766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6692699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766688"/>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4632561"/>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151603"/>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342684"/>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655830"/>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45395"/>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793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531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289580"/>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85452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589707212"/>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893161"/>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157569"/>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897220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542191"/>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63017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946013"/>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039703"/>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1595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39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81863"/>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449378"/>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465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04303"/>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64242"/>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94147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689527"/>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30779"/>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5938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136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7119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024890"/>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6026373"/>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090810"/>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0889380"/>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365414"/>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18010"/>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3850849"/>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37837"/>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277922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167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8352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827745"/>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173958"/>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3580448"/>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01719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4146712"/>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6228247"/>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752461"/>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8282844"/>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656820"/>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7196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525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36052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9259301"/>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8758866"/>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9375224"/>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954124"/>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590667"/>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290159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313692"/>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561422"/>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4484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8808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4862752"/>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935012"/>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0439108"/>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432550"/>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7448326"/>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134852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75593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04457"/>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0556829"/>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90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7682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409920"/>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783200"/>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5750378"/>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2326443"/>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31959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6990141"/>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445112"/>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219678"/>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048859"/>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000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167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3145691"/>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1945520"/>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0641360"/>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47443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270539"/>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3326227"/>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5320534"/>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3006107"/>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9271674"/>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7418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5365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3005956"/>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6521440"/>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903163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4469086"/>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184216"/>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9215989"/>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064310"/>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9834498"/>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6118053"/>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288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28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62595"/>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47334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366800"/>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138417"/>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3384149"/>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254685"/>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7964458"/>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3176073"/>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990264"/>
      </p:ext>
    </p:extLst>
  </p:cSld>
  <p:clrMapOvr>
    <a:masterClrMapping/>
  </p:clrMapOvr>
  <p:transition xmlns:p14="http://schemas.microsoft.com/office/powerpoint/2010/main"/>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7667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21971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140428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882226"/>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97763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2770502"/>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009673"/>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783394"/>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977292"/>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663532"/>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091402"/>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14601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7326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570630"/>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8800305"/>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721681"/>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220597"/>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3913127"/>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001247"/>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3425535"/>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676543"/>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1970742"/>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512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68118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465408"/>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009666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3540534"/>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7491957"/>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4223989"/>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965795"/>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4428909"/>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9237865"/>
      </p:ext>
    </p:extLst>
  </p:cSld>
  <p:clrMapOvr>
    <a:masterClrMapping/>
  </p:clrMapOvr>
  <p:transition xmlns:p14="http://schemas.microsoft.com/office/powerpoint/2010/mai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761905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smtClean="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smtClean="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xmlns:p14="http://schemas.microsoft.com/office/powerpoint/2010/main"/>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xmlns:p14="http://schemas.microsoft.com/office/powerpoint/2010/main"/>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xmlns:p14="http://schemas.microsoft.com/office/powerpoint/2010/mai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xmlns:p14="http://schemas.microsoft.com/office/powerpoint/2010/mai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xmlns:p14="http://schemas.microsoft.com/office/powerpoint/2010/mai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xmlns:p14="http://schemas.microsoft.com/office/powerpoint/2010/mai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xmlns:p14="http://schemas.microsoft.com/office/powerpoint/2010/mai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xmlns:p14="http://schemas.microsoft.com/office/powerpoint/2010/mai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xmlns:p14="http://schemas.microsoft.com/office/powerpoint/2010/mai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xmlns:p14="http://schemas.microsoft.com/office/powerpoint/2010/main"/>
</p:sldLayout>
</file>

<file path=ppt/slideLayouts/slideLayout4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xmlns:p14="http://schemas.microsoft.com/office/powerpoint/2010/main"/>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818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1779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9244841"/>
      </p:ext>
    </p:extLst>
  </p:cSld>
  <p:clrMapOvr>
    <a:masterClrMapping/>
  </p:clrMapOvr>
  <p:transition xmlns:p14="http://schemas.microsoft.com/office/powerpoint/2010/mai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558190"/>
      </p:ext>
    </p:extLst>
  </p:cSld>
  <p:clrMapOvr>
    <a:masterClrMapping/>
  </p:clrMapOvr>
  <p:transition xmlns:p14="http://schemas.microsoft.com/office/powerpoint/2010/mai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509637"/>
      </p:ext>
    </p:extLst>
  </p:cSld>
  <p:clrMapOvr>
    <a:masterClrMapping/>
  </p:clrMapOvr>
  <p:transition xmlns:p14="http://schemas.microsoft.com/office/powerpoint/2010/mai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16544"/>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61938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7939724"/>
      </p:ext>
    </p:extLst>
  </p:cSld>
  <p:clrMapOvr>
    <a:masterClrMapping/>
  </p:clrMapOvr>
  <p:transition xmlns:p14="http://schemas.microsoft.com/office/powerpoint/2010/mai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406912"/>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636880"/>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367913"/>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12594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8114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2167478"/>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5881831"/>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202507"/>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99707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7206901"/>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7111551"/>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6716413"/>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980742"/>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6513729"/>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xmlns:p14="http://schemas.microsoft.com/office/powerpoint/2010/main"/>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xmlns:p14="http://schemas.microsoft.com/office/powerpoint/2010/main"/>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xmlns:p14="http://schemas.microsoft.com/office/powerpoint/2010/main"/>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xmlns:p14="http://schemas.microsoft.com/office/powerpoint/2010/main"/>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xmlns:p14="http://schemas.microsoft.com/office/powerpoint/2010/main"/>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xmlns:p14="http://schemas.microsoft.com/office/powerpoint/2010/mai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xmlns:p14="http://schemas.microsoft.com/office/powerpoint/2010/mai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xmlns:p14="http://schemas.microsoft.com/office/powerpoint/2010/main"/>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2335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2517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565105"/>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42247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886661"/>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1763250"/>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4934542"/>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71415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043796"/>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7876729"/>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220275"/>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84381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33394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457159"/>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5167184"/>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0581820"/>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7274959"/>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534324"/>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220314"/>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6160843"/>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007779"/>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446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566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3559109"/>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469854"/>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019786"/>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289132"/>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72874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9391399"/>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7201394"/>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307839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40708"/>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65428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406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5710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25024"/>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76373"/>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4782568"/>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8472060"/>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0921180"/>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9985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008227"/>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22685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51479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63551"/>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6"/>
          <p:cNvSpPr>
            <a:spLocks noChangeArrowheads="1"/>
          </p:cNvSpPr>
          <p:nvPr userDrawn="1"/>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5" name="Freeform 7"/>
          <p:cNvSpPr>
            <a:spLocks noChangeArrowheads="1"/>
          </p:cNvSpPr>
          <p:nvPr userDrawn="1"/>
        </p:nvSpPr>
        <p:spPr bwMode="auto">
          <a:xfrm flipH="1" flipV="1">
            <a:off x="439738" y="2030413"/>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2" name="Title 1"/>
          <p:cNvSpPr>
            <a:spLocks noGrp="1"/>
          </p:cNvSpPr>
          <p:nvPr>
            <p:ph type="ctrTitle"/>
          </p:nvPr>
        </p:nvSpPr>
        <p:spPr>
          <a:xfrm>
            <a:off x="685800" y="1303337"/>
            <a:ext cx="7772400" cy="1470025"/>
          </a:xfrm>
        </p:spPr>
        <p:txBody>
          <a:bodyPr/>
          <a:lstStyle>
            <a:lvl1pPr>
              <a:defRPr>
                <a:solidFill>
                  <a:srgbClr val="008000"/>
                </a:solidFill>
                <a:latin typeface="Times"/>
                <a:cs typeface="Time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410017"/>
            <a:ext cx="6400800" cy="2228783"/>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4325BA5A-0C7E-0E47-AAD1-834DC09CEE71}" type="datetime1">
              <a:rPr lang="en-US">
                <a:solidFill>
                  <a:prstClr val="black">
                    <a:tint val="75000"/>
                  </a:prstClr>
                </a:solidFill>
                <a:latin typeface="Calibri"/>
              </a:rPr>
              <a:pPr>
                <a:defRPr/>
              </a:pPr>
              <a:t>7/19/15</a:t>
            </a:fld>
            <a:endParaRPr lang="en-US">
              <a:solidFill>
                <a:prstClr val="black">
                  <a:tint val="75000"/>
                </a:prstClr>
              </a:solidFill>
              <a:latin typeface="Calibri"/>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5"/>
          <p:cNvSpPr>
            <a:spLocks noGrp="1"/>
          </p:cNvSpPr>
          <p:nvPr>
            <p:ph type="sldNum" sz="quarter" idx="12"/>
          </p:nvPr>
        </p:nvSpPr>
        <p:spPr/>
        <p:txBody>
          <a:bodyPr/>
          <a:lstStyle>
            <a:lvl1pPr>
              <a:defRPr/>
            </a:lvl1pPr>
          </a:lstStyle>
          <a:p>
            <a:pPr>
              <a:defRPr/>
            </a:pPr>
            <a:fld id="{EED065CC-5CB7-1643-AA5A-DAE2BF11A34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84882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300163"/>
            <a:ext cx="8229600" cy="1587"/>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solidFill>
                  <a:srgbClr val="008000"/>
                </a:solidFill>
                <a:latin typeface="Times"/>
                <a:cs typeface="Time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17638"/>
            <a:ext cx="8229600" cy="47085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8F38B2D-C142-8E4D-BB16-E265621A6145}" type="datetime1">
              <a:rPr lang="en-US">
                <a:solidFill>
                  <a:prstClr val="black">
                    <a:tint val="75000"/>
                  </a:prstClr>
                </a:solidFill>
                <a:latin typeface="Calibri"/>
              </a:rPr>
              <a:pPr>
                <a:defRPr/>
              </a:pPr>
              <a:t>7/19/15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C939C16-5B41-F042-929B-C66C497D1A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430971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E3B05B-CB03-C648-BB9E-4C7442322920}" type="datetime1">
              <a:rPr lang="en-US">
                <a:solidFill>
                  <a:prstClr val="black">
                    <a:tint val="75000"/>
                  </a:prstClr>
                </a:solidFill>
                <a:latin typeface="Calibri"/>
              </a:rPr>
              <a:pPr>
                <a:def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9F060B9-6451-1E41-8E8F-56AD61D4849C}"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942260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2138DA8-CF27-304E-8482-1399D4A5CA7D}" type="datetime1">
              <a:rPr lang="en-US">
                <a:solidFill>
                  <a:prstClr val="black">
                    <a:tint val="75000"/>
                  </a:prstClr>
                </a:solidFill>
                <a:latin typeface="Calibri"/>
              </a:rPr>
              <a:pPr>
                <a:defRPr/>
              </a:pPr>
              <a:t>7/19/15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3F6C15-E818-6441-A5C6-104874361467}"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2994170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8C3CFA-1326-1A49-8F6E-B193261C6978}" type="datetime1">
              <a:rPr lang="en-US">
                <a:solidFill>
                  <a:prstClr val="black">
                    <a:tint val="75000"/>
                  </a:prstClr>
                </a:solidFill>
                <a:latin typeface="Calibri"/>
              </a:rPr>
              <a:pPr>
                <a:defRPr/>
              </a:pPr>
              <a:t>7/19/15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451019FE-EFC2-8A4B-888F-BF3C8C82B2F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5496829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CF64C0E-82B9-ED47-BA46-8629A4D5FB01}" type="datetime1">
              <a:rPr lang="en-US">
                <a:solidFill>
                  <a:prstClr val="black">
                    <a:tint val="75000"/>
                  </a:prstClr>
                </a:solidFill>
                <a:latin typeface="Calibri"/>
              </a:rPr>
              <a:pPr>
                <a:defRPr/>
              </a:pPr>
              <a:t>7/19/15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2B5EEBF2-AC42-FE4E-A86B-4688B4B613F9}"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7470014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EF05CF-1B34-134E-AE7C-A15FAEDBB725}" type="datetime1">
              <a:rPr lang="en-US">
                <a:solidFill>
                  <a:prstClr val="black">
                    <a:tint val="75000"/>
                  </a:prstClr>
                </a:solidFill>
                <a:latin typeface="Calibri"/>
              </a:rPr>
              <a:pPr>
                <a:defRPr/>
              </a:pPr>
              <a:t>7/19/15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EEE6B6E-057C-AD41-8B5B-C9D2BFE96164}"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8233275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FB67CE8-EBA1-0F45-A85A-ECC21B891591}" type="datetime1">
              <a:rPr lang="en-US">
                <a:solidFill>
                  <a:prstClr val="black">
                    <a:tint val="75000"/>
                  </a:prstClr>
                </a:solidFill>
                <a:latin typeface="Calibri"/>
              </a:rPr>
              <a:pPr>
                <a:defRPr/>
              </a:pPr>
              <a:t>7/19/15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1942CE9-9032-A644-9D70-9ED653CFEA78}"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7168977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65225F-0256-2E4A-A293-0ED9A2EED1FA}" type="datetime1">
              <a:rPr lang="en-US">
                <a:solidFill>
                  <a:prstClr val="black">
                    <a:tint val="75000"/>
                  </a:prstClr>
                </a:solidFill>
                <a:latin typeface="Calibri"/>
              </a:rPr>
              <a:pPr>
                <a:defRPr/>
              </a:pPr>
              <a:t>7/19/15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0A3978-025E-4D4E-AEA2-D46532F764D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6474746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B6ED78-0DC9-8942-B96C-695E7CB163A6}" type="datetime1">
              <a:rPr lang="en-US">
                <a:solidFill>
                  <a:prstClr val="black">
                    <a:tint val="75000"/>
                  </a:prstClr>
                </a:solidFill>
                <a:latin typeface="Calibri"/>
              </a:rPr>
              <a:pPr>
                <a:def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15FA89-537B-E34B-8F83-419EAC19CA4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925652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947107"/>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0F659A-3D86-754F-BBC3-811CD5A704DC}" type="datetime1">
              <a:rPr lang="en-US">
                <a:solidFill>
                  <a:prstClr val="black">
                    <a:tint val="75000"/>
                  </a:prstClr>
                </a:solidFill>
                <a:latin typeface="Calibri"/>
              </a:rPr>
              <a:pPr>
                <a:def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D669826-498D-0D4E-B6FD-7530EF0F8133}"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8067694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9114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47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1128688"/>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215083"/>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87990"/>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4200800"/>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5943290"/>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0157497"/>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85826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959159"/>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087346"/>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34543"/>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62346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830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039854"/>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2007432"/>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4254174"/>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7530106"/>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357761"/>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35408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835762"/>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9682434"/>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006548"/>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1400364"/>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2478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2773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03669"/>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7302775"/>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2827722"/>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6346332"/>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26649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093410"/>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4973260"/>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706717"/>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734264"/>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77286"/>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xmlns:p14="http://schemas.microsoft.com/office/powerpoint/2010/mai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362889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2508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7017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382936"/>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2631"/>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66964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862991"/>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921898"/>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652695"/>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0659132"/>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928573"/>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2660051"/>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730656"/>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0166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974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9393553"/>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276035"/>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506283"/>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3588073"/>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557592"/>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2334329"/>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6861221"/>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553533"/>
      </p:ext>
    </p:extLst>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840557"/>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45502"/>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8011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505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250420"/>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327071"/>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446693"/>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3893774"/>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7505740"/>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6762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9077100"/>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330991"/>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7080419"/>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5493782"/>
      </p:ext>
    </p:extLst>
  </p:cSld>
  <p:clrMapOvr>
    <a:masterClrMapping/>
  </p:clrMapOvr>
  <p:transition xmlns:p14="http://schemas.microsoft.com/office/powerpoint/2010/main"/>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35724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281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25864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600375"/>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107474"/>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255856"/>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8437986"/>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828417"/>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2128632"/>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765297"/>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450194"/>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xmlns:p14="http://schemas.microsoft.com/office/powerpoint/2010/mai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894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916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8410111"/>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834464"/>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708114"/>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249189"/>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54666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033814"/>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4430809"/>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6493290"/>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0168260"/>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320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97819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628065"/>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5865501"/>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286822"/>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4500457"/>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011960"/>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442572"/>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9830030"/>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4512379"/>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652218"/>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7494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9619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246084"/>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1330384"/>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6235330"/>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6223103"/>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46734"/>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2660989"/>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280169"/>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9703604"/>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8606148"/>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4328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9150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03574"/>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156388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889393"/>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9495704"/>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190793"/>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6179047"/>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5094007"/>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711934"/>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8341461"/>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9795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48672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1008780"/>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3742485"/>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2305932"/>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2504489"/>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106535"/>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889977"/>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3155394"/>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5894233"/>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6589795"/>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0869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1411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870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419307"/>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20250"/>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4382828"/>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955737"/>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4137128"/>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012238"/>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80750"/>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583916"/>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0963376"/>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3755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6711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061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3555921"/>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854419"/>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280698"/>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231720"/>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77512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518483"/>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060742"/>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966064"/>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57154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64597"/>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xmlns:p14="http://schemas.microsoft.com/office/powerpoint/2010/main"/>
</p:sldLayout>
</file>

<file path=ppt/slideLayouts/slideLayout7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xmlns:p14="http://schemas.microsoft.com/office/powerpoint/2010/main"/>
</p:sldLayout>
</file>

<file path=ppt/slideLayouts/slideLayout7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xmlns:p14="http://schemas.microsoft.com/office/powerpoint/2010/main"/>
</p:sldLayout>
</file>

<file path=ppt/slideLayouts/slideLayout7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xmlns:p14="http://schemas.microsoft.com/office/powerpoint/2010/main"/>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994818"/>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xmlns:p14="http://schemas.microsoft.com/office/powerpoint/2010/main"/>
</p:sldLayout>
</file>

<file path=ppt/slideLayouts/slideLayout7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xmlns:p14="http://schemas.microsoft.com/office/powerpoint/2010/main"/>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72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17064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739647"/>
      </p:ext>
    </p:extLst>
  </p:cSld>
  <p:clrMapOvr>
    <a:masterClrMapping/>
  </p:clrMapOvr>
  <p:transition xmlns:p14="http://schemas.microsoft.com/office/powerpoint/2010/main"/>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3793399"/>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9569102"/>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368135"/>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3400483"/>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250973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571721"/>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4326601"/>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960742"/>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171599"/>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301727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000981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581065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992211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3858022"/>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459554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14544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1558049"/>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270174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14091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492117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2826186"/>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2256225"/>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8508501"/>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smtClean="0"/>
              <a:t>Click to edit Master text styles</a:t>
            </a:r>
          </a:p>
        </p:txBody>
      </p:sp>
    </p:spTree>
    <p:extLst>
      <p:ext uri="{BB962C8B-B14F-4D97-AF65-F5344CB8AC3E}">
        <p14:creationId xmlns:p14="http://schemas.microsoft.com/office/powerpoint/2010/main" val="3484093028"/>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321392"/>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6024406"/>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439015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567181"/>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886775"/>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3761520455"/>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1553752767"/>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6164060"/>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8080628"/>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67114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69592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126281"/>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1286692"/>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904553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492595"/>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8580320"/>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2584257"/>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1355483"/>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3519570"/>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131969"/>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5394853"/>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2563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03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7583183"/>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220371"/>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163671"/>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851043"/>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2586353"/>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0954078"/>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2114750"/>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899938"/>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561896"/>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55704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4681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5813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6845594"/>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661300"/>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8993231"/>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354325"/>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9235577"/>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6386840"/>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3438118"/>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348891"/>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310568"/>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702855"/>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3786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296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901423"/>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9496063"/>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7500428"/>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37589"/>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258991"/>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9372406"/>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818539"/>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6460322"/>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0365351"/>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7979357"/>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872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3848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8467068"/>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5833139"/>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895662"/>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9026945"/>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680414"/>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325680"/>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103577"/>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770885"/>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69751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277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483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5221937"/>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06860"/>
      </p:ext>
    </p:extLst>
  </p:cSld>
  <p:clrMapOvr>
    <a:masterClrMapping/>
  </p:clrMapOvr>
  <p:transition xmlns:p14="http://schemas.microsoft.com/office/powerpoint/2010/main"/>
</p:sldLayout>
</file>

<file path=ppt/slideLayouts/slideLayout8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0472049"/>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9214462"/>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885000"/>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935067"/>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4921143"/>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3276569"/>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3814282"/>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6251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2515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2632968"/>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709165"/>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065612"/>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51087"/>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151265"/>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3853677"/>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06140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6756907"/>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8683336"/>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2222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6121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8558576"/>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8030161"/>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7831540"/>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1269919"/>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4533091"/>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279028"/>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xmlns:p14="http://schemas.microsoft.com/office/powerpoint/2010/mai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6440599"/>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6044236"/>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6974437"/>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60428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594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6757023"/>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1011694"/>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431639"/>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50204"/>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3270195"/>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2100308"/>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2712118"/>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411333"/>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928595"/>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5762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642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712797"/>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61632"/>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3261343"/>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473113"/>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157789"/>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017787"/>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461469"/>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260177"/>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979899"/>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1964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4963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2653015"/>
      </p:ext>
    </p:extLst>
  </p:cSld>
  <p:clrMapOvr>
    <a:masterClrMapping/>
  </p:clrMapOvr>
  <p:transition xmlns:p14="http://schemas.microsoft.com/office/powerpoint/2010/main"/>
</p:sldLayout>
</file>

<file path=ppt/slideLayouts/slideLayout8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184912"/>
      </p:ext>
    </p:extLst>
  </p:cSld>
  <p:clrMapOvr>
    <a:masterClrMapping/>
  </p:clrMapOvr>
  <p:transition xmlns:p14="http://schemas.microsoft.com/office/powerpoint/2010/main"/>
</p:sldLayout>
</file>

<file path=ppt/slideLayouts/slideLayout8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3312268"/>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71225"/>
      </p:ext>
    </p:extLst>
  </p:cSld>
  <p:clrMapOvr>
    <a:masterClrMapping/>
  </p:clrMapOvr>
  <p:transition xmlns:p14="http://schemas.microsoft.com/office/powerpoint/2010/main"/>
</p:sldLayout>
</file>

<file path=ppt/slideLayouts/slideLayout8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993600"/>
      </p:ext>
    </p:extLst>
  </p:cSld>
  <p:clrMapOvr>
    <a:masterClrMapping/>
  </p:clrMapOvr>
  <p:transition xmlns:p14="http://schemas.microsoft.com/office/powerpoint/2010/main"/>
</p:sldLayout>
</file>

<file path=ppt/slideLayouts/slideLayout8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042111"/>
      </p:ext>
    </p:extLst>
  </p:cSld>
  <p:clrMapOvr>
    <a:masterClrMapping/>
  </p:clrMapOvr>
  <p:transition xmlns:p14="http://schemas.microsoft.com/office/powerpoint/2010/main"/>
</p:sldLayout>
</file>

<file path=ppt/slideLayouts/slideLayout8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265491"/>
      </p:ext>
    </p:extLst>
  </p:cSld>
  <p:clrMapOvr>
    <a:masterClrMapping/>
  </p:clrMapOvr>
  <p:transition xmlns:p14="http://schemas.microsoft.com/office/powerpoint/2010/main"/>
</p:sldLayout>
</file>

<file path=ppt/slideLayouts/slideLayout8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3436602"/>
      </p:ext>
    </p:extLst>
  </p:cSld>
  <p:clrMapOvr>
    <a:masterClrMapping/>
  </p:clrMapOvr>
  <p:transition xmlns:p14="http://schemas.microsoft.com/office/powerpoint/2010/main"/>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1297791"/>
      </p:ext>
    </p:extLst>
  </p:cSld>
  <p:clrMapOvr>
    <a:masterClrMapping/>
  </p:clrMapOvr>
  <p:transition xmlns:p14="http://schemas.microsoft.com/office/powerpoint/2010/main"/>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2325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0558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2409547"/>
      </p:ext>
    </p:extLst>
  </p:cSld>
  <p:clrMapOvr>
    <a:masterClrMapping/>
  </p:clrMapOvr>
  <p:transition xmlns:p14="http://schemas.microsoft.com/office/powerpoint/2010/main"/>
</p:sldLayout>
</file>

<file path=ppt/slideLayouts/slideLayout8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992603"/>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1566244"/>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1401796"/>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517477"/>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7632846"/>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241309"/>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1076074"/>
      </p:ext>
    </p:extLst>
  </p:cSld>
  <p:clrMapOvr>
    <a:masterClrMapping/>
  </p:clrMapOvr>
  <p:transition xmlns:p14="http://schemas.microsoft.com/office/powerpoint/2010/main"/>
</p:sldLayout>
</file>

<file path=ppt/slideLayouts/slideLayout8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5046051"/>
      </p:ext>
    </p:extLst>
  </p:cSld>
  <p:clrMapOvr>
    <a:masterClrMapping/>
  </p:clrMapOvr>
  <p:transition xmlns:p14="http://schemas.microsoft.com/office/powerpoint/2010/main"/>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8069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2920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393613"/>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2887330"/>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750490"/>
      </p:ext>
    </p:extLst>
  </p:cSld>
  <p:clrMapOvr>
    <a:masterClrMapping/>
  </p:clrMapOvr>
  <p:transition xmlns:p14="http://schemas.microsoft.com/office/powerpoint/2010/main"/>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146192"/>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5490306"/>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6457294"/>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412743"/>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270413"/>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8746288"/>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4393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7506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798171"/>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440282"/>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2474034"/>
      </p:ext>
    </p:extLst>
  </p:cSld>
  <p:clrMapOvr>
    <a:masterClrMapping/>
  </p:clrMapOvr>
  <p:transition xmlns:p14="http://schemas.microsoft.com/office/powerpoint/2010/main"/>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120323"/>
      </p:ext>
    </p:extLst>
  </p:cSld>
  <p:clrMapOvr>
    <a:masterClrMapping/>
  </p:clrMapOvr>
  <p:transition xmlns:p14="http://schemas.microsoft.com/office/powerpoint/2010/main"/>
</p:sldLayout>
</file>

<file path=ppt/slideLayouts/slideLayout8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0924071"/>
      </p:ext>
    </p:extLst>
  </p:cSld>
  <p:clrMapOvr>
    <a:masterClrMapping/>
  </p:clrMapOvr>
  <p:transition xmlns:p14="http://schemas.microsoft.com/office/powerpoint/2010/main"/>
</p:sldLayout>
</file>

<file path=ppt/slideLayouts/slideLayout8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750145"/>
      </p:ext>
    </p:extLst>
  </p:cSld>
  <p:clrMapOvr>
    <a:masterClrMapping/>
  </p:clrMapOvr>
  <p:transition xmlns:p14="http://schemas.microsoft.com/office/powerpoint/2010/main"/>
</p:sldLayout>
</file>

<file path=ppt/slideLayouts/slideLayout8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880491"/>
      </p:ext>
    </p:extLst>
  </p:cSld>
  <p:clrMapOvr>
    <a:masterClrMapping/>
  </p:clrMapOvr>
  <p:transition xmlns:p14="http://schemas.microsoft.com/office/powerpoint/2010/main"/>
</p:sldLayout>
</file>

<file path=ppt/slideLayouts/slideLayout8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9885643"/>
      </p:ext>
    </p:extLst>
  </p:cSld>
  <p:clrMapOvr>
    <a:masterClrMapping/>
  </p:clrMapOvr>
  <p:transition xmlns:p14="http://schemas.microsoft.com/office/powerpoint/2010/mai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4266897"/>
      </p:ext>
    </p:extLst>
  </p:cSld>
  <p:clrMapOvr>
    <a:masterClrMapping/>
  </p:clrMapOvr>
  <p:transition xmlns:p14="http://schemas.microsoft.com/office/powerpoint/2010/main"/>
</p:sldLayout>
</file>

<file path=ppt/slideLayouts/slideLayout8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5018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0896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696654"/>
      </p:ext>
    </p:extLst>
  </p:cSld>
  <p:clrMapOvr>
    <a:masterClrMapping/>
  </p:clrMapOvr>
  <p:transition xmlns:p14="http://schemas.microsoft.com/office/powerpoint/2010/main"/>
</p:sldLayout>
</file>

<file path=ppt/slideLayouts/slideLayout9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55952"/>
      </p:ext>
    </p:extLst>
  </p:cSld>
  <p:clrMapOvr>
    <a:masterClrMapping/>
  </p:clrMapOvr>
  <p:transition xmlns:p14="http://schemas.microsoft.com/office/powerpoint/2010/main"/>
</p:sldLayout>
</file>

<file path=ppt/slideLayouts/slideLayout9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846306"/>
      </p:ext>
    </p:extLst>
  </p:cSld>
  <p:clrMapOvr>
    <a:masterClrMapping/>
  </p:clrMapOvr>
  <p:transition xmlns:p14="http://schemas.microsoft.com/office/powerpoint/2010/main"/>
</p:sldLayout>
</file>

<file path=ppt/slideLayouts/slideLayout9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250572"/>
      </p:ext>
    </p:extLst>
  </p:cSld>
  <p:clrMapOvr>
    <a:masterClrMapping/>
  </p:clrMapOvr>
  <p:transition xmlns:p14="http://schemas.microsoft.com/office/powerpoint/2010/main"/>
</p:sldLayout>
</file>

<file path=ppt/slideLayouts/slideLayout9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189603"/>
      </p:ext>
    </p:extLst>
  </p:cSld>
  <p:clrMapOvr>
    <a:masterClrMapping/>
  </p:clrMapOvr>
  <p:transition xmlns:p14="http://schemas.microsoft.com/office/powerpoint/2010/main"/>
</p:sldLayout>
</file>

<file path=ppt/slideLayouts/slideLayout9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208095"/>
      </p:ext>
    </p:extLst>
  </p:cSld>
  <p:clrMapOvr>
    <a:masterClrMapping/>
  </p:clrMapOvr>
  <p:transition xmlns:p14="http://schemas.microsoft.com/office/powerpoint/2010/main"/>
</p:sldLayout>
</file>

<file path=ppt/slideLayouts/slideLayout9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05754"/>
      </p:ext>
    </p:extLst>
  </p:cSld>
  <p:clrMapOvr>
    <a:masterClrMapping/>
  </p:clrMapOvr>
  <p:transition xmlns:p14="http://schemas.microsoft.com/office/powerpoint/2010/main"/>
</p:sldLayout>
</file>

<file path=ppt/slideLayouts/slideLayout9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795240"/>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7952485"/>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99945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382161143"/>
      </p:ext>
    </p:extLst>
  </p:cSld>
  <p:clrMapOvr>
    <a:masterClrMapping/>
  </p:clrMapOvr>
  <p:timing>
    <p:tnLst>
      <p:par>
        <p:cTn xmlns:p14="http://schemas.microsoft.com/office/powerpoint/2010/mai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949915"/>
      </p:ext>
    </p:extLst>
  </p:cSld>
  <p:clrMapOvr>
    <a:masterClrMapping/>
  </p:clrMapOvr>
  <p:timing>
    <p:tnLst>
      <p:par>
        <p:cTn xmlns:p14="http://schemas.microsoft.com/office/powerpoint/2010/mai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1851085"/>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619943"/>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1501062"/>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367459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3613741"/>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1308867"/>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5090957"/>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40256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47485846"/>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7884751"/>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559134665"/>
      </p:ext>
    </p:extLst>
  </p:cSld>
  <p:clrMapOvr>
    <a:masterClrMapping/>
  </p:clrMapOvr>
  <p:timing>
    <p:tnLst>
      <p:par>
        <p:cTn xmlns:p14="http://schemas.microsoft.com/office/powerpoint/2010/mai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836624"/>
      </p:ext>
    </p:extLst>
  </p:cSld>
  <p:clrMapOvr>
    <a:masterClrMapping/>
  </p:clrMapOvr>
  <p:timing>
    <p:tnLst>
      <p:par>
        <p:cTn xmlns:p14="http://schemas.microsoft.com/office/powerpoint/2010/mai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678410"/>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2005747"/>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236150"/>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887197"/>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5159127"/>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540176"/>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64364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0542122"/>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5465938"/>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1312612"/>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25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8235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2996219"/>
      </p:ext>
    </p:extLst>
  </p:cSld>
  <p:clrMapOvr>
    <a:masterClrMapping/>
  </p:clrMapOvr>
  <p:transition xmlns:p14="http://schemas.microsoft.com/office/powerpoint/2010/main"/>
</p:sldLayout>
</file>

<file path=ppt/slideLayouts/slideLayout9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5920649"/>
      </p:ext>
    </p:extLst>
  </p:cSld>
  <p:clrMapOvr>
    <a:masterClrMapping/>
  </p:clrMapOvr>
  <p:transition xmlns:p14="http://schemas.microsoft.com/office/powerpoint/2010/main"/>
</p:sldLayout>
</file>

<file path=ppt/slideLayouts/slideLayout9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978182"/>
      </p:ext>
    </p:extLst>
  </p:cSld>
  <p:clrMapOvr>
    <a:masterClrMapping/>
  </p:clrMapOvr>
  <p:transition xmlns:p14="http://schemas.microsoft.com/office/powerpoint/2010/main"/>
</p:sldLayout>
</file>

<file path=ppt/slideLayouts/slideLayout9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0226601"/>
      </p:ext>
    </p:extLst>
  </p:cSld>
  <p:clrMapOvr>
    <a:masterClrMapping/>
  </p:clrMapOvr>
  <p:transition xmlns:p14="http://schemas.microsoft.com/office/powerpoint/2010/main"/>
</p:sldLayout>
</file>

<file path=ppt/slideLayouts/slideLayout9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8533416"/>
      </p:ext>
    </p:extLst>
  </p:cSld>
  <p:clrMapOvr>
    <a:masterClrMapping/>
  </p:clrMapOvr>
  <p:transition xmlns:p14="http://schemas.microsoft.com/office/powerpoint/2010/main"/>
</p:sldLayout>
</file>

<file path=ppt/slideLayouts/slideLayout9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98883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0279208"/>
      </p:ext>
    </p:extLst>
  </p:cSld>
  <p:clrMapOvr>
    <a:masterClrMapping/>
  </p:clrMapOvr>
  <p:transition xmlns:p14="http://schemas.microsoft.com/office/powerpoint/2010/main"/>
</p:sldLayout>
</file>

<file path=ppt/slideLayouts/slideLayout9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0862766"/>
      </p:ext>
    </p:extLst>
  </p:cSld>
  <p:clrMapOvr>
    <a:masterClrMapping/>
  </p:clrMapOvr>
  <p:transition xmlns:p14="http://schemas.microsoft.com/office/powerpoint/2010/main"/>
</p:sldLayout>
</file>

<file path=ppt/slideLayouts/slideLayout9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9616011"/>
      </p:ext>
    </p:extLst>
  </p:cSld>
  <p:clrMapOvr>
    <a:masterClrMapping/>
  </p:clrMapOvr>
  <p:transition xmlns:p14="http://schemas.microsoft.com/office/powerpoint/2010/main"/>
</p:sldLayout>
</file>

<file path=ppt/slideLayouts/slideLayout9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6117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0957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842365"/>
      </p:ext>
    </p:extLst>
  </p:cSld>
  <p:clrMapOvr>
    <a:masterClrMapping/>
  </p:clrMapOvr>
  <p:transition xmlns:p14="http://schemas.microsoft.com/office/powerpoint/2010/main"/>
</p:sldLayout>
</file>

<file path=ppt/slideLayouts/slideLayout9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2679070"/>
      </p:ext>
    </p:extLst>
  </p:cSld>
  <p:clrMapOvr>
    <a:masterClrMapping/>
  </p:clrMapOvr>
  <p:transition xmlns:p14="http://schemas.microsoft.com/office/powerpoint/2010/main"/>
</p:sldLayout>
</file>

<file path=ppt/slideLayouts/slideLayout9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6442676"/>
      </p:ext>
    </p:extLst>
  </p:cSld>
  <p:clrMapOvr>
    <a:masterClrMapping/>
  </p:clrMapOvr>
  <p:transition xmlns:p14="http://schemas.microsoft.com/office/powerpoint/2010/main"/>
</p:sldLayout>
</file>

<file path=ppt/slideLayouts/slideLayout9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3073620"/>
      </p:ext>
    </p:extLst>
  </p:cSld>
  <p:clrMapOvr>
    <a:masterClrMapping/>
  </p:clrMapOvr>
  <p:transition xmlns:p14="http://schemas.microsoft.com/office/powerpoint/2010/main"/>
</p:sldLayout>
</file>

<file path=ppt/slideLayouts/slideLayout9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8333138"/>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6813581"/>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775828"/>
      </p:ext>
    </p:extLst>
  </p:cSld>
  <p:clrMapOvr>
    <a:masterClrMapping/>
  </p:clrMapOvr>
  <p:transition xmlns:p14="http://schemas.microsoft.com/office/powerpoint/2010/main"/>
</p:sldLayout>
</file>

<file path=ppt/slideLayouts/slideLayout9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740810"/>
      </p:ext>
    </p:extLst>
  </p:cSld>
  <p:clrMapOvr>
    <a:masterClrMapping/>
  </p:clrMapOvr>
  <p:transition xmlns:p14="http://schemas.microsoft.com/office/powerpoint/2010/main"/>
</p:sldLayout>
</file>

<file path=ppt/slideLayouts/slideLayout9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7884739"/>
      </p:ext>
    </p:extLst>
  </p:cSld>
  <p:clrMapOvr>
    <a:masterClrMapping/>
  </p:clrMapOvr>
  <p:transition xmlns:p14="http://schemas.microsoft.com/office/powerpoint/2010/main"/>
</p:sldLayout>
</file>

<file path=ppt/slideLayouts/slideLayout9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0145153"/>
      </p:ext>
    </p:extLst>
  </p:cSld>
  <p:clrMapOvr>
    <a:masterClrMapping/>
  </p:clrMapOvr>
  <p:transition xmlns:p14="http://schemas.microsoft.com/office/powerpoint/2010/main"/>
</p:sldLayout>
</file>

<file path=ppt/slideLayouts/slideLayout9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5291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9498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9844590"/>
      </p:ext>
    </p:extLst>
  </p:cSld>
  <p:clrMapOvr>
    <a:masterClrMapping/>
  </p:clrMapOvr>
  <p:transition xmlns:p14="http://schemas.microsoft.com/office/powerpoint/2010/main"/>
</p:sldLayout>
</file>

<file path=ppt/slideLayouts/slideLayout9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2862094"/>
      </p:ext>
    </p:extLst>
  </p:cSld>
  <p:clrMapOvr>
    <a:masterClrMapping/>
  </p:clrMapOvr>
  <p:transition xmlns:p14="http://schemas.microsoft.com/office/powerpoint/2010/main"/>
</p:sldLayout>
</file>

<file path=ppt/slideLayouts/slideLayout9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5798418"/>
      </p:ext>
    </p:extLst>
  </p:cSld>
  <p:clrMapOvr>
    <a:masterClrMapping/>
  </p:clrMapOvr>
  <p:transition xmlns:p14="http://schemas.microsoft.com/office/powerpoint/2010/main"/>
</p:sldLayout>
</file>

<file path=ppt/slideLayouts/slideLayout9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6912277"/>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156581"/>
      </p:ext>
    </p:extLst>
  </p:cSld>
  <p:clrMapOvr>
    <a:masterClrMapping/>
  </p:clrMapOvr>
  <p:transition xmlns:p14="http://schemas.microsoft.com/office/powerpoint/2010/main"/>
</p:sldLayout>
</file>

<file path=ppt/slideLayouts/slideLayout9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4036015"/>
      </p:ext>
    </p:extLst>
  </p:cSld>
  <p:clrMapOvr>
    <a:masterClrMapping/>
  </p:clrMapOvr>
  <p:transition xmlns:p14="http://schemas.microsoft.com/office/powerpoint/2010/main"/>
</p:sldLayout>
</file>

<file path=ppt/slideLayouts/slideLayout9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701147"/>
      </p:ext>
    </p:extLst>
  </p:cSld>
  <p:clrMapOvr>
    <a:masterClrMapping/>
  </p:clrMapOvr>
  <p:transition xmlns:p14="http://schemas.microsoft.com/office/powerpoint/2010/main"/>
</p:sldLayout>
</file>

<file path=ppt/slideLayouts/slideLayout9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3175868"/>
      </p:ext>
    </p:extLst>
  </p:cSld>
  <p:clrMapOvr>
    <a:masterClrMapping/>
  </p:clrMapOvr>
  <p:transition xmlns:p14="http://schemas.microsoft.com/office/powerpoint/2010/main"/>
</p:sldLayout>
</file>

<file path=ppt/slideLayouts/slideLayout9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3270288"/>
      </p:ext>
    </p:extLst>
  </p:cSld>
  <p:clrMapOvr>
    <a:masterClrMapping/>
  </p:clrMapOvr>
  <p:transition xmlns:p14="http://schemas.microsoft.com/office/powerpoint/2010/main"/>
</p:sldLayout>
</file>

<file path=ppt/slideLayouts/slideLayout9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xmlns:p14="http://schemas.microsoft.com/office/powerpoint/2010/main"/>
</p:sldLayout>
</file>

<file path=ppt/slideLayouts/slideLayout9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xmlns:p14="http://schemas.microsoft.com/office/powerpoint/2010/main"/>
</p:sldLayout>
</file>

<file path=ppt/slideLayouts/slideLayout9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xmlns:p14="http://schemas.microsoft.com/office/powerpoint/2010/main"/>
</p:sldLayout>
</file>

<file path=ppt/slideLayouts/slideLayout9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xmlns:p14="http://schemas.microsoft.com/office/powerpoint/2010/main"/>
</p:sldLayout>
</file>

<file path=ppt/slideLayouts/slideLayout9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xmlns:p14="http://schemas.microsoft.com/office/powerpoint/2010/main"/>
</p:sldLayout>
</file>

<file path=ppt/slideLayouts/slideLayout9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xmlns:p14="http://schemas.microsoft.com/office/powerpoint/2010/main"/>
</p:sldLayout>
</file>

<file path=ppt/slideLayouts/slideLayout9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xmlns:p14="http://schemas.microsoft.com/office/powerpoint/2010/main"/>
</p:sldLayout>
</file>

<file path=ppt/slideLayouts/slideLayout9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xmlns:p14="http://schemas.microsoft.com/office/powerpoint/2010/main"/>
</p:sldLayout>
</file>

<file path=ppt/slideLayouts/slideLayout9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386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1625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0498097"/>
      </p:ext>
    </p:extLst>
  </p:cSld>
  <p:clrMapOvr>
    <a:masterClrMapping/>
  </p:clrMapOvr>
  <p:transition xmlns:p14="http://schemas.microsoft.com/office/powerpoint/2010/main"/>
</p:sldLayout>
</file>

<file path=ppt/slideLayouts/slideLayout9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8732609"/>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704099"/>
      </p:ext>
    </p:extLst>
  </p:cSld>
  <p:clrMapOvr>
    <a:masterClrMapping/>
  </p:clrMapOvr>
  <p:transition xmlns:p14="http://schemas.microsoft.com/office/powerpoint/2010/main"/>
</p:sldLayout>
</file>

<file path=ppt/slideLayouts/slideLayout9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720028"/>
      </p:ext>
    </p:extLst>
  </p:cSld>
  <p:clrMapOvr>
    <a:masterClrMapping/>
  </p:clrMapOvr>
  <p:transition xmlns:p14="http://schemas.microsoft.com/office/powerpoint/2010/main"/>
</p:sldLayout>
</file>

<file path=ppt/slideLayouts/slideLayout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143882"/>
      </p:ext>
    </p:extLst>
  </p:cSld>
  <p:clrMapOvr>
    <a:masterClrMapping/>
  </p:clrMapOvr>
  <p:transition xmlns:p14="http://schemas.microsoft.com/office/powerpoint/2010/main"/>
</p:sldLayout>
</file>

<file path=ppt/slideLayouts/slideLayout9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0395165"/>
      </p:ext>
    </p:extLst>
  </p:cSld>
  <p:clrMapOvr>
    <a:masterClrMapping/>
  </p:clrMapOvr>
  <p:transition xmlns:p14="http://schemas.microsoft.com/office/powerpoint/2010/main"/>
</p:sldLayout>
</file>

<file path=ppt/slideLayouts/slideLayout9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083926"/>
      </p:ext>
    </p:extLst>
  </p:cSld>
  <p:clrMapOvr>
    <a:masterClrMapping/>
  </p:clrMapOvr>
  <p:transition xmlns:p14="http://schemas.microsoft.com/office/powerpoint/2010/main"/>
</p:sldLayout>
</file>

<file path=ppt/slideLayouts/slideLayout9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493546"/>
      </p:ext>
    </p:extLst>
  </p:cSld>
  <p:clrMapOvr>
    <a:masterClrMapping/>
  </p:clrMapOvr>
  <p:transition xmlns:p14="http://schemas.microsoft.com/office/powerpoint/2010/main"/>
</p:sldLayout>
</file>

<file path=ppt/slideLayouts/slideLayout9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30380"/>
      </p:ext>
    </p:extLst>
  </p:cSld>
  <p:clrMapOvr>
    <a:masterClrMapping/>
  </p:clrMapOvr>
  <p:transition xmlns:p14="http://schemas.microsoft.com/office/powerpoint/2010/main"/>
</p:sldLayout>
</file>

<file path=ppt/slideLayouts/slideLayout9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5276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75990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2241815"/>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1349733168"/>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258006"/>
      </p:ext>
    </p:extLst>
  </p:cSld>
  <p:clrMapOvr>
    <a:masterClrMapping/>
  </p:clrMapOvr>
  <p:transition xmlns:p14="http://schemas.microsoft.com/office/powerpoint/2010/main"/>
</p:sldLayout>
</file>

<file path=ppt/slideLayouts/slideLayout9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5105709"/>
      </p:ext>
    </p:extLst>
  </p:cSld>
  <p:clrMapOvr>
    <a:masterClrMapping/>
  </p:clrMapOvr>
  <p:transition xmlns:p14="http://schemas.microsoft.com/office/powerpoint/2010/main"/>
</p:sldLayout>
</file>

<file path=ppt/slideLayouts/slideLayout9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029097"/>
      </p:ext>
    </p:extLst>
  </p:cSld>
  <p:clrMapOvr>
    <a:masterClrMapping/>
  </p:clrMapOvr>
  <p:transition xmlns:p14="http://schemas.microsoft.com/office/powerpoint/2010/main"/>
</p:sldLayout>
</file>

<file path=ppt/slideLayouts/slideLayout9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82524"/>
      </p:ext>
    </p:extLst>
  </p:cSld>
  <p:clrMapOvr>
    <a:masterClrMapping/>
  </p:clrMapOvr>
  <p:transition xmlns:p14="http://schemas.microsoft.com/office/powerpoint/2010/main"/>
</p:sldLayout>
</file>

<file path=ppt/slideLayouts/slideLayout9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043598"/>
      </p:ext>
    </p:extLst>
  </p:cSld>
  <p:clrMapOvr>
    <a:masterClrMapping/>
  </p:clrMapOvr>
  <p:transition xmlns:p14="http://schemas.microsoft.com/office/powerpoint/2010/main"/>
</p:sldLayout>
</file>

<file path=ppt/slideLayouts/slideLayout9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649945"/>
      </p:ext>
    </p:extLst>
  </p:cSld>
  <p:clrMapOvr>
    <a:masterClrMapping/>
  </p:clrMapOvr>
  <p:transition xmlns:p14="http://schemas.microsoft.com/office/powerpoint/2010/main"/>
</p:sldLayout>
</file>

<file path=ppt/slideLayouts/slideLayout9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6991705"/>
      </p:ext>
    </p:extLst>
  </p:cSld>
  <p:clrMapOvr>
    <a:masterClrMapping/>
  </p:clrMapOvr>
  <p:transition xmlns:p14="http://schemas.microsoft.com/office/powerpoint/2010/main"/>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910632"/>
      </p:ext>
    </p:extLst>
  </p:cSld>
  <p:clrMapOvr>
    <a:masterClrMapping/>
  </p:clrMapOvr>
  <p:transition xmlns:p14="http://schemas.microsoft.com/office/powerpoint/2010/main"/>
</p:sldLayout>
</file>

<file path=ppt/slideLayouts/slideLayout9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4648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4485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slideLayout" Target="../slideLayouts/slideLayout102.xml"/><Relationship Id="rId14" Type="http://schemas.openxmlformats.org/officeDocument/2006/relationships/slideLayout" Target="../slideLayouts/slideLayout103.xml"/><Relationship Id="rId15" Type="http://schemas.openxmlformats.org/officeDocument/2006/relationships/theme" Target="../theme/theme10.xml"/><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9" Type="http://schemas.openxmlformats.org/officeDocument/2006/relationships/image" Target="../media/image5.emf"/><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00.xml.rels><?xml version="1.0" encoding="UTF-8" standalone="yes"?>
<Relationships xmlns="http://schemas.openxmlformats.org/package/2006/relationships"><Relationship Id="rId11" Type="http://schemas.openxmlformats.org/officeDocument/2006/relationships/slideLayout" Target="../slideLayouts/slideLayout1096.xml"/><Relationship Id="rId12" Type="http://schemas.openxmlformats.org/officeDocument/2006/relationships/slideLayout" Target="../slideLayouts/slideLayout1097.xml"/><Relationship Id="rId13" Type="http://schemas.openxmlformats.org/officeDocument/2006/relationships/theme" Target="../theme/theme100.xml"/><Relationship Id="rId1" Type="http://schemas.openxmlformats.org/officeDocument/2006/relationships/slideLayout" Target="../slideLayouts/slideLayout1086.xml"/><Relationship Id="rId2" Type="http://schemas.openxmlformats.org/officeDocument/2006/relationships/slideLayout" Target="../slideLayouts/slideLayout1087.xml"/><Relationship Id="rId3" Type="http://schemas.openxmlformats.org/officeDocument/2006/relationships/slideLayout" Target="../slideLayouts/slideLayout1088.xml"/><Relationship Id="rId4" Type="http://schemas.openxmlformats.org/officeDocument/2006/relationships/slideLayout" Target="../slideLayouts/slideLayout1089.xml"/><Relationship Id="rId5" Type="http://schemas.openxmlformats.org/officeDocument/2006/relationships/slideLayout" Target="../slideLayouts/slideLayout1090.xml"/><Relationship Id="rId6" Type="http://schemas.openxmlformats.org/officeDocument/2006/relationships/slideLayout" Target="../slideLayouts/slideLayout1091.xml"/><Relationship Id="rId7" Type="http://schemas.openxmlformats.org/officeDocument/2006/relationships/slideLayout" Target="../slideLayouts/slideLayout1092.xml"/><Relationship Id="rId8" Type="http://schemas.openxmlformats.org/officeDocument/2006/relationships/slideLayout" Target="../slideLayouts/slideLayout1093.xml"/><Relationship Id="rId9" Type="http://schemas.openxmlformats.org/officeDocument/2006/relationships/slideLayout" Target="../slideLayouts/slideLayout1094.xml"/><Relationship Id="rId10" Type="http://schemas.openxmlformats.org/officeDocument/2006/relationships/slideLayout" Target="../slideLayouts/slideLayout1095.xml"/></Relationships>
</file>

<file path=ppt/slideMasters/_rels/slideMaster101.xml.rels><?xml version="1.0" encoding="UTF-8" standalone="yes"?>
<Relationships xmlns="http://schemas.openxmlformats.org/package/2006/relationships"><Relationship Id="rId11" Type="http://schemas.openxmlformats.org/officeDocument/2006/relationships/slideLayout" Target="../slideLayouts/slideLayout1108.xml"/><Relationship Id="rId12" Type="http://schemas.openxmlformats.org/officeDocument/2006/relationships/slideLayout" Target="../slideLayouts/slideLayout1109.xml"/><Relationship Id="rId13" Type="http://schemas.openxmlformats.org/officeDocument/2006/relationships/theme" Target="../theme/theme101.xml"/><Relationship Id="rId1" Type="http://schemas.openxmlformats.org/officeDocument/2006/relationships/slideLayout" Target="../slideLayouts/slideLayout1098.xml"/><Relationship Id="rId2" Type="http://schemas.openxmlformats.org/officeDocument/2006/relationships/slideLayout" Target="../slideLayouts/slideLayout1099.xml"/><Relationship Id="rId3" Type="http://schemas.openxmlformats.org/officeDocument/2006/relationships/slideLayout" Target="../slideLayouts/slideLayout1100.xml"/><Relationship Id="rId4" Type="http://schemas.openxmlformats.org/officeDocument/2006/relationships/slideLayout" Target="../slideLayouts/slideLayout1101.xml"/><Relationship Id="rId5" Type="http://schemas.openxmlformats.org/officeDocument/2006/relationships/slideLayout" Target="../slideLayouts/slideLayout1102.xml"/><Relationship Id="rId6" Type="http://schemas.openxmlformats.org/officeDocument/2006/relationships/slideLayout" Target="../slideLayouts/slideLayout1103.xml"/><Relationship Id="rId7" Type="http://schemas.openxmlformats.org/officeDocument/2006/relationships/slideLayout" Target="../slideLayouts/slideLayout1104.xml"/><Relationship Id="rId8" Type="http://schemas.openxmlformats.org/officeDocument/2006/relationships/slideLayout" Target="../slideLayouts/slideLayout1105.xml"/><Relationship Id="rId9" Type="http://schemas.openxmlformats.org/officeDocument/2006/relationships/slideLayout" Target="../slideLayouts/slideLayout1106.xml"/><Relationship Id="rId10" Type="http://schemas.openxmlformats.org/officeDocument/2006/relationships/slideLayout" Target="../slideLayouts/slideLayout1107.xml"/></Relationships>
</file>

<file path=ppt/slideMasters/_rels/slideMaster102.xml.rels><?xml version="1.0" encoding="UTF-8" standalone="yes"?>
<Relationships xmlns="http://schemas.openxmlformats.org/package/2006/relationships"><Relationship Id="rId11" Type="http://schemas.openxmlformats.org/officeDocument/2006/relationships/slideLayout" Target="../slideLayouts/slideLayout1120.xml"/><Relationship Id="rId12" Type="http://schemas.openxmlformats.org/officeDocument/2006/relationships/theme" Target="../theme/theme102.xml"/><Relationship Id="rId13" Type="http://schemas.openxmlformats.org/officeDocument/2006/relationships/image" Target="../media/image1.png"/><Relationship Id="rId1" Type="http://schemas.openxmlformats.org/officeDocument/2006/relationships/slideLayout" Target="../slideLayouts/slideLayout1110.xml"/><Relationship Id="rId2" Type="http://schemas.openxmlformats.org/officeDocument/2006/relationships/slideLayout" Target="../slideLayouts/slideLayout1111.xml"/><Relationship Id="rId3" Type="http://schemas.openxmlformats.org/officeDocument/2006/relationships/slideLayout" Target="../slideLayouts/slideLayout1112.xml"/><Relationship Id="rId4" Type="http://schemas.openxmlformats.org/officeDocument/2006/relationships/slideLayout" Target="../slideLayouts/slideLayout1113.xml"/><Relationship Id="rId5" Type="http://schemas.openxmlformats.org/officeDocument/2006/relationships/slideLayout" Target="../slideLayouts/slideLayout1114.xml"/><Relationship Id="rId6" Type="http://schemas.openxmlformats.org/officeDocument/2006/relationships/slideLayout" Target="../slideLayouts/slideLayout1115.xml"/><Relationship Id="rId7" Type="http://schemas.openxmlformats.org/officeDocument/2006/relationships/slideLayout" Target="../slideLayouts/slideLayout1116.xml"/><Relationship Id="rId8" Type="http://schemas.openxmlformats.org/officeDocument/2006/relationships/slideLayout" Target="../slideLayouts/slideLayout1117.xml"/><Relationship Id="rId9" Type="http://schemas.openxmlformats.org/officeDocument/2006/relationships/slideLayout" Target="../slideLayouts/slideLayout1118.xml"/><Relationship Id="rId10" Type="http://schemas.openxmlformats.org/officeDocument/2006/relationships/slideLayout" Target="../slideLayouts/slideLayout1119.xml"/></Relationships>
</file>

<file path=ppt/slideMasters/_rels/slideMaster103.xml.rels><?xml version="1.0" encoding="UTF-8" standalone="yes"?>
<Relationships xmlns="http://schemas.openxmlformats.org/package/2006/relationships"><Relationship Id="rId11" Type="http://schemas.openxmlformats.org/officeDocument/2006/relationships/slideLayout" Target="../slideLayouts/slideLayout1131.xml"/><Relationship Id="rId12" Type="http://schemas.openxmlformats.org/officeDocument/2006/relationships/theme" Target="../theme/theme103.xml"/><Relationship Id="rId13" Type="http://schemas.openxmlformats.org/officeDocument/2006/relationships/image" Target="../media/image1.png"/><Relationship Id="rId1" Type="http://schemas.openxmlformats.org/officeDocument/2006/relationships/slideLayout" Target="../slideLayouts/slideLayout1121.xml"/><Relationship Id="rId2" Type="http://schemas.openxmlformats.org/officeDocument/2006/relationships/slideLayout" Target="../slideLayouts/slideLayout1122.xml"/><Relationship Id="rId3" Type="http://schemas.openxmlformats.org/officeDocument/2006/relationships/slideLayout" Target="../slideLayouts/slideLayout1123.xml"/><Relationship Id="rId4" Type="http://schemas.openxmlformats.org/officeDocument/2006/relationships/slideLayout" Target="../slideLayouts/slideLayout1124.xml"/><Relationship Id="rId5" Type="http://schemas.openxmlformats.org/officeDocument/2006/relationships/slideLayout" Target="../slideLayouts/slideLayout1125.xml"/><Relationship Id="rId6" Type="http://schemas.openxmlformats.org/officeDocument/2006/relationships/slideLayout" Target="../slideLayouts/slideLayout1126.xml"/><Relationship Id="rId7" Type="http://schemas.openxmlformats.org/officeDocument/2006/relationships/slideLayout" Target="../slideLayouts/slideLayout1127.xml"/><Relationship Id="rId8" Type="http://schemas.openxmlformats.org/officeDocument/2006/relationships/slideLayout" Target="../slideLayouts/slideLayout1128.xml"/><Relationship Id="rId9" Type="http://schemas.openxmlformats.org/officeDocument/2006/relationships/slideLayout" Target="../slideLayouts/slideLayout1129.xml"/><Relationship Id="rId10" Type="http://schemas.openxmlformats.org/officeDocument/2006/relationships/slideLayout" Target="../slideLayouts/slideLayout1130.xml"/></Relationships>
</file>

<file path=ppt/slideMasters/_rels/slideMaster104.xml.rels><?xml version="1.0" encoding="UTF-8" standalone="yes"?>
<Relationships xmlns="http://schemas.openxmlformats.org/package/2006/relationships"><Relationship Id="rId11" Type="http://schemas.openxmlformats.org/officeDocument/2006/relationships/slideLayout" Target="../slideLayouts/slideLayout1142.xml"/><Relationship Id="rId12" Type="http://schemas.openxmlformats.org/officeDocument/2006/relationships/slideLayout" Target="../slideLayouts/slideLayout1143.xml"/><Relationship Id="rId13" Type="http://schemas.openxmlformats.org/officeDocument/2006/relationships/theme" Target="../theme/theme104.xml"/><Relationship Id="rId14" Type="http://schemas.openxmlformats.org/officeDocument/2006/relationships/image" Target="../media/image1.png"/><Relationship Id="rId1" Type="http://schemas.openxmlformats.org/officeDocument/2006/relationships/slideLayout" Target="../slideLayouts/slideLayout1132.xml"/><Relationship Id="rId2" Type="http://schemas.openxmlformats.org/officeDocument/2006/relationships/slideLayout" Target="../slideLayouts/slideLayout1133.xml"/><Relationship Id="rId3" Type="http://schemas.openxmlformats.org/officeDocument/2006/relationships/slideLayout" Target="../slideLayouts/slideLayout1134.xml"/><Relationship Id="rId4" Type="http://schemas.openxmlformats.org/officeDocument/2006/relationships/slideLayout" Target="../slideLayouts/slideLayout1135.xml"/><Relationship Id="rId5" Type="http://schemas.openxmlformats.org/officeDocument/2006/relationships/slideLayout" Target="../slideLayouts/slideLayout1136.xml"/><Relationship Id="rId6" Type="http://schemas.openxmlformats.org/officeDocument/2006/relationships/slideLayout" Target="../slideLayouts/slideLayout1137.xml"/><Relationship Id="rId7" Type="http://schemas.openxmlformats.org/officeDocument/2006/relationships/slideLayout" Target="../slideLayouts/slideLayout1138.xml"/><Relationship Id="rId8" Type="http://schemas.openxmlformats.org/officeDocument/2006/relationships/slideLayout" Target="../slideLayouts/slideLayout1139.xml"/><Relationship Id="rId9" Type="http://schemas.openxmlformats.org/officeDocument/2006/relationships/slideLayout" Target="../slideLayouts/slideLayout1140.xml"/><Relationship Id="rId10" Type="http://schemas.openxmlformats.org/officeDocument/2006/relationships/slideLayout" Target="../slideLayouts/slideLayout1141.xml"/></Relationships>
</file>

<file path=ppt/slideMasters/_rels/slideMaster105.xml.rels><?xml version="1.0" encoding="UTF-8" standalone="yes"?>
<Relationships xmlns="http://schemas.openxmlformats.org/package/2006/relationships"><Relationship Id="rId11" Type="http://schemas.openxmlformats.org/officeDocument/2006/relationships/slideLayout" Target="../slideLayouts/slideLayout1154.xml"/><Relationship Id="rId12" Type="http://schemas.openxmlformats.org/officeDocument/2006/relationships/theme" Target="../theme/theme105.xml"/><Relationship Id="rId13" Type="http://schemas.openxmlformats.org/officeDocument/2006/relationships/image" Target="../media/image1.png"/><Relationship Id="rId1" Type="http://schemas.openxmlformats.org/officeDocument/2006/relationships/slideLayout" Target="../slideLayouts/slideLayout1144.xml"/><Relationship Id="rId2" Type="http://schemas.openxmlformats.org/officeDocument/2006/relationships/slideLayout" Target="../slideLayouts/slideLayout1145.xml"/><Relationship Id="rId3" Type="http://schemas.openxmlformats.org/officeDocument/2006/relationships/slideLayout" Target="../slideLayouts/slideLayout1146.xml"/><Relationship Id="rId4" Type="http://schemas.openxmlformats.org/officeDocument/2006/relationships/slideLayout" Target="../slideLayouts/slideLayout1147.xml"/><Relationship Id="rId5" Type="http://schemas.openxmlformats.org/officeDocument/2006/relationships/slideLayout" Target="../slideLayouts/slideLayout1148.xml"/><Relationship Id="rId6" Type="http://schemas.openxmlformats.org/officeDocument/2006/relationships/slideLayout" Target="../slideLayouts/slideLayout1149.xml"/><Relationship Id="rId7" Type="http://schemas.openxmlformats.org/officeDocument/2006/relationships/slideLayout" Target="../slideLayouts/slideLayout1150.xml"/><Relationship Id="rId8" Type="http://schemas.openxmlformats.org/officeDocument/2006/relationships/slideLayout" Target="../slideLayouts/slideLayout1151.xml"/><Relationship Id="rId9" Type="http://schemas.openxmlformats.org/officeDocument/2006/relationships/slideLayout" Target="../slideLayouts/slideLayout1152.xml"/><Relationship Id="rId10" Type="http://schemas.openxmlformats.org/officeDocument/2006/relationships/slideLayout" Target="../slideLayouts/slideLayout1153.xml"/></Relationships>
</file>

<file path=ppt/slideMasters/_rels/slideMaster106.xml.rels><?xml version="1.0" encoding="UTF-8" standalone="yes"?>
<Relationships xmlns="http://schemas.openxmlformats.org/package/2006/relationships"><Relationship Id="rId11" Type="http://schemas.openxmlformats.org/officeDocument/2006/relationships/slideLayout" Target="../slideLayouts/slideLayout1165.xml"/><Relationship Id="rId12" Type="http://schemas.openxmlformats.org/officeDocument/2006/relationships/theme" Target="../theme/theme106.xml"/><Relationship Id="rId13" Type="http://schemas.openxmlformats.org/officeDocument/2006/relationships/image" Target="../media/image1.png"/><Relationship Id="rId1" Type="http://schemas.openxmlformats.org/officeDocument/2006/relationships/slideLayout" Target="../slideLayouts/slideLayout1155.xml"/><Relationship Id="rId2" Type="http://schemas.openxmlformats.org/officeDocument/2006/relationships/slideLayout" Target="../slideLayouts/slideLayout1156.xml"/><Relationship Id="rId3" Type="http://schemas.openxmlformats.org/officeDocument/2006/relationships/slideLayout" Target="../slideLayouts/slideLayout1157.xml"/><Relationship Id="rId4" Type="http://schemas.openxmlformats.org/officeDocument/2006/relationships/slideLayout" Target="../slideLayouts/slideLayout1158.xml"/><Relationship Id="rId5" Type="http://schemas.openxmlformats.org/officeDocument/2006/relationships/slideLayout" Target="../slideLayouts/slideLayout1159.xml"/><Relationship Id="rId6" Type="http://schemas.openxmlformats.org/officeDocument/2006/relationships/slideLayout" Target="../slideLayouts/slideLayout1160.xml"/><Relationship Id="rId7" Type="http://schemas.openxmlformats.org/officeDocument/2006/relationships/slideLayout" Target="../slideLayouts/slideLayout1161.xml"/><Relationship Id="rId8" Type="http://schemas.openxmlformats.org/officeDocument/2006/relationships/slideLayout" Target="../slideLayouts/slideLayout1162.xml"/><Relationship Id="rId9" Type="http://schemas.openxmlformats.org/officeDocument/2006/relationships/slideLayout" Target="../slideLayouts/slideLayout1163.xml"/><Relationship Id="rId10" Type="http://schemas.openxmlformats.org/officeDocument/2006/relationships/slideLayout" Target="../slideLayouts/slideLayout1164.xml"/></Relationships>
</file>

<file path=ppt/slideMasters/_rels/slideMaster107.xml.rels><?xml version="1.0" encoding="UTF-8" standalone="yes"?>
<Relationships xmlns="http://schemas.openxmlformats.org/package/2006/relationships"><Relationship Id="rId11" Type="http://schemas.openxmlformats.org/officeDocument/2006/relationships/slideLayout" Target="../slideLayouts/slideLayout1176.xml"/><Relationship Id="rId12" Type="http://schemas.openxmlformats.org/officeDocument/2006/relationships/theme" Target="../theme/theme107.xml"/><Relationship Id="rId13" Type="http://schemas.openxmlformats.org/officeDocument/2006/relationships/image" Target="../media/image1.png"/><Relationship Id="rId1" Type="http://schemas.openxmlformats.org/officeDocument/2006/relationships/slideLayout" Target="../slideLayouts/slideLayout1166.xml"/><Relationship Id="rId2" Type="http://schemas.openxmlformats.org/officeDocument/2006/relationships/slideLayout" Target="../slideLayouts/slideLayout1167.xml"/><Relationship Id="rId3" Type="http://schemas.openxmlformats.org/officeDocument/2006/relationships/slideLayout" Target="../slideLayouts/slideLayout1168.xml"/><Relationship Id="rId4" Type="http://schemas.openxmlformats.org/officeDocument/2006/relationships/slideLayout" Target="../slideLayouts/slideLayout1169.xml"/><Relationship Id="rId5" Type="http://schemas.openxmlformats.org/officeDocument/2006/relationships/slideLayout" Target="../slideLayouts/slideLayout1170.xml"/><Relationship Id="rId6" Type="http://schemas.openxmlformats.org/officeDocument/2006/relationships/slideLayout" Target="../slideLayouts/slideLayout1171.xml"/><Relationship Id="rId7" Type="http://schemas.openxmlformats.org/officeDocument/2006/relationships/slideLayout" Target="../slideLayouts/slideLayout1172.xml"/><Relationship Id="rId8" Type="http://schemas.openxmlformats.org/officeDocument/2006/relationships/slideLayout" Target="../slideLayouts/slideLayout1173.xml"/><Relationship Id="rId9" Type="http://schemas.openxmlformats.org/officeDocument/2006/relationships/slideLayout" Target="../slideLayouts/slideLayout1174.xml"/><Relationship Id="rId10" Type="http://schemas.openxmlformats.org/officeDocument/2006/relationships/slideLayout" Target="../slideLayouts/slideLayout1175.xml"/></Relationships>
</file>

<file path=ppt/slideMasters/_rels/slideMaster108.xml.rels><?xml version="1.0" encoding="UTF-8" standalone="yes"?>
<Relationships xmlns="http://schemas.openxmlformats.org/package/2006/relationships"><Relationship Id="rId11" Type="http://schemas.openxmlformats.org/officeDocument/2006/relationships/slideLayout" Target="../slideLayouts/slideLayout1187.xml"/><Relationship Id="rId12" Type="http://schemas.openxmlformats.org/officeDocument/2006/relationships/theme" Target="../theme/theme108.xml"/><Relationship Id="rId13" Type="http://schemas.openxmlformats.org/officeDocument/2006/relationships/image" Target="../media/image1.png"/><Relationship Id="rId1" Type="http://schemas.openxmlformats.org/officeDocument/2006/relationships/slideLayout" Target="../slideLayouts/slideLayout1177.xml"/><Relationship Id="rId2" Type="http://schemas.openxmlformats.org/officeDocument/2006/relationships/slideLayout" Target="../slideLayouts/slideLayout1178.xml"/><Relationship Id="rId3" Type="http://schemas.openxmlformats.org/officeDocument/2006/relationships/slideLayout" Target="../slideLayouts/slideLayout1179.xml"/><Relationship Id="rId4" Type="http://schemas.openxmlformats.org/officeDocument/2006/relationships/slideLayout" Target="../slideLayouts/slideLayout1180.xml"/><Relationship Id="rId5" Type="http://schemas.openxmlformats.org/officeDocument/2006/relationships/slideLayout" Target="../slideLayouts/slideLayout1181.xml"/><Relationship Id="rId6" Type="http://schemas.openxmlformats.org/officeDocument/2006/relationships/slideLayout" Target="../slideLayouts/slideLayout1182.xml"/><Relationship Id="rId7" Type="http://schemas.openxmlformats.org/officeDocument/2006/relationships/slideLayout" Target="../slideLayouts/slideLayout1183.xml"/><Relationship Id="rId8" Type="http://schemas.openxmlformats.org/officeDocument/2006/relationships/slideLayout" Target="../slideLayouts/slideLayout1184.xml"/><Relationship Id="rId9" Type="http://schemas.openxmlformats.org/officeDocument/2006/relationships/slideLayout" Target="../slideLayouts/slideLayout1185.xml"/><Relationship Id="rId10" Type="http://schemas.openxmlformats.org/officeDocument/2006/relationships/slideLayout" Target="../slideLayouts/slideLayout1186.xml"/></Relationships>
</file>

<file path=ppt/slideMasters/_rels/slideMaster109.xml.rels><?xml version="1.0" encoding="UTF-8" standalone="yes"?>
<Relationships xmlns="http://schemas.openxmlformats.org/package/2006/relationships"><Relationship Id="rId11" Type="http://schemas.openxmlformats.org/officeDocument/2006/relationships/slideLayout" Target="../slideLayouts/slideLayout1198.xml"/><Relationship Id="rId12" Type="http://schemas.openxmlformats.org/officeDocument/2006/relationships/slideLayout" Target="../slideLayouts/slideLayout1199.xml"/><Relationship Id="rId13" Type="http://schemas.openxmlformats.org/officeDocument/2006/relationships/theme" Target="../theme/theme109.xml"/><Relationship Id="rId1" Type="http://schemas.openxmlformats.org/officeDocument/2006/relationships/slideLayout" Target="../slideLayouts/slideLayout1188.xml"/><Relationship Id="rId2" Type="http://schemas.openxmlformats.org/officeDocument/2006/relationships/slideLayout" Target="../slideLayouts/slideLayout1189.xml"/><Relationship Id="rId3" Type="http://schemas.openxmlformats.org/officeDocument/2006/relationships/slideLayout" Target="../slideLayouts/slideLayout1190.xml"/><Relationship Id="rId4" Type="http://schemas.openxmlformats.org/officeDocument/2006/relationships/slideLayout" Target="../slideLayouts/slideLayout1191.xml"/><Relationship Id="rId5" Type="http://schemas.openxmlformats.org/officeDocument/2006/relationships/slideLayout" Target="../slideLayouts/slideLayout1192.xml"/><Relationship Id="rId6" Type="http://schemas.openxmlformats.org/officeDocument/2006/relationships/slideLayout" Target="../slideLayouts/slideLayout1193.xml"/><Relationship Id="rId7" Type="http://schemas.openxmlformats.org/officeDocument/2006/relationships/slideLayout" Target="../slideLayouts/slideLayout1194.xml"/><Relationship Id="rId8" Type="http://schemas.openxmlformats.org/officeDocument/2006/relationships/slideLayout" Target="../slideLayouts/slideLayout1195.xml"/><Relationship Id="rId9" Type="http://schemas.openxmlformats.org/officeDocument/2006/relationships/slideLayout" Target="../slideLayouts/slideLayout1196.xml"/><Relationship Id="rId10" Type="http://schemas.openxmlformats.org/officeDocument/2006/relationships/slideLayout" Target="../slideLayouts/slideLayout119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3" Type="http://schemas.openxmlformats.org/officeDocument/2006/relationships/image" Target="../media/image1.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0.xml.rels><?xml version="1.0" encoding="UTF-8" standalone="yes"?>
<Relationships xmlns="http://schemas.openxmlformats.org/package/2006/relationships"><Relationship Id="rId11" Type="http://schemas.openxmlformats.org/officeDocument/2006/relationships/slideLayout" Target="../slideLayouts/slideLayout1210.xml"/><Relationship Id="rId12" Type="http://schemas.openxmlformats.org/officeDocument/2006/relationships/theme" Target="../theme/theme110.xml"/><Relationship Id="rId13" Type="http://schemas.openxmlformats.org/officeDocument/2006/relationships/image" Target="../media/image1.png"/><Relationship Id="rId1" Type="http://schemas.openxmlformats.org/officeDocument/2006/relationships/slideLayout" Target="../slideLayouts/slideLayout1200.xml"/><Relationship Id="rId2" Type="http://schemas.openxmlformats.org/officeDocument/2006/relationships/slideLayout" Target="../slideLayouts/slideLayout1201.xml"/><Relationship Id="rId3" Type="http://schemas.openxmlformats.org/officeDocument/2006/relationships/slideLayout" Target="../slideLayouts/slideLayout1202.xml"/><Relationship Id="rId4" Type="http://schemas.openxmlformats.org/officeDocument/2006/relationships/slideLayout" Target="../slideLayouts/slideLayout1203.xml"/><Relationship Id="rId5" Type="http://schemas.openxmlformats.org/officeDocument/2006/relationships/slideLayout" Target="../slideLayouts/slideLayout1204.xml"/><Relationship Id="rId6" Type="http://schemas.openxmlformats.org/officeDocument/2006/relationships/slideLayout" Target="../slideLayouts/slideLayout1205.xml"/><Relationship Id="rId7" Type="http://schemas.openxmlformats.org/officeDocument/2006/relationships/slideLayout" Target="../slideLayouts/slideLayout1206.xml"/><Relationship Id="rId8" Type="http://schemas.openxmlformats.org/officeDocument/2006/relationships/slideLayout" Target="../slideLayouts/slideLayout1207.xml"/><Relationship Id="rId9" Type="http://schemas.openxmlformats.org/officeDocument/2006/relationships/slideLayout" Target="../slideLayouts/slideLayout1208.xml"/><Relationship Id="rId10" Type="http://schemas.openxmlformats.org/officeDocument/2006/relationships/slideLayout" Target="../slideLayouts/slideLayout1209.xml"/></Relationships>
</file>

<file path=ppt/slideMasters/_rels/slideMaster111.xml.rels><?xml version="1.0" encoding="UTF-8" standalone="yes"?>
<Relationships xmlns="http://schemas.openxmlformats.org/package/2006/relationships"><Relationship Id="rId11" Type="http://schemas.openxmlformats.org/officeDocument/2006/relationships/slideLayout" Target="../slideLayouts/slideLayout1221.xml"/><Relationship Id="rId12" Type="http://schemas.openxmlformats.org/officeDocument/2006/relationships/theme" Target="../theme/theme111.xml"/><Relationship Id="rId13" Type="http://schemas.openxmlformats.org/officeDocument/2006/relationships/image" Target="../media/image1.png"/><Relationship Id="rId1" Type="http://schemas.openxmlformats.org/officeDocument/2006/relationships/slideLayout" Target="../slideLayouts/slideLayout1211.xml"/><Relationship Id="rId2" Type="http://schemas.openxmlformats.org/officeDocument/2006/relationships/slideLayout" Target="../slideLayouts/slideLayout1212.xml"/><Relationship Id="rId3" Type="http://schemas.openxmlformats.org/officeDocument/2006/relationships/slideLayout" Target="../slideLayouts/slideLayout1213.xml"/><Relationship Id="rId4" Type="http://schemas.openxmlformats.org/officeDocument/2006/relationships/slideLayout" Target="../slideLayouts/slideLayout1214.xml"/><Relationship Id="rId5" Type="http://schemas.openxmlformats.org/officeDocument/2006/relationships/slideLayout" Target="../slideLayouts/slideLayout1215.xml"/><Relationship Id="rId6" Type="http://schemas.openxmlformats.org/officeDocument/2006/relationships/slideLayout" Target="../slideLayouts/slideLayout1216.xml"/><Relationship Id="rId7" Type="http://schemas.openxmlformats.org/officeDocument/2006/relationships/slideLayout" Target="../slideLayouts/slideLayout1217.xml"/><Relationship Id="rId8" Type="http://schemas.openxmlformats.org/officeDocument/2006/relationships/slideLayout" Target="../slideLayouts/slideLayout1218.xml"/><Relationship Id="rId9" Type="http://schemas.openxmlformats.org/officeDocument/2006/relationships/slideLayout" Target="../slideLayouts/slideLayout1219.xml"/><Relationship Id="rId10" Type="http://schemas.openxmlformats.org/officeDocument/2006/relationships/slideLayout" Target="../slideLayouts/slideLayout1220.xml"/></Relationships>
</file>

<file path=ppt/slideMasters/_rels/slideMaster112.xml.rels><?xml version="1.0" encoding="UTF-8" standalone="yes"?>
<Relationships xmlns="http://schemas.openxmlformats.org/package/2006/relationships"><Relationship Id="rId11" Type="http://schemas.openxmlformats.org/officeDocument/2006/relationships/slideLayout" Target="../slideLayouts/slideLayout1232.xml"/><Relationship Id="rId12" Type="http://schemas.openxmlformats.org/officeDocument/2006/relationships/theme" Target="../theme/theme112.xml"/><Relationship Id="rId13" Type="http://schemas.openxmlformats.org/officeDocument/2006/relationships/image" Target="../media/image1.png"/><Relationship Id="rId1" Type="http://schemas.openxmlformats.org/officeDocument/2006/relationships/slideLayout" Target="../slideLayouts/slideLayout1222.xml"/><Relationship Id="rId2" Type="http://schemas.openxmlformats.org/officeDocument/2006/relationships/slideLayout" Target="../slideLayouts/slideLayout1223.xml"/><Relationship Id="rId3" Type="http://schemas.openxmlformats.org/officeDocument/2006/relationships/slideLayout" Target="../slideLayouts/slideLayout1224.xml"/><Relationship Id="rId4" Type="http://schemas.openxmlformats.org/officeDocument/2006/relationships/slideLayout" Target="../slideLayouts/slideLayout1225.xml"/><Relationship Id="rId5" Type="http://schemas.openxmlformats.org/officeDocument/2006/relationships/slideLayout" Target="../slideLayouts/slideLayout1226.xml"/><Relationship Id="rId6" Type="http://schemas.openxmlformats.org/officeDocument/2006/relationships/slideLayout" Target="../slideLayouts/slideLayout1227.xml"/><Relationship Id="rId7" Type="http://schemas.openxmlformats.org/officeDocument/2006/relationships/slideLayout" Target="../slideLayouts/slideLayout1228.xml"/><Relationship Id="rId8" Type="http://schemas.openxmlformats.org/officeDocument/2006/relationships/slideLayout" Target="../slideLayouts/slideLayout1229.xml"/><Relationship Id="rId9" Type="http://schemas.openxmlformats.org/officeDocument/2006/relationships/slideLayout" Target="../slideLayouts/slideLayout1230.xml"/><Relationship Id="rId10" Type="http://schemas.openxmlformats.org/officeDocument/2006/relationships/slideLayout" Target="../slideLayouts/slideLayout1231.xml"/></Relationships>
</file>

<file path=ppt/slideMasters/_rels/slideMaster113.xml.rels><?xml version="1.0" encoding="UTF-8" standalone="yes"?>
<Relationships xmlns="http://schemas.openxmlformats.org/package/2006/relationships"><Relationship Id="rId11" Type="http://schemas.openxmlformats.org/officeDocument/2006/relationships/slideLayout" Target="../slideLayouts/slideLayout1243.xml"/><Relationship Id="rId12" Type="http://schemas.openxmlformats.org/officeDocument/2006/relationships/theme" Target="../theme/theme113.xml"/><Relationship Id="rId13" Type="http://schemas.openxmlformats.org/officeDocument/2006/relationships/image" Target="../media/image1.png"/><Relationship Id="rId1" Type="http://schemas.openxmlformats.org/officeDocument/2006/relationships/slideLayout" Target="../slideLayouts/slideLayout1233.xml"/><Relationship Id="rId2" Type="http://schemas.openxmlformats.org/officeDocument/2006/relationships/slideLayout" Target="../slideLayouts/slideLayout1234.xml"/><Relationship Id="rId3" Type="http://schemas.openxmlformats.org/officeDocument/2006/relationships/slideLayout" Target="../slideLayouts/slideLayout1235.xml"/><Relationship Id="rId4" Type="http://schemas.openxmlformats.org/officeDocument/2006/relationships/slideLayout" Target="../slideLayouts/slideLayout1236.xml"/><Relationship Id="rId5" Type="http://schemas.openxmlformats.org/officeDocument/2006/relationships/slideLayout" Target="../slideLayouts/slideLayout1237.xml"/><Relationship Id="rId6" Type="http://schemas.openxmlformats.org/officeDocument/2006/relationships/slideLayout" Target="../slideLayouts/slideLayout1238.xml"/><Relationship Id="rId7" Type="http://schemas.openxmlformats.org/officeDocument/2006/relationships/slideLayout" Target="../slideLayouts/slideLayout1239.xml"/><Relationship Id="rId8" Type="http://schemas.openxmlformats.org/officeDocument/2006/relationships/slideLayout" Target="../slideLayouts/slideLayout1240.xml"/><Relationship Id="rId9" Type="http://schemas.openxmlformats.org/officeDocument/2006/relationships/slideLayout" Target="../slideLayouts/slideLayout1241.xml"/><Relationship Id="rId10" Type="http://schemas.openxmlformats.org/officeDocument/2006/relationships/slideLayout" Target="../slideLayouts/slideLayout1242.xml"/></Relationships>
</file>

<file path=ppt/slideMasters/_rels/slideMaster114.xml.rels><?xml version="1.0" encoding="UTF-8" standalone="yes"?>
<Relationships xmlns="http://schemas.openxmlformats.org/package/2006/relationships"><Relationship Id="rId11" Type="http://schemas.openxmlformats.org/officeDocument/2006/relationships/slideLayout" Target="../slideLayouts/slideLayout1254.xml"/><Relationship Id="rId12" Type="http://schemas.openxmlformats.org/officeDocument/2006/relationships/theme" Target="../theme/theme114.xml"/><Relationship Id="rId13" Type="http://schemas.openxmlformats.org/officeDocument/2006/relationships/image" Target="../media/image1.png"/><Relationship Id="rId1" Type="http://schemas.openxmlformats.org/officeDocument/2006/relationships/slideLayout" Target="../slideLayouts/slideLayout1244.xml"/><Relationship Id="rId2" Type="http://schemas.openxmlformats.org/officeDocument/2006/relationships/slideLayout" Target="../slideLayouts/slideLayout1245.xml"/><Relationship Id="rId3" Type="http://schemas.openxmlformats.org/officeDocument/2006/relationships/slideLayout" Target="../slideLayouts/slideLayout1246.xml"/><Relationship Id="rId4" Type="http://schemas.openxmlformats.org/officeDocument/2006/relationships/slideLayout" Target="../slideLayouts/slideLayout1247.xml"/><Relationship Id="rId5" Type="http://schemas.openxmlformats.org/officeDocument/2006/relationships/slideLayout" Target="../slideLayouts/slideLayout1248.xml"/><Relationship Id="rId6" Type="http://schemas.openxmlformats.org/officeDocument/2006/relationships/slideLayout" Target="../slideLayouts/slideLayout1249.xml"/><Relationship Id="rId7" Type="http://schemas.openxmlformats.org/officeDocument/2006/relationships/slideLayout" Target="../slideLayouts/slideLayout1250.xml"/><Relationship Id="rId8" Type="http://schemas.openxmlformats.org/officeDocument/2006/relationships/slideLayout" Target="../slideLayouts/slideLayout1251.xml"/><Relationship Id="rId9" Type="http://schemas.openxmlformats.org/officeDocument/2006/relationships/slideLayout" Target="../slideLayouts/slideLayout1252.xml"/><Relationship Id="rId10" Type="http://schemas.openxmlformats.org/officeDocument/2006/relationships/slideLayout" Target="../slideLayouts/slideLayout1253.xml"/></Relationships>
</file>

<file path=ppt/slideMasters/_rels/slideMaster115.xml.rels><?xml version="1.0" encoding="UTF-8" standalone="yes"?>
<Relationships xmlns="http://schemas.openxmlformats.org/package/2006/relationships"><Relationship Id="rId11" Type="http://schemas.openxmlformats.org/officeDocument/2006/relationships/slideLayout" Target="../slideLayouts/slideLayout1265.xml"/><Relationship Id="rId12" Type="http://schemas.openxmlformats.org/officeDocument/2006/relationships/theme" Target="../theme/theme115.xml"/><Relationship Id="rId13" Type="http://schemas.openxmlformats.org/officeDocument/2006/relationships/image" Target="../media/image1.png"/><Relationship Id="rId1" Type="http://schemas.openxmlformats.org/officeDocument/2006/relationships/slideLayout" Target="../slideLayouts/slideLayout1255.xml"/><Relationship Id="rId2" Type="http://schemas.openxmlformats.org/officeDocument/2006/relationships/slideLayout" Target="../slideLayouts/slideLayout1256.xml"/><Relationship Id="rId3" Type="http://schemas.openxmlformats.org/officeDocument/2006/relationships/slideLayout" Target="../slideLayouts/slideLayout1257.xml"/><Relationship Id="rId4" Type="http://schemas.openxmlformats.org/officeDocument/2006/relationships/slideLayout" Target="../slideLayouts/slideLayout1258.xml"/><Relationship Id="rId5" Type="http://schemas.openxmlformats.org/officeDocument/2006/relationships/slideLayout" Target="../slideLayouts/slideLayout1259.xml"/><Relationship Id="rId6" Type="http://schemas.openxmlformats.org/officeDocument/2006/relationships/slideLayout" Target="../slideLayouts/slideLayout1260.xml"/><Relationship Id="rId7" Type="http://schemas.openxmlformats.org/officeDocument/2006/relationships/slideLayout" Target="../slideLayouts/slideLayout1261.xml"/><Relationship Id="rId8" Type="http://schemas.openxmlformats.org/officeDocument/2006/relationships/slideLayout" Target="../slideLayouts/slideLayout1262.xml"/><Relationship Id="rId9" Type="http://schemas.openxmlformats.org/officeDocument/2006/relationships/slideLayout" Target="../slideLayouts/slideLayout1263.xml"/><Relationship Id="rId10" Type="http://schemas.openxmlformats.org/officeDocument/2006/relationships/slideLayout" Target="../slideLayouts/slideLayout1264.xml"/></Relationships>
</file>

<file path=ppt/slideMasters/_rels/slideMaster116.xml.rels><?xml version="1.0" encoding="UTF-8" standalone="yes"?>
<Relationships xmlns="http://schemas.openxmlformats.org/package/2006/relationships"><Relationship Id="rId11" Type="http://schemas.openxmlformats.org/officeDocument/2006/relationships/slideLayout" Target="../slideLayouts/slideLayout1276.xml"/><Relationship Id="rId12" Type="http://schemas.openxmlformats.org/officeDocument/2006/relationships/theme" Target="../theme/theme116.xml"/><Relationship Id="rId13" Type="http://schemas.openxmlformats.org/officeDocument/2006/relationships/image" Target="../media/image1.png"/><Relationship Id="rId1" Type="http://schemas.openxmlformats.org/officeDocument/2006/relationships/slideLayout" Target="../slideLayouts/slideLayout1266.xml"/><Relationship Id="rId2" Type="http://schemas.openxmlformats.org/officeDocument/2006/relationships/slideLayout" Target="../slideLayouts/slideLayout1267.xml"/><Relationship Id="rId3" Type="http://schemas.openxmlformats.org/officeDocument/2006/relationships/slideLayout" Target="../slideLayouts/slideLayout1268.xml"/><Relationship Id="rId4" Type="http://schemas.openxmlformats.org/officeDocument/2006/relationships/slideLayout" Target="../slideLayouts/slideLayout1269.xml"/><Relationship Id="rId5" Type="http://schemas.openxmlformats.org/officeDocument/2006/relationships/slideLayout" Target="../slideLayouts/slideLayout1270.xml"/><Relationship Id="rId6" Type="http://schemas.openxmlformats.org/officeDocument/2006/relationships/slideLayout" Target="../slideLayouts/slideLayout1271.xml"/><Relationship Id="rId7" Type="http://schemas.openxmlformats.org/officeDocument/2006/relationships/slideLayout" Target="../slideLayouts/slideLayout1272.xml"/><Relationship Id="rId8" Type="http://schemas.openxmlformats.org/officeDocument/2006/relationships/slideLayout" Target="../slideLayouts/slideLayout1273.xml"/><Relationship Id="rId9" Type="http://schemas.openxmlformats.org/officeDocument/2006/relationships/slideLayout" Target="../slideLayouts/slideLayout1274.xml"/><Relationship Id="rId10" Type="http://schemas.openxmlformats.org/officeDocument/2006/relationships/slideLayout" Target="../slideLayouts/slideLayout1275.xml"/></Relationships>
</file>

<file path=ppt/slideMasters/_rels/slideMaster117.xml.rels><?xml version="1.0" encoding="UTF-8" standalone="yes"?>
<Relationships xmlns="http://schemas.openxmlformats.org/package/2006/relationships"><Relationship Id="rId11" Type="http://schemas.openxmlformats.org/officeDocument/2006/relationships/slideLayout" Target="../slideLayouts/slideLayout1287.xml"/><Relationship Id="rId12" Type="http://schemas.openxmlformats.org/officeDocument/2006/relationships/slideLayout" Target="../slideLayouts/slideLayout1288.xml"/><Relationship Id="rId13" Type="http://schemas.openxmlformats.org/officeDocument/2006/relationships/theme" Target="../theme/theme117.xml"/><Relationship Id="rId1" Type="http://schemas.openxmlformats.org/officeDocument/2006/relationships/slideLayout" Target="../slideLayouts/slideLayout1277.xml"/><Relationship Id="rId2" Type="http://schemas.openxmlformats.org/officeDocument/2006/relationships/slideLayout" Target="../slideLayouts/slideLayout1278.xml"/><Relationship Id="rId3" Type="http://schemas.openxmlformats.org/officeDocument/2006/relationships/slideLayout" Target="../slideLayouts/slideLayout1279.xml"/><Relationship Id="rId4" Type="http://schemas.openxmlformats.org/officeDocument/2006/relationships/slideLayout" Target="../slideLayouts/slideLayout1280.xml"/><Relationship Id="rId5" Type="http://schemas.openxmlformats.org/officeDocument/2006/relationships/slideLayout" Target="../slideLayouts/slideLayout1281.xml"/><Relationship Id="rId6" Type="http://schemas.openxmlformats.org/officeDocument/2006/relationships/slideLayout" Target="../slideLayouts/slideLayout1282.xml"/><Relationship Id="rId7" Type="http://schemas.openxmlformats.org/officeDocument/2006/relationships/slideLayout" Target="../slideLayouts/slideLayout1283.xml"/><Relationship Id="rId8" Type="http://schemas.openxmlformats.org/officeDocument/2006/relationships/slideLayout" Target="../slideLayouts/slideLayout1284.xml"/><Relationship Id="rId9" Type="http://schemas.openxmlformats.org/officeDocument/2006/relationships/slideLayout" Target="../slideLayouts/slideLayout1285.xml"/><Relationship Id="rId10" Type="http://schemas.openxmlformats.org/officeDocument/2006/relationships/slideLayout" Target="../slideLayouts/slideLayout1286.xml"/></Relationships>
</file>

<file path=ppt/slideMasters/_rels/slideMaster118.xml.rels><?xml version="1.0" encoding="UTF-8" standalone="yes"?>
<Relationships xmlns="http://schemas.openxmlformats.org/package/2006/relationships"><Relationship Id="rId11" Type="http://schemas.openxmlformats.org/officeDocument/2006/relationships/slideLayout" Target="../slideLayouts/slideLayout1299.xml"/><Relationship Id="rId12" Type="http://schemas.openxmlformats.org/officeDocument/2006/relationships/theme" Target="../theme/theme118.xml"/><Relationship Id="rId13" Type="http://schemas.openxmlformats.org/officeDocument/2006/relationships/image" Target="../media/image1.png"/><Relationship Id="rId1" Type="http://schemas.openxmlformats.org/officeDocument/2006/relationships/slideLayout" Target="../slideLayouts/slideLayout1289.xml"/><Relationship Id="rId2" Type="http://schemas.openxmlformats.org/officeDocument/2006/relationships/slideLayout" Target="../slideLayouts/slideLayout1290.xml"/><Relationship Id="rId3" Type="http://schemas.openxmlformats.org/officeDocument/2006/relationships/slideLayout" Target="../slideLayouts/slideLayout1291.xml"/><Relationship Id="rId4" Type="http://schemas.openxmlformats.org/officeDocument/2006/relationships/slideLayout" Target="../slideLayouts/slideLayout1292.xml"/><Relationship Id="rId5" Type="http://schemas.openxmlformats.org/officeDocument/2006/relationships/slideLayout" Target="../slideLayouts/slideLayout1293.xml"/><Relationship Id="rId6" Type="http://schemas.openxmlformats.org/officeDocument/2006/relationships/slideLayout" Target="../slideLayouts/slideLayout1294.xml"/><Relationship Id="rId7" Type="http://schemas.openxmlformats.org/officeDocument/2006/relationships/slideLayout" Target="../slideLayouts/slideLayout1295.xml"/><Relationship Id="rId8" Type="http://schemas.openxmlformats.org/officeDocument/2006/relationships/slideLayout" Target="../slideLayouts/slideLayout1296.xml"/><Relationship Id="rId9" Type="http://schemas.openxmlformats.org/officeDocument/2006/relationships/slideLayout" Target="../slideLayouts/slideLayout1297.xml"/><Relationship Id="rId10" Type="http://schemas.openxmlformats.org/officeDocument/2006/relationships/slideLayout" Target="../slideLayouts/slideLayout1298.xml"/></Relationships>
</file>

<file path=ppt/slideMasters/_rels/slideMaster119.xml.rels><?xml version="1.0" encoding="UTF-8" standalone="yes"?>
<Relationships xmlns="http://schemas.openxmlformats.org/package/2006/relationships"><Relationship Id="rId11" Type="http://schemas.openxmlformats.org/officeDocument/2006/relationships/slideLayout" Target="../slideLayouts/slideLayout1310.xml"/><Relationship Id="rId12" Type="http://schemas.openxmlformats.org/officeDocument/2006/relationships/theme" Target="../theme/theme119.xml"/><Relationship Id="rId1" Type="http://schemas.openxmlformats.org/officeDocument/2006/relationships/slideLayout" Target="../slideLayouts/slideLayout1300.xml"/><Relationship Id="rId2" Type="http://schemas.openxmlformats.org/officeDocument/2006/relationships/slideLayout" Target="../slideLayouts/slideLayout1301.xml"/><Relationship Id="rId3" Type="http://schemas.openxmlformats.org/officeDocument/2006/relationships/slideLayout" Target="../slideLayouts/slideLayout1302.xml"/><Relationship Id="rId4" Type="http://schemas.openxmlformats.org/officeDocument/2006/relationships/slideLayout" Target="../slideLayouts/slideLayout1303.xml"/><Relationship Id="rId5" Type="http://schemas.openxmlformats.org/officeDocument/2006/relationships/slideLayout" Target="../slideLayouts/slideLayout1304.xml"/><Relationship Id="rId6" Type="http://schemas.openxmlformats.org/officeDocument/2006/relationships/slideLayout" Target="../slideLayouts/slideLayout1305.xml"/><Relationship Id="rId7" Type="http://schemas.openxmlformats.org/officeDocument/2006/relationships/slideLayout" Target="../slideLayouts/slideLayout1306.xml"/><Relationship Id="rId8" Type="http://schemas.openxmlformats.org/officeDocument/2006/relationships/slideLayout" Target="../slideLayouts/slideLayout1307.xml"/><Relationship Id="rId9" Type="http://schemas.openxmlformats.org/officeDocument/2006/relationships/slideLayout" Target="../slideLayouts/slideLayout1308.xml"/><Relationship Id="rId10" Type="http://schemas.openxmlformats.org/officeDocument/2006/relationships/slideLayout" Target="../slideLayouts/slideLayout130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20.xml.rels><?xml version="1.0" encoding="UTF-8" standalone="yes"?>
<Relationships xmlns="http://schemas.openxmlformats.org/package/2006/relationships"><Relationship Id="rId11" Type="http://schemas.openxmlformats.org/officeDocument/2006/relationships/slideLayout" Target="../slideLayouts/slideLayout1321.xml"/><Relationship Id="rId12" Type="http://schemas.openxmlformats.org/officeDocument/2006/relationships/theme" Target="../theme/theme120.xml"/><Relationship Id="rId1" Type="http://schemas.openxmlformats.org/officeDocument/2006/relationships/slideLayout" Target="../slideLayouts/slideLayout1311.xml"/><Relationship Id="rId2" Type="http://schemas.openxmlformats.org/officeDocument/2006/relationships/slideLayout" Target="../slideLayouts/slideLayout1312.xml"/><Relationship Id="rId3" Type="http://schemas.openxmlformats.org/officeDocument/2006/relationships/slideLayout" Target="../slideLayouts/slideLayout1313.xml"/><Relationship Id="rId4" Type="http://schemas.openxmlformats.org/officeDocument/2006/relationships/slideLayout" Target="../slideLayouts/slideLayout1314.xml"/><Relationship Id="rId5" Type="http://schemas.openxmlformats.org/officeDocument/2006/relationships/slideLayout" Target="../slideLayouts/slideLayout1315.xml"/><Relationship Id="rId6" Type="http://schemas.openxmlformats.org/officeDocument/2006/relationships/slideLayout" Target="../slideLayouts/slideLayout1316.xml"/><Relationship Id="rId7" Type="http://schemas.openxmlformats.org/officeDocument/2006/relationships/slideLayout" Target="../slideLayouts/slideLayout1317.xml"/><Relationship Id="rId8" Type="http://schemas.openxmlformats.org/officeDocument/2006/relationships/slideLayout" Target="../slideLayouts/slideLayout1318.xml"/><Relationship Id="rId9" Type="http://schemas.openxmlformats.org/officeDocument/2006/relationships/slideLayout" Target="../slideLayouts/slideLayout1319.xml"/><Relationship Id="rId10" Type="http://schemas.openxmlformats.org/officeDocument/2006/relationships/slideLayout" Target="../slideLayouts/slideLayout1320.xml"/></Relationships>
</file>

<file path=ppt/slideMasters/_rels/slideMaster121.xml.rels><?xml version="1.0" encoding="UTF-8" standalone="yes"?>
<Relationships xmlns="http://schemas.openxmlformats.org/package/2006/relationships"><Relationship Id="rId11" Type="http://schemas.openxmlformats.org/officeDocument/2006/relationships/slideLayout" Target="../slideLayouts/slideLayout1332.xml"/><Relationship Id="rId12" Type="http://schemas.openxmlformats.org/officeDocument/2006/relationships/theme" Target="../theme/theme121.xml"/><Relationship Id="rId13" Type="http://schemas.openxmlformats.org/officeDocument/2006/relationships/image" Target="../media/image1.png"/><Relationship Id="rId1" Type="http://schemas.openxmlformats.org/officeDocument/2006/relationships/slideLayout" Target="../slideLayouts/slideLayout1322.xml"/><Relationship Id="rId2" Type="http://schemas.openxmlformats.org/officeDocument/2006/relationships/slideLayout" Target="../slideLayouts/slideLayout1323.xml"/><Relationship Id="rId3" Type="http://schemas.openxmlformats.org/officeDocument/2006/relationships/slideLayout" Target="../slideLayouts/slideLayout1324.xml"/><Relationship Id="rId4" Type="http://schemas.openxmlformats.org/officeDocument/2006/relationships/slideLayout" Target="../slideLayouts/slideLayout1325.xml"/><Relationship Id="rId5" Type="http://schemas.openxmlformats.org/officeDocument/2006/relationships/slideLayout" Target="../slideLayouts/slideLayout1326.xml"/><Relationship Id="rId6" Type="http://schemas.openxmlformats.org/officeDocument/2006/relationships/slideLayout" Target="../slideLayouts/slideLayout1327.xml"/><Relationship Id="rId7" Type="http://schemas.openxmlformats.org/officeDocument/2006/relationships/slideLayout" Target="../slideLayouts/slideLayout1328.xml"/><Relationship Id="rId8" Type="http://schemas.openxmlformats.org/officeDocument/2006/relationships/slideLayout" Target="../slideLayouts/slideLayout1329.xml"/><Relationship Id="rId9" Type="http://schemas.openxmlformats.org/officeDocument/2006/relationships/slideLayout" Target="../slideLayouts/slideLayout1330.xml"/><Relationship Id="rId10" Type="http://schemas.openxmlformats.org/officeDocument/2006/relationships/slideLayout" Target="../slideLayouts/slideLayout1331.xml"/></Relationships>
</file>

<file path=ppt/slideMasters/_rels/slideMaster122.xml.rels><?xml version="1.0" encoding="UTF-8" standalone="yes"?>
<Relationships xmlns="http://schemas.openxmlformats.org/package/2006/relationships"><Relationship Id="rId11" Type="http://schemas.openxmlformats.org/officeDocument/2006/relationships/slideLayout" Target="../slideLayouts/slideLayout1343.xml"/><Relationship Id="rId12" Type="http://schemas.openxmlformats.org/officeDocument/2006/relationships/theme" Target="../theme/theme122.xml"/><Relationship Id="rId13" Type="http://schemas.openxmlformats.org/officeDocument/2006/relationships/image" Target="../media/image1.png"/><Relationship Id="rId1" Type="http://schemas.openxmlformats.org/officeDocument/2006/relationships/slideLayout" Target="../slideLayouts/slideLayout1333.xml"/><Relationship Id="rId2" Type="http://schemas.openxmlformats.org/officeDocument/2006/relationships/slideLayout" Target="../slideLayouts/slideLayout1334.xml"/><Relationship Id="rId3" Type="http://schemas.openxmlformats.org/officeDocument/2006/relationships/slideLayout" Target="../slideLayouts/slideLayout1335.xml"/><Relationship Id="rId4" Type="http://schemas.openxmlformats.org/officeDocument/2006/relationships/slideLayout" Target="../slideLayouts/slideLayout1336.xml"/><Relationship Id="rId5" Type="http://schemas.openxmlformats.org/officeDocument/2006/relationships/slideLayout" Target="../slideLayouts/slideLayout1337.xml"/><Relationship Id="rId6" Type="http://schemas.openxmlformats.org/officeDocument/2006/relationships/slideLayout" Target="../slideLayouts/slideLayout1338.xml"/><Relationship Id="rId7" Type="http://schemas.openxmlformats.org/officeDocument/2006/relationships/slideLayout" Target="../slideLayouts/slideLayout1339.xml"/><Relationship Id="rId8" Type="http://schemas.openxmlformats.org/officeDocument/2006/relationships/slideLayout" Target="../slideLayouts/slideLayout1340.xml"/><Relationship Id="rId9" Type="http://schemas.openxmlformats.org/officeDocument/2006/relationships/slideLayout" Target="../slideLayouts/slideLayout1341.xml"/><Relationship Id="rId10" Type="http://schemas.openxmlformats.org/officeDocument/2006/relationships/slideLayout" Target="../slideLayouts/slideLayout1342.xml"/></Relationships>
</file>

<file path=ppt/slideMasters/_rels/slideMaster123.xml.rels><?xml version="1.0" encoding="UTF-8" standalone="yes"?>
<Relationships xmlns="http://schemas.openxmlformats.org/package/2006/relationships"><Relationship Id="rId11" Type="http://schemas.openxmlformats.org/officeDocument/2006/relationships/slideLayout" Target="../slideLayouts/slideLayout1354.xml"/><Relationship Id="rId12" Type="http://schemas.openxmlformats.org/officeDocument/2006/relationships/theme" Target="../theme/theme123.xml"/><Relationship Id="rId13" Type="http://schemas.openxmlformats.org/officeDocument/2006/relationships/image" Target="../media/image1.png"/><Relationship Id="rId1" Type="http://schemas.openxmlformats.org/officeDocument/2006/relationships/slideLayout" Target="../slideLayouts/slideLayout1344.xml"/><Relationship Id="rId2" Type="http://schemas.openxmlformats.org/officeDocument/2006/relationships/slideLayout" Target="../slideLayouts/slideLayout1345.xml"/><Relationship Id="rId3" Type="http://schemas.openxmlformats.org/officeDocument/2006/relationships/slideLayout" Target="../slideLayouts/slideLayout1346.xml"/><Relationship Id="rId4" Type="http://schemas.openxmlformats.org/officeDocument/2006/relationships/slideLayout" Target="../slideLayouts/slideLayout1347.xml"/><Relationship Id="rId5" Type="http://schemas.openxmlformats.org/officeDocument/2006/relationships/slideLayout" Target="../slideLayouts/slideLayout1348.xml"/><Relationship Id="rId6" Type="http://schemas.openxmlformats.org/officeDocument/2006/relationships/slideLayout" Target="../slideLayouts/slideLayout1349.xml"/><Relationship Id="rId7" Type="http://schemas.openxmlformats.org/officeDocument/2006/relationships/slideLayout" Target="../slideLayouts/slideLayout1350.xml"/><Relationship Id="rId8" Type="http://schemas.openxmlformats.org/officeDocument/2006/relationships/slideLayout" Target="../slideLayouts/slideLayout1351.xml"/><Relationship Id="rId9" Type="http://schemas.openxmlformats.org/officeDocument/2006/relationships/slideLayout" Target="../slideLayouts/slideLayout1352.xml"/><Relationship Id="rId10" Type="http://schemas.openxmlformats.org/officeDocument/2006/relationships/slideLayout" Target="../slideLayouts/slideLayout1353.xml"/></Relationships>
</file>

<file path=ppt/slideMasters/_rels/slideMaster124.xml.rels><?xml version="1.0" encoding="UTF-8" standalone="yes"?>
<Relationships xmlns="http://schemas.openxmlformats.org/package/2006/relationships"><Relationship Id="rId11" Type="http://schemas.openxmlformats.org/officeDocument/2006/relationships/slideLayout" Target="../slideLayouts/slideLayout1365.xml"/><Relationship Id="rId12" Type="http://schemas.openxmlformats.org/officeDocument/2006/relationships/theme" Target="../theme/theme124.xml"/><Relationship Id="rId13" Type="http://schemas.openxmlformats.org/officeDocument/2006/relationships/image" Target="../media/image1.png"/><Relationship Id="rId1" Type="http://schemas.openxmlformats.org/officeDocument/2006/relationships/slideLayout" Target="../slideLayouts/slideLayout1355.xml"/><Relationship Id="rId2" Type="http://schemas.openxmlformats.org/officeDocument/2006/relationships/slideLayout" Target="../slideLayouts/slideLayout1356.xml"/><Relationship Id="rId3" Type="http://schemas.openxmlformats.org/officeDocument/2006/relationships/slideLayout" Target="../slideLayouts/slideLayout1357.xml"/><Relationship Id="rId4" Type="http://schemas.openxmlformats.org/officeDocument/2006/relationships/slideLayout" Target="../slideLayouts/slideLayout1358.xml"/><Relationship Id="rId5" Type="http://schemas.openxmlformats.org/officeDocument/2006/relationships/slideLayout" Target="../slideLayouts/slideLayout1359.xml"/><Relationship Id="rId6" Type="http://schemas.openxmlformats.org/officeDocument/2006/relationships/slideLayout" Target="../slideLayouts/slideLayout1360.xml"/><Relationship Id="rId7" Type="http://schemas.openxmlformats.org/officeDocument/2006/relationships/slideLayout" Target="../slideLayouts/slideLayout1361.xml"/><Relationship Id="rId8" Type="http://schemas.openxmlformats.org/officeDocument/2006/relationships/slideLayout" Target="../slideLayouts/slideLayout1362.xml"/><Relationship Id="rId9" Type="http://schemas.openxmlformats.org/officeDocument/2006/relationships/slideLayout" Target="../slideLayouts/slideLayout1363.xml"/><Relationship Id="rId10" Type="http://schemas.openxmlformats.org/officeDocument/2006/relationships/slideLayout" Target="../slideLayouts/slideLayout1364.xml"/></Relationships>
</file>

<file path=ppt/slideMasters/_rels/slideMaster125.xml.rels><?xml version="1.0" encoding="UTF-8" standalone="yes"?>
<Relationships xmlns="http://schemas.openxmlformats.org/package/2006/relationships"><Relationship Id="rId11" Type="http://schemas.openxmlformats.org/officeDocument/2006/relationships/slideLayout" Target="../slideLayouts/slideLayout1376.xml"/><Relationship Id="rId12" Type="http://schemas.openxmlformats.org/officeDocument/2006/relationships/theme" Target="../theme/theme125.xml"/><Relationship Id="rId13" Type="http://schemas.openxmlformats.org/officeDocument/2006/relationships/image" Target="../media/image1.png"/><Relationship Id="rId1" Type="http://schemas.openxmlformats.org/officeDocument/2006/relationships/slideLayout" Target="../slideLayouts/slideLayout1366.xml"/><Relationship Id="rId2" Type="http://schemas.openxmlformats.org/officeDocument/2006/relationships/slideLayout" Target="../slideLayouts/slideLayout1367.xml"/><Relationship Id="rId3" Type="http://schemas.openxmlformats.org/officeDocument/2006/relationships/slideLayout" Target="../slideLayouts/slideLayout1368.xml"/><Relationship Id="rId4" Type="http://schemas.openxmlformats.org/officeDocument/2006/relationships/slideLayout" Target="../slideLayouts/slideLayout1369.xml"/><Relationship Id="rId5" Type="http://schemas.openxmlformats.org/officeDocument/2006/relationships/slideLayout" Target="../slideLayouts/slideLayout1370.xml"/><Relationship Id="rId6" Type="http://schemas.openxmlformats.org/officeDocument/2006/relationships/slideLayout" Target="../slideLayouts/slideLayout1371.xml"/><Relationship Id="rId7" Type="http://schemas.openxmlformats.org/officeDocument/2006/relationships/slideLayout" Target="../slideLayouts/slideLayout1372.xml"/><Relationship Id="rId8" Type="http://schemas.openxmlformats.org/officeDocument/2006/relationships/slideLayout" Target="../slideLayouts/slideLayout1373.xml"/><Relationship Id="rId9" Type="http://schemas.openxmlformats.org/officeDocument/2006/relationships/slideLayout" Target="../slideLayouts/slideLayout1374.xml"/><Relationship Id="rId10" Type="http://schemas.openxmlformats.org/officeDocument/2006/relationships/slideLayout" Target="../slideLayouts/slideLayout1375.xml"/></Relationships>
</file>

<file path=ppt/slideMasters/_rels/slideMaster126.xml.rels><?xml version="1.0" encoding="UTF-8" standalone="yes"?>
<Relationships xmlns="http://schemas.openxmlformats.org/package/2006/relationships"><Relationship Id="rId11" Type="http://schemas.openxmlformats.org/officeDocument/2006/relationships/slideLayout" Target="../slideLayouts/slideLayout1387.xml"/><Relationship Id="rId12" Type="http://schemas.openxmlformats.org/officeDocument/2006/relationships/theme" Target="../theme/theme126.xml"/><Relationship Id="rId1" Type="http://schemas.openxmlformats.org/officeDocument/2006/relationships/slideLayout" Target="../slideLayouts/slideLayout1377.xml"/><Relationship Id="rId2" Type="http://schemas.openxmlformats.org/officeDocument/2006/relationships/slideLayout" Target="../slideLayouts/slideLayout1378.xml"/><Relationship Id="rId3" Type="http://schemas.openxmlformats.org/officeDocument/2006/relationships/slideLayout" Target="../slideLayouts/slideLayout1379.xml"/><Relationship Id="rId4" Type="http://schemas.openxmlformats.org/officeDocument/2006/relationships/slideLayout" Target="../slideLayouts/slideLayout1380.xml"/><Relationship Id="rId5" Type="http://schemas.openxmlformats.org/officeDocument/2006/relationships/slideLayout" Target="../slideLayouts/slideLayout1381.xml"/><Relationship Id="rId6" Type="http://schemas.openxmlformats.org/officeDocument/2006/relationships/slideLayout" Target="../slideLayouts/slideLayout1382.xml"/><Relationship Id="rId7" Type="http://schemas.openxmlformats.org/officeDocument/2006/relationships/slideLayout" Target="../slideLayouts/slideLayout1383.xml"/><Relationship Id="rId8" Type="http://schemas.openxmlformats.org/officeDocument/2006/relationships/slideLayout" Target="../slideLayouts/slideLayout1384.xml"/><Relationship Id="rId9" Type="http://schemas.openxmlformats.org/officeDocument/2006/relationships/slideLayout" Target="../slideLayouts/slideLayout1385.xml"/><Relationship Id="rId10" Type="http://schemas.openxmlformats.org/officeDocument/2006/relationships/slideLayout" Target="../slideLayouts/slideLayout1386.xml"/></Relationships>
</file>

<file path=ppt/slideMasters/_rels/slideMaster127.xml.rels><?xml version="1.0" encoding="UTF-8" standalone="yes"?>
<Relationships xmlns="http://schemas.openxmlformats.org/package/2006/relationships"><Relationship Id="rId11" Type="http://schemas.openxmlformats.org/officeDocument/2006/relationships/slideLayout" Target="../slideLayouts/slideLayout1398.xml"/><Relationship Id="rId12" Type="http://schemas.openxmlformats.org/officeDocument/2006/relationships/theme" Target="../theme/theme127.xml"/><Relationship Id="rId1" Type="http://schemas.openxmlformats.org/officeDocument/2006/relationships/slideLayout" Target="../slideLayouts/slideLayout1388.xml"/><Relationship Id="rId2" Type="http://schemas.openxmlformats.org/officeDocument/2006/relationships/slideLayout" Target="../slideLayouts/slideLayout1389.xml"/><Relationship Id="rId3" Type="http://schemas.openxmlformats.org/officeDocument/2006/relationships/slideLayout" Target="../slideLayouts/slideLayout1390.xml"/><Relationship Id="rId4" Type="http://schemas.openxmlformats.org/officeDocument/2006/relationships/slideLayout" Target="../slideLayouts/slideLayout1391.xml"/><Relationship Id="rId5" Type="http://schemas.openxmlformats.org/officeDocument/2006/relationships/slideLayout" Target="../slideLayouts/slideLayout1392.xml"/><Relationship Id="rId6" Type="http://schemas.openxmlformats.org/officeDocument/2006/relationships/slideLayout" Target="../slideLayouts/slideLayout1393.xml"/><Relationship Id="rId7" Type="http://schemas.openxmlformats.org/officeDocument/2006/relationships/slideLayout" Target="../slideLayouts/slideLayout1394.xml"/><Relationship Id="rId8" Type="http://schemas.openxmlformats.org/officeDocument/2006/relationships/slideLayout" Target="../slideLayouts/slideLayout1395.xml"/><Relationship Id="rId9" Type="http://schemas.openxmlformats.org/officeDocument/2006/relationships/slideLayout" Target="../slideLayouts/slideLayout1396.xml"/><Relationship Id="rId10" Type="http://schemas.openxmlformats.org/officeDocument/2006/relationships/slideLayout" Target="../slideLayouts/slideLayout1397.xml"/></Relationships>
</file>

<file path=ppt/slideMasters/_rels/slideMaster128.xml.rels><?xml version="1.0" encoding="UTF-8" standalone="yes"?>
<Relationships xmlns="http://schemas.openxmlformats.org/package/2006/relationships"><Relationship Id="rId11" Type="http://schemas.openxmlformats.org/officeDocument/2006/relationships/slideLayout" Target="../slideLayouts/slideLayout1409.xml"/><Relationship Id="rId12" Type="http://schemas.openxmlformats.org/officeDocument/2006/relationships/slideLayout" Target="../slideLayouts/slideLayout1410.xml"/><Relationship Id="rId13" Type="http://schemas.openxmlformats.org/officeDocument/2006/relationships/theme" Target="../theme/theme128.xml"/><Relationship Id="rId14" Type="http://schemas.openxmlformats.org/officeDocument/2006/relationships/image" Target="../media/image1.png"/><Relationship Id="rId1" Type="http://schemas.openxmlformats.org/officeDocument/2006/relationships/slideLayout" Target="../slideLayouts/slideLayout1399.xml"/><Relationship Id="rId2" Type="http://schemas.openxmlformats.org/officeDocument/2006/relationships/slideLayout" Target="../slideLayouts/slideLayout1400.xml"/><Relationship Id="rId3" Type="http://schemas.openxmlformats.org/officeDocument/2006/relationships/slideLayout" Target="../slideLayouts/slideLayout1401.xml"/><Relationship Id="rId4" Type="http://schemas.openxmlformats.org/officeDocument/2006/relationships/slideLayout" Target="../slideLayouts/slideLayout1402.xml"/><Relationship Id="rId5" Type="http://schemas.openxmlformats.org/officeDocument/2006/relationships/slideLayout" Target="../slideLayouts/slideLayout1403.xml"/><Relationship Id="rId6" Type="http://schemas.openxmlformats.org/officeDocument/2006/relationships/slideLayout" Target="../slideLayouts/slideLayout1404.xml"/><Relationship Id="rId7" Type="http://schemas.openxmlformats.org/officeDocument/2006/relationships/slideLayout" Target="../slideLayouts/slideLayout1405.xml"/><Relationship Id="rId8" Type="http://schemas.openxmlformats.org/officeDocument/2006/relationships/slideLayout" Target="../slideLayouts/slideLayout1406.xml"/><Relationship Id="rId9" Type="http://schemas.openxmlformats.org/officeDocument/2006/relationships/slideLayout" Target="../slideLayouts/slideLayout1407.xml"/><Relationship Id="rId10" Type="http://schemas.openxmlformats.org/officeDocument/2006/relationships/slideLayout" Target="../slideLayouts/slideLayout1408.xml"/></Relationships>
</file>

<file path=ppt/slideMasters/_rels/slideMaster129.xml.rels><?xml version="1.0" encoding="UTF-8" standalone="yes"?>
<Relationships xmlns="http://schemas.openxmlformats.org/package/2006/relationships"><Relationship Id="rId11" Type="http://schemas.openxmlformats.org/officeDocument/2006/relationships/slideLayout" Target="../slideLayouts/slideLayout1421.xml"/><Relationship Id="rId12" Type="http://schemas.openxmlformats.org/officeDocument/2006/relationships/theme" Target="../theme/theme129.xml"/><Relationship Id="rId1" Type="http://schemas.openxmlformats.org/officeDocument/2006/relationships/slideLayout" Target="../slideLayouts/slideLayout1411.xml"/><Relationship Id="rId2" Type="http://schemas.openxmlformats.org/officeDocument/2006/relationships/slideLayout" Target="../slideLayouts/slideLayout1412.xml"/><Relationship Id="rId3" Type="http://schemas.openxmlformats.org/officeDocument/2006/relationships/slideLayout" Target="../slideLayouts/slideLayout1413.xml"/><Relationship Id="rId4" Type="http://schemas.openxmlformats.org/officeDocument/2006/relationships/slideLayout" Target="../slideLayouts/slideLayout1414.xml"/><Relationship Id="rId5" Type="http://schemas.openxmlformats.org/officeDocument/2006/relationships/slideLayout" Target="../slideLayouts/slideLayout1415.xml"/><Relationship Id="rId6" Type="http://schemas.openxmlformats.org/officeDocument/2006/relationships/slideLayout" Target="../slideLayouts/slideLayout1416.xml"/><Relationship Id="rId7" Type="http://schemas.openxmlformats.org/officeDocument/2006/relationships/slideLayout" Target="../slideLayouts/slideLayout1417.xml"/><Relationship Id="rId8" Type="http://schemas.openxmlformats.org/officeDocument/2006/relationships/slideLayout" Target="../slideLayouts/slideLayout1418.xml"/><Relationship Id="rId9" Type="http://schemas.openxmlformats.org/officeDocument/2006/relationships/slideLayout" Target="../slideLayouts/slideLayout1419.xml"/><Relationship Id="rId10" Type="http://schemas.openxmlformats.org/officeDocument/2006/relationships/slideLayout" Target="../slideLayouts/slideLayout1420.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30.xml.rels><?xml version="1.0" encoding="UTF-8" standalone="yes"?>
<Relationships xmlns="http://schemas.openxmlformats.org/package/2006/relationships"><Relationship Id="rId11" Type="http://schemas.openxmlformats.org/officeDocument/2006/relationships/slideLayout" Target="../slideLayouts/slideLayout1432.xml"/><Relationship Id="rId12" Type="http://schemas.openxmlformats.org/officeDocument/2006/relationships/theme" Target="../theme/theme130.xml"/><Relationship Id="rId1" Type="http://schemas.openxmlformats.org/officeDocument/2006/relationships/slideLayout" Target="../slideLayouts/slideLayout1422.xml"/><Relationship Id="rId2" Type="http://schemas.openxmlformats.org/officeDocument/2006/relationships/slideLayout" Target="../slideLayouts/slideLayout1423.xml"/><Relationship Id="rId3" Type="http://schemas.openxmlformats.org/officeDocument/2006/relationships/slideLayout" Target="../slideLayouts/slideLayout1424.xml"/><Relationship Id="rId4" Type="http://schemas.openxmlformats.org/officeDocument/2006/relationships/slideLayout" Target="../slideLayouts/slideLayout1425.xml"/><Relationship Id="rId5" Type="http://schemas.openxmlformats.org/officeDocument/2006/relationships/slideLayout" Target="../slideLayouts/slideLayout1426.xml"/><Relationship Id="rId6" Type="http://schemas.openxmlformats.org/officeDocument/2006/relationships/slideLayout" Target="../slideLayouts/slideLayout1427.xml"/><Relationship Id="rId7" Type="http://schemas.openxmlformats.org/officeDocument/2006/relationships/slideLayout" Target="../slideLayouts/slideLayout1428.xml"/><Relationship Id="rId8" Type="http://schemas.openxmlformats.org/officeDocument/2006/relationships/slideLayout" Target="../slideLayouts/slideLayout1429.xml"/><Relationship Id="rId9" Type="http://schemas.openxmlformats.org/officeDocument/2006/relationships/slideLayout" Target="../slideLayouts/slideLayout1430.xml"/><Relationship Id="rId10" Type="http://schemas.openxmlformats.org/officeDocument/2006/relationships/slideLayout" Target="../slideLayouts/slideLayout1431.xml"/></Relationships>
</file>

<file path=ppt/slideMasters/_rels/slideMaster131.xml.rels><?xml version="1.0" encoding="UTF-8" standalone="yes"?>
<Relationships xmlns="http://schemas.openxmlformats.org/package/2006/relationships"><Relationship Id="rId11" Type="http://schemas.openxmlformats.org/officeDocument/2006/relationships/slideLayout" Target="../slideLayouts/slideLayout1443.xml"/><Relationship Id="rId12" Type="http://schemas.openxmlformats.org/officeDocument/2006/relationships/theme" Target="../theme/theme131.xml"/><Relationship Id="rId13" Type="http://schemas.openxmlformats.org/officeDocument/2006/relationships/image" Target="../media/image1.png"/><Relationship Id="rId1" Type="http://schemas.openxmlformats.org/officeDocument/2006/relationships/slideLayout" Target="../slideLayouts/slideLayout1433.xml"/><Relationship Id="rId2" Type="http://schemas.openxmlformats.org/officeDocument/2006/relationships/slideLayout" Target="../slideLayouts/slideLayout1434.xml"/><Relationship Id="rId3" Type="http://schemas.openxmlformats.org/officeDocument/2006/relationships/slideLayout" Target="../slideLayouts/slideLayout1435.xml"/><Relationship Id="rId4" Type="http://schemas.openxmlformats.org/officeDocument/2006/relationships/slideLayout" Target="../slideLayouts/slideLayout1436.xml"/><Relationship Id="rId5" Type="http://schemas.openxmlformats.org/officeDocument/2006/relationships/slideLayout" Target="../slideLayouts/slideLayout1437.xml"/><Relationship Id="rId6" Type="http://schemas.openxmlformats.org/officeDocument/2006/relationships/slideLayout" Target="../slideLayouts/slideLayout1438.xml"/><Relationship Id="rId7" Type="http://schemas.openxmlformats.org/officeDocument/2006/relationships/slideLayout" Target="../slideLayouts/slideLayout1439.xml"/><Relationship Id="rId8" Type="http://schemas.openxmlformats.org/officeDocument/2006/relationships/slideLayout" Target="../slideLayouts/slideLayout1440.xml"/><Relationship Id="rId9" Type="http://schemas.openxmlformats.org/officeDocument/2006/relationships/slideLayout" Target="../slideLayouts/slideLayout1441.xml"/><Relationship Id="rId10" Type="http://schemas.openxmlformats.org/officeDocument/2006/relationships/slideLayout" Target="../slideLayouts/slideLayout1442.xml"/></Relationships>
</file>

<file path=ppt/slideMasters/_rels/slideMaster132.xml.rels><?xml version="1.0" encoding="UTF-8" standalone="yes"?>
<Relationships xmlns="http://schemas.openxmlformats.org/package/2006/relationships"><Relationship Id="rId3" Type="http://schemas.openxmlformats.org/officeDocument/2006/relationships/slideLayout" Target="../slideLayouts/slideLayout1446.xml"/><Relationship Id="rId4" Type="http://schemas.openxmlformats.org/officeDocument/2006/relationships/slideLayout" Target="../slideLayouts/slideLayout1447.xml"/><Relationship Id="rId5" Type="http://schemas.openxmlformats.org/officeDocument/2006/relationships/slideLayout" Target="../slideLayouts/slideLayout1448.xml"/><Relationship Id="rId6" Type="http://schemas.openxmlformats.org/officeDocument/2006/relationships/slideLayout" Target="../slideLayouts/slideLayout1449.xml"/><Relationship Id="rId7" Type="http://schemas.openxmlformats.org/officeDocument/2006/relationships/theme" Target="../theme/theme132.xml"/><Relationship Id="rId1" Type="http://schemas.openxmlformats.org/officeDocument/2006/relationships/slideLayout" Target="../slideLayouts/slideLayout1444.xml"/><Relationship Id="rId2" Type="http://schemas.openxmlformats.org/officeDocument/2006/relationships/slideLayout" Target="../slideLayouts/slideLayout1445.xml"/></Relationships>
</file>

<file path=ppt/slideMasters/_rels/slideMaster133.xml.rels><?xml version="1.0" encoding="UTF-8" standalone="yes"?>
<Relationships xmlns="http://schemas.openxmlformats.org/package/2006/relationships"><Relationship Id="rId3" Type="http://schemas.openxmlformats.org/officeDocument/2006/relationships/slideLayout" Target="../slideLayouts/slideLayout1452.xml"/><Relationship Id="rId4" Type="http://schemas.openxmlformats.org/officeDocument/2006/relationships/slideLayout" Target="../slideLayouts/slideLayout1453.xml"/><Relationship Id="rId5" Type="http://schemas.openxmlformats.org/officeDocument/2006/relationships/slideLayout" Target="../slideLayouts/slideLayout1454.xml"/><Relationship Id="rId6" Type="http://schemas.openxmlformats.org/officeDocument/2006/relationships/slideLayout" Target="../slideLayouts/slideLayout1455.xml"/><Relationship Id="rId7" Type="http://schemas.openxmlformats.org/officeDocument/2006/relationships/theme" Target="../theme/theme133.xml"/><Relationship Id="rId1" Type="http://schemas.openxmlformats.org/officeDocument/2006/relationships/slideLayout" Target="../slideLayouts/slideLayout1450.xml"/><Relationship Id="rId2" Type="http://schemas.openxmlformats.org/officeDocument/2006/relationships/slideLayout" Target="../slideLayouts/slideLayout1451.xml"/></Relationships>
</file>

<file path=ppt/slideMasters/_rels/slideMaster134.xml.rels><?xml version="1.0" encoding="UTF-8" standalone="yes"?>
<Relationships xmlns="http://schemas.openxmlformats.org/package/2006/relationships"><Relationship Id="rId3" Type="http://schemas.openxmlformats.org/officeDocument/2006/relationships/slideLayout" Target="../slideLayouts/slideLayout1458.xml"/><Relationship Id="rId4" Type="http://schemas.openxmlformats.org/officeDocument/2006/relationships/slideLayout" Target="../slideLayouts/slideLayout1459.xml"/><Relationship Id="rId5" Type="http://schemas.openxmlformats.org/officeDocument/2006/relationships/slideLayout" Target="../slideLayouts/slideLayout1460.xml"/><Relationship Id="rId6" Type="http://schemas.openxmlformats.org/officeDocument/2006/relationships/slideLayout" Target="../slideLayouts/slideLayout1461.xml"/><Relationship Id="rId7" Type="http://schemas.openxmlformats.org/officeDocument/2006/relationships/theme" Target="../theme/theme134.xml"/><Relationship Id="rId1" Type="http://schemas.openxmlformats.org/officeDocument/2006/relationships/slideLayout" Target="../slideLayouts/slideLayout1456.xml"/><Relationship Id="rId2" Type="http://schemas.openxmlformats.org/officeDocument/2006/relationships/slideLayout" Target="../slideLayouts/slideLayout1457.xml"/></Relationships>
</file>

<file path=ppt/slideMasters/_rels/slideMaster135.xml.rels><?xml version="1.0" encoding="UTF-8" standalone="yes"?>
<Relationships xmlns="http://schemas.openxmlformats.org/package/2006/relationships"><Relationship Id="rId11" Type="http://schemas.openxmlformats.org/officeDocument/2006/relationships/slideLayout" Target="../slideLayouts/slideLayout1472.xml"/><Relationship Id="rId12" Type="http://schemas.openxmlformats.org/officeDocument/2006/relationships/theme" Target="../theme/theme135.xml"/><Relationship Id="rId13" Type="http://schemas.openxmlformats.org/officeDocument/2006/relationships/image" Target="../media/image1.png"/><Relationship Id="rId1" Type="http://schemas.openxmlformats.org/officeDocument/2006/relationships/slideLayout" Target="../slideLayouts/slideLayout1462.xml"/><Relationship Id="rId2" Type="http://schemas.openxmlformats.org/officeDocument/2006/relationships/slideLayout" Target="../slideLayouts/slideLayout1463.xml"/><Relationship Id="rId3" Type="http://schemas.openxmlformats.org/officeDocument/2006/relationships/slideLayout" Target="../slideLayouts/slideLayout1464.xml"/><Relationship Id="rId4" Type="http://schemas.openxmlformats.org/officeDocument/2006/relationships/slideLayout" Target="../slideLayouts/slideLayout1465.xml"/><Relationship Id="rId5" Type="http://schemas.openxmlformats.org/officeDocument/2006/relationships/slideLayout" Target="../slideLayouts/slideLayout1466.xml"/><Relationship Id="rId6" Type="http://schemas.openxmlformats.org/officeDocument/2006/relationships/slideLayout" Target="../slideLayouts/slideLayout1467.xml"/><Relationship Id="rId7" Type="http://schemas.openxmlformats.org/officeDocument/2006/relationships/slideLayout" Target="../slideLayouts/slideLayout1468.xml"/><Relationship Id="rId8" Type="http://schemas.openxmlformats.org/officeDocument/2006/relationships/slideLayout" Target="../slideLayouts/slideLayout1469.xml"/><Relationship Id="rId9" Type="http://schemas.openxmlformats.org/officeDocument/2006/relationships/slideLayout" Target="../slideLayouts/slideLayout1470.xml"/><Relationship Id="rId10" Type="http://schemas.openxmlformats.org/officeDocument/2006/relationships/slideLayout" Target="../slideLayouts/slideLayout1471.xml"/></Relationships>
</file>

<file path=ppt/slideMasters/_rels/slideMaster136.xml.rels><?xml version="1.0" encoding="UTF-8" standalone="yes"?>
<Relationships xmlns="http://schemas.openxmlformats.org/package/2006/relationships"><Relationship Id="rId11" Type="http://schemas.openxmlformats.org/officeDocument/2006/relationships/slideLayout" Target="../slideLayouts/slideLayout1483.xml"/><Relationship Id="rId12" Type="http://schemas.openxmlformats.org/officeDocument/2006/relationships/theme" Target="../theme/theme136.xml"/><Relationship Id="rId13" Type="http://schemas.openxmlformats.org/officeDocument/2006/relationships/image" Target="../media/image1.png"/><Relationship Id="rId1" Type="http://schemas.openxmlformats.org/officeDocument/2006/relationships/slideLayout" Target="../slideLayouts/slideLayout1473.xml"/><Relationship Id="rId2" Type="http://schemas.openxmlformats.org/officeDocument/2006/relationships/slideLayout" Target="../slideLayouts/slideLayout1474.xml"/><Relationship Id="rId3" Type="http://schemas.openxmlformats.org/officeDocument/2006/relationships/slideLayout" Target="../slideLayouts/slideLayout1475.xml"/><Relationship Id="rId4" Type="http://schemas.openxmlformats.org/officeDocument/2006/relationships/slideLayout" Target="../slideLayouts/slideLayout1476.xml"/><Relationship Id="rId5" Type="http://schemas.openxmlformats.org/officeDocument/2006/relationships/slideLayout" Target="../slideLayouts/slideLayout1477.xml"/><Relationship Id="rId6" Type="http://schemas.openxmlformats.org/officeDocument/2006/relationships/slideLayout" Target="../slideLayouts/slideLayout1478.xml"/><Relationship Id="rId7" Type="http://schemas.openxmlformats.org/officeDocument/2006/relationships/slideLayout" Target="../slideLayouts/slideLayout1479.xml"/><Relationship Id="rId8" Type="http://schemas.openxmlformats.org/officeDocument/2006/relationships/slideLayout" Target="../slideLayouts/slideLayout1480.xml"/><Relationship Id="rId9" Type="http://schemas.openxmlformats.org/officeDocument/2006/relationships/slideLayout" Target="../slideLayouts/slideLayout1481.xml"/><Relationship Id="rId10" Type="http://schemas.openxmlformats.org/officeDocument/2006/relationships/slideLayout" Target="../slideLayouts/slideLayout1482.xml"/></Relationships>
</file>

<file path=ppt/slideMasters/_rels/slideMaster137.xml.rels><?xml version="1.0" encoding="UTF-8" standalone="yes"?>
<Relationships xmlns="http://schemas.openxmlformats.org/package/2006/relationships"><Relationship Id="rId11" Type="http://schemas.openxmlformats.org/officeDocument/2006/relationships/slideLayout" Target="../slideLayouts/slideLayout1494.xml"/><Relationship Id="rId12" Type="http://schemas.openxmlformats.org/officeDocument/2006/relationships/theme" Target="../theme/theme137.xml"/><Relationship Id="rId13" Type="http://schemas.openxmlformats.org/officeDocument/2006/relationships/image" Target="../media/image1.png"/><Relationship Id="rId1" Type="http://schemas.openxmlformats.org/officeDocument/2006/relationships/slideLayout" Target="../slideLayouts/slideLayout1484.xml"/><Relationship Id="rId2" Type="http://schemas.openxmlformats.org/officeDocument/2006/relationships/slideLayout" Target="../slideLayouts/slideLayout1485.xml"/><Relationship Id="rId3" Type="http://schemas.openxmlformats.org/officeDocument/2006/relationships/slideLayout" Target="../slideLayouts/slideLayout1486.xml"/><Relationship Id="rId4" Type="http://schemas.openxmlformats.org/officeDocument/2006/relationships/slideLayout" Target="../slideLayouts/slideLayout1487.xml"/><Relationship Id="rId5" Type="http://schemas.openxmlformats.org/officeDocument/2006/relationships/slideLayout" Target="../slideLayouts/slideLayout1488.xml"/><Relationship Id="rId6" Type="http://schemas.openxmlformats.org/officeDocument/2006/relationships/slideLayout" Target="../slideLayouts/slideLayout1489.xml"/><Relationship Id="rId7" Type="http://schemas.openxmlformats.org/officeDocument/2006/relationships/slideLayout" Target="../slideLayouts/slideLayout1490.xml"/><Relationship Id="rId8" Type="http://schemas.openxmlformats.org/officeDocument/2006/relationships/slideLayout" Target="../slideLayouts/slideLayout1491.xml"/><Relationship Id="rId9" Type="http://schemas.openxmlformats.org/officeDocument/2006/relationships/slideLayout" Target="../slideLayouts/slideLayout1492.xml"/><Relationship Id="rId10" Type="http://schemas.openxmlformats.org/officeDocument/2006/relationships/slideLayout" Target="../slideLayouts/slideLayout1493.xml"/></Relationships>
</file>

<file path=ppt/slideMasters/_rels/slideMaster138.xml.rels><?xml version="1.0" encoding="UTF-8" standalone="yes"?>
<Relationships xmlns="http://schemas.openxmlformats.org/package/2006/relationships"><Relationship Id="rId11" Type="http://schemas.openxmlformats.org/officeDocument/2006/relationships/slideLayout" Target="../slideLayouts/slideLayout1505.xml"/><Relationship Id="rId12" Type="http://schemas.openxmlformats.org/officeDocument/2006/relationships/theme" Target="../theme/theme138.xml"/><Relationship Id="rId13" Type="http://schemas.openxmlformats.org/officeDocument/2006/relationships/image" Target="../media/image1.png"/><Relationship Id="rId1" Type="http://schemas.openxmlformats.org/officeDocument/2006/relationships/slideLayout" Target="../slideLayouts/slideLayout1495.xml"/><Relationship Id="rId2" Type="http://schemas.openxmlformats.org/officeDocument/2006/relationships/slideLayout" Target="../slideLayouts/slideLayout1496.xml"/><Relationship Id="rId3" Type="http://schemas.openxmlformats.org/officeDocument/2006/relationships/slideLayout" Target="../slideLayouts/slideLayout1497.xml"/><Relationship Id="rId4" Type="http://schemas.openxmlformats.org/officeDocument/2006/relationships/slideLayout" Target="../slideLayouts/slideLayout1498.xml"/><Relationship Id="rId5" Type="http://schemas.openxmlformats.org/officeDocument/2006/relationships/slideLayout" Target="../slideLayouts/slideLayout1499.xml"/><Relationship Id="rId6" Type="http://schemas.openxmlformats.org/officeDocument/2006/relationships/slideLayout" Target="../slideLayouts/slideLayout1500.xml"/><Relationship Id="rId7" Type="http://schemas.openxmlformats.org/officeDocument/2006/relationships/slideLayout" Target="../slideLayouts/slideLayout1501.xml"/><Relationship Id="rId8" Type="http://schemas.openxmlformats.org/officeDocument/2006/relationships/slideLayout" Target="../slideLayouts/slideLayout1502.xml"/><Relationship Id="rId9" Type="http://schemas.openxmlformats.org/officeDocument/2006/relationships/slideLayout" Target="../slideLayouts/slideLayout1503.xml"/><Relationship Id="rId10" Type="http://schemas.openxmlformats.org/officeDocument/2006/relationships/slideLayout" Target="../slideLayouts/slideLayout1504.xml"/></Relationships>
</file>

<file path=ppt/slideMasters/_rels/slideMaster139.xml.rels><?xml version="1.0" encoding="UTF-8" standalone="yes"?>
<Relationships xmlns="http://schemas.openxmlformats.org/package/2006/relationships"><Relationship Id="rId11" Type="http://schemas.openxmlformats.org/officeDocument/2006/relationships/slideLayout" Target="../slideLayouts/slideLayout1516.xml"/><Relationship Id="rId12" Type="http://schemas.openxmlformats.org/officeDocument/2006/relationships/theme" Target="../theme/theme139.xml"/><Relationship Id="rId13" Type="http://schemas.openxmlformats.org/officeDocument/2006/relationships/image" Target="../media/image1.png"/><Relationship Id="rId1" Type="http://schemas.openxmlformats.org/officeDocument/2006/relationships/slideLayout" Target="../slideLayouts/slideLayout1506.xml"/><Relationship Id="rId2" Type="http://schemas.openxmlformats.org/officeDocument/2006/relationships/slideLayout" Target="../slideLayouts/slideLayout1507.xml"/><Relationship Id="rId3" Type="http://schemas.openxmlformats.org/officeDocument/2006/relationships/slideLayout" Target="../slideLayouts/slideLayout1508.xml"/><Relationship Id="rId4" Type="http://schemas.openxmlformats.org/officeDocument/2006/relationships/slideLayout" Target="../slideLayouts/slideLayout1509.xml"/><Relationship Id="rId5" Type="http://schemas.openxmlformats.org/officeDocument/2006/relationships/slideLayout" Target="../slideLayouts/slideLayout1510.xml"/><Relationship Id="rId6" Type="http://schemas.openxmlformats.org/officeDocument/2006/relationships/slideLayout" Target="../slideLayouts/slideLayout1511.xml"/><Relationship Id="rId7" Type="http://schemas.openxmlformats.org/officeDocument/2006/relationships/slideLayout" Target="../slideLayouts/slideLayout1512.xml"/><Relationship Id="rId8" Type="http://schemas.openxmlformats.org/officeDocument/2006/relationships/slideLayout" Target="../slideLayouts/slideLayout1513.xml"/><Relationship Id="rId9" Type="http://schemas.openxmlformats.org/officeDocument/2006/relationships/slideLayout" Target="../slideLayouts/slideLayout1514.xml"/><Relationship Id="rId10" Type="http://schemas.openxmlformats.org/officeDocument/2006/relationships/slideLayout" Target="../slideLayouts/slideLayout151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40.xml.rels><?xml version="1.0" encoding="UTF-8" standalone="yes"?>
<Relationships xmlns="http://schemas.openxmlformats.org/package/2006/relationships"><Relationship Id="rId11" Type="http://schemas.openxmlformats.org/officeDocument/2006/relationships/slideLayout" Target="../slideLayouts/slideLayout1527.xml"/><Relationship Id="rId12" Type="http://schemas.openxmlformats.org/officeDocument/2006/relationships/slideLayout" Target="../slideLayouts/slideLayout1528.xml"/><Relationship Id="rId13" Type="http://schemas.openxmlformats.org/officeDocument/2006/relationships/theme" Target="../theme/theme140.xml"/><Relationship Id="rId1" Type="http://schemas.openxmlformats.org/officeDocument/2006/relationships/slideLayout" Target="../slideLayouts/slideLayout1517.xml"/><Relationship Id="rId2" Type="http://schemas.openxmlformats.org/officeDocument/2006/relationships/slideLayout" Target="../slideLayouts/slideLayout1518.xml"/><Relationship Id="rId3" Type="http://schemas.openxmlformats.org/officeDocument/2006/relationships/slideLayout" Target="../slideLayouts/slideLayout1519.xml"/><Relationship Id="rId4" Type="http://schemas.openxmlformats.org/officeDocument/2006/relationships/slideLayout" Target="../slideLayouts/slideLayout1520.xml"/><Relationship Id="rId5" Type="http://schemas.openxmlformats.org/officeDocument/2006/relationships/slideLayout" Target="../slideLayouts/slideLayout1521.xml"/><Relationship Id="rId6" Type="http://schemas.openxmlformats.org/officeDocument/2006/relationships/slideLayout" Target="../slideLayouts/slideLayout1522.xml"/><Relationship Id="rId7" Type="http://schemas.openxmlformats.org/officeDocument/2006/relationships/slideLayout" Target="../slideLayouts/slideLayout1523.xml"/><Relationship Id="rId8" Type="http://schemas.openxmlformats.org/officeDocument/2006/relationships/slideLayout" Target="../slideLayouts/slideLayout1524.xml"/><Relationship Id="rId9" Type="http://schemas.openxmlformats.org/officeDocument/2006/relationships/slideLayout" Target="../slideLayouts/slideLayout1525.xml"/><Relationship Id="rId10" Type="http://schemas.openxmlformats.org/officeDocument/2006/relationships/slideLayout" Target="../slideLayouts/slideLayout1526.xml"/></Relationships>
</file>

<file path=ppt/slideMasters/_rels/slideMaster141.xml.rels><?xml version="1.0" encoding="UTF-8" standalone="yes"?>
<Relationships xmlns="http://schemas.openxmlformats.org/package/2006/relationships"><Relationship Id="rId11" Type="http://schemas.openxmlformats.org/officeDocument/2006/relationships/slideLayout" Target="../slideLayouts/slideLayout1539.xml"/><Relationship Id="rId12" Type="http://schemas.openxmlformats.org/officeDocument/2006/relationships/theme" Target="../theme/theme141.xml"/><Relationship Id="rId13" Type="http://schemas.openxmlformats.org/officeDocument/2006/relationships/image" Target="../media/image1.png"/><Relationship Id="rId1" Type="http://schemas.openxmlformats.org/officeDocument/2006/relationships/slideLayout" Target="../slideLayouts/slideLayout1529.xml"/><Relationship Id="rId2" Type="http://schemas.openxmlformats.org/officeDocument/2006/relationships/slideLayout" Target="../slideLayouts/slideLayout1530.xml"/><Relationship Id="rId3" Type="http://schemas.openxmlformats.org/officeDocument/2006/relationships/slideLayout" Target="../slideLayouts/slideLayout1531.xml"/><Relationship Id="rId4" Type="http://schemas.openxmlformats.org/officeDocument/2006/relationships/slideLayout" Target="../slideLayouts/slideLayout1532.xml"/><Relationship Id="rId5" Type="http://schemas.openxmlformats.org/officeDocument/2006/relationships/slideLayout" Target="../slideLayouts/slideLayout1533.xml"/><Relationship Id="rId6" Type="http://schemas.openxmlformats.org/officeDocument/2006/relationships/slideLayout" Target="../slideLayouts/slideLayout1534.xml"/><Relationship Id="rId7" Type="http://schemas.openxmlformats.org/officeDocument/2006/relationships/slideLayout" Target="../slideLayouts/slideLayout1535.xml"/><Relationship Id="rId8" Type="http://schemas.openxmlformats.org/officeDocument/2006/relationships/slideLayout" Target="../slideLayouts/slideLayout1536.xml"/><Relationship Id="rId9" Type="http://schemas.openxmlformats.org/officeDocument/2006/relationships/slideLayout" Target="../slideLayouts/slideLayout1537.xml"/><Relationship Id="rId10" Type="http://schemas.openxmlformats.org/officeDocument/2006/relationships/slideLayout" Target="../slideLayouts/slideLayout1538.xml"/></Relationships>
</file>

<file path=ppt/slideMasters/_rels/slideMaster142.xml.rels><?xml version="1.0" encoding="UTF-8" standalone="yes"?>
<Relationships xmlns="http://schemas.openxmlformats.org/package/2006/relationships"><Relationship Id="rId11" Type="http://schemas.openxmlformats.org/officeDocument/2006/relationships/slideLayout" Target="../slideLayouts/slideLayout1550.xml"/><Relationship Id="rId12" Type="http://schemas.openxmlformats.org/officeDocument/2006/relationships/theme" Target="../theme/theme142.xml"/><Relationship Id="rId13" Type="http://schemas.openxmlformats.org/officeDocument/2006/relationships/image" Target="../media/image1.png"/><Relationship Id="rId1" Type="http://schemas.openxmlformats.org/officeDocument/2006/relationships/slideLayout" Target="../slideLayouts/slideLayout1540.xml"/><Relationship Id="rId2" Type="http://schemas.openxmlformats.org/officeDocument/2006/relationships/slideLayout" Target="../slideLayouts/slideLayout1541.xml"/><Relationship Id="rId3" Type="http://schemas.openxmlformats.org/officeDocument/2006/relationships/slideLayout" Target="../slideLayouts/slideLayout1542.xml"/><Relationship Id="rId4" Type="http://schemas.openxmlformats.org/officeDocument/2006/relationships/slideLayout" Target="../slideLayouts/slideLayout1543.xml"/><Relationship Id="rId5" Type="http://schemas.openxmlformats.org/officeDocument/2006/relationships/slideLayout" Target="../slideLayouts/slideLayout1544.xml"/><Relationship Id="rId6" Type="http://schemas.openxmlformats.org/officeDocument/2006/relationships/slideLayout" Target="../slideLayouts/slideLayout1545.xml"/><Relationship Id="rId7" Type="http://schemas.openxmlformats.org/officeDocument/2006/relationships/slideLayout" Target="../slideLayouts/slideLayout1546.xml"/><Relationship Id="rId8" Type="http://schemas.openxmlformats.org/officeDocument/2006/relationships/slideLayout" Target="../slideLayouts/slideLayout1547.xml"/><Relationship Id="rId9" Type="http://schemas.openxmlformats.org/officeDocument/2006/relationships/slideLayout" Target="../slideLayouts/slideLayout1548.xml"/><Relationship Id="rId10" Type="http://schemas.openxmlformats.org/officeDocument/2006/relationships/slideLayout" Target="../slideLayouts/slideLayout1549.xml"/></Relationships>
</file>

<file path=ppt/slideMasters/_rels/slideMaster143.xml.rels><?xml version="1.0" encoding="UTF-8" standalone="yes"?>
<Relationships xmlns="http://schemas.openxmlformats.org/package/2006/relationships"><Relationship Id="rId11" Type="http://schemas.openxmlformats.org/officeDocument/2006/relationships/slideLayout" Target="../slideLayouts/slideLayout1561.xml"/><Relationship Id="rId12" Type="http://schemas.openxmlformats.org/officeDocument/2006/relationships/theme" Target="../theme/theme143.xml"/><Relationship Id="rId13" Type="http://schemas.openxmlformats.org/officeDocument/2006/relationships/image" Target="../media/image1.png"/><Relationship Id="rId1" Type="http://schemas.openxmlformats.org/officeDocument/2006/relationships/slideLayout" Target="../slideLayouts/slideLayout1551.xml"/><Relationship Id="rId2" Type="http://schemas.openxmlformats.org/officeDocument/2006/relationships/slideLayout" Target="../slideLayouts/slideLayout1552.xml"/><Relationship Id="rId3" Type="http://schemas.openxmlformats.org/officeDocument/2006/relationships/slideLayout" Target="../slideLayouts/slideLayout1553.xml"/><Relationship Id="rId4" Type="http://schemas.openxmlformats.org/officeDocument/2006/relationships/slideLayout" Target="../slideLayouts/slideLayout1554.xml"/><Relationship Id="rId5" Type="http://schemas.openxmlformats.org/officeDocument/2006/relationships/slideLayout" Target="../slideLayouts/slideLayout1555.xml"/><Relationship Id="rId6" Type="http://schemas.openxmlformats.org/officeDocument/2006/relationships/slideLayout" Target="../slideLayouts/slideLayout1556.xml"/><Relationship Id="rId7" Type="http://schemas.openxmlformats.org/officeDocument/2006/relationships/slideLayout" Target="../slideLayouts/slideLayout1557.xml"/><Relationship Id="rId8" Type="http://schemas.openxmlformats.org/officeDocument/2006/relationships/slideLayout" Target="../slideLayouts/slideLayout1558.xml"/><Relationship Id="rId9" Type="http://schemas.openxmlformats.org/officeDocument/2006/relationships/slideLayout" Target="../slideLayouts/slideLayout1559.xml"/><Relationship Id="rId10" Type="http://schemas.openxmlformats.org/officeDocument/2006/relationships/slideLayout" Target="../slideLayouts/slideLayout1560.xml"/></Relationships>
</file>

<file path=ppt/slideMasters/_rels/slideMaster144.xml.rels><?xml version="1.0" encoding="UTF-8" standalone="yes"?>
<Relationships xmlns="http://schemas.openxmlformats.org/package/2006/relationships"><Relationship Id="rId11" Type="http://schemas.openxmlformats.org/officeDocument/2006/relationships/slideLayout" Target="../slideLayouts/slideLayout1572.xml"/><Relationship Id="rId12" Type="http://schemas.openxmlformats.org/officeDocument/2006/relationships/theme" Target="../theme/theme144.xml"/><Relationship Id="rId13" Type="http://schemas.openxmlformats.org/officeDocument/2006/relationships/image" Target="../media/image1.png"/><Relationship Id="rId1" Type="http://schemas.openxmlformats.org/officeDocument/2006/relationships/slideLayout" Target="../slideLayouts/slideLayout1562.xml"/><Relationship Id="rId2" Type="http://schemas.openxmlformats.org/officeDocument/2006/relationships/slideLayout" Target="../slideLayouts/slideLayout1563.xml"/><Relationship Id="rId3" Type="http://schemas.openxmlformats.org/officeDocument/2006/relationships/slideLayout" Target="../slideLayouts/slideLayout1564.xml"/><Relationship Id="rId4" Type="http://schemas.openxmlformats.org/officeDocument/2006/relationships/slideLayout" Target="../slideLayouts/slideLayout1565.xml"/><Relationship Id="rId5" Type="http://schemas.openxmlformats.org/officeDocument/2006/relationships/slideLayout" Target="../slideLayouts/slideLayout1566.xml"/><Relationship Id="rId6" Type="http://schemas.openxmlformats.org/officeDocument/2006/relationships/slideLayout" Target="../slideLayouts/slideLayout1567.xml"/><Relationship Id="rId7" Type="http://schemas.openxmlformats.org/officeDocument/2006/relationships/slideLayout" Target="../slideLayouts/slideLayout1568.xml"/><Relationship Id="rId8" Type="http://schemas.openxmlformats.org/officeDocument/2006/relationships/slideLayout" Target="../slideLayouts/slideLayout1569.xml"/><Relationship Id="rId9" Type="http://schemas.openxmlformats.org/officeDocument/2006/relationships/slideLayout" Target="../slideLayouts/slideLayout1570.xml"/><Relationship Id="rId10" Type="http://schemas.openxmlformats.org/officeDocument/2006/relationships/slideLayout" Target="../slideLayouts/slideLayout1571.xml"/></Relationships>
</file>

<file path=ppt/slideMasters/_rels/slideMaster145.xml.rels><?xml version="1.0" encoding="UTF-8" standalone="yes"?>
<Relationships xmlns="http://schemas.openxmlformats.org/package/2006/relationships"><Relationship Id="rId11" Type="http://schemas.openxmlformats.org/officeDocument/2006/relationships/slideLayout" Target="../slideLayouts/slideLayout1583.xml"/><Relationship Id="rId12" Type="http://schemas.openxmlformats.org/officeDocument/2006/relationships/theme" Target="../theme/theme145.xml"/><Relationship Id="rId13" Type="http://schemas.openxmlformats.org/officeDocument/2006/relationships/image" Target="../media/image1.png"/><Relationship Id="rId1" Type="http://schemas.openxmlformats.org/officeDocument/2006/relationships/slideLayout" Target="../slideLayouts/slideLayout1573.xml"/><Relationship Id="rId2" Type="http://schemas.openxmlformats.org/officeDocument/2006/relationships/slideLayout" Target="../slideLayouts/slideLayout1574.xml"/><Relationship Id="rId3" Type="http://schemas.openxmlformats.org/officeDocument/2006/relationships/slideLayout" Target="../slideLayouts/slideLayout1575.xml"/><Relationship Id="rId4" Type="http://schemas.openxmlformats.org/officeDocument/2006/relationships/slideLayout" Target="../slideLayouts/slideLayout1576.xml"/><Relationship Id="rId5" Type="http://schemas.openxmlformats.org/officeDocument/2006/relationships/slideLayout" Target="../slideLayouts/slideLayout1577.xml"/><Relationship Id="rId6" Type="http://schemas.openxmlformats.org/officeDocument/2006/relationships/slideLayout" Target="../slideLayouts/slideLayout1578.xml"/><Relationship Id="rId7" Type="http://schemas.openxmlformats.org/officeDocument/2006/relationships/slideLayout" Target="../slideLayouts/slideLayout1579.xml"/><Relationship Id="rId8" Type="http://schemas.openxmlformats.org/officeDocument/2006/relationships/slideLayout" Target="../slideLayouts/slideLayout1580.xml"/><Relationship Id="rId9" Type="http://schemas.openxmlformats.org/officeDocument/2006/relationships/slideLayout" Target="../slideLayouts/slideLayout1581.xml"/><Relationship Id="rId10" Type="http://schemas.openxmlformats.org/officeDocument/2006/relationships/slideLayout" Target="../slideLayouts/slideLayout1582.xml"/></Relationships>
</file>

<file path=ppt/slideMasters/_rels/slideMaster146.xml.rels><?xml version="1.0" encoding="UTF-8" standalone="yes"?>
<Relationships xmlns="http://schemas.openxmlformats.org/package/2006/relationships"><Relationship Id="rId11" Type="http://schemas.openxmlformats.org/officeDocument/2006/relationships/slideLayout" Target="../slideLayouts/slideLayout1594.xml"/><Relationship Id="rId12" Type="http://schemas.openxmlformats.org/officeDocument/2006/relationships/theme" Target="../theme/theme146.xml"/><Relationship Id="rId13" Type="http://schemas.openxmlformats.org/officeDocument/2006/relationships/image" Target="../media/image1.png"/><Relationship Id="rId1" Type="http://schemas.openxmlformats.org/officeDocument/2006/relationships/slideLayout" Target="../slideLayouts/slideLayout1584.xml"/><Relationship Id="rId2" Type="http://schemas.openxmlformats.org/officeDocument/2006/relationships/slideLayout" Target="../slideLayouts/slideLayout1585.xml"/><Relationship Id="rId3" Type="http://schemas.openxmlformats.org/officeDocument/2006/relationships/slideLayout" Target="../slideLayouts/slideLayout1586.xml"/><Relationship Id="rId4" Type="http://schemas.openxmlformats.org/officeDocument/2006/relationships/slideLayout" Target="../slideLayouts/slideLayout1587.xml"/><Relationship Id="rId5" Type="http://schemas.openxmlformats.org/officeDocument/2006/relationships/slideLayout" Target="../slideLayouts/slideLayout1588.xml"/><Relationship Id="rId6" Type="http://schemas.openxmlformats.org/officeDocument/2006/relationships/slideLayout" Target="../slideLayouts/slideLayout1589.xml"/><Relationship Id="rId7" Type="http://schemas.openxmlformats.org/officeDocument/2006/relationships/slideLayout" Target="../slideLayouts/slideLayout1590.xml"/><Relationship Id="rId8" Type="http://schemas.openxmlformats.org/officeDocument/2006/relationships/slideLayout" Target="../slideLayouts/slideLayout1591.xml"/><Relationship Id="rId9" Type="http://schemas.openxmlformats.org/officeDocument/2006/relationships/slideLayout" Target="../slideLayouts/slideLayout1592.xml"/><Relationship Id="rId10" Type="http://schemas.openxmlformats.org/officeDocument/2006/relationships/slideLayout" Target="../slideLayouts/slideLayout1593.xml"/></Relationships>
</file>

<file path=ppt/slideMasters/_rels/slideMaster147.xml.rels><?xml version="1.0" encoding="UTF-8" standalone="yes"?>
<Relationships xmlns="http://schemas.openxmlformats.org/package/2006/relationships"><Relationship Id="rId11" Type="http://schemas.openxmlformats.org/officeDocument/2006/relationships/slideLayout" Target="../slideLayouts/slideLayout1605.xml"/><Relationship Id="rId12" Type="http://schemas.openxmlformats.org/officeDocument/2006/relationships/theme" Target="../theme/theme147.xml"/><Relationship Id="rId13" Type="http://schemas.openxmlformats.org/officeDocument/2006/relationships/image" Target="../media/image1.png"/><Relationship Id="rId1" Type="http://schemas.openxmlformats.org/officeDocument/2006/relationships/slideLayout" Target="../slideLayouts/slideLayout1595.xml"/><Relationship Id="rId2" Type="http://schemas.openxmlformats.org/officeDocument/2006/relationships/slideLayout" Target="../slideLayouts/slideLayout1596.xml"/><Relationship Id="rId3" Type="http://schemas.openxmlformats.org/officeDocument/2006/relationships/slideLayout" Target="../slideLayouts/slideLayout1597.xml"/><Relationship Id="rId4" Type="http://schemas.openxmlformats.org/officeDocument/2006/relationships/slideLayout" Target="../slideLayouts/slideLayout1598.xml"/><Relationship Id="rId5" Type="http://schemas.openxmlformats.org/officeDocument/2006/relationships/slideLayout" Target="../slideLayouts/slideLayout1599.xml"/><Relationship Id="rId6" Type="http://schemas.openxmlformats.org/officeDocument/2006/relationships/slideLayout" Target="../slideLayouts/slideLayout1600.xml"/><Relationship Id="rId7" Type="http://schemas.openxmlformats.org/officeDocument/2006/relationships/slideLayout" Target="../slideLayouts/slideLayout1601.xml"/><Relationship Id="rId8" Type="http://schemas.openxmlformats.org/officeDocument/2006/relationships/slideLayout" Target="../slideLayouts/slideLayout1602.xml"/><Relationship Id="rId9" Type="http://schemas.openxmlformats.org/officeDocument/2006/relationships/slideLayout" Target="../slideLayouts/slideLayout1603.xml"/><Relationship Id="rId10" Type="http://schemas.openxmlformats.org/officeDocument/2006/relationships/slideLayout" Target="../slideLayouts/slideLayout1604.xml"/></Relationships>
</file>

<file path=ppt/slideMasters/_rels/slideMaster148.xml.rels><?xml version="1.0" encoding="UTF-8" standalone="yes"?>
<Relationships xmlns="http://schemas.openxmlformats.org/package/2006/relationships"><Relationship Id="rId11" Type="http://schemas.openxmlformats.org/officeDocument/2006/relationships/slideLayout" Target="../slideLayouts/slideLayout1616.xml"/><Relationship Id="rId12" Type="http://schemas.openxmlformats.org/officeDocument/2006/relationships/theme" Target="../theme/theme148.xml"/><Relationship Id="rId13" Type="http://schemas.openxmlformats.org/officeDocument/2006/relationships/image" Target="../media/image1.png"/><Relationship Id="rId1" Type="http://schemas.openxmlformats.org/officeDocument/2006/relationships/slideLayout" Target="../slideLayouts/slideLayout1606.xml"/><Relationship Id="rId2" Type="http://schemas.openxmlformats.org/officeDocument/2006/relationships/slideLayout" Target="../slideLayouts/slideLayout1607.xml"/><Relationship Id="rId3" Type="http://schemas.openxmlformats.org/officeDocument/2006/relationships/slideLayout" Target="../slideLayouts/slideLayout1608.xml"/><Relationship Id="rId4" Type="http://schemas.openxmlformats.org/officeDocument/2006/relationships/slideLayout" Target="../slideLayouts/slideLayout1609.xml"/><Relationship Id="rId5" Type="http://schemas.openxmlformats.org/officeDocument/2006/relationships/slideLayout" Target="../slideLayouts/slideLayout1610.xml"/><Relationship Id="rId6" Type="http://schemas.openxmlformats.org/officeDocument/2006/relationships/slideLayout" Target="../slideLayouts/slideLayout1611.xml"/><Relationship Id="rId7" Type="http://schemas.openxmlformats.org/officeDocument/2006/relationships/slideLayout" Target="../slideLayouts/slideLayout1612.xml"/><Relationship Id="rId8" Type="http://schemas.openxmlformats.org/officeDocument/2006/relationships/slideLayout" Target="../slideLayouts/slideLayout1613.xml"/><Relationship Id="rId9" Type="http://schemas.openxmlformats.org/officeDocument/2006/relationships/slideLayout" Target="../slideLayouts/slideLayout1614.xml"/><Relationship Id="rId10" Type="http://schemas.openxmlformats.org/officeDocument/2006/relationships/slideLayout" Target="../slideLayouts/slideLayout1615.xml"/></Relationships>
</file>

<file path=ppt/slideMasters/_rels/slideMaster149.xml.rels><?xml version="1.0" encoding="UTF-8" standalone="yes"?>
<Relationships xmlns="http://schemas.openxmlformats.org/package/2006/relationships"><Relationship Id="rId11" Type="http://schemas.openxmlformats.org/officeDocument/2006/relationships/slideLayout" Target="../slideLayouts/slideLayout1627.xml"/><Relationship Id="rId12" Type="http://schemas.openxmlformats.org/officeDocument/2006/relationships/theme" Target="../theme/theme149.xml"/><Relationship Id="rId13" Type="http://schemas.openxmlformats.org/officeDocument/2006/relationships/image" Target="../media/image1.png"/><Relationship Id="rId1" Type="http://schemas.openxmlformats.org/officeDocument/2006/relationships/slideLayout" Target="../slideLayouts/slideLayout1617.xml"/><Relationship Id="rId2" Type="http://schemas.openxmlformats.org/officeDocument/2006/relationships/slideLayout" Target="../slideLayouts/slideLayout1618.xml"/><Relationship Id="rId3" Type="http://schemas.openxmlformats.org/officeDocument/2006/relationships/slideLayout" Target="../slideLayouts/slideLayout1619.xml"/><Relationship Id="rId4" Type="http://schemas.openxmlformats.org/officeDocument/2006/relationships/slideLayout" Target="../slideLayouts/slideLayout1620.xml"/><Relationship Id="rId5" Type="http://schemas.openxmlformats.org/officeDocument/2006/relationships/slideLayout" Target="../slideLayouts/slideLayout1621.xml"/><Relationship Id="rId6" Type="http://schemas.openxmlformats.org/officeDocument/2006/relationships/slideLayout" Target="../slideLayouts/slideLayout1622.xml"/><Relationship Id="rId7" Type="http://schemas.openxmlformats.org/officeDocument/2006/relationships/slideLayout" Target="../slideLayouts/slideLayout1623.xml"/><Relationship Id="rId8" Type="http://schemas.openxmlformats.org/officeDocument/2006/relationships/slideLayout" Target="../slideLayouts/slideLayout1624.xml"/><Relationship Id="rId9" Type="http://schemas.openxmlformats.org/officeDocument/2006/relationships/slideLayout" Target="../slideLayouts/slideLayout1625.xml"/><Relationship Id="rId10" Type="http://schemas.openxmlformats.org/officeDocument/2006/relationships/slideLayout" Target="../slideLayouts/slideLayout162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15.xml"/><Relationship Id="rId13" Type="http://schemas.openxmlformats.org/officeDocument/2006/relationships/image" Target="../media/image1.png"/><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50.xml.rels><?xml version="1.0" encoding="UTF-8" standalone="yes"?>
<Relationships xmlns="http://schemas.openxmlformats.org/package/2006/relationships"><Relationship Id="rId3" Type="http://schemas.openxmlformats.org/officeDocument/2006/relationships/slideLayout" Target="../slideLayouts/slideLayout1630.xml"/><Relationship Id="rId4" Type="http://schemas.openxmlformats.org/officeDocument/2006/relationships/slideLayout" Target="../slideLayouts/slideLayout1631.xml"/><Relationship Id="rId5" Type="http://schemas.openxmlformats.org/officeDocument/2006/relationships/slideLayout" Target="../slideLayouts/slideLayout1632.xml"/><Relationship Id="rId6" Type="http://schemas.openxmlformats.org/officeDocument/2006/relationships/slideLayout" Target="../slideLayouts/slideLayout1633.xml"/><Relationship Id="rId7" Type="http://schemas.openxmlformats.org/officeDocument/2006/relationships/slideLayout" Target="../slideLayouts/slideLayout1634.xml"/><Relationship Id="rId8" Type="http://schemas.openxmlformats.org/officeDocument/2006/relationships/theme" Target="../theme/theme150.xml"/><Relationship Id="rId1" Type="http://schemas.openxmlformats.org/officeDocument/2006/relationships/slideLayout" Target="../slideLayouts/slideLayout1628.xml"/><Relationship Id="rId2" Type="http://schemas.openxmlformats.org/officeDocument/2006/relationships/slideLayout" Target="../slideLayouts/slideLayout1629.xml"/></Relationships>
</file>

<file path=ppt/slideMasters/_rels/slideMaster151.xml.rels><?xml version="1.0" encoding="UTF-8" standalone="yes"?>
<Relationships xmlns="http://schemas.openxmlformats.org/package/2006/relationships"><Relationship Id="rId3" Type="http://schemas.openxmlformats.org/officeDocument/2006/relationships/slideLayout" Target="../slideLayouts/slideLayout1637.xml"/><Relationship Id="rId4" Type="http://schemas.openxmlformats.org/officeDocument/2006/relationships/slideLayout" Target="../slideLayouts/slideLayout1638.xml"/><Relationship Id="rId5" Type="http://schemas.openxmlformats.org/officeDocument/2006/relationships/slideLayout" Target="../slideLayouts/slideLayout1639.xml"/><Relationship Id="rId6" Type="http://schemas.openxmlformats.org/officeDocument/2006/relationships/slideLayout" Target="../slideLayouts/slideLayout1640.xml"/><Relationship Id="rId7" Type="http://schemas.openxmlformats.org/officeDocument/2006/relationships/slideLayout" Target="../slideLayouts/slideLayout1641.xml"/><Relationship Id="rId8" Type="http://schemas.openxmlformats.org/officeDocument/2006/relationships/theme" Target="../theme/theme151.xml"/><Relationship Id="rId1" Type="http://schemas.openxmlformats.org/officeDocument/2006/relationships/slideLayout" Target="../slideLayouts/slideLayout1635.xml"/><Relationship Id="rId2" Type="http://schemas.openxmlformats.org/officeDocument/2006/relationships/slideLayout" Target="../slideLayouts/slideLayout1636.xml"/></Relationships>
</file>

<file path=ppt/slideMasters/_rels/slideMaster152.xml.rels><?xml version="1.0" encoding="UTF-8" standalone="yes"?>
<Relationships xmlns="http://schemas.openxmlformats.org/package/2006/relationships"><Relationship Id="rId3" Type="http://schemas.openxmlformats.org/officeDocument/2006/relationships/slideLayout" Target="../slideLayouts/slideLayout1644.xml"/><Relationship Id="rId4" Type="http://schemas.openxmlformats.org/officeDocument/2006/relationships/slideLayout" Target="../slideLayouts/slideLayout1645.xml"/><Relationship Id="rId5" Type="http://schemas.openxmlformats.org/officeDocument/2006/relationships/slideLayout" Target="../slideLayouts/slideLayout1646.xml"/><Relationship Id="rId6" Type="http://schemas.openxmlformats.org/officeDocument/2006/relationships/slideLayout" Target="../slideLayouts/slideLayout1647.xml"/><Relationship Id="rId7" Type="http://schemas.openxmlformats.org/officeDocument/2006/relationships/slideLayout" Target="../slideLayouts/slideLayout1648.xml"/><Relationship Id="rId8" Type="http://schemas.openxmlformats.org/officeDocument/2006/relationships/theme" Target="../theme/theme152.xml"/><Relationship Id="rId1" Type="http://schemas.openxmlformats.org/officeDocument/2006/relationships/slideLayout" Target="../slideLayouts/slideLayout1642.xml"/><Relationship Id="rId2" Type="http://schemas.openxmlformats.org/officeDocument/2006/relationships/slideLayout" Target="../slideLayouts/slideLayout1643.xml"/></Relationships>
</file>

<file path=ppt/slideMasters/_rels/slideMaster153.xml.rels><?xml version="1.0" encoding="UTF-8" standalone="yes"?>
<Relationships xmlns="http://schemas.openxmlformats.org/package/2006/relationships"><Relationship Id="rId11" Type="http://schemas.openxmlformats.org/officeDocument/2006/relationships/slideLayout" Target="../slideLayouts/slideLayout1659.xml"/><Relationship Id="rId12" Type="http://schemas.openxmlformats.org/officeDocument/2006/relationships/theme" Target="../theme/theme153.xml"/><Relationship Id="rId13" Type="http://schemas.openxmlformats.org/officeDocument/2006/relationships/image" Target="../media/image1.png"/><Relationship Id="rId1" Type="http://schemas.openxmlformats.org/officeDocument/2006/relationships/slideLayout" Target="../slideLayouts/slideLayout1649.xml"/><Relationship Id="rId2" Type="http://schemas.openxmlformats.org/officeDocument/2006/relationships/slideLayout" Target="../slideLayouts/slideLayout1650.xml"/><Relationship Id="rId3" Type="http://schemas.openxmlformats.org/officeDocument/2006/relationships/slideLayout" Target="../slideLayouts/slideLayout1651.xml"/><Relationship Id="rId4" Type="http://schemas.openxmlformats.org/officeDocument/2006/relationships/slideLayout" Target="../slideLayouts/slideLayout1652.xml"/><Relationship Id="rId5" Type="http://schemas.openxmlformats.org/officeDocument/2006/relationships/slideLayout" Target="../slideLayouts/slideLayout1653.xml"/><Relationship Id="rId6" Type="http://schemas.openxmlformats.org/officeDocument/2006/relationships/slideLayout" Target="../slideLayouts/slideLayout1654.xml"/><Relationship Id="rId7" Type="http://schemas.openxmlformats.org/officeDocument/2006/relationships/slideLayout" Target="../slideLayouts/slideLayout1655.xml"/><Relationship Id="rId8" Type="http://schemas.openxmlformats.org/officeDocument/2006/relationships/slideLayout" Target="../slideLayouts/slideLayout1656.xml"/><Relationship Id="rId9" Type="http://schemas.openxmlformats.org/officeDocument/2006/relationships/slideLayout" Target="../slideLayouts/slideLayout1657.xml"/><Relationship Id="rId10" Type="http://schemas.openxmlformats.org/officeDocument/2006/relationships/slideLayout" Target="../slideLayouts/slideLayout165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slideLayout" Target="../slideLayouts/slideLayout181.xml"/><Relationship Id="rId13" Type="http://schemas.openxmlformats.org/officeDocument/2006/relationships/theme" Target="../theme/theme17.xml"/><Relationship Id="rId14" Type="http://schemas.openxmlformats.org/officeDocument/2006/relationships/image" Target="../media/image1.png"/><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18.xml"/><Relationship Id="rId13" Type="http://schemas.openxmlformats.org/officeDocument/2006/relationships/image" Target="../media/image1.png"/><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19.xml"/><Relationship Id="rId13" Type="http://schemas.openxmlformats.org/officeDocument/2006/relationships/image" Target="../media/image1.png"/><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1.xml"/><Relationship Id="rId13" Type="http://schemas.openxmlformats.org/officeDocument/2006/relationships/image" Target="../media/image1.png"/><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2.xml"/><Relationship Id="rId13" Type="http://schemas.openxmlformats.org/officeDocument/2006/relationships/image" Target="../media/image1.png"/><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3.xml"/><Relationship Id="rId13" Type="http://schemas.openxmlformats.org/officeDocument/2006/relationships/image" Target="../media/image1.png"/><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theme" Target="../theme/theme24.xml"/><Relationship Id="rId13" Type="http://schemas.openxmlformats.org/officeDocument/2006/relationships/image" Target="../media/image1.png"/><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69.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59.xml"/><Relationship Id="rId2" Type="http://schemas.openxmlformats.org/officeDocument/2006/relationships/slideLayout" Target="../slideLayouts/slideLayout260.xml"/><Relationship Id="rId3" Type="http://schemas.openxmlformats.org/officeDocument/2006/relationships/slideLayout" Target="../slideLayouts/slideLayout261.xml"/><Relationship Id="rId4" Type="http://schemas.openxmlformats.org/officeDocument/2006/relationships/slideLayout" Target="../slideLayouts/slideLayout262.xml"/><Relationship Id="rId5" Type="http://schemas.openxmlformats.org/officeDocument/2006/relationships/slideLayout" Target="../slideLayouts/slideLayout263.xml"/><Relationship Id="rId6" Type="http://schemas.openxmlformats.org/officeDocument/2006/relationships/slideLayout" Target="../slideLayouts/slideLayout264.xml"/><Relationship Id="rId7" Type="http://schemas.openxmlformats.org/officeDocument/2006/relationships/slideLayout" Target="../slideLayouts/slideLayout265.xml"/><Relationship Id="rId8" Type="http://schemas.openxmlformats.org/officeDocument/2006/relationships/slideLayout" Target="../slideLayouts/slideLayout266.xml"/><Relationship Id="rId9" Type="http://schemas.openxmlformats.org/officeDocument/2006/relationships/slideLayout" Target="../slideLayouts/slideLayout267.xml"/><Relationship Id="rId10"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0.xml"/><Relationship Id="rId12" Type="http://schemas.openxmlformats.org/officeDocument/2006/relationships/theme" Target="../theme/theme26.xml"/><Relationship Id="rId13" Type="http://schemas.openxmlformats.org/officeDocument/2006/relationships/image" Target="../media/image1.png"/><Relationship Id="rId1" Type="http://schemas.openxmlformats.org/officeDocument/2006/relationships/slideLayout" Target="../slideLayouts/slideLayout270.xml"/><Relationship Id="rId2" Type="http://schemas.openxmlformats.org/officeDocument/2006/relationships/slideLayout" Target="../slideLayouts/slideLayout271.xml"/><Relationship Id="rId3" Type="http://schemas.openxmlformats.org/officeDocument/2006/relationships/slideLayout" Target="../slideLayouts/slideLayout272.xml"/><Relationship Id="rId4" Type="http://schemas.openxmlformats.org/officeDocument/2006/relationships/slideLayout" Target="../slideLayouts/slideLayout273.xml"/><Relationship Id="rId5" Type="http://schemas.openxmlformats.org/officeDocument/2006/relationships/slideLayout" Target="../slideLayouts/slideLayout274.xml"/><Relationship Id="rId6" Type="http://schemas.openxmlformats.org/officeDocument/2006/relationships/slideLayout" Target="../slideLayouts/slideLayout275.xml"/><Relationship Id="rId7" Type="http://schemas.openxmlformats.org/officeDocument/2006/relationships/slideLayout" Target="../slideLayouts/slideLayout276.xml"/><Relationship Id="rId8" Type="http://schemas.openxmlformats.org/officeDocument/2006/relationships/slideLayout" Target="../slideLayouts/slideLayout277.xml"/><Relationship Id="rId9" Type="http://schemas.openxmlformats.org/officeDocument/2006/relationships/slideLayout" Target="../slideLayouts/slideLayout278.xml"/><Relationship Id="rId10"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1.xml"/><Relationship Id="rId12" Type="http://schemas.openxmlformats.org/officeDocument/2006/relationships/theme" Target="../theme/theme27.xml"/><Relationship Id="rId13" Type="http://schemas.openxmlformats.org/officeDocument/2006/relationships/image" Target="../media/image1.png"/><Relationship Id="rId1" Type="http://schemas.openxmlformats.org/officeDocument/2006/relationships/slideLayout" Target="../slideLayouts/slideLayout281.xml"/><Relationship Id="rId2" Type="http://schemas.openxmlformats.org/officeDocument/2006/relationships/slideLayout" Target="../slideLayouts/slideLayout282.xml"/><Relationship Id="rId3" Type="http://schemas.openxmlformats.org/officeDocument/2006/relationships/slideLayout" Target="../slideLayouts/slideLayout283.xml"/><Relationship Id="rId4" Type="http://schemas.openxmlformats.org/officeDocument/2006/relationships/slideLayout" Target="../slideLayouts/slideLayout284.xml"/><Relationship Id="rId5" Type="http://schemas.openxmlformats.org/officeDocument/2006/relationships/slideLayout" Target="../slideLayouts/slideLayout285.xml"/><Relationship Id="rId6" Type="http://schemas.openxmlformats.org/officeDocument/2006/relationships/slideLayout" Target="../slideLayouts/slideLayout286.xml"/><Relationship Id="rId7" Type="http://schemas.openxmlformats.org/officeDocument/2006/relationships/slideLayout" Target="../slideLayouts/slideLayout287.xml"/><Relationship Id="rId8" Type="http://schemas.openxmlformats.org/officeDocument/2006/relationships/slideLayout" Target="../slideLayouts/slideLayout288.xml"/><Relationship Id="rId9" Type="http://schemas.openxmlformats.org/officeDocument/2006/relationships/slideLayout" Target="../slideLayouts/slideLayout289.xml"/><Relationship Id="rId10"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2.xml"/><Relationship Id="rId12" Type="http://schemas.openxmlformats.org/officeDocument/2006/relationships/theme" Target="../theme/theme28.xml"/><Relationship Id="rId13" Type="http://schemas.openxmlformats.org/officeDocument/2006/relationships/image" Target="../media/image1.png"/><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9" Type="http://schemas.openxmlformats.org/officeDocument/2006/relationships/slideLayout" Target="../slideLayouts/slideLayout300.xml"/><Relationship Id="rId10"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3.xml"/><Relationship Id="rId12" Type="http://schemas.openxmlformats.org/officeDocument/2006/relationships/theme" Target="../theme/theme29.xml"/><Relationship Id="rId13" Type="http://schemas.openxmlformats.org/officeDocument/2006/relationships/image" Target="../media/image1.png"/><Relationship Id="rId1" Type="http://schemas.openxmlformats.org/officeDocument/2006/relationships/slideLayout" Target="../slideLayouts/slideLayout303.xml"/><Relationship Id="rId2" Type="http://schemas.openxmlformats.org/officeDocument/2006/relationships/slideLayout" Target="../slideLayouts/slideLayout304.xml"/><Relationship Id="rId3" Type="http://schemas.openxmlformats.org/officeDocument/2006/relationships/slideLayout" Target="../slideLayouts/slideLayout305.xml"/><Relationship Id="rId4" Type="http://schemas.openxmlformats.org/officeDocument/2006/relationships/slideLayout" Target="../slideLayouts/slideLayout306.xml"/><Relationship Id="rId5" Type="http://schemas.openxmlformats.org/officeDocument/2006/relationships/slideLayout" Target="../slideLayouts/slideLayout307.xml"/><Relationship Id="rId6" Type="http://schemas.openxmlformats.org/officeDocument/2006/relationships/slideLayout" Target="../slideLayouts/slideLayout308.xml"/><Relationship Id="rId7" Type="http://schemas.openxmlformats.org/officeDocument/2006/relationships/slideLayout" Target="../slideLayouts/slideLayout309.xml"/><Relationship Id="rId8" Type="http://schemas.openxmlformats.org/officeDocument/2006/relationships/slideLayout" Target="../slideLayouts/slideLayout310.xml"/><Relationship Id="rId9" Type="http://schemas.openxmlformats.org/officeDocument/2006/relationships/slideLayout" Target="../slideLayouts/slideLayout311.xml"/><Relationship Id="rId10"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4.xml"/><Relationship Id="rId12" Type="http://schemas.openxmlformats.org/officeDocument/2006/relationships/theme" Target="../theme/theme30.xml"/><Relationship Id="rId13" Type="http://schemas.openxmlformats.org/officeDocument/2006/relationships/image" Target="../media/image1.png"/><Relationship Id="rId1" Type="http://schemas.openxmlformats.org/officeDocument/2006/relationships/slideLayout" Target="../slideLayouts/slideLayout314.xml"/><Relationship Id="rId2" Type="http://schemas.openxmlformats.org/officeDocument/2006/relationships/slideLayout" Target="../slideLayouts/slideLayout315.xml"/><Relationship Id="rId3" Type="http://schemas.openxmlformats.org/officeDocument/2006/relationships/slideLayout" Target="../slideLayouts/slideLayout316.xml"/><Relationship Id="rId4" Type="http://schemas.openxmlformats.org/officeDocument/2006/relationships/slideLayout" Target="../slideLayouts/slideLayout317.xml"/><Relationship Id="rId5" Type="http://schemas.openxmlformats.org/officeDocument/2006/relationships/slideLayout" Target="../slideLayouts/slideLayout318.xml"/><Relationship Id="rId6" Type="http://schemas.openxmlformats.org/officeDocument/2006/relationships/slideLayout" Target="../slideLayouts/slideLayout319.xml"/><Relationship Id="rId7" Type="http://schemas.openxmlformats.org/officeDocument/2006/relationships/slideLayout" Target="../slideLayouts/slideLayout320.xml"/><Relationship Id="rId8" Type="http://schemas.openxmlformats.org/officeDocument/2006/relationships/slideLayout" Target="../slideLayouts/slideLayout321.xml"/><Relationship Id="rId9" Type="http://schemas.openxmlformats.org/officeDocument/2006/relationships/slideLayout" Target="../slideLayouts/slideLayout322.xml"/><Relationship Id="rId10" Type="http://schemas.openxmlformats.org/officeDocument/2006/relationships/slideLayout" Target="../slideLayouts/slideLayout323.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5.xml"/><Relationship Id="rId12" Type="http://schemas.openxmlformats.org/officeDocument/2006/relationships/theme" Target="../theme/theme31.xml"/><Relationship Id="rId13" Type="http://schemas.openxmlformats.org/officeDocument/2006/relationships/image" Target="../media/image1.png"/><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 Id="rId9" Type="http://schemas.openxmlformats.org/officeDocument/2006/relationships/slideLayout" Target="../slideLayouts/slideLayout333.xml"/><Relationship Id="rId10"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6.xml"/><Relationship Id="rId12" Type="http://schemas.openxmlformats.org/officeDocument/2006/relationships/theme" Target="../theme/theme32.xml"/><Relationship Id="rId13" Type="http://schemas.openxmlformats.org/officeDocument/2006/relationships/image" Target="../media/image1.png"/><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 Id="rId9" Type="http://schemas.openxmlformats.org/officeDocument/2006/relationships/slideLayout" Target="../slideLayouts/slideLayout344.xml"/><Relationship Id="rId10" Type="http://schemas.openxmlformats.org/officeDocument/2006/relationships/slideLayout" Target="../slideLayouts/slideLayout345.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7.xml"/><Relationship Id="rId12" Type="http://schemas.openxmlformats.org/officeDocument/2006/relationships/theme" Target="../theme/theme33.xml"/><Relationship Id="rId13" Type="http://schemas.openxmlformats.org/officeDocument/2006/relationships/image" Target="../media/image1.png"/><Relationship Id="rId1" Type="http://schemas.openxmlformats.org/officeDocument/2006/relationships/slideLayout" Target="../slideLayouts/slideLayout347.xml"/><Relationship Id="rId2" Type="http://schemas.openxmlformats.org/officeDocument/2006/relationships/slideLayout" Target="../slideLayouts/slideLayout348.xml"/><Relationship Id="rId3" Type="http://schemas.openxmlformats.org/officeDocument/2006/relationships/slideLayout" Target="../slideLayouts/slideLayout349.xml"/><Relationship Id="rId4" Type="http://schemas.openxmlformats.org/officeDocument/2006/relationships/slideLayout" Target="../slideLayouts/slideLayout350.xml"/><Relationship Id="rId5" Type="http://schemas.openxmlformats.org/officeDocument/2006/relationships/slideLayout" Target="../slideLayouts/slideLayout351.xml"/><Relationship Id="rId6" Type="http://schemas.openxmlformats.org/officeDocument/2006/relationships/slideLayout" Target="../slideLayouts/slideLayout352.xml"/><Relationship Id="rId7" Type="http://schemas.openxmlformats.org/officeDocument/2006/relationships/slideLayout" Target="../slideLayouts/slideLayout353.xml"/><Relationship Id="rId8" Type="http://schemas.openxmlformats.org/officeDocument/2006/relationships/slideLayout" Target="../slideLayouts/slideLayout354.xml"/><Relationship Id="rId9" Type="http://schemas.openxmlformats.org/officeDocument/2006/relationships/slideLayout" Target="../slideLayouts/slideLayout355.xml"/><Relationship Id="rId10" Type="http://schemas.openxmlformats.org/officeDocument/2006/relationships/slideLayout" Target="../slideLayouts/slideLayout356.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68.xml"/><Relationship Id="rId12" Type="http://schemas.openxmlformats.org/officeDocument/2006/relationships/theme" Target="../theme/theme34.xml"/><Relationship Id="rId13" Type="http://schemas.openxmlformats.org/officeDocument/2006/relationships/image" Target="../media/image1.png"/><Relationship Id="rId1" Type="http://schemas.openxmlformats.org/officeDocument/2006/relationships/slideLayout" Target="../slideLayouts/slideLayout358.xml"/><Relationship Id="rId2" Type="http://schemas.openxmlformats.org/officeDocument/2006/relationships/slideLayout" Target="../slideLayouts/slideLayout359.xml"/><Relationship Id="rId3" Type="http://schemas.openxmlformats.org/officeDocument/2006/relationships/slideLayout" Target="../slideLayouts/slideLayout360.xml"/><Relationship Id="rId4" Type="http://schemas.openxmlformats.org/officeDocument/2006/relationships/slideLayout" Target="../slideLayouts/slideLayout361.xml"/><Relationship Id="rId5" Type="http://schemas.openxmlformats.org/officeDocument/2006/relationships/slideLayout" Target="../slideLayouts/slideLayout362.xml"/><Relationship Id="rId6" Type="http://schemas.openxmlformats.org/officeDocument/2006/relationships/slideLayout" Target="../slideLayouts/slideLayout363.xml"/><Relationship Id="rId7" Type="http://schemas.openxmlformats.org/officeDocument/2006/relationships/slideLayout" Target="../slideLayouts/slideLayout364.xml"/><Relationship Id="rId8" Type="http://schemas.openxmlformats.org/officeDocument/2006/relationships/slideLayout" Target="../slideLayouts/slideLayout365.xml"/><Relationship Id="rId9" Type="http://schemas.openxmlformats.org/officeDocument/2006/relationships/slideLayout" Target="../slideLayouts/slideLayout366.xml"/><Relationship Id="rId10" Type="http://schemas.openxmlformats.org/officeDocument/2006/relationships/slideLayout" Target="../slideLayouts/slideLayout36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79.xml"/><Relationship Id="rId12" Type="http://schemas.openxmlformats.org/officeDocument/2006/relationships/theme" Target="../theme/theme35.xml"/><Relationship Id="rId13" Type="http://schemas.openxmlformats.org/officeDocument/2006/relationships/image" Target="../media/image1.png"/><Relationship Id="rId1" Type="http://schemas.openxmlformats.org/officeDocument/2006/relationships/slideLayout" Target="../slideLayouts/slideLayout369.xml"/><Relationship Id="rId2" Type="http://schemas.openxmlformats.org/officeDocument/2006/relationships/slideLayout" Target="../slideLayouts/slideLayout370.xml"/><Relationship Id="rId3" Type="http://schemas.openxmlformats.org/officeDocument/2006/relationships/slideLayout" Target="../slideLayouts/slideLayout371.xml"/><Relationship Id="rId4" Type="http://schemas.openxmlformats.org/officeDocument/2006/relationships/slideLayout" Target="../slideLayouts/slideLayout372.xml"/><Relationship Id="rId5" Type="http://schemas.openxmlformats.org/officeDocument/2006/relationships/slideLayout" Target="../slideLayouts/slideLayout373.xml"/><Relationship Id="rId6" Type="http://schemas.openxmlformats.org/officeDocument/2006/relationships/slideLayout" Target="../slideLayouts/slideLayout374.xml"/><Relationship Id="rId7" Type="http://schemas.openxmlformats.org/officeDocument/2006/relationships/slideLayout" Target="../slideLayouts/slideLayout375.xml"/><Relationship Id="rId8" Type="http://schemas.openxmlformats.org/officeDocument/2006/relationships/slideLayout" Target="../slideLayouts/slideLayout376.xml"/><Relationship Id="rId9" Type="http://schemas.openxmlformats.org/officeDocument/2006/relationships/slideLayout" Target="../slideLayouts/slideLayout377.xml"/><Relationship Id="rId10" Type="http://schemas.openxmlformats.org/officeDocument/2006/relationships/slideLayout" Target="../slideLayouts/slideLayout37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0.xml"/><Relationship Id="rId12" Type="http://schemas.openxmlformats.org/officeDocument/2006/relationships/theme" Target="../theme/theme36.xml"/><Relationship Id="rId13" Type="http://schemas.openxmlformats.org/officeDocument/2006/relationships/image" Target="../media/image1.png"/><Relationship Id="rId1" Type="http://schemas.openxmlformats.org/officeDocument/2006/relationships/slideLayout" Target="../slideLayouts/slideLayout380.xml"/><Relationship Id="rId2" Type="http://schemas.openxmlformats.org/officeDocument/2006/relationships/slideLayout" Target="../slideLayouts/slideLayout381.xml"/><Relationship Id="rId3" Type="http://schemas.openxmlformats.org/officeDocument/2006/relationships/slideLayout" Target="../slideLayouts/slideLayout382.xml"/><Relationship Id="rId4" Type="http://schemas.openxmlformats.org/officeDocument/2006/relationships/slideLayout" Target="../slideLayouts/slideLayout383.xml"/><Relationship Id="rId5" Type="http://schemas.openxmlformats.org/officeDocument/2006/relationships/slideLayout" Target="../slideLayouts/slideLayout384.xml"/><Relationship Id="rId6" Type="http://schemas.openxmlformats.org/officeDocument/2006/relationships/slideLayout" Target="../slideLayouts/slideLayout385.xml"/><Relationship Id="rId7" Type="http://schemas.openxmlformats.org/officeDocument/2006/relationships/slideLayout" Target="../slideLayouts/slideLayout386.xml"/><Relationship Id="rId8" Type="http://schemas.openxmlformats.org/officeDocument/2006/relationships/slideLayout" Target="../slideLayouts/slideLayout387.xml"/><Relationship Id="rId9" Type="http://schemas.openxmlformats.org/officeDocument/2006/relationships/slideLayout" Target="../slideLayouts/slideLayout388.xml"/><Relationship Id="rId10" Type="http://schemas.openxmlformats.org/officeDocument/2006/relationships/slideLayout" Target="../slideLayouts/slideLayout389.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1.xml"/><Relationship Id="rId12" Type="http://schemas.openxmlformats.org/officeDocument/2006/relationships/slideLayout" Target="../slideLayouts/slideLayout402.xml"/><Relationship Id="rId13" Type="http://schemas.openxmlformats.org/officeDocument/2006/relationships/theme" Target="../theme/theme37.xml"/><Relationship Id="rId1" Type="http://schemas.openxmlformats.org/officeDocument/2006/relationships/slideLayout" Target="../slideLayouts/slideLayout391.xml"/><Relationship Id="rId2" Type="http://schemas.openxmlformats.org/officeDocument/2006/relationships/slideLayout" Target="../slideLayouts/slideLayout392.xml"/><Relationship Id="rId3" Type="http://schemas.openxmlformats.org/officeDocument/2006/relationships/slideLayout" Target="../slideLayouts/slideLayout393.xml"/><Relationship Id="rId4" Type="http://schemas.openxmlformats.org/officeDocument/2006/relationships/slideLayout" Target="../slideLayouts/slideLayout394.xml"/><Relationship Id="rId5" Type="http://schemas.openxmlformats.org/officeDocument/2006/relationships/slideLayout" Target="../slideLayouts/slideLayout395.xml"/><Relationship Id="rId6" Type="http://schemas.openxmlformats.org/officeDocument/2006/relationships/slideLayout" Target="../slideLayouts/slideLayout396.xml"/><Relationship Id="rId7" Type="http://schemas.openxmlformats.org/officeDocument/2006/relationships/slideLayout" Target="../slideLayouts/slideLayout397.xml"/><Relationship Id="rId8" Type="http://schemas.openxmlformats.org/officeDocument/2006/relationships/slideLayout" Target="../slideLayouts/slideLayout398.xml"/><Relationship Id="rId9" Type="http://schemas.openxmlformats.org/officeDocument/2006/relationships/slideLayout" Target="../slideLayouts/slideLayout399.xml"/><Relationship Id="rId10" Type="http://schemas.openxmlformats.org/officeDocument/2006/relationships/slideLayout" Target="../slideLayouts/slideLayout400.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3.xml"/><Relationship Id="rId12" Type="http://schemas.openxmlformats.org/officeDocument/2006/relationships/theme" Target="../theme/theme38.xml"/><Relationship Id="rId13" Type="http://schemas.openxmlformats.org/officeDocument/2006/relationships/image" Target="../media/image1.png"/><Relationship Id="rId1" Type="http://schemas.openxmlformats.org/officeDocument/2006/relationships/slideLayout" Target="../slideLayouts/slideLayout403.xml"/><Relationship Id="rId2" Type="http://schemas.openxmlformats.org/officeDocument/2006/relationships/slideLayout" Target="../slideLayouts/slideLayout404.xml"/><Relationship Id="rId3" Type="http://schemas.openxmlformats.org/officeDocument/2006/relationships/slideLayout" Target="../slideLayouts/slideLayout405.xml"/><Relationship Id="rId4" Type="http://schemas.openxmlformats.org/officeDocument/2006/relationships/slideLayout" Target="../slideLayouts/slideLayout406.xml"/><Relationship Id="rId5" Type="http://schemas.openxmlformats.org/officeDocument/2006/relationships/slideLayout" Target="../slideLayouts/slideLayout407.xml"/><Relationship Id="rId6" Type="http://schemas.openxmlformats.org/officeDocument/2006/relationships/slideLayout" Target="../slideLayouts/slideLayout408.xml"/><Relationship Id="rId7" Type="http://schemas.openxmlformats.org/officeDocument/2006/relationships/slideLayout" Target="../slideLayouts/slideLayout409.xml"/><Relationship Id="rId8" Type="http://schemas.openxmlformats.org/officeDocument/2006/relationships/slideLayout" Target="../slideLayouts/slideLayout410.xml"/><Relationship Id="rId9" Type="http://schemas.openxmlformats.org/officeDocument/2006/relationships/slideLayout" Target="../slideLayouts/slideLayout411.xml"/><Relationship Id="rId10" Type="http://schemas.openxmlformats.org/officeDocument/2006/relationships/slideLayout" Target="../slideLayouts/slideLayout412.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4.xml"/><Relationship Id="rId12" Type="http://schemas.openxmlformats.org/officeDocument/2006/relationships/theme" Target="../theme/theme39.xml"/><Relationship Id="rId13" Type="http://schemas.openxmlformats.org/officeDocument/2006/relationships/image" Target="../media/image1.png"/><Relationship Id="rId1" Type="http://schemas.openxmlformats.org/officeDocument/2006/relationships/slideLayout" Target="../slideLayouts/slideLayout414.xml"/><Relationship Id="rId2" Type="http://schemas.openxmlformats.org/officeDocument/2006/relationships/slideLayout" Target="../slideLayouts/slideLayout415.xml"/><Relationship Id="rId3" Type="http://schemas.openxmlformats.org/officeDocument/2006/relationships/slideLayout" Target="../slideLayouts/slideLayout416.xml"/><Relationship Id="rId4" Type="http://schemas.openxmlformats.org/officeDocument/2006/relationships/slideLayout" Target="../slideLayouts/slideLayout417.xml"/><Relationship Id="rId5" Type="http://schemas.openxmlformats.org/officeDocument/2006/relationships/slideLayout" Target="../slideLayouts/slideLayout418.xml"/><Relationship Id="rId6" Type="http://schemas.openxmlformats.org/officeDocument/2006/relationships/slideLayout" Target="../slideLayouts/slideLayout419.xml"/><Relationship Id="rId7" Type="http://schemas.openxmlformats.org/officeDocument/2006/relationships/slideLayout" Target="../slideLayouts/slideLayout420.xml"/><Relationship Id="rId8" Type="http://schemas.openxmlformats.org/officeDocument/2006/relationships/slideLayout" Target="../slideLayouts/slideLayout421.xml"/><Relationship Id="rId9" Type="http://schemas.openxmlformats.org/officeDocument/2006/relationships/slideLayout" Target="../slideLayouts/slideLayout422.xml"/><Relationship Id="rId10" Type="http://schemas.openxmlformats.org/officeDocument/2006/relationships/slideLayout" Target="../slideLayouts/slideLayout4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40.xml"/><Relationship Id="rId13" Type="http://schemas.openxmlformats.org/officeDocument/2006/relationships/image" Target="../media/image1.png"/><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theme" Target="../theme/theme41.xml"/><Relationship Id="rId13" Type="http://schemas.openxmlformats.org/officeDocument/2006/relationships/image" Target="../media/image1.png"/><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57.xml"/><Relationship Id="rId12" Type="http://schemas.openxmlformats.org/officeDocument/2006/relationships/theme" Target="../theme/theme42.xml"/><Relationship Id="rId13" Type="http://schemas.openxmlformats.org/officeDocument/2006/relationships/image" Target="../media/image1.png"/><Relationship Id="rId1" Type="http://schemas.openxmlformats.org/officeDocument/2006/relationships/slideLayout" Target="../slideLayouts/slideLayout447.xml"/><Relationship Id="rId2" Type="http://schemas.openxmlformats.org/officeDocument/2006/relationships/slideLayout" Target="../slideLayouts/slideLayout448.xml"/><Relationship Id="rId3" Type="http://schemas.openxmlformats.org/officeDocument/2006/relationships/slideLayout" Target="../slideLayouts/slideLayout449.xml"/><Relationship Id="rId4" Type="http://schemas.openxmlformats.org/officeDocument/2006/relationships/slideLayout" Target="../slideLayouts/slideLayout450.xml"/><Relationship Id="rId5" Type="http://schemas.openxmlformats.org/officeDocument/2006/relationships/slideLayout" Target="../slideLayouts/slideLayout451.xml"/><Relationship Id="rId6" Type="http://schemas.openxmlformats.org/officeDocument/2006/relationships/slideLayout" Target="../slideLayouts/slideLayout452.xml"/><Relationship Id="rId7" Type="http://schemas.openxmlformats.org/officeDocument/2006/relationships/slideLayout" Target="../slideLayouts/slideLayout453.xml"/><Relationship Id="rId8" Type="http://schemas.openxmlformats.org/officeDocument/2006/relationships/slideLayout" Target="../slideLayouts/slideLayout454.xml"/><Relationship Id="rId9" Type="http://schemas.openxmlformats.org/officeDocument/2006/relationships/slideLayout" Target="../slideLayouts/slideLayout455.xml"/><Relationship Id="rId10" Type="http://schemas.openxmlformats.org/officeDocument/2006/relationships/slideLayout" Target="../slideLayouts/slideLayout456.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68.xml"/><Relationship Id="rId12" Type="http://schemas.openxmlformats.org/officeDocument/2006/relationships/theme" Target="../theme/theme43.xml"/><Relationship Id="rId13" Type="http://schemas.openxmlformats.org/officeDocument/2006/relationships/image" Target="../media/image1.png"/><Relationship Id="rId1" Type="http://schemas.openxmlformats.org/officeDocument/2006/relationships/slideLayout" Target="../slideLayouts/slideLayout458.xml"/><Relationship Id="rId2" Type="http://schemas.openxmlformats.org/officeDocument/2006/relationships/slideLayout" Target="../slideLayouts/slideLayout459.xml"/><Relationship Id="rId3" Type="http://schemas.openxmlformats.org/officeDocument/2006/relationships/slideLayout" Target="../slideLayouts/slideLayout460.xml"/><Relationship Id="rId4" Type="http://schemas.openxmlformats.org/officeDocument/2006/relationships/slideLayout" Target="../slideLayouts/slideLayout461.xml"/><Relationship Id="rId5" Type="http://schemas.openxmlformats.org/officeDocument/2006/relationships/slideLayout" Target="../slideLayouts/slideLayout462.xml"/><Relationship Id="rId6" Type="http://schemas.openxmlformats.org/officeDocument/2006/relationships/slideLayout" Target="../slideLayouts/slideLayout463.xml"/><Relationship Id="rId7" Type="http://schemas.openxmlformats.org/officeDocument/2006/relationships/slideLayout" Target="../slideLayouts/slideLayout464.xml"/><Relationship Id="rId8" Type="http://schemas.openxmlformats.org/officeDocument/2006/relationships/slideLayout" Target="../slideLayouts/slideLayout465.xml"/><Relationship Id="rId9" Type="http://schemas.openxmlformats.org/officeDocument/2006/relationships/slideLayout" Target="../slideLayouts/slideLayout466.xml"/><Relationship Id="rId10" Type="http://schemas.openxmlformats.org/officeDocument/2006/relationships/slideLayout" Target="../slideLayouts/slideLayout46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79.xml"/><Relationship Id="rId12" Type="http://schemas.openxmlformats.org/officeDocument/2006/relationships/theme" Target="../theme/theme44.xml"/><Relationship Id="rId13" Type="http://schemas.openxmlformats.org/officeDocument/2006/relationships/image" Target="../media/image1.png"/><Relationship Id="rId1" Type="http://schemas.openxmlformats.org/officeDocument/2006/relationships/slideLayout" Target="../slideLayouts/slideLayout469.xml"/><Relationship Id="rId2" Type="http://schemas.openxmlformats.org/officeDocument/2006/relationships/slideLayout" Target="../slideLayouts/slideLayout470.xml"/><Relationship Id="rId3" Type="http://schemas.openxmlformats.org/officeDocument/2006/relationships/slideLayout" Target="../slideLayouts/slideLayout471.xml"/><Relationship Id="rId4" Type="http://schemas.openxmlformats.org/officeDocument/2006/relationships/slideLayout" Target="../slideLayouts/slideLayout472.xml"/><Relationship Id="rId5" Type="http://schemas.openxmlformats.org/officeDocument/2006/relationships/slideLayout" Target="../slideLayouts/slideLayout473.xml"/><Relationship Id="rId6" Type="http://schemas.openxmlformats.org/officeDocument/2006/relationships/slideLayout" Target="../slideLayouts/slideLayout474.xml"/><Relationship Id="rId7" Type="http://schemas.openxmlformats.org/officeDocument/2006/relationships/slideLayout" Target="../slideLayouts/slideLayout475.xml"/><Relationship Id="rId8" Type="http://schemas.openxmlformats.org/officeDocument/2006/relationships/slideLayout" Target="../slideLayouts/slideLayout476.xml"/><Relationship Id="rId9" Type="http://schemas.openxmlformats.org/officeDocument/2006/relationships/slideLayout" Target="../slideLayouts/slideLayout477.xml"/><Relationship Id="rId10" Type="http://schemas.openxmlformats.org/officeDocument/2006/relationships/slideLayout" Target="../slideLayouts/slideLayout478.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0.xml"/><Relationship Id="rId12" Type="http://schemas.openxmlformats.org/officeDocument/2006/relationships/theme" Target="../theme/theme45.xml"/><Relationship Id="rId1" Type="http://schemas.openxmlformats.org/officeDocument/2006/relationships/slideLayout" Target="../slideLayouts/slideLayout480.xml"/><Relationship Id="rId2" Type="http://schemas.openxmlformats.org/officeDocument/2006/relationships/slideLayout" Target="../slideLayouts/slideLayout481.xml"/><Relationship Id="rId3" Type="http://schemas.openxmlformats.org/officeDocument/2006/relationships/slideLayout" Target="../slideLayouts/slideLayout482.xml"/><Relationship Id="rId4" Type="http://schemas.openxmlformats.org/officeDocument/2006/relationships/slideLayout" Target="../slideLayouts/slideLayout483.xml"/><Relationship Id="rId5" Type="http://schemas.openxmlformats.org/officeDocument/2006/relationships/slideLayout" Target="../slideLayouts/slideLayout484.xml"/><Relationship Id="rId6" Type="http://schemas.openxmlformats.org/officeDocument/2006/relationships/slideLayout" Target="../slideLayouts/slideLayout485.xml"/><Relationship Id="rId7" Type="http://schemas.openxmlformats.org/officeDocument/2006/relationships/slideLayout" Target="../slideLayouts/slideLayout486.xml"/><Relationship Id="rId8" Type="http://schemas.openxmlformats.org/officeDocument/2006/relationships/slideLayout" Target="../slideLayouts/slideLayout487.xml"/><Relationship Id="rId9" Type="http://schemas.openxmlformats.org/officeDocument/2006/relationships/slideLayout" Target="../slideLayouts/slideLayout488.xml"/><Relationship Id="rId10" Type="http://schemas.openxmlformats.org/officeDocument/2006/relationships/slideLayout" Target="../slideLayouts/slideLayout489.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1.xml"/><Relationship Id="rId12" Type="http://schemas.openxmlformats.org/officeDocument/2006/relationships/theme" Target="../theme/theme46.xml"/><Relationship Id="rId13" Type="http://schemas.openxmlformats.org/officeDocument/2006/relationships/image" Target="../media/image1.png"/><Relationship Id="rId1" Type="http://schemas.openxmlformats.org/officeDocument/2006/relationships/slideLayout" Target="../slideLayouts/slideLayout491.xml"/><Relationship Id="rId2" Type="http://schemas.openxmlformats.org/officeDocument/2006/relationships/slideLayout" Target="../slideLayouts/slideLayout492.xml"/><Relationship Id="rId3" Type="http://schemas.openxmlformats.org/officeDocument/2006/relationships/slideLayout" Target="../slideLayouts/slideLayout493.xml"/><Relationship Id="rId4" Type="http://schemas.openxmlformats.org/officeDocument/2006/relationships/slideLayout" Target="../slideLayouts/slideLayout494.xml"/><Relationship Id="rId5" Type="http://schemas.openxmlformats.org/officeDocument/2006/relationships/slideLayout" Target="../slideLayouts/slideLayout495.xml"/><Relationship Id="rId6" Type="http://schemas.openxmlformats.org/officeDocument/2006/relationships/slideLayout" Target="../slideLayouts/slideLayout496.xml"/><Relationship Id="rId7" Type="http://schemas.openxmlformats.org/officeDocument/2006/relationships/slideLayout" Target="../slideLayouts/slideLayout497.xml"/><Relationship Id="rId8" Type="http://schemas.openxmlformats.org/officeDocument/2006/relationships/slideLayout" Target="../slideLayouts/slideLayout498.xml"/><Relationship Id="rId9" Type="http://schemas.openxmlformats.org/officeDocument/2006/relationships/slideLayout" Target="../slideLayouts/slideLayout499.xml"/><Relationship Id="rId10" Type="http://schemas.openxmlformats.org/officeDocument/2006/relationships/slideLayout" Target="../slideLayouts/slideLayout500.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theme" Target="../theme/theme47.xml"/><Relationship Id="rId13" Type="http://schemas.openxmlformats.org/officeDocument/2006/relationships/image" Target="../media/image1.png"/><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3.xml"/><Relationship Id="rId12" Type="http://schemas.openxmlformats.org/officeDocument/2006/relationships/theme" Target="../theme/theme48.xml"/><Relationship Id="rId13" Type="http://schemas.openxmlformats.org/officeDocument/2006/relationships/image" Target="../media/image1.png"/><Relationship Id="rId1" Type="http://schemas.openxmlformats.org/officeDocument/2006/relationships/slideLayout" Target="../slideLayouts/slideLayout513.xml"/><Relationship Id="rId2" Type="http://schemas.openxmlformats.org/officeDocument/2006/relationships/slideLayout" Target="../slideLayouts/slideLayout514.xml"/><Relationship Id="rId3" Type="http://schemas.openxmlformats.org/officeDocument/2006/relationships/slideLayout" Target="../slideLayouts/slideLayout515.xml"/><Relationship Id="rId4" Type="http://schemas.openxmlformats.org/officeDocument/2006/relationships/slideLayout" Target="../slideLayouts/slideLayout516.xml"/><Relationship Id="rId5" Type="http://schemas.openxmlformats.org/officeDocument/2006/relationships/slideLayout" Target="../slideLayouts/slideLayout517.xml"/><Relationship Id="rId6" Type="http://schemas.openxmlformats.org/officeDocument/2006/relationships/slideLayout" Target="../slideLayouts/slideLayout518.xml"/><Relationship Id="rId7" Type="http://schemas.openxmlformats.org/officeDocument/2006/relationships/slideLayout" Target="../slideLayouts/slideLayout519.xml"/><Relationship Id="rId8" Type="http://schemas.openxmlformats.org/officeDocument/2006/relationships/slideLayout" Target="../slideLayouts/slideLayout520.xml"/><Relationship Id="rId9" Type="http://schemas.openxmlformats.org/officeDocument/2006/relationships/slideLayout" Target="../slideLayouts/slideLayout521.xml"/><Relationship Id="rId10" Type="http://schemas.openxmlformats.org/officeDocument/2006/relationships/slideLayout" Target="../slideLayouts/slideLayout522.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4.xml"/><Relationship Id="rId12" Type="http://schemas.openxmlformats.org/officeDocument/2006/relationships/theme" Target="../theme/theme49.xml"/><Relationship Id="rId1" Type="http://schemas.openxmlformats.org/officeDocument/2006/relationships/slideLayout" Target="../slideLayouts/slideLayout524.xml"/><Relationship Id="rId2" Type="http://schemas.openxmlformats.org/officeDocument/2006/relationships/slideLayout" Target="../slideLayouts/slideLayout525.xml"/><Relationship Id="rId3" Type="http://schemas.openxmlformats.org/officeDocument/2006/relationships/slideLayout" Target="../slideLayouts/slideLayout526.xml"/><Relationship Id="rId4" Type="http://schemas.openxmlformats.org/officeDocument/2006/relationships/slideLayout" Target="../slideLayouts/slideLayout527.xml"/><Relationship Id="rId5" Type="http://schemas.openxmlformats.org/officeDocument/2006/relationships/slideLayout" Target="../slideLayouts/slideLayout528.xml"/><Relationship Id="rId6" Type="http://schemas.openxmlformats.org/officeDocument/2006/relationships/slideLayout" Target="../slideLayouts/slideLayout529.xml"/><Relationship Id="rId7" Type="http://schemas.openxmlformats.org/officeDocument/2006/relationships/slideLayout" Target="../slideLayouts/slideLayout530.xml"/><Relationship Id="rId8" Type="http://schemas.openxmlformats.org/officeDocument/2006/relationships/slideLayout" Target="../slideLayouts/slideLayout531.xml"/><Relationship Id="rId9" Type="http://schemas.openxmlformats.org/officeDocument/2006/relationships/slideLayout" Target="../slideLayouts/slideLayout532.xml"/><Relationship Id="rId10"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45.xml"/><Relationship Id="rId12" Type="http://schemas.openxmlformats.org/officeDocument/2006/relationships/theme" Target="../theme/theme50.xml"/><Relationship Id="rId13" Type="http://schemas.openxmlformats.org/officeDocument/2006/relationships/image" Target="../media/image1.png"/><Relationship Id="rId1" Type="http://schemas.openxmlformats.org/officeDocument/2006/relationships/slideLayout" Target="../slideLayouts/slideLayout535.xml"/><Relationship Id="rId2" Type="http://schemas.openxmlformats.org/officeDocument/2006/relationships/slideLayout" Target="../slideLayouts/slideLayout536.xml"/><Relationship Id="rId3" Type="http://schemas.openxmlformats.org/officeDocument/2006/relationships/slideLayout" Target="../slideLayouts/slideLayout537.xml"/><Relationship Id="rId4" Type="http://schemas.openxmlformats.org/officeDocument/2006/relationships/slideLayout" Target="../slideLayouts/slideLayout538.xml"/><Relationship Id="rId5" Type="http://schemas.openxmlformats.org/officeDocument/2006/relationships/slideLayout" Target="../slideLayouts/slideLayout539.xml"/><Relationship Id="rId6" Type="http://schemas.openxmlformats.org/officeDocument/2006/relationships/slideLayout" Target="../slideLayouts/slideLayout540.xml"/><Relationship Id="rId7" Type="http://schemas.openxmlformats.org/officeDocument/2006/relationships/slideLayout" Target="../slideLayouts/slideLayout541.xml"/><Relationship Id="rId8" Type="http://schemas.openxmlformats.org/officeDocument/2006/relationships/slideLayout" Target="../slideLayouts/slideLayout542.xml"/><Relationship Id="rId9" Type="http://schemas.openxmlformats.org/officeDocument/2006/relationships/slideLayout" Target="../slideLayouts/slideLayout543.xml"/><Relationship Id="rId10"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56.xml"/><Relationship Id="rId12" Type="http://schemas.openxmlformats.org/officeDocument/2006/relationships/theme" Target="../theme/theme51.xml"/><Relationship Id="rId13" Type="http://schemas.openxmlformats.org/officeDocument/2006/relationships/image" Target="../media/image1.png"/><Relationship Id="rId1" Type="http://schemas.openxmlformats.org/officeDocument/2006/relationships/slideLayout" Target="../slideLayouts/slideLayout546.xml"/><Relationship Id="rId2" Type="http://schemas.openxmlformats.org/officeDocument/2006/relationships/slideLayout" Target="../slideLayouts/slideLayout547.xml"/><Relationship Id="rId3" Type="http://schemas.openxmlformats.org/officeDocument/2006/relationships/slideLayout" Target="../slideLayouts/slideLayout548.xml"/><Relationship Id="rId4" Type="http://schemas.openxmlformats.org/officeDocument/2006/relationships/slideLayout" Target="../slideLayouts/slideLayout549.xml"/><Relationship Id="rId5" Type="http://schemas.openxmlformats.org/officeDocument/2006/relationships/slideLayout" Target="../slideLayouts/slideLayout550.xml"/><Relationship Id="rId6" Type="http://schemas.openxmlformats.org/officeDocument/2006/relationships/slideLayout" Target="../slideLayouts/slideLayout551.xml"/><Relationship Id="rId7" Type="http://schemas.openxmlformats.org/officeDocument/2006/relationships/slideLayout" Target="../slideLayouts/slideLayout552.xml"/><Relationship Id="rId8" Type="http://schemas.openxmlformats.org/officeDocument/2006/relationships/slideLayout" Target="../slideLayouts/slideLayout553.xml"/><Relationship Id="rId9" Type="http://schemas.openxmlformats.org/officeDocument/2006/relationships/slideLayout" Target="../slideLayouts/slideLayout554.xml"/><Relationship Id="rId10" Type="http://schemas.openxmlformats.org/officeDocument/2006/relationships/slideLayout" Target="../slideLayouts/slideLayout555.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67.xml"/><Relationship Id="rId12" Type="http://schemas.openxmlformats.org/officeDocument/2006/relationships/theme" Target="../theme/theme52.xml"/><Relationship Id="rId1" Type="http://schemas.openxmlformats.org/officeDocument/2006/relationships/slideLayout" Target="../slideLayouts/slideLayout557.xml"/><Relationship Id="rId2" Type="http://schemas.openxmlformats.org/officeDocument/2006/relationships/slideLayout" Target="../slideLayouts/slideLayout558.xml"/><Relationship Id="rId3" Type="http://schemas.openxmlformats.org/officeDocument/2006/relationships/slideLayout" Target="../slideLayouts/slideLayout559.xml"/><Relationship Id="rId4" Type="http://schemas.openxmlformats.org/officeDocument/2006/relationships/slideLayout" Target="../slideLayouts/slideLayout560.xml"/><Relationship Id="rId5" Type="http://schemas.openxmlformats.org/officeDocument/2006/relationships/slideLayout" Target="../slideLayouts/slideLayout561.xml"/><Relationship Id="rId6" Type="http://schemas.openxmlformats.org/officeDocument/2006/relationships/slideLayout" Target="../slideLayouts/slideLayout562.xml"/><Relationship Id="rId7" Type="http://schemas.openxmlformats.org/officeDocument/2006/relationships/slideLayout" Target="../slideLayouts/slideLayout563.xml"/><Relationship Id="rId8" Type="http://schemas.openxmlformats.org/officeDocument/2006/relationships/slideLayout" Target="../slideLayouts/slideLayout564.xml"/><Relationship Id="rId9" Type="http://schemas.openxmlformats.org/officeDocument/2006/relationships/slideLayout" Target="../slideLayouts/slideLayout565.xml"/><Relationship Id="rId10"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theme" Target="../theme/theme53.xml"/><Relationship Id="rId13" Type="http://schemas.openxmlformats.org/officeDocument/2006/relationships/image" Target="../media/image1.png"/><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89.xml"/><Relationship Id="rId12" Type="http://schemas.openxmlformats.org/officeDocument/2006/relationships/theme" Target="../theme/theme54.xml"/><Relationship Id="rId13" Type="http://schemas.openxmlformats.org/officeDocument/2006/relationships/image" Target="../media/image1.png"/><Relationship Id="rId1" Type="http://schemas.openxmlformats.org/officeDocument/2006/relationships/slideLayout" Target="../slideLayouts/slideLayout579.xml"/><Relationship Id="rId2" Type="http://schemas.openxmlformats.org/officeDocument/2006/relationships/slideLayout" Target="../slideLayouts/slideLayout580.xml"/><Relationship Id="rId3" Type="http://schemas.openxmlformats.org/officeDocument/2006/relationships/slideLayout" Target="../slideLayouts/slideLayout581.xml"/><Relationship Id="rId4" Type="http://schemas.openxmlformats.org/officeDocument/2006/relationships/slideLayout" Target="../slideLayouts/slideLayout582.xml"/><Relationship Id="rId5" Type="http://schemas.openxmlformats.org/officeDocument/2006/relationships/slideLayout" Target="../slideLayouts/slideLayout583.xml"/><Relationship Id="rId6" Type="http://schemas.openxmlformats.org/officeDocument/2006/relationships/slideLayout" Target="../slideLayouts/slideLayout584.xml"/><Relationship Id="rId7" Type="http://schemas.openxmlformats.org/officeDocument/2006/relationships/slideLayout" Target="../slideLayouts/slideLayout585.xml"/><Relationship Id="rId8" Type="http://schemas.openxmlformats.org/officeDocument/2006/relationships/slideLayout" Target="../slideLayouts/slideLayout586.xml"/><Relationship Id="rId9" Type="http://schemas.openxmlformats.org/officeDocument/2006/relationships/slideLayout" Target="../slideLayouts/slideLayout587.xml"/><Relationship Id="rId10"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0.xml"/><Relationship Id="rId12" Type="http://schemas.openxmlformats.org/officeDocument/2006/relationships/theme" Target="../theme/theme55.xml"/><Relationship Id="rId1" Type="http://schemas.openxmlformats.org/officeDocument/2006/relationships/slideLayout" Target="../slideLayouts/slideLayout590.xml"/><Relationship Id="rId2" Type="http://schemas.openxmlformats.org/officeDocument/2006/relationships/slideLayout" Target="../slideLayouts/slideLayout591.xml"/><Relationship Id="rId3" Type="http://schemas.openxmlformats.org/officeDocument/2006/relationships/slideLayout" Target="../slideLayouts/slideLayout592.xml"/><Relationship Id="rId4" Type="http://schemas.openxmlformats.org/officeDocument/2006/relationships/slideLayout" Target="../slideLayouts/slideLayout593.xml"/><Relationship Id="rId5" Type="http://schemas.openxmlformats.org/officeDocument/2006/relationships/slideLayout" Target="../slideLayouts/slideLayout594.xml"/><Relationship Id="rId6" Type="http://schemas.openxmlformats.org/officeDocument/2006/relationships/slideLayout" Target="../slideLayouts/slideLayout595.xml"/><Relationship Id="rId7" Type="http://schemas.openxmlformats.org/officeDocument/2006/relationships/slideLayout" Target="../slideLayouts/slideLayout596.xml"/><Relationship Id="rId8" Type="http://schemas.openxmlformats.org/officeDocument/2006/relationships/slideLayout" Target="../slideLayouts/slideLayout597.xml"/><Relationship Id="rId9" Type="http://schemas.openxmlformats.org/officeDocument/2006/relationships/slideLayout" Target="../slideLayouts/slideLayout598.xml"/><Relationship Id="rId10"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1.xml"/><Relationship Id="rId12" Type="http://schemas.openxmlformats.org/officeDocument/2006/relationships/theme" Target="../theme/theme56.xml"/><Relationship Id="rId13" Type="http://schemas.openxmlformats.org/officeDocument/2006/relationships/image" Target="../media/image1.png"/><Relationship Id="rId1" Type="http://schemas.openxmlformats.org/officeDocument/2006/relationships/slideLayout" Target="../slideLayouts/slideLayout601.xml"/><Relationship Id="rId2" Type="http://schemas.openxmlformats.org/officeDocument/2006/relationships/slideLayout" Target="../slideLayouts/slideLayout602.xml"/><Relationship Id="rId3" Type="http://schemas.openxmlformats.org/officeDocument/2006/relationships/slideLayout" Target="../slideLayouts/slideLayout603.xml"/><Relationship Id="rId4" Type="http://schemas.openxmlformats.org/officeDocument/2006/relationships/slideLayout" Target="../slideLayouts/slideLayout604.xml"/><Relationship Id="rId5" Type="http://schemas.openxmlformats.org/officeDocument/2006/relationships/slideLayout" Target="../slideLayouts/slideLayout605.xml"/><Relationship Id="rId6" Type="http://schemas.openxmlformats.org/officeDocument/2006/relationships/slideLayout" Target="../slideLayouts/slideLayout606.xml"/><Relationship Id="rId7" Type="http://schemas.openxmlformats.org/officeDocument/2006/relationships/slideLayout" Target="../slideLayouts/slideLayout607.xml"/><Relationship Id="rId8" Type="http://schemas.openxmlformats.org/officeDocument/2006/relationships/slideLayout" Target="../slideLayouts/slideLayout608.xml"/><Relationship Id="rId9" Type="http://schemas.openxmlformats.org/officeDocument/2006/relationships/slideLayout" Target="../slideLayouts/slideLayout609.xml"/><Relationship Id="rId10" Type="http://schemas.openxmlformats.org/officeDocument/2006/relationships/slideLayout" Target="../slideLayouts/slideLayout610.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22.xml"/><Relationship Id="rId12" Type="http://schemas.openxmlformats.org/officeDocument/2006/relationships/theme" Target="../theme/theme57.xml"/><Relationship Id="rId1" Type="http://schemas.openxmlformats.org/officeDocument/2006/relationships/slideLayout" Target="../slideLayouts/slideLayout612.xml"/><Relationship Id="rId2" Type="http://schemas.openxmlformats.org/officeDocument/2006/relationships/slideLayout" Target="../slideLayouts/slideLayout613.xml"/><Relationship Id="rId3" Type="http://schemas.openxmlformats.org/officeDocument/2006/relationships/slideLayout" Target="../slideLayouts/slideLayout614.xml"/><Relationship Id="rId4" Type="http://schemas.openxmlformats.org/officeDocument/2006/relationships/slideLayout" Target="../slideLayouts/slideLayout615.xml"/><Relationship Id="rId5" Type="http://schemas.openxmlformats.org/officeDocument/2006/relationships/slideLayout" Target="../slideLayouts/slideLayout616.xml"/><Relationship Id="rId6" Type="http://schemas.openxmlformats.org/officeDocument/2006/relationships/slideLayout" Target="../slideLayouts/slideLayout617.xml"/><Relationship Id="rId7" Type="http://schemas.openxmlformats.org/officeDocument/2006/relationships/slideLayout" Target="../slideLayouts/slideLayout618.xml"/><Relationship Id="rId8" Type="http://schemas.openxmlformats.org/officeDocument/2006/relationships/slideLayout" Target="../slideLayouts/slideLayout619.xml"/><Relationship Id="rId9" Type="http://schemas.openxmlformats.org/officeDocument/2006/relationships/slideLayout" Target="../slideLayouts/slideLayout620.xml"/><Relationship Id="rId10" Type="http://schemas.openxmlformats.org/officeDocument/2006/relationships/slideLayout" Target="../slideLayouts/slideLayout621.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33.xml"/><Relationship Id="rId12" Type="http://schemas.openxmlformats.org/officeDocument/2006/relationships/theme" Target="../theme/theme58.xml"/><Relationship Id="rId13" Type="http://schemas.openxmlformats.org/officeDocument/2006/relationships/image" Target="../media/image1.png"/><Relationship Id="rId1" Type="http://schemas.openxmlformats.org/officeDocument/2006/relationships/slideLayout" Target="../slideLayouts/slideLayout623.xml"/><Relationship Id="rId2" Type="http://schemas.openxmlformats.org/officeDocument/2006/relationships/slideLayout" Target="../slideLayouts/slideLayout624.xml"/><Relationship Id="rId3" Type="http://schemas.openxmlformats.org/officeDocument/2006/relationships/slideLayout" Target="../slideLayouts/slideLayout625.xml"/><Relationship Id="rId4" Type="http://schemas.openxmlformats.org/officeDocument/2006/relationships/slideLayout" Target="../slideLayouts/slideLayout626.xml"/><Relationship Id="rId5" Type="http://schemas.openxmlformats.org/officeDocument/2006/relationships/slideLayout" Target="../slideLayouts/slideLayout627.xml"/><Relationship Id="rId6" Type="http://schemas.openxmlformats.org/officeDocument/2006/relationships/slideLayout" Target="../slideLayouts/slideLayout628.xml"/><Relationship Id="rId7" Type="http://schemas.openxmlformats.org/officeDocument/2006/relationships/slideLayout" Target="../slideLayouts/slideLayout629.xml"/><Relationship Id="rId8" Type="http://schemas.openxmlformats.org/officeDocument/2006/relationships/slideLayout" Target="../slideLayouts/slideLayout630.xml"/><Relationship Id="rId9" Type="http://schemas.openxmlformats.org/officeDocument/2006/relationships/slideLayout" Target="../slideLayouts/slideLayout631.xml"/><Relationship Id="rId10"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theme" Target="../theme/theme59.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55.xml"/><Relationship Id="rId12" Type="http://schemas.openxmlformats.org/officeDocument/2006/relationships/theme" Target="../theme/theme60.xml"/><Relationship Id="rId1" Type="http://schemas.openxmlformats.org/officeDocument/2006/relationships/slideLayout" Target="../slideLayouts/slideLayout645.xml"/><Relationship Id="rId2" Type="http://schemas.openxmlformats.org/officeDocument/2006/relationships/slideLayout" Target="../slideLayouts/slideLayout646.xml"/><Relationship Id="rId3" Type="http://schemas.openxmlformats.org/officeDocument/2006/relationships/slideLayout" Target="../slideLayouts/slideLayout647.xml"/><Relationship Id="rId4" Type="http://schemas.openxmlformats.org/officeDocument/2006/relationships/slideLayout" Target="../slideLayouts/slideLayout648.xml"/><Relationship Id="rId5" Type="http://schemas.openxmlformats.org/officeDocument/2006/relationships/slideLayout" Target="../slideLayouts/slideLayout649.xml"/><Relationship Id="rId6" Type="http://schemas.openxmlformats.org/officeDocument/2006/relationships/slideLayout" Target="../slideLayouts/slideLayout650.xml"/><Relationship Id="rId7" Type="http://schemas.openxmlformats.org/officeDocument/2006/relationships/slideLayout" Target="../slideLayouts/slideLayout651.xml"/><Relationship Id="rId8" Type="http://schemas.openxmlformats.org/officeDocument/2006/relationships/slideLayout" Target="../slideLayouts/slideLayout652.xml"/><Relationship Id="rId9" Type="http://schemas.openxmlformats.org/officeDocument/2006/relationships/slideLayout" Target="../slideLayouts/slideLayout653.xml"/><Relationship Id="rId10" Type="http://schemas.openxmlformats.org/officeDocument/2006/relationships/slideLayout" Target="../slideLayouts/slideLayout654.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66.xml"/><Relationship Id="rId12" Type="http://schemas.openxmlformats.org/officeDocument/2006/relationships/theme" Target="../theme/theme61.xml"/><Relationship Id="rId1" Type="http://schemas.openxmlformats.org/officeDocument/2006/relationships/slideLayout" Target="../slideLayouts/slideLayout656.xml"/><Relationship Id="rId2" Type="http://schemas.openxmlformats.org/officeDocument/2006/relationships/slideLayout" Target="../slideLayouts/slideLayout657.xml"/><Relationship Id="rId3" Type="http://schemas.openxmlformats.org/officeDocument/2006/relationships/slideLayout" Target="../slideLayouts/slideLayout658.xml"/><Relationship Id="rId4" Type="http://schemas.openxmlformats.org/officeDocument/2006/relationships/slideLayout" Target="../slideLayouts/slideLayout659.xml"/><Relationship Id="rId5" Type="http://schemas.openxmlformats.org/officeDocument/2006/relationships/slideLayout" Target="../slideLayouts/slideLayout660.xml"/><Relationship Id="rId6" Type="http://schemas.openxmlformats.org/officeDocument/2006/relationships/slideLayout" Target="../slideLayouts/slideLayout661.xml"/><Relationship Id="rId7" Type="http://schemas.openxmlformats.org/officeDocument/2006/relationships/slideLayout" Target="../slideLayouts/slideLayout662.xml"/><Relationship Id="rId8" Type="http://schemas.openxmlformats.org/officeDocument/2006/relationships/slideLayout" Target="../slideLayouts/slideLayout663.xml"/><Relationship Id="rId9" Type="http://schemas.openxmlformats.org/officeDocument/2006/relationships/slideLayout" Target="../slideLayouts/slideLayout664.xml"/><Relationship Id="rId10" Type="http://schemas.openxmlformats.org/officeDocument/2006/relationships/slideLayout" Target="../slideLayouts/slideLayout665.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77.xml"/><Relationship Id="rId12" Type="http://schemas.openxmlformats.org/officeDocument/2006/relationships/theme" Target="../theme/theme62.xml"/><Relationship Id="rId1" Type="http://schemas.openxmlformats.org/officeDocument/2006/relationships/slideLayout" Target="../slideLayouts/slideLayout667.xml"/><Relationship Id="rId2" Type="http://schemas.openxmlformats.org/officeDocument/2006/relationships/slideLayout" Target="../slideLayouts/slideLayout668.xml"/><Relationship Id="rId3" Type="http://schemas.openxmlformats.org/officeDocument/2006/relationships/slideLayout" Target="../slideLayouts/slideLayout669.xml"/><Relationship Id="rId4" Type="http://schemas.openxmlformats.org/officeDocument/2006/relationships/slideLayout" Target="../slideLayouts/slideLayout670.xml"/><Relationship Id="rId5" Type="http://schemas.openxmlformats.org/officeDocument/2006/relationships/slideLayout" Target="../slideLayouts/slideLayout671.xml"/><Relationship Id="rId6" Type="http://schemas.openxmlformats.org/officeDocument/2006/relationships/slideLayout" Target="../slideLayouts/slideLayout672.xml"/><Relationship Id="rId7" Type="http://schemas.openxmlformats.org/officeDocument/2006/relationships/slideLayout" Target="../slideLayouts/slideLayout673.xml"/><Relationship Id="rId8" Type="http://schemas.openxmlformats.org/officeDocument/2006/relationships/slideLayout" Target="../slideLayouts/slideLayout674.xml"/><Relationship Id="rId9" Type="http://schemas.openxmlformats.org/officeDocument/2006/relationships/slideLayout" Target="../slideLayouts/slideLayout675.xml"/><Relationship Id="rId10" Type="http://schemas.openxmlformats.org/officeDocument/2006/relationships/slideLayout" Target="../slideLayouts/slideLayout676.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88.xml"/><Relationship Id="rId12" Type="http://schemas.openxmlformats.org/officeDocument/2006/relationships/theme" Target="../theme/theme63.xml"/><Relationship Id="rId1" Type="http://schemas.openxmlformats.org/officeDocument/2006/relationships/slideLayout" Target="../slideLayouts/slideLayout678.xml"/><Relationship Id="rId2" Type="http://schemas.openxmlformats.org/officeDocument/2006/relationships/slideLayout" Target="../slideLayouts/slideLayout679.xml"/><Relationship Id="rId3" Type="http://schemas.openxmlformats.org/officeDocument/2006/relationships/slideLayout" Target="../slideLayouts/slideLayout680.xml"/><Relationship Id="rId4" Type="http://schemas.openxmlformats.org/officeDocument/2006/relationships/slideLayout" Target="../slideLayouts/slideLayout681.xml"/><Relationship Id="rId5" Type="http://schemas.openxmlformats.org/officeDocument/2006/relationships/slideLayout" Target="../slideLayouts/slideLayout682.xml"/><Relationship Id="rId6" Type="http://schemas.openxmlformats.org/officeDocument/2006/relationships/slideLayout" Target="../slideLayouts/slideLayout683.xml"/><Relationship Id="rId7" Type="http://schemas.openxmlformats.org/officeDocument/2006/relationships/slideLayout" Target="../slideLayouts/slideLayout684.xml"/><Relationship Id="rId8" Type="http://schemas.openxmlformats.org/officeDocument/2006/relationships/slideLayout" Target="../slideLayouts/slideLayout685.xml"/><Relationship Id="rId9" Type="http://schemas.openxmlformats.org/officeDocument/2006/relationships/slideLayout" Target="../slideLayouts/slideLayout686.xml"/><Relationship Id="rId10" Type="http://schemas.openxmlformats.org/officeDocument/2006/relationships/slideLayout" Target="../slideLayouts/slideLayout687.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699.xml"/><Relationship Id="rId12" Type="http://schemas.openxmlformats.org/officeDocument/2006/relationships/theme" Target="../theme/theme64.xml"/><Relationship Id="rId13" Type="http://schemas.openxmlformats.org/officeDocument/2006/relationships/image" Target="../media/image1.png"/><Relationship Id="rId1" Type="http://schemas.openxmlformats.org/officeDocument/2006/relationships/slideLayout" Target="../slideLayouts/slideLayout689.xml"/><Relationship Id="rId2" Type="http://schemas.openxmlformats.org/officeDocument/2006/relationships/slideLayout" Target="../slideLayouts/slideLayout690.xml"/><Relationship Id="rId3" Type="http://schemas.openxmlformats.org/officeDocument/2006/relationships/slideLayout" Target="../slideLayouts/slideLayout691.xml"/><Relationship Id="rId4" Type="http://schemas.openxmlformats.org/officeDocument/2006/relationships/slideLayout" Target="../slideLayouts/slideLayout692.xml"/><Relationship Id="rId5" Type="http://schemas.openxmlformats.org/officeDocument/2006/relationships/slideLayout" Target="../slideLayouts/slideLayout693.xml"/><Relationship Id="rId6" Type="http://schemas.openxmlformats.org/officeDocument/2006/relationships/slideLayout" Target="../slideLayouts/slideLayout694.xml"/><Relationship Id="rId7" Type="http://schemas.openxmlformats.org/officeDocument/2006/relationships/slideLayout" Target="../slideLayouts/slideLayout695.xml"/><Relationship Id="rId8" Type="http://schemas.openxmlformats.org/officeDocument/2006/relationships/slideLayout" Target="../slideLayouts/slideLayout696.xml"/><Relationship Id="rId9" Type="http://schemas.openxmlformats.org/officeDocument/2006/relationships/slideLayout" Target="../slideLayouts/slideLayout697.xml"/><Relationship Id="rId10" Type="http://schemas.openxmlformats.org/officeDocument/2006/relationships/slideLayout" Target="../slideLayouts/slideLayout698.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10.xml"/><Relationship Id="rId12" Type="http://schemas.openxmlformats.org/officeDocument/2006/relationships/slideLayout" Target="../slideLayouts/slideLayout711.xml"/><Relationship Id="rId13" Type="http://schemas.openxmlformats.org/officeDocument/2006/relationships/theme" Target="../theme/theme65.xml"/><Relationship Id="rId14" Type="http://schemas.openxmlformats.org/officeDocument/2006/relationships/image" Target="../media/image1.png"/><Relationship Id="rId1" Type="http://schemas.openxmlformats.org/officeDocument/2006/relationships/slideLayout" Target="../slideLayouts/slideLayout700.xml"/><Relationship Id="rId2" Type="http://schemas.openxmlformats.org/officeDocument/2006/relationships/slideLayout" Target="../slideLayouts/slideLayout701.xml"/><Relationship Id="rId3" Type="http://schemas.openxmlformats.org/officeDocument/2006/relationships/slideLayout" Target="../slideLayouts/slideLayout702.xml"/><Relationship Id="rId4" Type="http://schemas.openxmlformats.org/officeDocument/2006/relationships/slideLayout" Target="../slideLayouts/slideLayout703.xml"/><Relationship Id="rId5" Type="http://schemas.openxmlformats.org/officeDocument/2006/relationships/slideLayout" Target="../slideLayouts/slideLayout704.xml"/><Relationship Id="rId6" Type="http://schemas.openxmlformats.org/officeDocument/2006/relationships/slideLayout" Target="../slideLayouts/slideLayout705.xml"/><Relationship Id="rId7" Type="http://schemas.openxmlformats.org/officeDocument/2006/relationships/slideLayout" Target="../slideLayouts/slideLayout706.xml"/><Relationship Id="rId8" Type="http://schemas.openxmlformats.org/officeDocument/2006/relationships/slideLayout" Target="../slideLayouts/slideLayout707.xml"/><Relationship Id="rId9" Type="http://schemas.openxmlformats.org/officeDocument/2006/relationships/slideLayout" Target="../slideLayouts/slideLayout708.xml"/><Relationship Id="rId10" Type="http://schemas.openxmlformats.org/officeDocument/2006/relationships/slideLayout" Target="../slideLayouts/slideLayout709.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22.xml"/><Relationship Id="rId12" Type="http://schemas.openxmlformats.org/officeDocument/2006/relationships/theme" Target="../theme/theme66.xml"/><Relationship Id="rId13" Type="http://schemas.openxmlformats.org/officeDocument/2006/relationships/image" Target="../media/image1.png"/><Relationship Id="rId1" Type="http://schemas.openxmlformats.org/officeDocument/2006/relationships/slideLayout" Target="../slideLayouts/slideLayout712.xml"/><Relationship Id="rId2" Type="http://schemas.openxmlformats.org/officeDocument/2006/relationships/slideLayout" Target="../slideLayouts/slideLayout713.xml"/><Relationship Id="rId3" Type="http://schemas.openxmlformats.org/officeDocument/2006/relationships/slideLayout" Target="../slideLayouts/slideLayout714.xml"/><Relationship Id="rId4" Type="http://schemas.openxmlformats.org/officeDocument/2006/relationships/slideLayout" Target="../slideLayouts/slideLayout715.xml"/><Relationship Id="rId5" Type="http://schemas.openxmlformats.org/officeDocument/2006/relationships/slideLayout" Target="../slideLayouts/slideLayout716.xml"/><Relationship Id="rId6" Type="http://schemas.openxmlformats.org/officeDocument/2006/relationships/slideLayout" Target="../slideLayouts/slideLayout717.xml"/><Relationship Id="rId7" Type="http://schemas.openxmlformats.org/officeDocument/2006/relationships/slideLayout" Target="../slideLayouts/slideLayout718.xml"/><Relationship Id="rId8" Type="http://schemas.openxmlformats.org/officeDocument/2006/relationships/slideLayout" Target="../slideLayouts/slideLayout719.xml"/><Relationship Id="rId9" Type="http://schemas.openxmlformats.org/officeDocument/2006/relationships/slideLayout" Target="../slideLayouts/slideLayout720.xml"/><Relationship Id="rId10" Type="http://schemas.openxmlformats.org/officeDocument/2006/relationships/slideLayout" Target="../slideLayouts/slideLayout721.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733.xml"/><Relationship Id="rId12" Type="http://schemas.openxmlformats.org/officeDocument/2006/relationships/theme" Target="../theme/theme67.xml"/><Relationship Id="rId1" Type="http://schemas.openxmlformats.org/officeDocument/2006/relationships/slideLayout" Target="../slideLayouts/slideLayout723.xml"/><Relationship Id="rId2" Type="http://schemas.openxmlformats.org/officeDocument/2006/relationships/slideLayout" Target="../slideLayouts/slideLayout724.xml"/><Relationship Id="rId3" Type="http://schemas.openxmlformats.org/officeDocument/2006/relationships/slideLayout" Target="../slideLayouts/slideLayout725.xml"/><Relationship Id="rId4" Type="http://schemas.openxmlformats.org/officeDocument/2006/relationships/slideLayout" Target="../slideLayouts/slideLayout726.xml"/><Relationship Id="rId5" Type="http://schemas.openxmlformats.org/officeDocument/2006/relationships/slideLayout" Target="../slideLayouts/slideLayout727.xml"/><Relationship Id="rId6" Type="http://schemas.openxmlformats.org/officeDocument/2006/relationships/slideLayout" Target="../slideLayouts/slideLayout728.xml"/><Relationship Id="rId7" Type="http://schemas.openxmlformats.org/officeDocument/2006/relationships/slideLayout" Target="../slideLayouts/slideLayout729.xml"/><Relationship Id="rId8" Type="http://schemas.openxmlformats.org/officeDocument/2006/relationships/slideLayout" Target="../slideLayouts/slideLayout730.xml"/><Relationship Id="rId9" Type="http://schemas.openxmlformats.org/officeDocument/2006/relationships/slideLayout" Target="../slideLayouts/slideLayout731.xml"/><Relationship Id="rId10" Type="http://schemas.openxmlformats.org/officeDocument/2006/relationships/slideLayout" Target="../slideLayouts/slideLayout732.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44.xml"/><Relationship Id="rId12" Type="http://schemas.openxmlformats.org/officeDocument/2006/relationships/theme" Target="../theme/theme68.xml"/><Relationship Id="rId1" Type="http://schemas.openxmlformats.org/officeDocument/2006/relationships/slideLayout" Target="../slideLayouts/slideLayout734.xml"/><Relationship Id="rId2" Type="http://schemas.openxmlformats.org/officeDocument/2006/relationships/slideLayout" Target="../slideLayouts/slideLayout735.xml"/><Relationship Id="rId3" Type="http://schemas.openxmlformats.org/officeDocument/2006/relationships/slideLayout" Target="../slideLayouts/slideLayout736.xml"/><Relationship Id="rId4" Type="http://schemas.openxmlformats.org/officeDocument/2006/relationships/slideLayout" Target="../slideLayouts/slideLayout737.xml"/><Relationship Id="rId5" Type="http://schemas.openxmlformats.org/officeDocument/2006/relationships/slideLayout" Target="../slideLayouts/slideLayout738.xml"/><Relationship Id="rId6" Type="http://schemas.openxmlformats.org/officeDocument/2006/relationships/slideLayout" Target="../slideLayouts/slideLayout739.xml"/><Relationship Id="rId7" Type="http://schemas.openxmlformats.org/officeDocument/2006/relationships/slideLayout" Target="../slideLayouts/slideLayout740.xml"/><Relationship Id="rId8" Type="http://schemas.openxmlformats.org/officeDocument/2006/relationships/slideLayout" Target="../slideLayouts/slideLayout741.xml"/><Relationship Id="rId9" Type="http://schemas.openxmlformats.org/officeDocument/2006/relationships/slideLayout" Target="../slideLayouts/slideLayout742.xml"/><Relationship Id="rId10" Type="http://schemas.openxmlformats.org/officeDocument/2006/relationships/slideLayout" Target="../slideLayouts/slideLayout743.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55.xml"/><Relationship Id="rId12" Type="http://schemas.openxmlformats.org/officeDocument/2006/relationships/theme" Target="../theme/theme69.xml"/><Relationship Id="rId13" Type="http://schemas.openxmlformats.org/officeDocument/2006/relationships/image" Target="../media/image1.png"/><Relationship Id="rId1" Type="http://schemas.openxmlformats.org/officeDocument/2006/relationships/slideLayout" Target="../slideLayouts/slideLayout745.xml"/><Relationship Id="rId2" Type="http://schemas.openxmlformats.org/officeDocument/2006/relationships/slideLayout" Target="../slideLayouts/slideLayout746.xml"/><Relationship Id="rId3" Type="http://schemas.openxmlformats.org/officeDocument/2006/relationships/slideLayout" Target="../slideLayouts/slideLayout747.xml"/><Relationship Id="rId4" Type="http://schemas.openxmlformats.org/officeDocument/2006/relationships/slideLayout" Target="../slideLayouts/slideLayout748.xml"/><Relationship Id="rId5" Type="http://schemas.openxmlformats.org/officeDocument/2006/relationships/slideLayout" Target="../slideLayouts/slideLayout749.xml"/><Relationship Id="rId6" Type="http://schemas.openxmlformats.org/officeDocument/2006/relationships/slideLayout" Target="../slideLayouts/slideLayout750.xml"/><Relationship Id="rId7" Type="http://schemas.openxmlformats.org/officeDocument/2006/relationships/slideLayout" Target="../slideLayouts/slideLayout751.xml"/><Relationship Id="rId8" Type="http://schemas.openxmlformats.org/officeDocument/2006/relationships/slideLayout" Target="../slideLayouts/slideLayout752.xml"/><Relationship Id="rId9" Type="http://schemas.openxmlformats.org/officeDocument/2006/relationships/slideLayout" Target="../slideLayouts/slideLayout753.xml"/><Relationship Id="rId10" Type="http://schemas.openxmlformats.org/officeDocument/2006/relationships/slideLayout" Target="../slideLayouts/slideLayout75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66.xml"/><Relationship Id="rId12" Type="http://schemas.openxmlformats.org/officeDocument/2006/relationships/theme" Target="../theme/theme70.xml"/><Relationship Id="rId13" Type="http://schemas.openxmlformats.org/officeDocument/2006/relationships/image" Target="../media/image1.png"/><Relationship Id="rId1" Type="http://schemas.openxmlformats.org/officeDocument/2006/relationships/slideLayout" Target="../slideLayouts/slideLayout756.xml"/><Relationship Id="rId2" Type="http://schemas.openxmlformats.org/officeDocument/2006/relationships/slideLayout" Target="../slideLayouts/slideLayout757.xml"/><Relationship Id="rId3" Type="http://schemas.openxmlformats.org/officeDocument/2006/relationships/slideLayout" Target="../slideLayouts/slideLayout758.xml"/><Relationship Id="rId4" Type="http://schemas.openxmlformats.org/officeDocument/2006/relationships/slideLayout" Target="../slideLayouts/slideLayout759.xml"/><Relationship Id="rId5" Type="http://schemas.openxmlformats.org/officeDocument/2006/relationships/slideLayout" Target="../slideLayouts/slideLayout760.xml"/><Relationship Id="rId6" Type="http://schemas.openxmlformats.org/officeDocument/2006/relationships/slideLayout" Target="../slideLayouts/slideLayout761.xml"/><Relationship Id="rId7" Type="http://schemas.openxmlformats.org/officeDocument/2006/relationships/slideLayout" Target="../slideLayouts/slideLayout762.xml"/><Relationship Id="rId8" Type="http://schemas.openxmlformats.org/officeDocument/2006/relationships/slideLayout" Target="../slideLayouts/slideLayout763.xml"/><Relationship Id="rId9" Type="http://schemas.openxmlformats.org/officeDocument/2006/relationships/slideLayout" Target="../slideLayouts/slideLayout764.xml"/><Relationship Id="rId10" Type="http://schemas.openxmlformats.org/officeDocument/2006/relationships/slideLayout" Target="../slideLayouts/slideLayout765.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77.xml"/><Relationship Id="rId12" Type="http://schemas.openxmlformats.org/officeDocument/2006/relationships/theme" Target="../theme/theme71.xml"/><Relationship Id="rId13" Type="http://schemas.openxmlformats.org/officeDocument/2006/relationships/image" Target="../media/image1.png"/><Relationship Id="rId1" Type="http://schemas.openxmlformats.org/officeDocument/2006/relationships/slideLayout" Target="../slideLayouts/slideLayout767.xml"/><Relationship Id="rId2" Type="http://schemas.openxmlformats.org/officeDocument/2006/relationships/slideLayout" Target="../slideLayouts/slideLayout768.xml"/><Relationship Id="rId3" Type="http://schemas.openxmlformats.org/officeDocument/2006/relationships/slideLayout" Target="../slideLayouts/slideLayout769.xml"/><Relationship Id="rId4" Type="http://schemas.openxmlformats.org/officeDocument/2006/relationships/slideLayout" Target="../slideLayouts/slideLayout770.xml"/><Relationship Id="rId5" Type="http://schemas.openxmlformats.org/officeDocument/2006/relationships/slideLayout" Target="../slideLayouts/slideLayout771.xml"/><Relationship Id="rId6" Type="http://schemas.openxmlformats.org/officeDocument/2006/relationships/slideLayout" Target="../slideLayouts/slideLayout772.xml"/><Relationship Id="rId7" Type="http://schemas.openxmlformats.org/officeDocument/2006/relationships/slideLayout" Target="../slideLayouts/slideLayout773.xml"/><Relationship Id="rId8" Type="http://schemas.openxmlformats.org/officeDocument/2006/relationships/slideLayout" Target="../slideLayouts/slideLayout774.xml"/><Relationship Id="rId9" Type="http://schemas.openxmlformats.org/officeDocument/2006/relationships/slideLayout" Target="../slideLayouts/slideLayout775.xml"/><Relationship Id="rId10" Type="http://schemas.openxmlformats.org/officeDocument/2006/relationships/slideLayout" Target="../slideLayouts/slideLayout776.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theme" Target="../theme/theme72.xml"/><Relationship Id="rId13" Type="http://schemas.openxmlformats.org/officeDocument/2006/relationships/image" Target="../media/image1.png"/><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799.xml"/><Relationship Id="rId12" Type="http://schemas.openxmlformats.org/officeDocument/2006/relationships/theme" Target="../theme/theme73.xml"/><Relationship Id="rId13" Type="http://schemas.openxmlformats.org/officeDocument/2006/relationships/image" Target="../media/image1.png"/><Relationship Id="rId1" Type="http://schemas.openxmlformats.org/officeDocument/2006/relationships/slideLayout" Target="../slideLayouts/slideLayout789.xml"/><Relationship Id="rId2" Type="http://schemas.openxmlformats.org/officeDocument/2006/relationships/slideLayout" Target="../slideLayouts/slideLayout790.xml"/><Relationship Id="rId3" Type="http://schemas.openxmlformats.org/officeDocument/2006/relationships/slideLayout" Target="../slideLayouts/slideLayout791.xml"/><Relationship Id="rId4" Type="http://schemas.openxmlformats.org/officeDocument/2006/relationships/slideLayout" Target="../slideLayouts/slideLayout792.xml"/><Relationship Id="rId5" Type="http://schemas.openxmlformats.org/officeDocument/2006/relationships/slideLayout" Target="../slideLayouts/slideLayout793.xml"/><Relationship Id="rId6" Type="http://schemas.openxmlformats.org/officeDocument/2006/relationships/slideLayout" Target="../slideLayouts/slideLayout794.xml"/><Relationship Id="rId7" Type="http://schemas.openxmlformats.org/officeDocument/2006/relationships/slideLayout" Target="../slideLayouts/slideLayout795.xml"/><Relationship Id="rId8" Type="http://schemas.openxmlformats.org/officeDocument/2006/relationships/slideLayout" Target="../slideLayouts/slideLayout796.xml"/><Relationship Id="rId9" Type="http://schemas.openxmlformats.org/officeDocument/2006/relationships/slideLayout" Target="../slideLayouts/slideLayout797.xml"/><Relationship Id="rId10" Type="http://schemas.openxmlformats.org/officeDocument/2006/relationships/slideLayout" Target="../slideLayouts/slideLayout79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10.xml"/><Relationship Id="rId12" Type="http://schemas.openxmlformats.org/officeDocument/2006/relationships/theme" Target="../theme/theme74.xml"/><Relationship Id="rId13" Type="http://schemas.openxmlformats.org/officeDocument/2006/relationships/image" Target="../media/image1.png"/><Relationship Id="rId1" Type="http://schemas.openxmlformats.org/officeDocument/2006/relationships/slideLayout" Target="../slideLayouts/slideLayout800.xml"/><Relationship Id="rId2" Type="http://schemas.openxmlformats.org/officeDocument/2006/relationships/slideLayout" Target="../slideLayouts/slideLayout801.xml"/><Relationship Id="rId3" Type="http://schemas.openxmlformats.org/officeDocument/2006/relationships/slideLayout" Target="../slideLayouts/slideLayout802.xml"/><Relationship Id="rId4" Type="http://schemas.openxmlformats.org/officeDocument/2006/relationships/slideLayout" Target="../slideLayouts/slideLayout803.xml"/><Relationship Id="rId5" Type="http://schemas.openxmlformats.org/officeDocument/2006/relationships/slideLayout" Target="../slideLayouts/slideLayout804.xml"/><Relationship Id="rId6" Type="http://schemas.openxmlformats.org/officeDocument/2006/relationships/slideLayout" Target="../slideLayouts/slideLayout805.xml"/><Relationship Id="rId7" Type="http://schemas.openxmlformats.org/officeDocument/2006/relationships/slideLayout" Target="../slideLayouts/slideLayout806.xml"/><Relationship Id="rId8" Type="http://schemas.openxmlformats.org/officeDocument/2006/relationships/slideLayout" Target="../slideLayouts/slideLayout807.xml"/><Relationship Id="rId9" Type="http://schemas.openxmlformats.org/officeDocument/2006/relationships/slideLayout" Target="../slideLayouts/slideLayout808.xml"/><Relationship Id="rId10" Type="http://schemas.openxmlformats.org/officeDocument/2006/relationships/slideLayout" Target="../slideLayouts/slideLayout809.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821.xml"/><Relationship Id="rId12" Type="http://schemas.openxmlformats.org/officeDocument/2006/relationships/theme" Target="../theme/theme75.xml"/><Relationship Id="rId13" Type="http://schemas.openxmlformats.org/officeDocument/2006/relationships/image" Target="../media/image1.png"/><Relationship Id="rId1" Type="http://schemas.openxmlformats.org/officeDocument/2006/relationships/slideLayout" Target="../slideLayouts/slideLayout811.xml"/><Relationship Id="rId2" Type="http://schemas.openxmlformats.org/officeDocument/2006/relationships/slideLayout" Target="../slideLayouts/slideLayout812.xml"/><Relationship Id="rId3" Type="http://schemas.openxmlformats.org/officeDocument/2006/relationships/slideLayout" Target="../slideLayouts/slideLayout813.xml"/><Relationship Id="rId4" Type="http://schemas.openxmlformats.org/officeDocument/2006/relationships/slideLayout" Target="../slideLayouts/slideLayout814.xml"/><Relationship Id="rId5" Type="http://schemas.openxmlformats.org/officeDocument/2006/relationships/slideLayout" Target="../slideLayouts/slideLayout815.xml"/><Relationship Id="rId6" Type="http://schemas.openxmlformats.org/officeDocument/2006/relationships/slideLayout" Target="../slideLayouts/slideLayout816.xml"/><Relationship Id="rId7" Type="http://schemas.openxmlformats.org/officeDocument/2006/relationships/slideLayout" Target="../slideLayouts/slideLayout817.xml"/><Relationship Id="rId8" Type="http://schemas.openxmlformats.org/officeDocument/2006/relationships/slideLayout" Target="../slideLayouts/slideLayout818.xml"/><Relationship Id="rId9" Type="http://schemas.openxmlformats.org/officeDocument/2006/relationships/slideLayout" Target="../slideLayouts/slideLayout819.xml"/><Relationship Id="rId10" Type="http://schemas.openxmlformats.org/officeDocument/2006/relationships/slideLayout" Target="../slideLayouts/slideLayout820.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832.xml"/><Relationship Id="rId12" Type="http://schemas.openxmlformats.org/officeDocument/2006/relationships/theme" Target="../theme/theme76.xml"/><Relationship Id="rId13" Type="http://schemas.openxmlformats.org/officeDocument/2006/relationships/image" Target="../media/image1.png"/><Relationship Id="rId1" Type="http://schemas.openxmlformats.org/officeDocument/2006/relationships/slideLayout" Target="../slideLayouts/slideLayout822.xml"/><Relationship Id="rId2" Type="http://schemas.openxmlformats.org/officeDocument/2006/relationships/slideLayout" Target="../slideLayouts/slideLayout823.xml"/><Relationship Id="rId3" Type="http://schemas.openxmlformats.org/officeDocument/2006/relationships/slideLayout" Target="../slideLayouts/slideLayout824.xml"/><Relationship Id="rId4" Type="http://schemas.openxmlformats.org/officeDocument/2006/relationships/slideLayout" Target="../slideLayouts/slideLayout825.xml"/><Relationship Id="rId5" Type="http://schemas.openxmlformats.org/officeDocument/2006/relationships/slideLayout" Target="../slideLayouts/slideLayout826.xml"/><Relationship Id="rId6" Type="http://schemas.openxmlformats.org/officeDocument/2006/relationships/slideLayout" Target="../slideLayouts/slideLayout827.xml"/><Relationship Id="rId7" Type="http://schemas.openxmlformats.org/officeDocument/2006/relationships/slideLayout" Target="../slideLayouts/slideLayout828.xml"/><Relationship Id="rId8" Type="http://schemas.openxmlformats.org/officeDocument/2006/relationships/slideLayout" Target="../slideLayouts/slideLayout829.xml"/><Relationship Id="rId9" Type="http://schemas.openxmlformats.org/officeDocument/2006/relationships/slideLayout" Target="../slideLayouts/slideLayout830.xml"/><Relationship Id="rId10" Type="http://schemas.openxmlformats.org/officeDocument/2006/relationships/slideLayout" Target="../slideLayouts/slideLayout831.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843.xml"/><Relationship Id="rId12" Type="http://schemas.openxmlformats.org/officeDocument/2006/relationships/theme" Target="../theme/theme77.xml"/><Relationship Id="rId13" Type="http://schemas.openxmlformats.org/officeDocument/2006/relationships/image" Target="../media/image1.png"/><Relationship Id="rId1" Type="http://schemas.openxmlformats.org/officeDocument/2006/relationships/slideLayout" Target="../slideLayouts/slideLayout833.xml"/><Relationship Id="rId2" Type="http://schemas.openxmlformats.org/officeDocument/2006/relationships/slideLayout" Target="../slideLayouts/slideLayout834.xml"/><Relationship Id="rId3" Type="http://schemas.openxmlformats.org/officeDocument/2006/relationships/slideLayout" Target="../slideLayouts/slideLayout835.xml"/><Relationship Id="rId4" Type="http://schemas.openxmlformats.org/officeDocument/2006/relationships/slideLayout" Target="../slideLayouts/slideLayout836.xml"/><Relationship Id="rId5" Type="http://schemas.openxmlformats.org/officeDocument/2006/relationships/slideLayout" Target="../slideLayouts/slideLayout837.xml"/><Relationship Id="rId6" Type="http://schemas.openxmlformats.org/officeDocument/2006/relationships/slideLayout" Target="../slideLayouts/slideLayout838.xml"/><Relationship Id="rId7" Type="http://schemas.openxmlformats.org/officeDocument/2006/relationships/slideLayout" Target="../slideLayouts/slideLayout839.xml"/><Relationship Id="rId8" Type="http://schemas.openxmlformats.org/officeDocument/2006/relationships/slideLayout" Target="../slideLayouts/slideLayout840.xml"/><Relationship Id="rId9" Type="http://schemas.openxmlformats.org/officeDocument/2006/relationships/slideLayout" Target="../slideLayouts/slideLayout841.xml"/><Relationship Id="rId10" Type="http://schemas.openxmlformats.org/officeDocument/2006/relationships/slideLayout" Target="../slideLayouts/slideLayout842.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854.xml"/><Relationship Id="rId12" Type="http://schemas.openxmlformats.org/officeDocument/2006/relationships/theme" Target="../theme/theme78.xml"/><Relationship Id="rId13" Type="http://schemas.openxmlformats.org/officeDocument/2006/relationships/image" Target="../media/image1.png"/><Relationship Id="rId1" Type="http://schemas.openxmlformats.org/officeDocument/2006/relationships/slideLayout" Target="../slideLayouts/slideLayout844.xml"/><Relationship Id="rId2" Type="http://schemas.openxmlformats.org/officeDocument/2006/relationships/slideLayout" Target="../slideLayouts/slideLayout845.xml"/><Relationship Id="rId3" Type="http://schemas.openxmlformats.org/officeDocument/2006/relationships/slideLayout" Target="../slideLayouts/slideLayout846.xml"/><Relationship Id="rId4" Type="http://schemas.openxmlformats.org/officeDocument/2006/relationships/slideLayout" Target="../slideLayouts/slideLayout847.xml"/><Relationship Id="rId5" Type="http://schemas.openxmlformats.org/officeDocument/2006/relationships/slideLayout" Target="../slideLayouts/slideLayout848.xml"/><Relationship Id="rId6" Type="http://schemas.openxmlformats.org/officeDocument/2006/relationships/slideLayout" Target="../slideLayouts/slideLayout849.xml"/><Relationship Id="rId7" Type="http://schemas.openxmlformats.org/officeDocument/2006/relationships/slideLayout" Target="../slideLayouts/slideLayout850.xml"/><Relationship Id="rId8" Type="http://schemas.openxmlformats.org/officeDocument/2006/relationships/slideLayout" Target="../slideLayouts/slideLayout851.xml"/><Relationship Id="rId9" Type="http://schemas.openxmlformats.org/officeDocument/2006/relationships/slideLayout" Target="../slideLayouts/slideLayout852.xml"/><Relationship Id="rId10" Type="http://schemas.openxmlformats.org/officeDocument/2006/relationships/slideLayout" Target="../slideLayouts/slideLayout853.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865.xml"/><Relationship Id="rId12" Type="http://schemas.openxmlformats.org/officeDocument/2006/relationships/theme" Target="../theme/theme79.xml"/><Relationship Id="rId13" Type="http://schemas.openxmlformats.org/officeDocument/2006/relationships/image" Target="../media/image1.png"/><Relationship Id="rId1" Type="http://schemas.openxmlformats.org/officeDocument/2006/relationships/slideLayout" Target="../slideLayouts/slideLayout855.xml"/><Relationship Id="rId2" Type="http://schemas.openxmlformats.org/officeDocument/2006/relationships/slideLayout" Target="../slideLayouts/slideLayout856.xml"/><Relationship Id="rId3" Type="http://schemas.openxmlformats.org/officeDocument/2006/relationships/slideLayout" Target="../slideLayouts/slideLayout857.xml"/><Relationship Id="rId4" Type="http://schemas.openxmlformats.org/officeDocument/2006/relationships/slideLayout" Target="../slideLayouts/slideLayout858.xml"/><Relationship Id="rId5" Type="http://schemas.openxmlformats.org/officeDocument/2006/relationships/slideLayout" Target="../slideLayouts/slideLayout859.xml"/><Relationship Id="rId6" Type="http://schemas.openxmlformats.org/officeDocument/2006/relationships/slideLayout" Target="../slideLayouts/slideLayout860.xml"/><Relationship Id="rId7" Type="http://schemas.openxmlformats.org/officeDocument/2006/relationships/slideLayout" Target="../slideLayouts/slideLayout861.xml"/><Relationship Id="rId8" Type="http://schemas.openxmlformats.org/officeDocument/2006/relationships/slideLayout" Target="../slideLayouts/slideLayout862.xml"/><Relationship Id="rId9" Type="http://schemas.openxmlformats.org/officeDocument/2006/relationships/slideLayout" Target="../slideLayouts/slideLayout863.xml"/><Relationship Id="rId10" Type="http://schemas.openxmlformats.org/officeDocument/2006/relationships/slideLayout" Target="../slideLayouts/slideLayout86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3" Type="http://schemas.openxmlformats.org/officeDocument/2006/relationships/image" Target="../media/image1.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876.xml"/><Relationship Id="rId12" Type="http://schemas.openxmlformats.org/officeDocument/2006/relationships/theme" Target="../theme/theme80.xml"/><Relationship Id="rId13" Type="http://schemas.openxmlformats.org/officeDocument/2006/relationships/image" Target="../media/image1.png"/><Relationship Id="rId1" Type="http://schemas.openxmlformats.org/officeDocument/2006/relationships/slideLayout" Target="../slideLayouts/slideLayout866.xml"/><Relationship Id="rId2" Type="http://schemas.openxmlformats.org/officeDocument/2006/relationships/slideLayout" Target="../slideLayouts/slideLayout867.xml"/><Relationship Id="rId3" Type="http://schemas.openxmlformats.org/officeDocument/2006/relationships/slideLayout" Target="../slideLayouts/slideLayout868.xml"/><Relationship Id="rId4" Type="http://schemas.openxmlformats.org/officeDocument/2006/relationships/slideLayout" Target="../slideLayouts/slideLayout869.xml"/><Relationship Id="rId5" Type="http://schemas.openxmlformats.org/officeDocument/2006/relationships/slideLayout" Target="../slideLayouts/slideLayout870.xml"/><Relationship Id="rId6" Type="http://schemas.openxmlformats.org/officeDocument/2006/relationships/slideLayout" Target="../slideLayouts/slideLayout871.xml"/><Relationship Id="rId7" Type="http://schemas.openxmlformats.org/officeDocument/2006/relationships/slideLayout" Target="../slideLayouts/slideLayout872.xml"/><Relationship Id="rId8" Type="http://schemas.openxmlformats.org/officeDocument/2006/relationships/slideLayout" Target="../slideLayouts/slideLayout873.xml"/><Relationship Id="rId9" Type="http://schemas.openxmlformats.org/officeDocument/2006/relationships/slideLayout" Target="../slideLayouts/slideLayout874.xml"/><Relationship Id="rId10" Type="http://schemas.openxmlformats.org/officeDocument/2006/relationships/slideLayout" Target="../slideLayouts/slideLayout875.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887.xml"/><Relationship Id="rId12" Type="http://schemas.openxmlformats.org/officeDocument/2006/relationships/theme" Target="../theme/theme81.xml"/><Relationship Id="rId13" Type="http://schemas.openxmlformats.org/officeDocument/2006/relationships/image" Target="../media/image1.png"/><Relationship Id="rId1" Type="http://schemas.openxmlformats.org/officeDocument/2006/relationships/slideLayout" Target="../slideLayouts/slideLayout877.xml"/><Relationship Id="rId2" Type="http://schemas.openxmlformats.org/officeDocument/2006/relationships/slideLayout" Target="../slideLayouts/slideLayout878.xml"/><Relationship Id="rId3" Type="http://schemas.openxmlformats.org/officeDocument/2006/relationships/slideLayout" Target="../slideLayouts/slideLayout879.xml"/><Relationship Id="rId4" Type="http://schemas.openxmlformats.org/officeDocument/2006/relationships/slideLayout" Target="../slideLayouts/slideLayout880.xml"/><Relationship Id="rId5" Type="http://schemas.openxmlformats.org/officeDocument/2006/relationships/slideLayout" Target="../slideLayouts/slideLayout881.xml"/><Relationship Id="rId6" Type="http://schemas.openxmlformats.org/officeDocument/2006/relationships/slideLayout" Target="../slideLayouts/slideLayout882.xml"/><Relationship Id="rId7" Type="http://schemas.openxmlformats.org/officeDocument/2006/relationships/slideLayout" Target="../slideLayouts/slideLayout883.xml"/><Relationship Id="rId8" Type="http://schemas.openxmlformats.org/officeDocument/2006/relationships/slideLayout" Target="../slideLayouts/slideLayout884.xml"/><Relationship Id="rId9" Type="http://schemas.openxmlformats.org/officeDocument/2006/relationships/slideLayout" Target="../slideLayouts/slideLayout885.xml"/><Relationship Id="rId10" Type="http://schemas.openxmlformats.org/officeDocument/2006/relationships/slideLayout" Target="../slideLayouts/slideLayout886.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898.xml"/><Relationship Id="rId12" Type="http://schemas.openxmlformats.org/officeDocument/2006/relationships/theme" Target="../theme/theme82.xml"/><Relationship Id="rId13" Type="http://schemas.openxmlformats.org/officeDocument/2006/relationships/image" Target="../media/image1.png"/><Relationship Id="rId1" Type="http://schemas.openxmlformats.org/officeDocument/2006/relationships/slideLayout" Target="../slideLayouts/slideLayout888.xml"/><Relationship Id="rId2" Type="http://schemas.openxmlformats.org/officeDocument/2006/relationships/slideLayout" Target="../slideLayouts/slideLayout889.xml"/><Relationship Id="rId3" Type="http://schemas.openxmlformats.org/officeDocument/2006/relationships/slideLayout" Target="../slideLayouts/slideLayout890.xml"/><Relationship Id="rId4" Type="http://schemas.openxmlformats.org/officeDocument/2006/relationships/slideLayout" Target="../slideLayouts/slideLayout891.xml"/><Relationship Id="rId5" Type="http://schemas.openxmlformats.org/officeDocument/2006/relationships/slideLayout" Target="../slideLayouts/slideLayout892.xml"/><Relationship Id="rId6" Type="http://schemas.openxmlformats.org/officeDocument/2006/relationships/slideLayout" Target="../slideLayouts/slideLayout893.xml"/><Relationship Id="rId7" Type="http://schemas.openxmlformats.org/officeDocument/2006/relationships/slideLayout" Target="../slideLayouts/slideLayout894.xml"/><Relationship Id="rId8" Type="http://schemas.openxmlformats.org/officeDocument/2006/relationships/slideLayout" Target="../slideLayouts/slideLayout895.xml"/><Relationship Id="rId9" Type="http://schemas.openxmlformats.org/officeDocument/2006/relationships/slideLayout" Target="../slideLayouts/slideLayout896.xml"/><Relationship Id="rId10" Type="http://schemas.openxmlformats.org/officeDocument/2006/relationships/slideLayout" Target="../slideLayouts/slideLayout897.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909.xml"/><Relationship Id="rId12" Type="http://schemas.openxmlformats.org/officeDocument/2006/relationships/theme" Target="../theme/theme83.xml"/><Relationship Id="rId13" Type="http://schemas.openxmlformats.org/officeDocument/2006/relationships/image" Target="../media/image1.png"/><Relationship Id="rId1" Type="http://schemas.openxmlformats.org/officeDocument/2006/relationships/slideLayout" Target="../slideLayouts/slideLayout899.xml"/><Relationship Id="rId2" Type="http://schemas.openxmlformats.org/officeDocument/2006/relationships/slideLayout" Target="../slideLayouts/slideLayout900.xml"/><Relationship Id="rId3" Type="http://schemas.openxmlformats.org/officeDocument/2006/relationships/slideLayout" Target="../slideLayouts/slideLayout901.xml"/><Relationship Id="rId4" Type="http://schemas.openxmlformats.org/officeDocument/2006/relationships/slideLayout" Target="../slideLayouts/slideLayout902.xml"/><Relationship Id="rId5" Type="http://schemas.openxmlformats.org/officeDocument/2006/relationships/slideLayout" Target="../slideLayouts/slideLayout903.xml"/><Relationship Id="rId6" Type="http://schemas.openxmlformats.org/officeDocument/2006/relationships/slideLayout" Target="../slideLayouts/slideLayout904.xml"/><Relationship Id="rId7" Type="http://schemas.openxmlformats.org/officeDocument/2006/relationships/slideLayout" Target="../slideLayouts/slideLayout905.xml"/><Relationship Id="rId8" Type="http://schemas.openxmlformats.org/officeDocument/2006/relationships/slideLayout" Target="../slideLayouts/slideLayout906.xml"/><Relationship Id="rId9" Type="http://schemas.openxmlformats.org/officeDocument/2006/relationships/slideLayout" Target="../slideLayouts/slideLayout907.xml"/><Relationship Id="rId10" Type="http://schemas.openxmlformats.org/officeDocument/2006/relationships/slideLayout" Target="../slideLayouts/slideLayout908.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920.xml"/><Relationship Id="rId12" Type="http://schemas.openxmlformats.org/officeDocument/2006/relationships/theme" Target="../theme/theme84.xml"/><Relationship Id="rId1" Type="http://schemas.openxmlformats.org/officeDocument/2006/relationships/slideLayout" Target="../slideLayouts/slideLayout910.xml"/><Relationship Id="rId2" Type="http://schemas.openxmlformats.org/officeDocument/2006/relationships/slideLayout" Target="../slideLayouts/slideLayout911.xml"/><Relationship Id="rId3" Type="http://schemas.openxmlformats.org/officeDocument/2006/relationships/slideLayout" Target="../slideLayouts/slideLayout912.xml"/><Relationship Id="rId4" Type="http://schemas.openxmlformats.org/officeDocument/2006/relationships/slideLayout" Target="../slideLayouts/slideLayout913.xml"/><Relationship Id="rId5" Type="http://schemas.openxmlformats.org/officeDocument/2006/relationships/slideLayout" Target="../slideLayouts/slideLayout914.xml"/><Relationship Id="rId6" Type="http://schemas.openxmlformats.org/officeDocument/2006/relationships/slideLayout" Target="../slideLayouts/slideLayout915.xml"/><Relationship Id="rId7" Type="http://schemas.openxmlformats.org/officeDocument/2006/relationships/slideLayout" Target="../slideLayouts/slideLayout916.xml"/><Relationship Id="rId8" Type="http://schemas.openxmlformats.org/officeDocument/2006/relationships/slideLayout" Target="../slideLayouts/slideLayout917.xml"/><Relationship Id="rId9" Type="http://schemas.openxmlformats.org/officeDocument/2006/relationships/slideLayout" Target="../slideLayouts/slideLayout918.xml"/><Relationship Id="rId10" Type="http://schemas.openxmlformats.org/officeDocument/2006/relationships/slideLayout" Target="../slideLayouts/slideLayout919.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931.xml"/><Relationship Id="rId12" Type="http://schemas.openxmlformats.org/officeDocument/2006/relationships/theme" Target="../theme/theme85.xml"/><Relationship Id="rId1" Type="http://schemas.openxmlformats.org/officeDocument/2006/relationships/slideLayout" Target="../slideLayouts/slideLayout921.xml"/><Relationship Id="rId2" Type="http://schemas.openxmlformats.org/officeDocument/2006/relationships/slideLayout" Target="../slideLayouts/slideLayout922.xml"/><Relationship Id="rId3" Type="http://schemas.openxmlformats.org/officeDocument/2006/relationships/slideLayout" Target="../slideLayouts/slideLayout923.xml"/><Relationship Id="rId4" Type="http://schemas.openxmlformats.org/officeDocument/2006/relationships/slideLayout" Target="../slideLayouts/slideLayout924.xml"/><Relationship Id="rId5" Type="http://schemas.openxmlformats.org/officeDocument/2006/relationships/slideLayout" Target="../slideLayouts/slideLayout925.xml"/><Relationship Id="rId6" Type="http://schemas.openxmlformats.org/officeDocument/2006/relationships/slideLayout" Target="../slideLayouts/slideLayout926.xml"/><Relationship Id="rId7" Type="http://schemas.openxmlformats.org/officeDocument/2006/relationships/slideLayout" Target="../slideLayouts/slideLayout927.xml"/><Relationship Id="rId8" Type="http://schemas.openxmlformats.org/officeDocument/2006/relationships/slideLayout" Target="../slideLayouts/slideLayout928.xml"/><Relationship Id="rId9" Type="http://schemas.openxmlformats.org/officeDocument/2006/relationships/slideLayout" Target="../slideLayouts/slideLayout929.xml"/><Relationship Id="rId10" Type="http://schemas.openxmlformats.org/officeDocument/2006/relationships/slideLayout" Target="../slideLayouts/slideLayout930.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942.xml"/><Relationship Id="rId12" Type="http://schemas.openxmlformats.org/officeDocument/2006/relationships/theme" Target="../theme/theme86.xml"/><Relationship Id="rId13" Type="http://schemas.openxmlformats.org/officeDocument/2006/relationships/image" Target="../media/image1.png"/><Relationship Id="rId1" Type="http://schemas.openxmlformats.org/officeDocument/2006/relationships/slideLayout" Target="../slideLayouts/slideLayout932.xml"/><Relationship Id="rId2" Type="http://schemas.openxmlformats.org/officeDocument/2006/relationships/slideLayout" Target="../slideLayouts/slideLayout933.xml"/><Relationship Id="rId3" Type="http://schemas.openxmlformats.org/officeDocument/2006/relationships/slideLayout" Target="../slideLayouts/slideLayout934.xml"/><Relationship Id="rId4" Type="http://schemas.openxmlformats.org/officeDocument/2006/relationships/slideLayout" Target="../slideLayouts/slideLayout935.xml"/><Relationship Id="rId5" Type="http://schemas.openxmlformats.org/officeDocument/2006/relationships/slideLayout" Target="../slideLayouts/slideLayout936.xml"/><Relationship Id="rId6" Type="http://schemas.openxmlformats.org/officeDocument/2006/relationships/slideLayout" Target="../slideLayouts/slideLayout937.xml"/><Relationship Id="rId7" Type="http://schemas.openxmlformats.org/officeDocument/2006/relationships/slideLayout" Target="../slideLayouts/slideLayout938.xml"/><Relationship Id="rId8" Type="http://schemas.openxmlformats.org/officeDocument/2006/relationships/slideLayout" Target="../slideLayouts/slideLayout939.xml"/><Relationship Id="rId9" Type="http://schemas.openxmlformats.org/officeDocument/2006/relationships/slideLayout" Target="../slideLayouts/slideLayout940.xml"/><Relationship Id="rId10" Type="http://schemas.openxmlformats.org/officeDocument/2006/relationships/slideLayout" Target="../slideLayouts/slideLayout941.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953.xml"/><Relationship Id="rId12" Type="http://schemas.openxmlformats.org/officeDocument/2006/relationships/theme" Target="../theme/theme87.xml"/><Relationship Id="rId13" Type="http://schemas.openxmlformats.org/officeDocument/2006/relationships/image" Target="../media/image1.png"/><Relationship Id="rId1" Type="http://schemas.openxmlformats.org/officeDocument/2006/relationships/slideLayout" Target="../slideLayouts/slideLayout943.xml"/><Relationship Id="rId2" Type="http://schemas.openxmlformats.org/officeDocument/2006/relationships/slideLayout" Target="../slideLayouts/slideLayout944.xml"/><Relationship Id="rId3" Type="http://schemas.openxmlformats.org/officeDocument/2006/relationships/slideLayout" Target="../slideLayouts/slideLayout945.xml"/><Relationship Id="rId4" Type="http://schemas.openxmlformats.org/officeDocument/2006/relationships/slideLayout" Target="../slideLayouts/slideLayout946.xml"/><Relationship Id="rId5" Type="http://schemas.openxmlformats.org/officeDocument/2006/relationships/slideLayout" Target="../slideLayouts/slideLayout947.xml"/><Relationship Id="rId6" Type="http://schemas.openxmlformats.org/officeDocument/2006/relationships/slideLayout" Target="../slideLayouts/slideLayout948.xml"/><Relationship Id="rId7" Type="http://schemas.openxmlformats.org/officeDocument/2006/relationships/slideLayout" Target="../slideLayouts/slideLayout949.xml"/><Relationship Id="rId8" Type="http://schemas.openxmlformats.org/officeDocument/2006/relationships/slideLayout" Target="../slideLayouts/slideLayout950.xml"/><Relationship Id="rId9" Type="http://schemas.openxmlformats.org/officeDocument/2006/relationships/slideLayout" Target="../slideLayouts/slideLayout951.xml"/><Relationship Id="rId10" Type="http://schemas.openxmlformats.org/officeDocument/2006/relationships/slideLayout" Target="../slideLayouts/slideLayout952.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964.xml"/><Relationship Id="rId12" Type="http://schemas.openxmlformats.org/officeDocument/2006/relationships/theme" Target="../theme/theme88.xml"/><Relationship Id="rId13" Type="http://schemas.openxmlformats.org/officeDocument/2006/relationships/image" Target="../media/image1.png"/><Relationship Id="rId1" Type="http://schemas.openxmlformats.org/officeDocument/2006/relationships/slideLayout" Target="../slideLayouts/slideLayout954.xml"/><Relationship Id="rId2" Type="http://schemas.openxmlformats.org/officeDocument/2006/relationships/slideLayout" Target="../slideLayouts/slideLayout955.xml"/><Relationship Id="rId3" Type="http://schemas.openxmlformats.org/officeDocument/2006/relationships/slideLayout" Target="../slideLayouts/slideLayout956.xml"/><Relationship Id="rId4" Type="http://schemas.openxmlformats.org/officeDocument/2006/relationships/slideLayout" Target="../slideLayouts/slideLayout957.xml"/><Relationship Id="rId5" Type="http://schemas.openxmlformats.org/officeDocument/2006/relationships/slideLayout" Target="../slideLayouts/slideLayout958.xml"/><Relationship Id="rId6" Type="http://schemas.openxmlformats.org/officeDocument/2006/relationships/slideLayout" Target="../slideLayouts/slideLayout959.xml"/><Relationship Id="rId7" Type="http://schemas.openxmlformats.org/officeDocument/2006/relationships/slideLayout" Target="../slideLayouts/slideLayout960.xml"/><Relationship Id="rId8" Type="http://schemas.openxmlformats.org/officeDocument/2006/relationships/slideLayout" Target="../slideLayouts/slideLayout961.xml"/><Relationship Id="rId9" Type="http://schemas.openxmlformats.org/officeDocument/2006/relationships/slideLayout" Target="../slideLayouts/slideLayout962.xml"/><Relationship Id="rId10" Type="http://schemas.openxmlformats.org/officeDocument/2006/relationships/slideLayout" Target="../slideLayouts/slideLayout963.xml"/></Relationships>
</file>

<file path=ppt/slideMasters/_rels/slideMaster89.xml.rels><?xml version="1.0" encoding="UTF-8" standalone="yes"?>
<Relationships xmlns="http://schemas.openxmlformats.org/package/2006/relationships"><Relationship Id="rId11" Type="http://schemas.openxmlformats.org/officeDocument/2006/relationships/slideLayout" Target="../slideLayouts/slideLayout975.xml"/><Relationship Id="rId12" Type="http://schemas.openxmlformats.org/officeDocument/2006/relationships/theme" Target="../theme/theme89.xml"/><Relationship Id="rId1" Type="http://schemas.openxmlformats.org/officeDocument/2006/relationships/slideLayout" Target="../slideLayouts/slideLayout965.xml"/><Relationship Id="rId2" Type="http://schemas.openxmlformats.org/officeDocument/2006/relationships/slideLayout" Target="../slideLayouts/slideLayout966.xml"/><Relationship Id="rId3" Type="http://schemas.openxmlformats.org/officeDocument/2006/relationships/slideLayout" Target="../slideLayouts/slideLayout967.xml"/><Relationship Id="rId4" Type="http://schemas.openxmlformats.org/officeDocument/2006/relationships/slideLayout" Target="../slideLayouts/slideLayout968.xml"/><Relationship Id="rId5" Type="http://schemas.openxmlformats.org/officeDocument/2006/relationships/slideLayout" Target="../slideLayouts/slideLayout969.xml"/><Relationship Id="rId6" Type="http://schemas.openxmlformats.org/officeDocument/2006/relationships/slideLayout" Target="../slideLayouts/slideLayout970.xml"/><Relationship Id="rId7" Type="http://schemas.openxmlformats.org/officeDocument/2006/relationships/slideLayout" Target="../slideLayouts/slideLayout971.xml"/><Relationship Id="rId8" Type="http://schemas.openxmlformats.org/officeDocument/2006/relationships/slideLayout" Target="../slideLayouts/slideLayout972.xml"/><Relationship Id="rId9" Type="http://schemas.openxmlformats.org/officeDocument/2006/relationships/slideLayout" Target="../slideLayouts/slideLayout973.xml"/><Relationship Id="rId10" Type="http://schemas.openxmlformats.org/officeDocument/2006/relationships/slideLayout" Target="../slideLayouts/slideLayout97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3" Type="http://schemas.openxmlformats.org/officeDocument/2006/relationships/image" Target="../media/image1.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986.xml"/><Relationship Id="rId12" Type="http://schemas.openxmlformats.org/officeDocument/2006/relationships/theme" Target="../theme/theme90.xml"/><Relationship Id="rId13" Type="http://schemas.openxmlformats.org/officeDocument/2006/relationships/image" Target="../media/image1.png"/><Relationship Id="rId1" Type="http://schemas.openxmlformats.org/officeDocument/2006/relationships/slideLayout" Target="../slideLayouts/slideLayout976.xml"/><Relationship Id="rId2" Type="http://schemas.openxmlformats.org/officeDocument/2006/relationships/slideLayout" Target="../slideLayouts/slideLayout977.xml"/><Relationship Id="rId3" Type="http://schemas.openxmlformats.org/officeDocument/2006/relationships/slideLayout" Target="../slideLayouts/slideLayout978.xml"/><Relationship Id="rId4" Type="http://schemas.openxmlformats.org/officeDocument/2006/relationships/slideLayout" Target="../slideLayouts/slideLayout979.xml"/><Relationship Id="rId5" Type="http://schemas.openxmlformats.org/officeDocument/2006/relationships/slideLayout" Target="../slideLayouts/slideLayout980.xml"/><Relationship Id="rId6" Type="http://schemas.openxmlformats.org/officeDocument/2006/relationships/slideLayout" Target="../slideLayouts/slideLayout981.xml"/><Relationship Id="rId7" Type="http://schemas.openxmlformats.org/officeDocument/2006/relationships/slideLayout" Target="../slideLayouts/slideLayout982.xml"/><Relationship Id="rId8" Type="http://schemas.openxmlformats.org/officeDocument/2006/relationships/slideLayout" Target="../slideLayouts/slideLayout983.xml"/><Relationship Id="rId9" Type="http://schemas.openxmlformats.org/officeDocument/2006/relationships/slideLayout" Target="../slideLayouts/slideLayout984.xml"/><Relationship Id="rId10" Type="http://schemas.openxmlformats.org/officeDocument/2006/relationships/slideLayout" Target="../slideLayouts/slideLayout985.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997.xml"/><Relationship Id="rId12" Type="http://schemas.openxmlformats.org/officeDocument/2006/relationships/theme" Target="../theme/theme91.xml"/><Relationship Id="rId13" Type="http://schemas.openxmlformats.org/officeDocument/2006/relationships/image" Target="../media/image1.png"/><Relationship Id="rId1" Type="http://schemas.openxmlformats.org/officeDocument/2006/relationships/slideLayout" Target="../slideLayouts/slideLayout987.xml"/><Relationship Id="rId2" Type="http://schemas.openxmlformats.org/officeDocument/2006/relationships/slideLayout" Target="../slideLayouts/slideLayout988.xml"/><Relationship Id="rId3" Type="http://schemas.openxmlformats.org/officeDocument/2006/relationships/slideLayout" Target="../slideLayouts/slideLayout989.xml"/><Relationship Id="rId4" Type="http://schemas.openxmlformats.org/officeDocument/2006/relationships/slideLayout" Target="../slideLayouts/slideLayout990.xml"/><Relationship Id="rId5" Type="http://schemas.openxmlformats.org/officeDocument/2006/relationships/slideLayout" Target="../slideLayouts/slideLayout991.xml"/><Relationship Id="rId6" Type="http://schemas.openxmlformats.org/officeDocument/2006/relationships/slideLayout" Target="../slideLayouts/slideLayout992.xml"/><Relationship Id="rId7" Type="http://schemas.openxmlformats.org/officeDocument/2006/relationships/slideLayout" Target="../slideLayouts/slideLayout993.xml"/><Relationship Id="rId8" Type="http://schemas.openxmlformats.org/officeDocument/2006/relationships/slideLayout" Target="../slideLayouts/slideLayout994.xml"/><Relationship Id="rId9" Type="http://schemas.openxmlformats.org/officeDocument/2006/relationships/slideLayout" Target="../slideLayouts/slideLayout995.xml"/><Relationship Id="rId10" Type="http://schemas.openxmlformats.org/officeDocument/2006/relationships/slideLayout" Target="../slideLayouts/slideLayout996.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1008.xml"/><Relationship Id="rId12" Type="http://schemas.openxmlformats.org/officeDocument/2006/relationships/theme" Target="../theme/theme92.xml"/><Relationship Id="rId13" Type="http://schemas.openxmlformats.org/officeDocument/2006/relationships/image" Target="../media/image1.png"/><Relationship Id="rId1" Type="http://schemas.openxmlformats.org/officeDocument/2006/relationships/slideLayout" Target="../slideLayouts/slideLayout998.xml"/><Relationship Id="rId2" Type="http://schemas.openxmlformats.org/officeDocument/2006/relationships/slideLayout" Target="../slideLayouts/slideLayout999.xml"/><Relationship Id="rId3" Type="http://schemas.openxmlformats.org/officeDocument/2006/relationships/slideLayout" Target="../slideLayouts/slideLayout1000.xml"/><Relationship Id="rId4" Type="http://schemas.openxmlformats.org/officeDocument/2006/relationships/slideLayout" Target="../slideLayouts/slideLayout1001.xml"/><Relationship Id="rId5" Type="http://schemas.openxmlformats.org/officeDocument/2006/relationships/slideLayout" Target="../slideLayouts/slideLayout1002.xml"/><Relationship Id="rId6" Type="http://schemas.openxmlformats.org/officeDocument/2006/relationships/slideLayout" Target="../slideLayouts/slideLayout1003.xml"/><Relationship Id="rId7" Type="http://schemas.openxmlformats.org/officeDocument/2006/relationships/slideLayout" Target="../slideLayouts/slideLayout1004.xml"/><Relationship Id="rId8" Type="http://schemas.openxmlformats.org/officeDocument/2006/relationships/slideLayout" Target="../slideLayouts/slideLayout1005.xml"/><Relationship Id="rId9" Type="http://schemas.openxmlformats.org/officeDocument/2006/relationships/slideLayout" Target="../slideLayouts/slideLayout1006.xml"/><Relationship Id="rId10" Type="http://schemas.openxmlformats.org/officeDocument/2006/relationships/slideLayout" Target="../slideLayouts/slideLayout1007.xml"/></Relationships>
</file>

<file path=ppt/slideMasters/_rels/slideMaster93.xml.rels><?xml version="1.0" encoding="UTF-8" standalone="yes"?>
<Relationships xmlns="http://schemas.openxmlformats.org/package/2006/relationships"><Relationship Id="rId11" Type="http://schemas.openxmlformats.org/officeDocument/2006/relationships/slideLayout" Target="../slideLayouts/slideLayout1019.xml"/><Relationship Id="rId12" Type="http://schemas.openxmlformats.org/officeDocument/2006/relationships/theme" Target="../theme/theme93.xml"/><Relationship Id="rId13" Type="http://schemas.openxmlformats.org/officeDocument/2006/relationships/image" Target="../media/image1.png"/><Relationship Id="rId1" Type="http://schemas.openxmlformats.org/officeDocument/2006/relationships/slideLayout" Target="../slideLayouts/slideLayout1009.xml"/><Relationship Id="rId2" Type="http://schemas.openxmlformats.org/officeDocument/2006/relationships/slideLayout" Target="../slideLayouts/slideLayout1010.xml"/><Relationship Id="rId3" Type="http://schemas.openxmlformats.org/officeDocument/2006/relationships/slideLayout" Target="../slideLayouts/slideLayout1011.xml"/><Relationship Id="rId4" Type="http://schemas.openxmlformats.org/officeDocument/2006/relationships/slideLayout" Target="../slideLayouts/slideLayout1012.xml"/><Relationship Id="rId5" Type="http://schemas.openxmlformats.org/officeDocument/2006/relationships/slideLayout" Target="../slideLayouts/slideLayout1013.xml"/><Relationship Id="rId6" Type="http://schemas.openxmlformats.org/officeDocument/2006/relationships/slideLayout" Target="../slideLayouts/slideLayout1014.xml"/><Relationship Id="rId7" Type="http://schemas.openxmlformats.org/officeDocument/2006/relationships/slideLayout" Target="../slideLayouts/slideLayout1015.xml"/><Relationship Id="rId8" Type="http://schemas.openxmlformats.org/officeDocument/2006/relationships/slideLayout" Target="../slideLayouts/slideLayout1016.xml"/><Relationship Id="rId9" Type="http://schemas.openxmlformats.org/officeDocument/2006/relationships/slideLayout" Target="../slideLayouts/slideLayout1017.xml"/><Relationship Id="rId10" Type="http://schemas.openxmlformats.org/officeDocument/2006/relationships/slideLayout" Target="../slideLayouts/slideLayout1018.xml"/></Relationships>
</file>

<file path=ppt/slideMasters/_rels/slideMaster94.xml.rels><?xml version="1.0" encoding="UTF-8" standalone="yes"?>
<Relationships xmlns="http://schemas.openxmlformats.org/package/2006/relationships"><Relationship Id="rId11" Type="http://schemas.openxmlformats.org/officeDocument/2006/relationships/slideLayout" Target="../slideLayouts/slideLayout1030.xml"/><Relationship Id="rId12" Type="http://schemas.openxmlformats.org/officeDocument/2006/relationships/theme" Target="../theme/theme94.xml"/><Relationship Id="rId13" Type="http://schemas.openxmlformats.org/officeDocument/2006/relationships/image" Target="../media/image1.png"/><Relationship Id="rId1" Type="http://schemas.openxmlformats.org/officeDocument/2006/relationships/slideLayout" Target="../slideLayouts/slideLayout1020.xml"/><Relationship Id="rId2" Type="http://schemas.openxmlformats.org/officeDocument/2006/relationships/slideLayout" Target="../slideLayouts/slideLayout1021.xml"/><Relationship Id="rId3" Type="http://schemas.openxmlformats.org/officeDocument/2006/relationships/slideLayout" Target="../slideLayouts/slideLayout1022.xml"/><Relationship Id="rId4" Type="http://schemas.openxmlformats.org/officeDocument/2006/relationships/slideLayout" Target="../slideLayouts/slideLayout1023.xml"/><Relationship Id="rId5" Type="http://schemas.openxmlformats.org/officeDocument/2006/relationships/slideLayout" Target="../slideLayouts/slideLayout1024.xml"/><Relationship Id="rId6" Type="http://schemas.openxmlformats.org/officeDocument/2006/relationships/slideLayout" Target="../slideLayouts/slideLayout1025.xml"/><Relationship Id="rId7" Type="http://schemas.openxmlformats.org/officeDocument/2006/relationships/slideLayout" Target="../slideLayouts/slideLayout1026.xml"/><Relationship Id="rId8" Type="http://schemas.openxmlformats.org/officeDocument/2006/relationships/slideLayout" Target="../slideLayouts/slideLayout1027.xml"/><Relationship Id="rId9" Type="http://schemas.openxmlformats.org/officeDocument/2006/relationships/slideLayout" Target="../slideLayouts/slideLayout1028.xml"/><Relationship Id="rId10" Type="http://schemas.openxmlformats.org/officeDocument/2006/relationships/slideLayout" Target="../slideLayouts/slideLayout1029.xml"/></Relationships>
</file>

<file path=ppt/slideMasters/_rels/slideMaster95.xml.rels><?xml version="1.0" encoding="UTF-8" standalone="yes"?>
<Relationships xmlns="http://schemas.openxmlformats.org/package/2006/relationships"><Relationship Id="rId11" Type="http://schemas.openxmlformats.org/officeDocument/2006/relationships/slideLayout" Target="../slideLayouts/slideLayout1041.xml"/><Relationship Id="rId12" Type="http://schemas.openxmlformats.org/officeDocument/2006/relationships/theme" Target="../theme/theme95.xml"/><Relationship Id="rId1" Type="http://schemas.openxmlformats.org/officeDocument/2006/relationships/slideLayout" Target="../slideLayouts/slideLayout1031.xml"/><Relationship Id="rId2" Type="http://schemas.openxmlformats.org/officeDocument/2006/relationships/slideLayout" Target="../slideLayouts/slideLayout1032.xml"/><Relationship Id="rId3" Type="http://schemas.openxmlformats.org/officeDocument/2006/relationships/slideLayout" Target="../slideLayouts/slideLayout1033.xml"/><Relationship Id="rId4" Type="http://schemas.openxmlformats.org/officeDocument/2006/relationships/slideLayout" Target="../slideLayouts/slideLayout1034.xml"/><Relationship Id="rId5" Type="http://schemas.openxmlformats.org/officeDocument/2006/relationships/slideLayout" Target="../slideLayouts/slideLayout1035.xml"/><Relationship Id="rId6" Type="http://schemas.openxmlformats.org/officeDocument/2006/relationships/slideLayout" Target="../slideLayouts/slideLayout1036.xml"/><Relationship Id="rId7" Type="http://schemas.openxmlformats.org/officeDocument/2006/relationships/slideLayout" Target="../slideLayouts/slideLayout1037.xml"/><Relationship Id="rId8" Type="http://schemas.openxmlformats.org/officeDocument/2006/relationships/slideLayout" Target="../slideLayouts/slideLayout1038.xml"/><Relationship Id="rId9" Type="http://schemas.openxmlformats.org/officeDocument/2006/relationships/slideLayout" Target="../slideLayouts/slideLayout1039.xml"/><Relationship Id="rId10" Type="http://schemas.openxmlformats.org/officeDocument/2006/relationships/slideLayout" Target="../slideLayouts/slideLayout1040.xml"/></Relationships>
</file>

<file path=ppt/slideMasters/_rels/slideMaster96.xml.rels><?xml version="1.0" encoding="UTF-8" standalone="yes"?>
<Relationships xmlns="http://schemas.openxmlformats.org/package/2006/relationships"><Relationship Id="rId11" Type="http://schemas.openxmlformats.org/officeDocument/2006/relationships/slideLayout" Target="../slideLayouts/slideLayout1052.xml"/><Relationship Id="rId12" Type="http://schemas.openxmlformats.org/officeDocument/2006/relationships/theme" Target="../theme/theme96.xml"/><Relationship Id="rId13" Type="http://schemas.openxmlformats.org/officeDocument/2006/relationships/image" Target="../media/image1.png"/><Relationship Id="rId1" Type="http://schemas.openxmlformats.org/officeDocument/2006/relationships/slideLayout" Target="../slideLayouts/slideLayout1042.xml"/><Relationship Id="rId2" Type="http://schemas.openxmlformats.org/officeDocument/2006/relationships/slideLayout" Target="../slideLayouts/slideLayout1043.xml"/><Relationship Id="rId3" Type="http://schemas.openxmlformats.org/officeDocument/2006/relationships/slideLayout" Target="../slideLayouts/slideLayout1044.xml"/><Relationship Id="rId4" Type="http://schemas.openxmlformats.org/officeDocument/2006/relationships/slideLayout" Target="../slideLayouts/slideLayout1045.xml"/><Relationship Id="rId5" Type="http://schemas.openxmlformats.org/officeDocument/2006/relationships/slideLayout" Target="../slideLayouts/slideLayout1046.xml"/><Relationship Id="rId6" Type="http://schemas.openxmlformats.org/officeDocument/2006/relationships/slideLayout" Target="../slideLayouts/slideLayout1047.xml"/><Relationship Id="rId7" Type="http://schemas.openxmlformats.org/officeDocument/2006/relationships/slideLayout" Target="../slideLayouts/slideLayout1048.xml"/><Relationship Id="rId8" Type="http://schemas.openxmlformats.org/officeDocument/2006/relationships/slideLayout" Target="../slideLayouts/slideLayout1049.xml"/><Relationship Id="rId9" Type="http://schemas.openxmlformats.org/officeDocument/2006/relationships/slideLayout" Target="../slideLayouts/slideLayout1050.xml"/><Relationship Id="rId10" Type="http://schemas.openxmlformats.org/officeDocument/2006/relationships/slideLayout" Target="../slideLayouts/slideLayout1051.xml"/></Relationships>
</file>

<file path=ppt/slideMasters/_rels/slideMaster97.xml.rels><?xml version="1.0" encoding="UTF-8" standalone="yes"?>
<Relationships xmlns="http://schemas.openxmlformats.org/package/2006/relationships"><Relationship Id="rId11" Type="http://schemas.openxmlformats.org/officeDocument/2006/relationships/slideLayout" Target="../slideLayouts/slideLayout1063.xml"/><Relationship Id="rId12" Type="http://schemas.openxmlformats.org/officeDocument/2006/relationships/theme" Target="../theme/theme97.xml"/><Relationship Id="rId13" Type="http://schemas.openxmlformats.org/officeDocument/2006/relationships/image" Target="../media/image1.png"/><Relationship Id="rId1" Type="http://schemas.openxmlformats.org/officeDocument/2006/relationships/slideLayout" Target="../slideLayouts/slideLayout1053.xml"/><Relationship Id="rId2" Type="http://schemas.openxmlformats.org/officeDocument/2006/relationships/slideLayout" Target="../slideLayouts/slideLayout1054.xml"/><Relationship Id="rId3" Type="http://schemas.openxmlformats.org/officeDocument/2006/relationships/slideLayout" Target="../slideLayouts/slideLayout1055.xml"/><Relationship Id="rId4" Type="http://schemas.openxmlformats.org/officeDocument/2006/relationships/slideLayout" Target="../slideLayouts/slideLayout1056.xml"/><Relationship Id="rId5" Type="http://schemas.openxmlformats.org/officeDocument/2006/relationships/slideLayout" Target="../slideLayouts/slideLayout1057.xml"/><Relationship Id="rId6" Type="http://schemas.openxmlformats.org/officeDocument/2006/relationships/slideLayout" Target="../slideLayouts/slideLayout1058.xml"/><Relationship Id="rId7" Type="http://schemas.openxmlformats.org/officeDocument/2006/relationships/slideLayout" Target="../slideLayouts/slideLayout1059.xml"/><Relationship Id="rId8" Type="http://schemas.openxmlformats.org/officeDocument/2006/relationships/slideLayout" Target="../slideLayouts/slideLayout1060.xml"/><Relationship Id="rId9" Type="http://schemas.openxmlformats.org/officeDocument/2006/relationships/slideLayout" Target="../slideLayouts/slideLayout1061.xml"/><Relationship Id="rId10" Type="http://schemas.openxmlformats.org/officeDocument/2006/relationships/slideLayout" Target="../slideLayouts/slideLayout1062.xml"/></Relationships>
</file>

<file path=ppt/slideMasters/_rels/slideMaster98.xml.rels><?xml version="1.0" encoding="UTF-8" standalone="yes"?>
<Relationships xmlns="http://schemas.openxmlformats.org/package/2006/relationships"><Relationship Id="rId11" Type="http://schemas.openxmlformats.org/officeDocument/2006/relationships/slideLayout" Target="../slideLayouts/slideLayout1074.xml"/><Relationship Id="rId12" Type="http://schemas.openxmlformats.org/officeDocument/2006/relationships/theme" Target="../theme/theme98.xml"/><Relationship Id="rId1" Type="http://schemas.openxmlformats.org/officeDocument/2006/relationships/slideLayout" Target="../slideLayouts/slideLayout1064.xml"/><Relationship Id="rId2" Type="http://schemas.openxmlformats.org/officeDocument/2006/relationships/slideLayout" Target="../slideLayouts/slideLayout1065.xml"/><Relationship Id="rId3" Type="http://schemas.openxmlformats.org/officeDocument/2006/relationships/slideLayout" Target="../slideLayouts/slideLayout1066.xml"/><Relationship Id="rId4" Type="http://schemas.openxmlformats.org/officeDocument/2006/relationships/slideLayout" Target="../slideLayouts/slideLayout1067.xml"/><Relationship Id="rId5" Type="http://schemas.openxmlformats.org/officeDocument/2006/relationships/slideLayout" Target="../slideLayouts/slideLayout1068.xml"/><Relationship Id="rId6" Type="http://schemas.openxmlformats.org/officeDocument/2006/relationships/slideLayout" Target="../slideLayouts/slideLayout1069.xml"/><Relationship Id="rId7" Type="http://schemas.openxmlformats.org/officeDocument/2006/relationships/slideLayout" Target="../slideLayouts/slideLayout1070.xml"/><Relationship Id="rId8" Type="http://schemas.openxmlformats.org/officeDocument/2006/relationships/slideLayout" Target="../slideLayouts/slideLayout1071.xml"/><Relationship Id="rId9" Type="http://schemas.openxmlformats.org/officeDocument/2006/relationships/slideLayout" Target="../slideLayouts/slideLayout1072.xml"/><Relationship Id="rId10" Type="http://schemas.openxmlformats.org/officeDocument/2006/relationships/slideLayout" Target="../slideLayouts/slideLayout1073.xml"/></Relationships>
</file>

<file path=ppt/slideMasters/_rels/slideMaster99.xml.rels><?xml version="1.0" encoding="UTF-8" standalone="yes"?>
<Relationships xmlns="http://schemas.openxmlformats.org/package/2006/relationships"><Relationship Id="rId11" Type="http://schemas.openxmlformats.org/officeDocument/2006/relationships/slideLayout" Target="../slideLayouts/slideLayout1085.xml"/><Relationship Id="rId12" Type="http://schemas.openxmlformats.org/officeDocument/2006/relationships/theme" Target="../theme/theme99.xml"/><Relationship Id="rId13" Type="http://schemas.openxmlformats.org/officeDocument/2006/relationships/image" Target="../media/image1.png"/><Relationship Id="rId1" Type="http://schemas.openxmlformats.org/officeDocument/2006/relationships/slideLayout" Target="../slideLayouts/slideLayout1075.xml"/><Relationship Id="rId2" Type="http://schemas.openxmlformats.org/officeDocument/2006/relationships/slideLayout" Target="../slideLayouts/slideLayout1076.xml"/><Relationship Id="rId3" Type="http://schemas.openxmlformats.org/officeDocument/2006/relationships/slideLayout" Target="../slideLayouts/slideLayout1077.xml"/><Relationship Id="rId4" Type="http://schemas.openxmlformats.org/officeDocument/2006/relationships/slideLayout" Target="../slideLayouts/slideLayout1078.xml"/><Relationship Id="rId5" Type="http://schemas.openxmlformats.org/officeDocument/2006/relationships/slideLayout" Target="../slideLayouts/slideLayout1079.xml"/><Relationship Id="rId6" Type="http://schemas.openxmlformats.org/officeDocument/2006/relationships/slideLayout" Target="../slideLayouts/slideLayout1080.xml"/><Relationship Id="rId7" Type="http://schemas.openxmlformats.org/officeDocument/2006/relationships/slideLayout" Target="../slideLayouts/slideLayout1081.xml"/><Relationship Id="rId8" Type="http://schemas.openxmlformats.org/officeDocument/2006/relationships/slideLayout" Target="../slideLayouts/slideLayout1082.xml"/><Relationship Id="rId9" Type="http://schemas.openxmlformats.org/officeDocument/2006/relationships/slideLayout" Target="../slideLayouts/slideLayout1083.xml"/><Relationship Id="rId10" Type="http://schemas.openxmlformats.org/officeDocument/2006/relationships/slideLayout" Target="../slideLayouts/slideLayout10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6"/>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smtClean="0"/>
              <a:t>Click edit Master title style</a:t>
            </a:r>
            <a:endParaRPr lang="en-US" dirty="0"/>
          </a:p>
        </p:txBody>
      </p:sp>
      <p:pic>
        <p:nvPicPr>
          <p:cNvPr id="9" name="Picture 8" descr="footer.png"/>
          <p:cNvPicPr>
            <a:picLocks noChangeAspect="1"/>
          </p:cNvPicPr>
          <p:nvPr userDrawn="1"/>
        </p:nvPicPr>
        <p:blipFill>
          <a:blip r:embed="rId17"/>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8">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9"/>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20638325"/>
      </p:ext>
    </p:extLst>
  </p:cSld>
  <p:clrMap bg1="lt1" tx1="dk1" bg2="lt2" tx2="dk2" accent1="accent1" accent2="accent2" accent3="accent3" accent4="accent4" accent5="accent5" accent6="accent6" hlink="hlink" folHlink="folHlink"/>
  <p:sldLayoutIdLst>
    <p:sldLayoutId id="2147485679" r:id="rId1"/>
    <p:sldLayoutId id="2147485680" r:id="rId2"/>
    <p:sldLayoutId id="2147485681" r:id="rId3"/>
    <p:sldLayoutId id="2147485682" r:id="rId4"/>
    <p:sldLayoutId id="2147485683" r:id="rId5"/>
    <p:sldLayoutId id="2147485684" r:id="rId6"/>
    <p:sldLayoutId id="2147485685" r:id="rId7"/>
    <p:sldLayoutId id="2147485686" r:id="rId8"/>
    <p:sldLayoutId id="2147485687" r:id="rId9"/>
    <p:sldLayoutId id="2147485688" r:id="rId10"/>
    <p:sldLayoutId id="21474856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49226075"/>
      </p:ext>
    </p:extLst>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83875186"/>
      </p:ext>
    </p:extLst>
  </p:cSld>
  <p:clrMap bg1="lt1" tx1="dk1" bg2="lt2" tx2="dk2" accent1="accent1" accent2="accent2" accent3="accent3" accent4="accent4" accent5="accent5" accent6="accent6" hlink="hlink" folHlink="folHlink"/>
  <p:sldLayoutIdLst>
    <p:sldLayoutId id="2147485728" r:id="rId1"/>
    <p:sldLayoutId id="2147485729" r:id="rId2"/>
    <p:sldLayoutId id="2147485730" r:id="rId3"/>
    <p:sldLayoutId id="2147485731" r:id="rId4"/>
    <p:sldLayoutId id="2147485732" r:id="rId5"/>
    <p:sldLayoutId id="2147485733" r:id="rId6"/>
    <p:sldLayoutId id="2147485734" r:id="rId7"/>
    <p:sldLayoutId id="2147485735" r:id="rId8"/>
    <p:sldLayoutId id="2147485736" r:id="rId9"/>
    <p:sldLayoutId id="2147485737" r:id="rId10"/>
    <p:sldLayoutId id="21474857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08291376"/>
      </p:ext>
    </p:extLst>
  </p:cSld>
  <p:clrMap bg1="lt1" tx1="dk1" bg2="lt2" tx2="dk2" accent1="accent1" accent2="accent2" accent3="accent3" accent4="accent4" accent5="accent5" accent6="accent6" hlink="hlink" folHlink="folHlink"/>
  <p:sldLayoutIdLst>
    <p:sldLayoutId id="2147485752" r:id="rId1"/>
    <p:sldLayoutId id="2147485753" r:id="rId2"/>
    <p:sldLayoutId id="2147485754" r:id="rId3"/>
    <p:sldLayoutId id="2147485755" r:id="rId4"/>
    <p:sldLayoutId id="2147485756" r:id="rId5"/>
    <p:sldLayoutId id="2147485757" r:id="rId6"/>
    <p:sldLayoutId id="2147485758" r:id="rId7"/>
    <p:sldLayoutId id="2147485759" r:id="rId8"/>
    <p:sldLayoutId id="2147485760" r:id="rId9"/>
    <p:sldLayoutId id="2147485761" r:id="rId10"/>
    <p:sldLayoutId id="214748576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041712"/>
      </p:ext>
    </p:extLst>
  </p:cSld>
  <p:clrMap bg1="lt1" tx1="dk1" bg2="lt2" tx2="dk2" accent1="accent1" accent2="accent2" accent3="accent3" accent4="accent4" accent5="accent5" accent6="accent6" hlink="hlink" folHlink="folHlink"/>
  <p:sldLayoutIdLst>
    <p:sldLayoutId id="2147485764" r:id="rId1"/>
    <p:sldLayoutId id="2147485765" r:id="rId2"/>
    <p:sldLayoutId id="2147485766" r:id="rId3"/>
    <p:sldLayoutId id="2147485767" r:id="rId4"/>
    <p:sldLayoutId id="2147485768" r:id="rId5"/>
    <p:sldLayoutId id="2147485769" r:id="rId6"/>
    <p:sldLayoutId id="2147485770" r:id="rId7"/>
    <p:sldLayoutId id="2147485771" r:id="rId8"/>
    <p:sldLayoutId id="2147485772" r:id="rId9"/>
    <p:sldLayoutId id="2147485773" r:id="rId10"/>
    <p:sldLayoutId id="214748577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37900968"/>
      </p:ext>
    </p:extLst>
  </p:cSld>
  <p:clrMap bg1="lt1" tx1="dk1" bg2="lt2" tx2="dk2" accent1="accent1" accent2="accent2" accent3="accent3" accent4="accent4" accent5="accent5" accent6="accent6" hlink="hlink" folHlink="folHlink"/>
  <p:sldLayoutIdLst>
    <p:sldLayoutId id="2147485788" r:id="rId1"/>
    <p:sldLayoutId id="2147485789" r:id="rId2"/>
    <p:sldLayoutId id="2147485790" r:id="rId3"/>
    <p:sldLayoutId id="2147485791" r:id="rId4"/>
    <p:sldLayoutId id="2147485792" r:id="rId5"/>
    <p:sldLayoutId id="2147485793" r:id="rId6"/>
    <p:sldLayoutId id="2147485794" r:id="rId7"/>
    <p:sldLayoutId id="2147485795" r:id="rId8"/>
    <p:sldLayoutId id="2147485796" r:id="rId9"/>
    <p:sldLayoutId id="2147485797" r:id="rId10"/>
    <p:sldLayoutId id="21474857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02678425"/>
      </p:ext>
    </p:extLst>
  </p:cSld>
  <p:clrMap bg1="lt1" tx1="dk1" bg2="lt2" tx2="dk2" accent1="accent1" accent2="accent2" accent3="accent3" accent4="accent4" accent5="accent5" accent6="accent6" hlink="hlink" folHlink="folHlink"/>
  <p:sldLayoutIdLst>
    <p:sldLayoutId id="2147485812" r:id="rId1"/>
    <p:sldLayoutId id="2147485813" r:id="rId2"/>
    <p:sldLayoutId id="2147485814" r:id="rId3"/>
    <p:sldLayoutId id="2147485815" r:id="rId4"/>
    <p:sldLayoutId id="2147485816" r:id="rId5"/>
    <p:sldLayoutId id="2147485817" r:id="rId6"/>
    <p:sldLayoutId id="2147485818" r:id="rId7"/>
    <p:sldLayoutId id="2147485819" r:id="rId8"/>
    <p:sldLayoutId id="2147485820" r:id="rId9"/>
    <p:sldLayoutId id="2147485821" r:id="rId10"/>
    <p:sldLayoutId id="2147485822" r:id="rId11"/>
    <p:sldLayoutId id="2147485823"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960624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68388885"/>
      </p:ext>
    </p:extLst>
  </p:cSld>
  <p:clrMap bg1="lt1" tx1="dk1" bg2="lt2" tx2="dk2" accent1="accent1" accent2="accent2" accent3="accent3" accent4="accent4" accent5="accent5" accent6="accent6" hlink="hlink" folHlink="folHlink"/>
  <p:sldLayoutIdLst>
    <p:sldLayoutId id="2147485923" r:id="rId1"/>
    <p:sldLayoutId id="2147485924" r:id="rId2"/>
    <p:sldLayoutId id="2147485925" r:id="rId3"/>
    <p:sldLayoutId id="2147485926" r:id="rId4"/>
    <p:sldLayoutId id="2147485927" r:id="rId5"/>
    <p:sldLayoutId id="2147485928" r:id="rId6"/>
    <p:sldLayoutId id="2147485929" r:id="rId7"/>
    <p:sldLayoutId id="2147485930" r:id="rId8"/>
    <p:sldLayoutId id="2147485931" r:id="rId9"/>
    <p:sldLayoutId id="2147485932" r:id="rId10"/>
    <p:sldLayoutId id="21474859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60083490"/>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6482330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 id="2147485967" r:id="rId9"/>
    <p:sldLayoutId id="2147485968" r:id="rId10"/>
    <p:sldLayoutId id="21474859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78357576"/>
      </p:ext>
    </p:extLst>
  </p:cSld>
  <p:clrMap bg1="lt1" tx1="dk1" bg2="lt2" tx2="dk2" accent1="accent1" accent2="accent2" accent3="accent3" accent4="accent4" accent5="accent5" accent6="accent6" hlink="hlink" folHlink="folHlink"/>
  <p:sldLayoutIdLst>
    <p:sldLayoutId id="2147485971"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29782013"/>
      </p:ext>
    </p:extLst>
  </p:cSld>
  <p:clrMap bg1="lt1" tx1="dk1" bg2="lt2" tx2="dk2" accent1="accent1" accent2="accent2" accent3="accent3" accent4="accent4" accent5="accent5" accent6="accent6" hlink="hlink" folHlink="folHlink"/>
  <p:sldLayoutIdLst>
    <p:sldLayoutId id="214748599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34525455"/>
      </p:ext>
    </p:extLst>
  </p:cSld>
  <p:clrMap bg1="lt1" tx1="dk1" bg2="lt2" tx2="dk2" accent1="accent1" accent2="accent2" accent3="accent3" accent4="accent4" accent5="accent5" accent6="accent6" hlink="hlink" folHlink="folHlink"/>
  <p:sldLayoutIdLst>
    <p:sldLayoutId id="2147486020" r:id="rId1"/>
    <p:sldLayoutId id="2147486021" r:id="rId2"/>
    <p:sldLayoutId id="2147486022" r:id="rId3"/>
    <p:sldLayoutId id="2147486023" r:id="rId4"/>
    <p:sldLayoutId id="2147486024" r:id="rId5"/>
    <p:sldLayoutId id="2147486025" r:id="rId6"/>
    <p:sldLayoutId id="2147486026" r:id="rId7"/>
    <p:sldLayoutId id="2147486027" r:id="rId8"/>
    <p:sldLayoutId id="2147486028" r:id="rId9"/>
    <p:sldLayoutId id="2147486029" r:id="rId10"/>
    <p:sldLayoutId id="214748603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4092243"/>
      </p:ext>
    </p:extLst>
  </p:cSld>
  <p:clrMap bg1="lt1" tx1="dk1" bg2="lt2" tx2="dk2" accent1="accent1" accent2="accent2" accent3="accent3" accent4="accent4" accent5="accent5" accent6="accent6" hlink="hlink" folHlink="folHlink"/>
  <p:sldLayoutIdLst>
    <p:sldLayoutId id="2147486032" r:id="rId1"/>
    <p:sldLayoutId id="2147486033" r:id="rId2"/>
    <p:sldLayoutId id="2147486034" r:id="rId3"/>
    <p:sldLayoutId id="2147486035" r:id="rId4"/>
    <p:sldLayoutId id="2147486036" r:id="rId5"/>
    <p:sldLayoutId id="2147486037" r:id="rId6"/>
    <p:sldLayoutId id="2147486038" r:id="rId7"/>
    <p:sldLayoutId id="2147486039" r:id="rId8"/>
    <p:sldLayoutId id="2147486040" r:id="rId9"/>
    <p:sldLayoutId id="2147486041" r:id="rId10"/>
    <p:sldLayoutId id="214748604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76422070"/>
      </p:ext>
    </p:extLst>
  </p:cSld>
  <p:clrMap bg1="lt1" tx1="dk1" bg2="lt2" tx2="dk2" accent1="accent1" accent2="accent2" accent3="accent3" accent4="accent4" accent5="accent5" accent6="accent6" hlink="hlink" folHlink="folHlink"/>
  <p:sldLayoutIdLst>
    <p:sldLayoutId id="2147486056" r:id="rId1"/>
    <p:sldLayoutId id="2147486057" r:id="rId2"/>
    <p:sldLayoutId id="2147486058" r:id="rId3"/>
    <p:sldLayoutId id="2147486059" r:id="rId4"/>
    <p:sldLayoutId id="2147486060" r:id="rId5"/>
    <p:sldLayoutId id="2147486061" r:id="rId6"/>
    <p:sldLayoutId id="2147486062" r:id="rId7"/>
    <p:sldLayoutId id="2147486063" r:id="rId8"/>
    <p:sldLayoutId id="2147486064" r:id="rId9"/>
    <p:sldLayoutId id="2147486065" r:id="rId10"/>
    <p:sldLayoutId id="2147486066" r:id="rId11"/>
    <p:sldLayoutId id="2147486067"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5167569"/>
      </p:ext>
    </p:extLst>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7/19/15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46555601"/>
      </p:ext>
    </p:extLst>
  </p:cSld>
  <p:clrMap bg1="lt1" tx1="dk1" bg2="lt2" tx2="dk2" accent1="accent1" accent2="accent2" accent3="accent3" accent4="accent4" accent5="accent5" accent6="accent6" hlink="hlink" folHlink="folHlink"/>
  <p:sldLayoutIdLst>
    <p:sldLayoutId id="21474860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3076794252"/>
      </p:ext>
    </p:extLst>
  </p:cSld>
  <p:clrMap bg1="lt1" tx1="dk1" bg2="lt2" tx2="dk2" accent1="accent1" accent2="accent2" accent3="accent3" accent4="accent4" accent5="accent5" accent6="accent6" hlink="hlink" folHlink="folHlink"/>
  <p:sldLayoutIdLst>
    <p:sldLayoutId id="2147486093" r:id="rId1"/>
    <p:sldLayoutId id="2147486094" r:id="rId2"/>
    <p:sldLayoutId id="2147486095" r:id="rId3"/>
    <p:sldLayoutId id="2147486096" r:id="rId4"/>
    <p:sldLayoutId id="2147486097" r:id="rId5"/>
    <p:sldLayoutId id="2147486098" r:id="rId6"/>
    <p:sldLayoutId id="2147486099" r:id="rId7"/>
    <p:sldLayoutId id="2147486100" r:id="rId8"/>
    <p:sldLayoutId id="2147486101" r:id="rId9"/>
    <p:sldLayoutId id="2147486102" r:id="rId10"/>
    <p:sldLayoutId id="214748610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0873313"/>
      </p:ext>
    </p:extLst>
  </p:cSld>
  <p:clrMap bg1="lt1" tx1="dk1" bg2="lt2" tx2="dk2" accent1="accent1" accent2="accent2" accent3="accent3" accent4="accent4" accent5="accent5" accent6="accent6" hlink="hlink" folHlink="folHlink"/>
  <p:sldLayoutIdLst>
    <p:sldLayoutId id="2147486105" r:id="rId1"/>
    <p:sldLayoutId id="2147486106" r:id="rId2"/>
    <p:sldLayoutId id="2147486107" r:id="rId3"/>
    <p:sldLayoutId id="2147486108" r:id="rId4"/>
    <p:sldLayoutId id="2147486109" r:id="rId5"/>
    <p:sldLayoutId id="2147486110" r:id="rId6"/>
    <p:sldLayoutId id="2147486111" r:id="rId7"/>
    <p:sldLayoutId id="2147486112" r:id="rId8"/>
    <p:sldLayoutId id="2147486113" r:id="rId9"/>
    <p:sldLayoutId id="2147486114" r:id="rId10"/>
    <p:sldLayoutId id="21474861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20205330"/>
      </p:ext>
    </p:extLst>
  </p:cSld>
  <p:clrMap bg1="lt1" tx1="dk1" bg2="lt2" tx2="dk2" accent1="accent1" accent2="accent2" accent3="accent3" accent4="accent4" accent5="accent5" accent6="accent6" hlink="hlink" folHlink="folHlink"/>
  <p:sldLayoutIdLst>
    <p:sldLayoutId id="2147486117" r:id="rId1"/>
    <p:sldLayoutId id="2147486118" r:id="rId2"/>
    <p:sldLayoutId id="2147486119" r:id="rId3"/>
    <p:sldLayoutId id="2147486120" r:id="rId4"/>
    <p:sldLayoutId id="2147486121" r:id="rId5"/>
    <p:sldLayoutId id="2147486122" r:id="rId6"/>
    <p:sldLayoutId id="2147486123" r:id="rId7"/>
    <p:sldLayoutId id="2147486124" r:id="rId8"/>
    <p:sldLayoutId id="2147486125" r:id="rId9"/>
    <p:sldLayoutId id="2147486126" r:id="rId10"/>
    <p:sldLayoutId id="21474861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44815696"/>
      </p:ext>
    </p:extLst>
  </p:cSld>
  <p:clrMap bg1="lt1" tx1="dk1" bg2="lt2" tx2="dk2" accent1="accent1" accent2="accent2" accent3="accent3" accent4="accent4" accent5="accent5" accent6="accent6" hlink="hlink" folHlink="folHlink"/>
  <p:sldLayoutIdLst>
    <p:sldLayoutId id="2147486129" r:id="rId1"/>
    <p:sldLayoutId id="2147486130" r:id="rId2"/>
    <p:sldLayoutId id="2147486131" r:id="rId3"/>
    <p:sldLayoutId id="2147486132" r:id="rId4"/>
    <p:sldLayoutId id="2147486133" r:id="rId5"/>
    <p:sldLayoutId id="2147486134" r:id="rId6"/>
    <p:sldLayoutId id="2147486135" r:id="rId7"/>
    <p:sldLayoutId id="2147486136" r:id="rId8"/>
    <p:sldLayoutId id="2147486137" r:id="rId9"/>
    <p:sldLayoutId id="2147486138" r:id="rId10"/>
    <p:sldLayoutId id="214748613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4586755"/>
      </p:ext>
    </p:extLst>
  </p:cSld>
  <p:clrMap bg1="lt1" tx1="dk1" bg2="lt2" tx2="dk2" accent1="accent1" accent2="accent2" accent3="accent3" accent4="accent4" accent5="accent5" accent6="accent6" hlink="hlink" folHlink="folHlink"/>
  <p:sldLayoutIdLst>
    <p:sldLayoutId id="2147486141" r:id="rId1"/>
    <p:sldLayoutId id="2147486142" r:id="rId2"/>
    <p:sldLayoutId id="2147486143" r:id="rId3"/>
    <p:sldLayoutId id="2147486144" r:id="rId4"/>
    <p:sldLayoutId id="2147486145" r:id="rId5"/>
    <p:sldLayoutId id="2147486146" r:id="rId6"/>
    <p:sldLayoutId id="2147486147" r:id="rId7"/>
    <p:sldLayoutId id="2147486148" r:id="rId8"/>
    <p:sldLayoutId id="2147486149" r:id="rId9"/>
    <p:sldLayoutId id="2147486150" r:id="rId10"/>
    <p:sldLayoutId id="214748615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82000510"/>
      </p:ext>
    </p:extLst>
  </p:cSld>
  <p:clrMap bg1="lt1" tx1="dk1" bg2="lt2" tx2="dk2" accent1="accent1" accent2="accent2" accent3="accent3" accent4="accent4" accent5="accent5" accent6="accent6" hlink="hlink" folHlink="folHlink"/>
  <p:sldLayoutIdLst>
    <p:sldLayoutId id="2147486165" r:id="rId1"/>
    <p:sldLayoutId id="2147486166" r:id="rId2"/>
    <p:sldLayoutId id="2147486167" r:id="rId3"/>
    <p:sldLayoutId id="2147486168" r:id="rId4"/>
    <p:sldLayoutId id="2147486169" r:id="rId5"/>
    <p:sldLayoutId id="2147486170" r:id="rId6"/>
    <p:sldLayoutId id="2147486171" r:id="rId7"/>
    <p:sldLayoutId id="2147486172" r:id="rId8"/>
    <p:sldLayoutId id="2147486173" r:id="rId9"/>
    <p:sldLayoutId id="2147486174" r:id="rId10"/>
    <p:sldLayoutId id="214748617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09822312"/>
      </p:ext>
    </p:extLst>
  </p:cSld>
  <p:clrMap bg1="lt1" tx1="dk1" bg2="lt2" tx2="dk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 id="2147486206" r:id="rId9"/>
    <p:sldLayoutId id="2147486207" r:id="rId10"/>
    <p:sldLayoutId id="21474862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66800"/>
          </a:xfrm>
          <a:prstGeom prst="rect">
            <a:avLst/>
          </a:prstGeom>
          <a:solidFill>
            <a:schemeClr val="bg1">
              <a:lumMod val="85000"/>
            </a:schemeClr>
          </a:solidFill>
          <a:ln>
            <a:noFill/>
          </a:ln>
        </p:spPr>
        <p:txBody>
          <a:bodyPr vert="horz" lIns="36576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1371600"/>
            <a:ext cx="8610600" cy="4953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0" y="6553200"/>
            <a:ext cx="9144000" cy="304800"/>
          </a:xfrm>
          <a:prstGeom prst="rect">
            <a:avLst/>
          </a:prstGeom>
          <a:solidFill>
            <a:schemeClr val="bg1">
              <a:lumMod val="85000"/>
            </a:schemeClr>
          </a:solidFill>
          <a:ln>
            <a:noFill/>
          </a:ln>
        </p:spPr>
        <p:txBody>
          <a:bodyPr vert="horz" lIns="91440" tIns="45720" rIns="91440" bIns="45720" rtlCol="0" anchor="ctr"/>
          <a:lstStyle>
            <a:lvl1pPr algn="r">
              <a:defRPr sz="1600">
                <a:solidFill>
                  <a:schemeClr val="tx1">
                    <a:lumMod val="65000"/>
                    <a:lumOff val="35000"/>
                  </a:schemeClr>
                </a:solidFill>
                <a:latin typeface="+mn-lt"/>
                <a:cs typeface="Arial" pitchFamily="34" charset="0"/>
              </a:defRPr>
            </a:lvl1pPr>
          </a:lstStyle>
          <a:p>
            <a:fld id="{650CCC6F-3220-49CD-89DB-71B165F2F9D5}" type="slidenum">
              <a:rPr lang="en-US" smtClean="0">
                <a:solidFill>
                  <a:prstClr val="black">
                    <a:lumMod val="65000"/>
                    <a:lumOff val="35000"/>
                  </a:prstClr>
                </a:solidFill>
                <a:latin typeface="Calibri"/>
              </a:rPr>
              <a:pPr/>
              <a:t>‹#›</a:t>
            </a:fld>
            <a:endParaRPr lang="en-US" dirty="0">
              <a:solidFill>
                <a:prstClr val="black">
                  <a:lumMod val="65000"/>
                  <a:lumOff val="35000"/>
                </a:prstClr>
              </a:solidFill>
              <a:latin typeface="Calibri"/>
            </a:endParaRPr>
          </a:p>
        </p:txBody>
      </p:sp>
    </p:spTree>
    <p:extLst>
      <p:ext uri="{BB962C8B-B14F-4D97-AF65-F5344CB8AC3E}">
        <p14:creationId xmlns:p14="http://schemas.microsoft.com/office/powerpoint/2010/main" val="1695252885"/>
      </p:ext>
    </p:extLst>
  </p:cSld>
  <p:clrMap bg1="lt1" tx1="dk1" bg2="lt2" tx2="dk2" accent1="accent1" accent2="accent2" accent3="accent3" accent4="accent4" accent5="accent5" accent6="accent6" hlink="hlink" folHlink="folHlink"/>
  <p:sldLayoutIdLst>
    <p:sldLayoutId id="2147486210" r:id="rId1"/>
    <p:sldLayoutId id="2147486211" r:id="rId2"/>
    <p:sldLayoutId id="2147486212" r:id="rId3"/>
    <p:sldLayoutId id="2147486213" r:id="rId4"/>
    <p:sldLayoutId id="2147486214" r:id="rId5"/>
    <p:sldLayoutId id="2147486215" r:id="rId6"/>
    <p:sldLayoutId id="2147486216" r:id="rId7"/>
    <p:sldLayoutId id="2147486217" r:id="rId8"/>
    <p:sldLayoutId id="2147486218" r:id="rId9"/>
    <p:sldLayoutId id="2147486219" r:id="rId10"/>
    <p:sldLayoutId id="2147486220" r:id="rId11"/>
  </p:sldLayoutIdLst>
  <p:hf hdr="0" ftr="0" dt="0"/>
  <p:txStyles>
    <p:titleStyle>
      <a:lvl1pPr algn="l" defTabSz="914400" rtl="0" eaLnBrk="1" latinLnBrk="0" hangingPunct="1">
        <a:spcBef>
          <a:spcPct val="0"/>
        </a:spcBef>
        <a:buNone/>
        <a:defRPr sz="4400" b="1" kern="1200">
          <a:solidFill>
            <a:schemeClr val="tx1">
              <a:lumMod val="85000"/>
              <a:lumOff val="1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34594991"/>
      </p:ext>
    </p:extLst>
  </p:cSld>
  <p:clrMap bg1="lt1" tx1="dk1" bg2="lt2" tx2="dk2" accent1="accent1" accent2="accent2" accent3="accent3" accent4="accent4" accent5="accent5" accent6="accent6" hlink="hlink" folHlink="folHlink"/>
  <p:sldLayoutIdLst>
    <p:sldLayoutId id="2147486222" r:id="rId1"/>
    <p:sldLayoutId id="2147486223" r:id="rId2"/>
    <p:sldLayoutId id="2147486224" r:id="rId3"/>
    <p:sldLayoutId id="2147486225" r:id="rId4"/>
    <p:sldLayoutId id="2147486226" r:id="rId5"/>
    <p:sldLayoutId id="2147486227" r:id="rId6"/>
    <p:sldLayoutId id="2147486228" r:id="rId7"/>
    <p:sldLayoutId id="2147486229" r:id="rId8"/>
    <p:sldLayoutId id="2147486230" r:id="rId9"/>
    <p:sldLayoutId id="2147486231" r:id="rId10"/>
    <p:sldLayoutId id="2147486232" r:id="rId11"/>
    <p:sldLayoutId id="2147486233"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0866769"/>
      </p:ext>
    </p:extLst>
  </p:cSld>
  <p:clrMap bg1="lt1" tx1="dk1" bg2="lt2" tx2="dk2" accent1="accent1" accent2="accent2" accent3="accent3" accent4="accent4" accent5="accent5" accent6="accent6" hlink="hlink" folHlink="folHlink"/>
  <p:sldLayoutIdLst>
    <p:sldLayoutId id="2147486235" r:id="rId1"/>
    <p:sldLayoutId id="2147486236" r:id="rId2"/>
    <p:sldLayoutId id="2147486237" r:id="rId3"/>
    <p:sldLayoutId id="2147486238" r:id="rId4"/>
    <p:sldLayoutId id="2147486239" r:id="rId5"/>
    <p:sldLayoutId id="2147486240" r:id="rId6"/>
    <p:sldLayoutId id="2147486241" r:id="rId7"/>
    <p:sldLayoutId id="2147486242" r:id="rId8"/>
    <p:sldLayoutId id="2147486243" r:id="rId9"/>
    <p:sldLayoutId id="2147486244" r:id="rId10"/>
    <p:sldLayoutId id="2147486245"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1020579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latin typeface="Calibri"/>
              </a:rPr>
              <a:pPr algn="ctr"/>
              <a:t>‹#›</a:t>
            </a:fld>
            <a:endParaRPr lang="en-US" sz="2000">
              <a:solidFill>
                <a:prstClr val="black"/>
              </a:solidFill>
              <a:latin typeface="Calibri"/>
            </a:endParaRPr>
          </a:p>
        </p:txBody>
      </p:sp>
    </p:spTree>
    <p:extLst>
      <p:ext uri="{BB962C8B-B14F-4D97-AF65-F5344CB8AC3E}">
        <p14:creationId xmlns:p14="http://schemas.microsoft.com/office/powerpoint/2010/main" val="2573326309"/>
      </p:ext>
    </p:extLst>
  </p:cSld>
  <p:clrMap bg1="lt1" tx1="dk1" bg2="lt2" tx2="dk2" accent1="accent1" accent2="accent2" accent3="accent3" accent4="accent4" accent5="accent5" accent6="accent6" hlink="hlink" folHlink="folHlink"/>
  <p:sldLayoutIdLst>
    <p:sldLayoutId id="2147486247" r:id="rId1"/>
    <p:sldLayoutId id="2147486248" r:id="rId2"/>
    <p:sldLayoutId id="2147486249" r:id="rId3"/>
    <p:sldLayoutId id="2147486250" r:id="rId4"/>
    <p:sldLayoutId id="2147486251" r:id="rId5"/>
    <p:sldLayoutId id="2147486252" r:id="rId6"/>
    <p:sldLayoutId id="2147486253" r:id="rId7"/>
    <p:sldLayoutId id="2147486254" r:id="rId8"/>
    <p:sldLayoutId id="2147486255" r:id="rId9"/>
    <p:sldLayoutId id="2147486256" r:id="rId10"/>
    <p:sldLayoutId id="2147486257"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865077665"/>
      </p:ext>
    </p:extLst>
  </p:cSld>
  <p:clrMap bg1="lt1" tx1="dk1" bg2="lt2" tx2="dk2" accent1="accent1" accent2="accent2" accent3="accent3" accent4="accent4" accent5="accent5" accent6="accent6" hlink="hlink" folHlink="folHlink"/>
  <p:sldLayoutIdLst>
    <p:sldLayoutId id="2147486259"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 id="2147486268" r:id="rId10"/>
    <p:sldLayoutId id="21474862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3210746"/>
      </p:ext>
    </p:extLst>
  </p:cSld>
  <p:clrMap bg1="lt1" tx1="dk1" bg2="lt2" tx2="dk2" accent1="accent1" accent2="accent2" accent3="accent3" accent4="accent4" accent5="accent5" accent6="accent6" hlink="hlink" folHlink="folHlink"/>
  <p:sldLayoutIdLst>
    <p:sldLayoutId id="2147486271" r:id="rId1"/>
    <p:sldLayoutId id="2147486272" r:id="rId2"/>
    <p:sldLayoutId id="2147486273" r:id="rId3"/>
    <p:sldLayoutId id="2147486274" r:id="rId4"/>
    <p:sldLayoutId id="2147486275" r:id="rId5"/>
    <p:sldLayoutId id="2147486276"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8859213"/>
      </p:ext>
    </p:extLst>
  </p:cSld>
  <p:clrMap bg1="lt1" tx1="dk1" bg2="lt2" tx2="dk2" accent1="accent1" accent2="accent2" accent3="accent3" accent4="accent4" accent5="accent5" accent6="accent6" hlink="hlink" folHlink="folHlink"/>
  <p:sldLayoutIdLst>
    <p:sldLayoutId id="2147486278" r:id="rId1"/>
    <p:sldLayoutId id="2147486279" r:id="rId2"/>
    <p:sldLayoutId id="2147486280" r:id="rId3"/>
    <p:sldLayoutId id="2147486281" r:id="rId4"/>
    <p:sldLayoutId id="2147486282" r:id="rId5"/>
    <p:sldLayoutId id="2147486283"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1943146"/>
      </p:ext>
    </p:extLst>
  </p:cSld>
  <p:clrMap bg1="lt1" tx1="dk1" bg2="lt2" tx2="dk2" accent1="accent1" accent2="accent2" accent3="accent3" accent4="accent4" accent5="accent5" accent6="accent6" hlink="hlink" folHlink="folHlink"/>
  <p:sldLayoutIdLst>
    <p:sldLayoutId id="2147486285" r:id="rId1"/>
    <p:sldLayoutId id="2147486286" r:id="rId2"/>
    <p:sldLayoutId id="2147486287" r:id="rId3"/>
    <p:sldLayoutId id="2147486288" r:id="rId4"/>
    <p:sldLayoutId id="2147486289" r:id="rId5"/>
    <p:sldLayoutId id="2147486290"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04893852"/>
      </p:ext>
    </p:extLst>
  </p:cSld>
  <p:clrMap bg1="lt1" tx1="dk1" bg2="lt2" tx2="dk2" accent1="accent1" accent2="accent2" accent3="accent3" accent4="accent4" accent5="accent5" accent6="accent6" hlink="hlink" folHlink="folHlink"/>
  <p:sldLayoutIdLst>
    <p:sldLayoutId id="2147486292" r:id="rId1"/>
    <p:sldLayoutId id="2147486293" r:id="rId2"/>
    <p:sldLayoutId id="2147486294" r:id="rId3"/>
    <p:sldLayoutId id="2147486295" r:id="rId4"/>
    <p:sldLayoutId id="2147486296" r:id="rId5"/>
    <p:sldLayoutId id="2147486297" r:id="rId6"/>
    <p:sldLayoutId id="2147486298" r:id="rId7"/>
    <p:sldLayoutId id="2147486299" r:id="rId8"/>
    <p:sldLayoutId id="2147486300" r:id="rId9"/>
    <p:sldLayoutId id="2147486301" r:id="rId10"/>
    <p:sldLayoutId id="214748630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8464299"/>
      </p:ext>
    </p:extLst>
  </p:cSld>
  <p:clrMap bg1="lt1" tx1="dk1" bg2="lt2" tx2="dk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2842135"/>
      </p:ext>
    </p:extLst>
  </p:cSld>
  <p:clrMap bg1="lt1" tx1="dk1" bg2="lt2" tx2="dk2" accent1="accent1" accent2="accent2" accent3="accent3" accent4="accent4" accent5="accent5" accent6="accent6" hlink="hlink" folHlink="folHlink"/>
  <p:sldLayoutIdLst>
    <p:sldLayoutId id="2147486316" r:id="rId1"/>
    <p:sldLayoutId id="2147486317" r:id="rId2"/>
    <p:sldLayoutId id="2147486318" r:id="rId3"/>
    <p:sldLayoutId id="2147486319" r:id="rId4"/>
    <p:sldLayoutId id="2147486320" r:id="rId5"/>
    <p:sldLayoutId id="2147486321" r:id="rId6"/>
    <p:sldLayoutId id="2147486322" r:id="rId7"/>
    <p:sldLayoutId id="2147486323" r:id="rId8"/>
    <p:sldLayoutId id="2147486324" r:id="rId9"/>
    <p:sldLayoutId id="2147486325" r:id="rId10"/>
    <p:sldLayoutId id="214748632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5230927"/>
      </p:ext>
    </p:extLst>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68113352"/>
      </p:ext>
    </p:extLst>
  </p:cSld>
  <p:clrMap bg1="lt1" tx1="dk1" bg2="lt2" tx2="dk2" accent1="accent1" accent2="accent2" accent3="accent3" accent4="accent4" accent5="accent5" accent6="accent6" hlink="hlink" folHlink="folHlink"/>
  <p:sldLayoutIdLst>
    <p:sldLayoutId id="2147486340" r:id="rId1"/>
    <p:sldLayoutId id="2147486341" r:id="rId2"/>
    <p:sldLayoutId id="2147486342" r:id="rId3"/>
    <p:sldLayoutId id="2147486343" r:id="rId4"/>
    <p:sldLayoutId id="2147486344" r:id="rId5"/>
    <p:sldLayoutId id="2147486345" r:id="rId6"/>
    <p:sldLayoutId id="2147486346" r:id="rId7"/>
    <p:sldLayoutId id="2147486347" r:id="rId8"/>
    <p:sldLayoutId id="2147486348" r:id="rId9"/>
    <p:sldLayoutId id="2147486349" r:id="rId10"/>
    <p:sldLayoutId id="214748635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890369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7/19/15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48237237"/>
      </p:ext>
    </p:extLst>
  </p:cSld>
  <p:clrMap bg1="lt1" tx1="dk1" bg2="lt2" tx2="dk2" accent1="accent1" accent2="accent2" accent3="accent3" accent4="accent4" accent5="accent5" accent6="accent6" hlink="hlink" folHlink="folHlink"/>
  <p:sldLayoutIdLst>
    <p:sldLayoutId id="2147486352" r:id="rId1"/>
    <p:sldLayoutId id="2147486353" r:id="rId2"/>
    <p:sldLayoutId id="2147486354" r:id="rId3"/>
    <p:sldLayoutId id="2147486355" r:id="rId4"/>
    <p:sldLayoutId id="2147486356" r:id="rId5"/>
    <p:sldLayoutId id="2147486357" r:id="rId6"/>
    <p:sldLayoutId id="2147486358" r:id="rId7"/>
    <p:sldLayoutId id="2147486359" r:id="rId8"/>
    <p:sldLayoutId id="2147486360" r:id="rId9"/>
    <p:sldLayoutId id="2147486361" r:id="rId10"/>
    <p:sldLayoutId id="2147486362" r:id="rId11"/>
    <p:sldLayoutId id="2147486363"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482572510"/>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62985870"/>
      </p:ext>
    </p:extLst>
  </p:cSld>
  <p:clrMap bg1="lt1" tx1="dk1" bg2="lt2" tx2="dk2" accent1="accent1" accent2="accent2" accent3="accent3" accent4="accent4" accent5="accent5" accent6="accent6" hlink="hlink" folHlink="folHlink"/>
  <p:sldLayoutIdLst>
    <p:sldLayoutId id="2147486377" r:id="rId1"/>
    <p:sldLayoutId id="2147486378" r:id="rId2"/>
    <p:sldLayoutId id="2147486379" r:id="rId3"/>
    <p:sldLayoutId id="2147486380" r:id="rId4"/>
    <p:sldLayoutId id="2147486381" r:id="rId5"/>
    <p:sldLayoutId id="2147486382" r:id="rId6"/>
    <p:sldLayoutId id="2147486383" r:id="rId7"/>
    <p:sldLayoutId id="2147486384" r:id="rId8"/>
    <p:sldLayoutId id="2147486385" r:id="rId9"/>
    <p:sldLayoutId id="2147486386" r:id="rId10"/>
    <p:sldLayoutId id="214748638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27980697"/>
      </p:ext>
    </p:extLst>
  </p:cSld>
  <p:clrMap bg1="lt1" tx1="dk1" bg2="lt2" tx2="dk2" accent1="accent1" accent2="accent2" accent3="accent3" accent4="accent4" accent5="accent5" accent6="accent6" hlink="hlink" folHlink="folHlink"/>
  <p:sldLayoutIdLst>
    <p:sldLayoutId id="2147486389" r:id="rId1"/>
    <p:sldLayoutId id="2147486390" r:id="rId2"/>
    <p:sldLayoutId id="2147486391" r:id="rId3"/>
    <p:sldLayoutId id="2147486392" r:id="rId4"/>
    <p:sldLayoutId id="2147486393" r:id="rId5"/>
    <p:sldLayoutId id="2147486394" r:id="rId6"/>
    <p:sldLayoutId id="2147486395" r:id="rId7"/>
    <p:sldLayoutId id="2147486396" r:id="rId8"/>
    <p:sldLayoutId id="2147486397" r:id="rId9"/>
    <p:sldLayoutId id="2147486398" r:id="rId10"/>
    <p:sldLayoutId id="214748639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20937335"/>
      </p:ext>
    </p:extLst>
  </p:cSld>
  <p:clrMap bg1="lt1" tx1="dk1" bg2="lt2" tx2="dk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98471662"/>
      </p:ext>
    </p:extLst>
  </p:cSld>
  <p:clrMap bg1="lt1" tx1="dk1" bg2="lt2" tx2="dk2" accent1="accent1" accent2="accent2" accent3="accent3" accent4="accent4" accent5="accent5" accent6="accent6" hlink="hlink" folHlink="folHlink"/>
  <p:sldLayoutIdLst>
    <p:sldLayoutId id="2147486413" r:id="rId1"/>
    <p:sldLayoutId id="2147486414" r:id="rId2"/>
    <p:sldLayoutId id="2147486415" r:id="rId3"/>
    <p:sldLayoutId id="2147486416" r:id="rId4"/>
    <p:sldLayoutId id="2147486417" r:id="rId5"/>
    <p:sldLayoutId id="2147486418" r:id="rId6"/>
    <p:sldLayoutId id="2147486419" r:id="rId7"/>
    <p:sldLayoutId id="2147486420" r:id="rId8"/>
    <p:sldLayoutId id="2147486421" r:id="rId9"/>
    <p:sldLayoutId id="2147486422" r:id="rId10"/>
    <p:sldLayoutId id="21474864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90143041"/>
      </p:ext>
    </p:extLst>
  </p:cSld>
  <p:clrMap bg1="lt1" tx1="dk1" bg2="lt2" tx2="dk2" accent1="accent1" accent2="accent2" accent3="accent3" accent4="accent4" accent5="accent5" accent6="accent6" hlink="hlink" folHlink="folHlink"/>
  <p:sldLayoutIdLst>
    <p:sldLayoutId id="2147486425" r:id="rId1"/>
    <p:sldLayoutId id="2147486426" r:id="rId2"/>
    <p:sldLayoutId id="2147486427" r:id="rId3"/>
    <p:sldLayoutId id="2147486428" r:id="rId4"/>
    <p:sldLayoutId id="2147486429" r:id="rId5"/>
    <p:sldLayoutId id="2147486430" r:id="rId6"/>
    <p:sldLayoutId id="2147486431" r:id="rId7"/>
    <p:sldLayoutId id="2147486432" r:id="rId8"/>
    <p:sldLayoutId id="2147486433" r:id="rId9"/>
    <p:sldLayoutId id="2147486434" r:id="rId10"/>
    <p:sldLayoutId id="21474864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54989711"/>
      </p:ext>
    </p:extLst>
  </p:cSld>
  <p:clrMap bg1="lt1" tx1="dk1" bg2="lt2" tx2="dk2" accent1="accent1" accent2="accent2" accent3="accent3" accent4="accent4" accent5="accent5" accent6="accent6" hlink="hlink" folHlink="folHlink"/>
  <p:sldLayoutIdLst>
    <p:sldLayoutId id="2147486437" r:id="rId1"/>
    <p:sldLayoutId id="2147486438" r:id="rId2"/>
    <p:sldLayoutId id="2147486439" r:id="rId3"/>
    <p:sldLayoutId id="2147486440" r:id="rId4"/>
    <p:sldLayoutId id="2147486441" r:id="rId5"/>
    <p:sldLayoutId id="2147486442" r:id="rId6"/>
    <p:sldLayoutId id="2147486443" r:id="rId7"/>
    <p:sldLayoutId id="2147486444" r:id="rId8"/>
    <p:sldLayoutId id="2147486445" r:id="rId9"/>
    <p:sldLayoutId id="2147486446" r:id="rId10"/>
    <p:sldLayoutId id="21474864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93447397"/>
      </p:ext>
    </p:extLst>
  </p:cSld>
  <p:clrMap bg1="lt1" tx1="dk1" bg2="lt2" tx2="dk2" accent1="accent1" accent2="accent2" accent3="accent3" accent4="accent4" accent5="accent5" accent6="accent6" hlink="hlink" folHlink="folHlink"/>
  <p:sldLayoutIdLst>
    <p:sldLayoutId id="2147486449" r:id="rId1"/>
    <p:sldLayoutId id="2147486450" r:id="rId2"/>
    <p:sldLayoutId id="2147486451" r:id="rId3"/>
    <p:sldLayoutId id="2147486452" r:id="rId4"/>
    <p:sldLayoutId id="2147486453" r:id="rId5"/>
    <p:sldLayoutId id="2147486454" r:id="rId6"/>
    <p:sldLayoutId id="2147486455" r:id="rId7"/>
    <p:sldLayoutId id="2147486456" r:id="rId8"/>
    <p:sldLayoutId id="2147486457" r:id="rId9"/>
    <p:sldLayoutId id="2147486458" r:id="rId10"/>
    <p:sldLayoutId id="21474864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86301089"/>
      </p:ext>
    </p:extLst>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351791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7/19/15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7/19/15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3318526"/>
      </p:ext>
    </p:extLst>
  </p:cSld>
  <p:clrMap bg1="lt1" tx1="dk1" bg2="lt2" tx2="dk2" accent1="accent1" accent2="accent2" accent3="accent3" accent4="accent4" accent5="accent5" accent6="accent6" hlink="hlink" folHlink="folHlink"/>
  <p:sldLayoutIdLst>
    <p:sldLayoutId id="2147486481" r:id="rId1"/>
    <p:sldLayoutId id="2147486482" r:id="rId2"/>
    <p:sldLayoutId id="2147486483" r:id="rId3"/>
    <p:sldLayoutId id="2147486484" r:id="rId4"/>
    <p:sldLayoutId id="2147486485" r:id="rId5"/>
    <p:sldLayoutId id="2147486486" r:id="rId6"/>
    <p:sldLayoutId id="2147486487"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5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7/19/15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4091547978"/>
      </p:ext>
    </p:extLst>
  </p:cSld>
  <p:clrMap bg1="lt1" tx1="dk1" bg2="lt2" tx2="dk2" accent1="accent1" accent2="accent2" accent3="accent3" accent4="accent4" accent5="accent5" accent6="accent6" hlink="hlink" folHlink="folHlink"/>
  <p:sldLayoutIdLst>
    <p:sldLayoutId id="2147486489" r:id="rId1"/>
    <p:sldLayoutId id="2147486490" r:id="rId2"/>
    <p:sldLayoutId id="2147486491" r:id="rId3"/>
    <p:sldLayoutId id="2147486492" r:id="rId4"/>
    <p:sldLayoutId id="2147486493" r:id="rId5"/>
    <p:sldLayoutId id="2147486494" r:id="rId6"/>
    <p:sldLayoutId id="2147486495"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30578636"/>
      </p:ext>
    </p:extLst>
  </p:cSld>
  <p:clrMap bg1="lt1" tx1="dk1" bg2="lt2" tx2="dk2" accent1="accent1" accent2="accent2" accent3="accent3" accent4="accent4" accent5="accent5" accent6="accent6" hlink="hlink" folHlink="folHlink"/>
  <p:sldLayoutIdLst>
    <p:sldLayoutId id="2147486497" r:id="rId1"/>
    <p:sldLayoutId id="2147486498" r:id="rId2"/>
    <p:sldLayoutId id="2147486499" r:id="rId3"/>
    <p:sldLayoutId id="2147486500" r:id="rId4"/>
    <p:sldLayoutId id="2147486501" r:id="rId5"/>
    <p:sldLayoutId id="2147486502" r:id="rId6"/>
    <p:sldLayoutId id="2147486503" r:id="rId7"/>
    <p:sldLayoutId id="2147486504" r:id="rId8"/>
    <p:sldLayoutId id="2147486505" r:id="rId9"/>
    <p:sldLayoutId id="2147486506" r:id="rId10"/>
    <p:sldLayoutId id="21474865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524515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4676171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5133402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32045670"/>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6234506"/>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97489780"/>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3695533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25046945"/>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97112098"/>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9183452"/>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6258890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1707394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05412545"/>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51615603"/>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7065144"/>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94128692"/>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88987752"/>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smtClean="0">
                <a:solidFill>
                  <a:srgbClr val="000000"/>
                </a:solidFill>
              </a:rPr>
              <a:t>CHIPPER: HPCA 2011</a:t>
            </a:r>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21740566"/>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00132044"/>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24926907"/>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86447595"/>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65715227"/>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40334607"/>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2CE593E5-F38D-FD40-A93F-456A3E799E50}" type="datetime1">
              <a:rPr lang="en-US">
                <a:solidFill>
                  <a:prstClr val="black">
                    <a:tint val="75000"/>
                  </a:prstClr>
                </a:solidFill>
                <a:latin typeface="Calibri"/>
              </a:rPr>
              <a:pPr defTabSz="457200">
                <a:defRPr/>
              </a:pPr>
              <a:t>7/19/15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2000" smtClean="0">
                <a:solidFill>
                  <a:schemeClr val="tx1">
                    <a:tint val="75000"/>
                  </a:schemeClr>
                </a:solidFill>
                <a:latin typeface="+mn-lt"/>
                <a:ea typeface="+mn-ea"/>
                <a:cs typeface="+mn-cs"/>
              </a:defRPr>
            </a:lvl1pPr>
          </a:lstStyle>
          <a:p>
            <a:pPr defTabSz="457200">
              <a:defRPr/>
            </a:pPr>
            <a:fld id="{8A7AAB5F-675F-1E47-950A-8D7D15C05443}" type="slidenum">
              <a:rPr lang="en-US">
                <a:solidFill>
                  <a:prstClr val="black">
                    <a:tint val="75000"/>
                  </a:prstClr>
                </a:solidFill>
                <a:latin typeface="Calibri"/>
              </a:rPr>
              <a:pPr defTabSz="457200">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61285354"/>
      </p:ext>
    </p:extLst>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4975288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5331482"/>
      </p:ext>
    </p:extLst>
  </p:cSld>
  <p:clrMap bg1="lt1" tx1="dk1" bg2="lt2" tx2="dk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12391744"/>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3745960"/>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0855212"/>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493323852"/>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746191"/>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40346725"/>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95212134"/>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209194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930054992"/>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2980527977"/>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35885576"/>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434500816"/>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24032010"/>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80629613"/>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latin typeface="Calibri"/>
              </a:rPr>
              <a:pPr/>
              <a:t>7/19/15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1048351"/>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406701950"/>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ransition xmlns:p14="http://schemas.microsoft.com/office/powerpoint/2010/mai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66661772"/>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57451953"/>
      </p:ext>
    </p:extLst>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48377649"/>
      </p:ext>
    </p:extLst>
  </p:cSld>
  <p:clrMap bg1="lt1" tx1="dk1" bg2="lt2" tx2="dk2" accent1="accent1" accent2="accent2" accent3="accent3" accent4="accent4" accent5="accent5" accent6="accent6" hlink="hlink" folHlink="folHlink"/>
  <p:sldLayoutIdLst>
    <p:sldLayoutId id="2147485120" r:id="rId1"/>
    <p:sldLayoutId id="2147485121" r:id="rId2"/>
    <p:sldLayoutId id="2147485122" r:id="rId3"/>
    <p:sldLayoutId id="2147485123" r:id="rId4"/>
    <p:sldLayoutId id="2147485124" r:id="rId5"/>
    <p:sldLayoutId id="2147485125" r:id="rId6"/>
    <p:sldLayoutId id="2147485126" r:id="rId7"/>
    <p:sldLayoutId id="2147485127" r:id="rId8"/>
    <p:sldLayoutId id="2147485128" r:id="rId9"/>
    <p:sldLayoutId id="2147485129" r:id="rId10"/>
    <p:sldLayoutId id="214748513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0040291"/>
      </p:ext>
    </p:extLst>
  </p:cSld>
  <p:clrMap bg1="lt1" tx1="dk1" bg2="lt2" tx2="dk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 id="2147485141" r:id="rId10"/>
    <p:sldLayoutId id="214748514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5189113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19212175"/>
      </p:ext>
    </p:extLst>
  </p:cSld>
  <p:clrMap bg1="lt1" tx1="dk1" bg2="lt2" tx2="dk2" accent1="accent1" accent2="accent2" accent3="accent3" accent4="accent4" accent5="accent5" accent6="accent6" hlink="hlink" folHlink="folHlink"/>
  <p:sldLayoutIdLst>
    <p:sldLayoutId id="2147485156" r:id="rId1"/>
    <p:sldLayoutId id="2147485157" r:id="rId2"/>
    <p:sldLayoutId id="2147485158" r:id="rId3"/>
    <p:sldLayoutId id="2147485159" r:id="rId4"/>
    <p:sldLayoutId id="2147485160" r:id="rId5"/>
    <p:sldLayoutId id="2147485161" r:id="rId6"/>
    <p:sldLayoutId id="2147485162" r:id="rId7"/>
    <p:sldLayoutId id="2147485163" r:id="rId8"/>
    <p:sldLayoutId id="2147485164" r:id="rId9"/>
    <p:sldLayoutId id="2147485165" r:id="rId10"/>
    <p:sldLayoutId id="214748516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45286211"/>
      </p:ext>
    </p:extLst>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9964990"/>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3612786"/>
      </p:ext>
    </p:extLst>
  </p:cSld>
  <p:clrMap bg1="lt1" tx1="dk1" bg2="lt2" tx2="dk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55807897"/>
      </p:ext>
    </p:extLst>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 id="2147485213" r:id="rId10"/>
    <p:sldLayoutId id="214748521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8101904"/>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1013062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18407108"/>
      </p:ext>
    </p:extLst>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49458987"/>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19006944"/>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80149173"/>
      </p:ext>
    </p:extLst>
  </p:cSld>
  <p:clrMap bg1="lt1" tx1="dk1" bg2="lt2" tx2="dk2" accent1="accent1" accent2="accent2" accent3="accent3" accent4="accent4" accent5="accent5" accent6="accent6" hlink="hlink" folHlink="folHlink"/>
  <p:sldLayoutIdLst>
    <p:sldLayoutId id="2147485264" r:id="rId1"/>
    <p:sldLayoutId id="2147485265" r:id="rId2"/>
    <p:sldLayoutId id="2147485266" r:id="rId3"/>
    <p:sldLayoutId id="2147485267" r:id="rId4"/>
    <p:sldLayoutId id="2147485268" r:id="rId5"/>
    <p:sldLayoutId id="2147485269" r:id="rId6"/>
    <p:sldLayoutId id="2147485270" r:id="rId7"/>
    <p:sldLayoutId id="2147485271" r:id="rId8"/>
    <p:sldLayoutId id="2147485272" r:id="rId9"/>
    <p:sldLayoutId id="2147485273" r:id="rId10"/>
    <p:sldLayoutId id="214748527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0433788"/>
      </p:ext>
    </p:extLst>
  </p:cSld>
  <p:clrMap bg1="lt1" tx1="dk1" bg2="lt2" tx2="dk2" accent1="accent1" accent2="accent2" accent3="accent3" accent4="accent4" accent5="accent5" accent6="accent6" hlink="hlink" folHlink="folHlink"/>
  <p:sldLayoutIdLst>
    <p:sldLayoutId id="2147485276"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3801050"/>
      </p:ext>
    </p:extLst>
  </p:cSld>
  <p:clrMap bg1="lt1" tx1="dk1" bg2="lt2" tx2="dk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16768479"/>
      </p:ext>
    </p:extLst>
  </p:cSld>
  <p:clrMap bg1="lt1" tx1="dk1" bg2="lt2" tx2="dk2" accent1="accent1" accent2="accent2" accent3="accent3" accent4="accent4" accent5="accent5" accent6="accent6" hlink="hlink" folHlink="folHlink"/>
  <p:sldLayoutIdLst>
    <p:sldLayoutId id="2147485336" r:id="rId1"/>
    <p:sldLayoutId id="2147485337" r:id="rId2"/>
    <p:sldLayoutId id="2147485338" r:id="rId3"/>
    <p:sldLayoutId id="2147485339" r:id="rId4"/>
    <p:sldLayoutId id="2147485340" r:id="rId5"/>
    <p:sldLayoutId id="2147485341" r:id="rId6"/>
    <p:sldLayoutId id="2147485342" r:id="rId7"/>
    <p:sldLayoutId id="2147485343" r:id="rId8"/>
    <p:sldLayoutId id="2147485344" r:id="rId9"/>
    <p:sldLayoutId id="2147485345" r:id="rId10"/>
    <p:sldLayoutId id="214748534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30896232"/>
      </p:ext>
    </p:extLst>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6703761"/>
      </p:ext>
    </p:extLst>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1058628"/>
      </p:ext>
    </p:extLst>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24879343"/>
      </p:ext>
    </p:extLst>
  </p:cSld>
  <p:clrMap bg1="lt1" tx1="dk1" bg2="lt2" tx2="dk2" accent1="accent1" accent2="accent2" accent3="accent3" accent4="accent4" accent5="accent5" accent6="accent6" hlink="hlink" folHlink="folHlink"/>
  <p:sldLayoutIdLst>
    <p:sldLayoutId id="2147485461" r:id="rId1"/>
    <p:sldLayoutId id="2147485462" r:id="rId2"/>
    <p:sldLayoutId id="2147485463" r:id="rId3"/>
    <p:sldLayoutId id="2147485464" r:id="rId4"/>
    <p:sldLayoutId id="2147485465" r:id="rId5"/>
    <p:sldLayoutId id="2147485466" r:id="rId6"/>
    <p:sldLayoutId id="2147485467" r:id="rId7"/>
    <p:sldLayoutId id="2147485468" r:id="rId8"/>
    <p:sldLayoutId id="2147485469" r:id="rId9"/>
    <p:sldLayoutId id="2147485470" r:id="rId10"/>
    <p:sldLayoutId id="21474854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44650870"/>
      </p:ext>
    </p:extLst>
  </p:cSld>
  <p:clrMap bg1="lt1" tx1="dk1" bg2="lt2" tx2="dk2" accent1="accent1" accent2="accent2" accent3="accent3" accent4="accent4" accent5="accent5" accent6="accent6" hlink="hlink" folHlink="folHlink"/>
  <p:sldLayoutIdLst>
    <p:sldLayoutId id="2147485485" r:id="rId1"/>
    <p:sldLayoutId id="2147485486" r:id="rId2"/>
    <p:sldLayoutId id="2147485487" r:id="rId3"/>
    <p:sldLayoutId id="2147485488" r:id="rId4"/>
    <p:sldLayoutId id="2147485489" r:id="rId5"/>
    <p:sldLayoutId id="2147485490" r:id="rId6"/>
    <p:sldLayoutId id="2147485491" r:id="rId7"/>
    <p:sldLayoutId id="2147485492" r:id="rId8"/>
    <p:sldLayoutId id="2147485493" r:id="rId9"/>
    <p:sldLayoutId id="2147485494" r:id="rId10"/>
    <p:sldLayoutId id="214748549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8885127"/>
      </p:ext>
    </p:extLst>
  </p:cSld>
  <p:clrMap bg1="lt1" tx1="dk1" bg2="lt2" tx2="dk2" accent1="accent1" accent2="accent2" accent3="accent3" accent4="accent4" accent5="accent5" accent6="accent6" hlink="hlink" folHlink="folHlink"/>
  <p:sldLayoutIdLst>
    <p:sldLayoutId id="2147485497"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6817349"/>
      </p:ext>
    </p:extLst>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970170"/>
      </p:ext>
    </p:extLst>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764755"/>
      </p:ext>
    </p:extLst>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 id="2147485635" r:id="rId7"/>
    <p:sldLayoutId id="2147485636" r:id="rId8"/>
    <p:sldLayoutId id="2147485637" r:id="rId9"/>
    <p:sldLayoutId id="2147485638" r:id="rId10"/>
    <p:sldLayoutId id="2147485639"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095861"/>
      </p:ext>
    </p:extLst>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nur@cmu.edu" TargetMode="External"/><Relationship Id="rId4" Type="http://schemas.openxmlformats.org/officeDocument/2006/relationships/hyperlink" Target="http://users.ece.cmu.edu/~omutlu/" TargetMode="External"/><Relationship Id="rId5" Type="http://schemas.openxmlformats.org/officeDocument/2006/relationships/image" Target="../media/image8.jpeg"/><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5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notesSlide" Target="../notesSlides/notesSlide3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notesSlide" Target="../notesSlides/notesSlide34.xml"/><Relationship Id="rId3" Type="http://schemas.openxmlformats.org/officeDocument/2006/relationships/image" Target="../media/image51.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2.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3.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4" Type="http://schemas.openxmlformats.org/officeDocument/2006/relationships/hyperlink" Target="https://github.com/CMU-SAFARI/memsim" TargetMode="External"/><Relationship Id="rId5" Type="http://schemas.openxmlformats.org/officeDocument/2006/relationships/hyperlink" Target="https://github.com/CMU-SAFARI/NOCulator" TargetMode="External"/><Relationship Id="rId6" Type="http://schemas.openxmlformats.org/officeDocument/2006/relationships/hyperlink" Target="http://www.ece.cmu.edu/~safari/tools/memerr/index.html" TargetMode="External"/><Relationship Id="rId7" Type="http://schemas.openxmlformats.org/officeDocument/2006/relationships/hyperlink" Target="https://github.com/CMU-SAFARI/" TargetMode="External"/><Relationship Id="rId8" Type="http://schemas.openxmlformats.org/officeDocument/2006/relationships/hyperlink" Target="http://www.ece.cmu.edu/~safari/tools.html" TargetMode="External"/><Relationship Id="rId1" Type="http://schemas.openxmlformats.org/officeDocument/2006/relationships/slideLayout" Target="../slideLayouts/slideLayout13.xml"/><Relationship Id="rId2" Type="http://schemas.openxmlformats.org/officeDocument/2006/relationships/hyperlink" Target="https://github.com/CMU-SAFARI/rowhammer"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4" Type="http://schemas.openxmlformats.org/officeDocument/2006/relationships/hyperlink" Target="http://users.ece.cmu.edu/~omutlu/pub/memory-systems-research_superfri14.pdf" TargetMode="External"/><Relationship Id="rId5" Type="http://schemas.openxmlformats.org/officeDocument/2006/relationships/hyperlink" Target="http://superfri.org/superfri" TargetMode="External"/><Relationship Id="rId1" Type="http://schemas.openxmlformats.org/officeDocument/2006/relationships/slideLayout" Target="../slideLayouts/slideLayout13.xml"/><Relationship Id="rId2" Type="http://schemas.openxmlformats.org/officeDocument/2006/relationships/hyperlink" Target="http://users.ece.cmu.edu/~omutlu/projects.htm" TargetMode="External"/></Relationships>
</file>

<file path=ppt/slides/_rels/slide115.xml.rels><?xml version="1.0" encoding="UTF-8" standalone="yes"?>
<Relationships xmlns="http://schemas.openxmlformats.org/package/2006/relationships"><Relationship Id="rId11" Type="http://schemas.openxmlformats.org/officeDocument/2006/relationships/hyperlink" Target="http://www.ece.cmu.edu/~ece742/f12/doku.php?id=lectures" TargetMode="External"/><Relationship Id="rId12" Type="http://schemas.openxmlformats.org/officeDocument/2006/relationships/hyperlink" Target="https://www.youtube.com/playlist?feature=edit_ok&amp;list=PLSEZzvupP7hNjq3Tuv2hiE5VvR-WRYoW4" TargetMode="External"/><Relationship Id="rId13" Type="http://schemas.openxmlformats.org/officeDocument/2006/relationships/hyperlink" Target="http://users.ece.cmu.edu/~omutlu/acaces2013-memory.html" TargetMode="External"/><Relationship Id="rId14" Type="http://schemas.openxmlformats.org/officeDocument/2006/relationships/hyperlink" Target="https://www.youtube.com/watch?v=ZLCy3pG7Rc0" TargetMode="External"/><Relationship Id="rId1" Type="http://schemas.openxmlformats.org/officeDocument/2006/relationships/slideLayout" Target="../slideLayouts/slideLayout13.xml"/><Relationship Id="rId2" Type="http://schemas.openxmlformats.org/officeDocument/2006/relationships/hyperlink" Target="https://www.youtube.com/playlist?list=PL5PHm2jkkXmidJOd59REog9jDnPDTG6IJ" TargetMode="External"/><Relationship Id="rId3" Type="http://schemas.openxmlformats.org/officeDocument/2006/relationships/hyperlink" Target="https://www.youtube.com/watch?v=BJ87rZCGWU0&amp;list=PL5PHm2jkkXmidJOd59REog9jDnPDTG6IJ" TargetMode="External"/><Relationship Id="rId4" Type="http://schemas.openxmlformats.org/officeDocument/2006/relationships/hyperlink" Target="https://www.youtube.com/watch?v=hxzvtWEN7G4&amp;list=PL5PHm2jkkXmgFdD9x7RsjQC4a8KQjmUkQ" TargetMode="External"/><Relationship Id="rId5" Type="http://schemas.openxmlformats.org/officeDocument/2006/relationships/hyperlink" Target="https://www.youtube.com/watch?v=zLP_X4wyHbY&amp;list=PL5PHm2jkkXmi5CxxI7b3JCL1TWybTDtKq" TargetMode="External"/><Relationship Id="rId6" Type="http://schemas.openxmlformats.org/officeDocument/2006/relationships/hyperlink" Target="http://www.ece.cmu.edu/~ece447/s13/doku.php?id=schedule" TargetMode="External"/><Relationship Id="rId7" Type="http://schemas.openxmlformats.org/officeDocument/2006/relationships/hyperlink" Target="http://www.ece.cmu.edu/~ece447/s14/doku.php?id=schedule" TargetMode="External"/><Relationship Id="rId8" Type="http://schemas.openxmlformats.org/officeDocument/2006/relationships/hyperlink" Target="http://www.ece.cmu.edu/~ece447/s15/doku.php?id=schedule" TargetMode="External"/><Relationship Id="rId9" Type="http://schemas.openxmlformats.org/officeDocument/2006/relationships/hyperlink" Target="http://www.ece.cmu.edu/~ece740/f13/doku.php?id=schedule" TargetMode="External"/><Relationship Id="rId10" Type="http://schemas.openxmlformats.org/officeDocument/2006/relationships/hyperlink" Target="https://www.youtube.com/playlist?list=PL5PHm2jkkXmgDN1PLwOY_tGtUlynnyV6D"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mailto:onur@cmu.edu" TargetMode="External"/><Relationship Id="rId3" Type="http://schemas.openxmlformats.org/officeDocument/2006/relationships/hyperlink" Target="http://users.ece.cmu.edu/~omutlu/"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mailto:onur@cmu.edu" TargetMode="External"/><Relationship Id="rId4" Type="http://schemas.openxmlformats.org/officeDocument/2006/relationships/hyperlink" Target="http://users.ece.cmu.edu/~omutlu/" TargetMode="External"/><Relationship Id="rId5" Type="http://schemas.openxmlformats.org/officeDocument/2006/relationships/image" Target="../media/image8.jpeg"/><Relationship Id="rId6" Type="http://schemas.openxmlformats.org/officeDocument/2006/relationships/image" Target="../media/image1.png"/><Relationship Id="rId1" Type="http://schemas.openxmlformats.org/officeDocument/2006/relationships/slideLayout" Target="../slideLayouts/slideLayout1617.xml"/><Relationship Id="rId2" Type="http://schemas.openxmlformats.org/officeDocument/2006/relationships/notesSlide" Target="../notesSlides/notesSlide37.xml"/></Relationships>
</file>

<file path=ppt/slides/_rels/slide118.xml.rels><?xml version="1.0" encoding="UTF-8" standalone="yes"?>
<Relationships xmlns="http://schemas.openxmlformats.org/package/2006/relationships"><Relationship Id="rId3" Type="http://schemas.openxmlformats.org/officeDocument/2006/relationships/hyperlink" Target="http://www.flashmemorysummit.com/" TargetMode="External"/><Relationship Id="rId4" Type="http://schemas.openxmlformats.org/officeDocument/2006/relationships/hyperlink" Target="http://users.ece.cmu.edu/~omutlu/pub/flash-memory-errors_mutlu_fms14-talk.ppt" TargetMode="External"/><Relationship Id="rId1" Type="http://schemas.openxmlformats.org/officeDocument/2006/relationships/slideLayout" Target="../slideLayouts/slideLayout13.xml"/><Relationship Id="rId2" Type="http://schemas.openxmlformats.org/officeDocument/2006/relationships/hyperlink" Target="http://users.ece.cmu.edu/~omutlu/pub/flash-memory-errors_mutlu_fms14-talk.pdf"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9.jpe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10.jpeg"/><Relationship Id="rId9" Type="http://schemas.openxmlformats.org/officeDocument/2006/relationships/image" Target="../media/image11.png"/><Relationship Id="rId10" Type="http://schemas.openxmlformats.org/officeDocument/2006/relationships/image" Target="../media/image50.png"/><Relationship Id="rId1" Type="http://schemas.openxmlformats.org/officeDocument/2006/relationships/slideLayout" Target="../slideLayouts/slideLayout1654.xml"/><Relationship Id="rId2" Type="http://schemas.openxmlformats.org/officeDocument/2006/relationships/notesSlide" Target="../notesSlides/notesSlide3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54.xml"/><Relationship Id="rId2" Type="http://schemas.openxmlformats.org/officeDocument/2006/relationships/notesSlide" Target="../notesSlides/notesSlide3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2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3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33.xml"/><Relationship Id="rId2" Type="http://schemas.openxmlformats.org/officeDocument/2006/relationships/notesSlide" Target="../notesSlides/notesSlide40.xml"/><Relationship Id="rId3" Type="http://schemas.openxmlformats.org/officeDocument/2006/relationships/image" Target="../media/image5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3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2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29.xml"/><Relationship Id="rId2" Type="http://schemas.openxmlformats.org/officeDocument/2006/relationships/chart" Target="../charts/char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11.xml"/><Relationship Id="rId2" Type="http://schemas.openxmlformats.org/officeDocument/2006/relationships/notesSlide" Target="../notesSlides/notesSlide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43.xml"/><Relationship Id="rId2" Type="http://schemas.openxmlformats.org/officeDocument/2006/relationships/chart" Target="../charts/chart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4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42.xml"/></Relationships>
</file>

<file path=ppt/slides/_rels/slide13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1647.xml"/><Relationship Id="rId2" Type="http://schemas.openxmlformats.org/officeDocument/2006/relationships/image" Target="../media/image58.gi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4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1.wdp"/><Relationship Id="rId1" Type="http://schemas.openxmlformats.org/officeDocument/2006/relationships/slideLayout" Target="../slideLayouts/slideLayout911.xml"/><Relationship Id="rId2" Type="http://schemas.openxmlformats.org/officeDocument/2006/relationships/notesSlide" Target="../notesSlides/notesSlide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50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8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8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89.xml"/><Relationship Id="rId2" Type="http://schemas.openxmlformats.org/officeDocument/2006/relationships/chart" Target="../charts/chart2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00.xml"/><Relationship Id="rId2" Type="http://schemas.openxmlformats.org/officeDocument/2006/relationships/notesSlide" Target="../notesSlides/notesSlide41.xml"/></Relationships>
</file>

<file path=ppt/slides/_rels/slide146.xml.rels><?xml version="1.0" encoding="UTF-8" standalone="yes"?>
<Relationships xmlns="http://schemas.openxmlformats.org/package/2006/relationships"><Relationship Id="rId3" Type="http://schemas.openxmlformats.org/officeDocument/2006/relationships/hyperlink" Target="http://www.microarch.org/micro44/" TargetMode="External"/><Relationship Id="rId4" Type="http://schemas.openxmlformats.org/officeDocument/2006/relationships/hyperlink" Target="http://users.ece.cmu.edu/~omutlu/pub/subramanian_micro11_talk.pptx" TargetMode="External"/><Relationship Id="rId1" Type="http://schemas.openxmlformats.org/officeDocument/2006/relationships/slideLayout" Target="../slideLayouts/slideLayout1400.xml"/><Relationship Id="rId2" Type="http://schemas.openxmlformats.org/officeDocument/2006/relationships/hyperlink" Target="http://users.ece.cmu.edu/~omutlu/pub/memory-channel-partitioning-micro11.pdf"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0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49.xml.rels><?xml version="1.0" encoding="UTF-8" standalone="yes"?>
<Relationships xmlns="http://schemas.openxmlformats.org/package/2006/relationships"><Relationship Id="rId3" Type="http://schemas.openxmlformats.org/officeDocument/2006/relationships/hyperlink" Target="http://cag.engr.uconn.edu/isca2014/" TargetMode="External"/><Relationship Id="rId4" Type="http://schemas.openxmlformats.org/officeDocument/2006/relationships/hyperlink" Target="http://users.ece.cmu.edu/~omutlu/pub/dram-row-hammer_kim_talk_isca14.pptx" TargetMode="External"/><Relationship Id="rId5" Type="http://schemas.openxmlformats.org/officeDocument/2006/relationships/hyperlink" Target="http://users.ece.cmu.edu/~omutlu/pub/dram-row-hammer_kim_talk_isca14.pdf" TargetMode="External"/><Relationship Id="rId6" Type="http://schemas.openxmlformats.org/officeDocument/2006/relationships/hyperlink" Target="http://users.ece.cmu.edu/~omutlu/pub/dram-row-hammer_kim_lightning-talk_isca14.pptx" TargetMode="External"/><Relationship Id="rId7" Type="http://schemas.openxmlformats.org/officeDocument/2006/relationships/hyperlink" Target="http://users.ece.cmu.edu/~omutlu/pub/dram-row-hammer_kim_lightning-talk_isca14.pdf" TargetMode="External"/><Relationship Id="rId8" Type="http://schemas.openxmlformats.org/officeDocument/2006/relationships/hyperlink" Target="https://github.com/CMU-SAFARI/rowhammer" TargetMode="External"/><Relationship Id="rId1" Type="http://schemas.openxmlformats.org/officeDocument/2006/relationships/slideLayout" Target="../slideLayouts/slideLayout2.xml"/><Relationship Id="rId2" Type="http://schemas.openxmlformats.org/officeDocument/2006/relationships/hyperlink" Target="http://users.ece.cmu.edu/~omutlu/pub/dram-row-hammer_isca14.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2.wdp"/><Relationship Id="rId5" Type="http://schemas.openxmlformats.org/officeDocument/2006/relationships/image" Target="../media/image17.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12.xml"/><Relationship Id="rId2" Type="http://schemas.openxmlformats.org/officeDocument/2006/relationships/notesSlide" Target="../notesSlides/notesSlide4.xml"/></Relationships>
</file>

<file path=ppt/slides/_rels/slide150.xml.rels><?xml version="1.0" encoding="UTF-8" standalone="yes"?>
<Relationships xmlns="http://schemas.openxmlformats.org/package/2006/relationships"><Relationship Id="rId3" Type="http://schemas.openxmlformats.org/officeDocument/2006/relationships/hyperlink" Target="http://2014.dsn.org/" TargetMode="External"/><Relationship Id="rId4" Type="http://schemas.openxmlformats.org/officeDocument/2006/relationships/hyperlink" Target="http://users.ece.cmu.edu/~omutlu/pub/heterogeneous-reliability-memory-for-data-centers_luo_dsn14-talk.pptx" TargetMode="External"/><Relationship Id="rId5" Type="http://schemas.openxmlformats.org/officeDocument/2006/relationships/hyperlink" Target="http://users.ece.cmu.edu/~omutlu/pub/heterogeneous-reliability-memory-for-data-centers_luo_dsn14-talk.pdf" TargetMode="External"/><Relationship Id="rId6" Type="http://schemas.openxmlformats.org/officeDocument/2006/relationships/hyperlink" Target="http://www.zdnet.com/how-good-does-memory-need-to-be-7000031853/" TargetMode="External"/><Relationship Id="rId1" Type="http://schemas.openxmlformats.org/officeDocument/2006/relationships/slideLayout" Target="../slideLayouts/slideLayout2.xml"/><Relationship Id="rId2" Type="http://schemas.openxmlformats.org/officeDocument/2006/relationships/hyperlink" Target="http://users.ece.cmu.edu/~omutlu/pub/heterogeneous-reliability-memory-for-data-centers_dsn14.pdf" TargetMode="Externa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519.xml"/><Relationship Id="rId2" Type="http://schemas.openxmlformats.org/officeDocument/2006/relationships/image" Target="../media/image63.png"/><Relationship Id="rId3" Type="http://schemas.openxmlformats.org/officeDocument/2006/relationships/image" Target="../media/image64.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87.xml"/></Relationships>
</file>

<file path=ppt/slides/_rels/slide153.xml.rels><?xml version="1.0" encoding="UTF-8" standalone="yes"?>
<Relationships xmlns="http://schemas.openxmlformats.org/package/2006/relationships"><Relationship Id="rId11" Type="http://schemas.openxmlformats.org/officeDocument/2006/relationships/hyperlink" Target="http://users.ece.cmu.edu/~omutlu/pub/kim_micro10_talk.pptx" TargetMode="External"/><Relationship Id="rId12" Type="http://schemas.openxmlformats.org/officeDocument/2006/relationships/hyperlink" Target="http://users.ece.cmu.edu/~omutlu/pub/kim_micro10_talk.pdf" TargetMode="External"/><Relationship Id="rId1" Type="http://schemas.openxmlformats.org/officeDocument/2006/relationships/slideLayout" Target="../slideLayouts/slideLayout171.xml"/><Relationship Id="rId2" Type="http://schemas.openxmlformats.org/officeDocument/2006/relationships/hyperlink" Target="http://users.ece.cmu.edu/~omutlu/pub/mise-predictable_memory_performance-hpca13.pdf" TargetMode="External"/><Relationship Id="rId3" Type="http://schemas.openxmlformats.org/officeDocument/2006/relationships/hyperlink" Target="http://www.cs.utah.edu/~lizhang/HPCA19/" TargetMode="External"/><Relationship Id="rId4" Type="http://schemas.openxmlformats.org/officeDocument/2006/relationships/hyperlink" Target="http://users.ece.cmu.edu/~omutlu/pub/subramanian_hpca13_talk.pptx" TargetMode="External"/><Relationship Id="rId5" Type="http://schemas.openxmlformats.org/officeDocument/2006/relationships/hyperlink" Target="http://users.ece.cmu.edu/~omutlu/pub/bliss-memory-scheduler_iccd14.pdf" TargetMode="External"/><Relationship Id="rId6" Type="http://schemas.openxmlformats.org/officeDocument/2006/relationships/hyperlink" Target="http://www.iccd-conf.com/" TargetMode="External"/><Relationship Id="rId7" Type="http://schemas.openxmlformats.org/officeDocument/2006/relationships/hyperlink" Target="http://users.ece.cmu.edu/~omutlu/pub/bliss_lavanya_iccd14-talk.pptx" TargetMode="External"/><Relationship Id="rId8" Type="http://schemas.openxmlformats.org/officeDocument/2006/relationships/hyperlink" Target="http://users.ece.cmu.edu/~omutlu/pub/bliss_lavanya_iccd14-talk.pdf" TargetMode="External"/><Relationship Id="rId9" Type="http://schemas.openxmlformats.org/officeDocument/2006/relationships/hyperlink" Target="http://users.ece.cmu.edu/~omutlu/pub/tcm_micro10.pdf" TargetMode="External"/><Relationship Id="rId10" Type="http://schemas.openxmlformats.org/officeDocument/2006/relationships/hyperlink" Target="http://www.microarch.org/micro43/"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65.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66.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67.png"/><Relationship Id="rId3" Type="http://schemas.openxmlformats.org/officeDocument/2006/relationships/image" Target="../media/image68.png"/></Relationships>
</file>

<file path=ppt/slides/_rels/slide158.xml.rels><?xml version="1.0" encoding="UTF-8" standalone="yes"?>
<Relationships xmlns="http://schemas.openxmlformats.org/package/2006/relationships"><Relationship Id="rId3" Type="http://schemas.openxmlformats.org/officeDocument/2006/relationships/hyperlink" Target="http://www.computer.org/web/cal" TargetMode="External"/><Relationship Id="rId4" Type="http://schemas.openxmlformats.org/officeDocument/2006/relationships/hyperlink" Target="https://github.com/CMU-SAFARI/ramulator" TargetMode="External"/><Relationship Id="rId1" Type="http://schemas.openxmlformats.org/officeDocument/2006/relationships/slideLayout" Target="../slideLayouts/slideLayout171.xml"/><Relationship Id="rId2" Type="http://schemas.openxmlformats.org/officeDocument/2006/relationships/hyperlink" Target="http://users.ece.cmu.edu/~omutlu/pub/ramulator_dram_simulator-ieee-cal15.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6.png"/><Relationship Id="rId5" Type="http://schemas.microsoft.com/office/2007/relationships/hdphoto" Target="../media/hdphoto1.wdp"/><Relationship Id="rId6" Type="http://schemas.openxmlformats.org/officeDocument/2006/relationships/hyperlink" Target="https://github.com/CMU-SAFARI/rowhammer" TargetMode="External"/><Relationship Id="rId1" Type="http://schemas.openxmlformats.org/officeDocument/2006/relationships/slideLayout" Target="../slideLayouts/slideLayout131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1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1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2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171.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1065.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1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hyperlink" Target="http://googleprojectzero.blogspot.com/2015/03/exploiting-dram-rowhammer-bug-to-gain.html" TargetMode="External"/><Relationship Id="rId6" Type="http://schemas.openxmlformats.org/officeDocument/2006/relationships/hyperlink" Target="http://users.ece.cmu.edu/~omutlu/pub/dram-row-hammer_isca14.pdf" TargetMode="External"/><Relationship Id="rId1" Type="http://schemas.openxmlformats.org/officeDocument/2006/relationships/slideLayout" Target="../slideLayouts/slideLayout1087.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087.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56.xml"/><Relationship Id="rId2" Type="http://schemas.openxmlformats.org/officeDocument/2006/relationships/image" Target="../media/image28.png"/><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8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12.png"/><Relationship Id="rId3"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30.jpeg"/><Relationship Id="rId1" Type="http://schemas.openxmlformats.org/officeDocument/2006/relationships/slideLayout" Target="../slideLayouts/slideLayout110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4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35.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35.xml"/><Relationship Id="rId2" Type="http://schemas.openxmlformats.org/officeDocument/2006/relationships/notesSlide" Target="../notesSlides/notesSlide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11.xml"/><Relationship Id="rId2" Type="http://schemas.openxmlformats.org/officeDocument/2006/relationships/image" Target="../media/image31.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6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78.xml"/><Relationship Id="rId2" Type="http://schemas.openxmlformats.org/officeDocument/2006/relationships/image" Target="../media/image1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78.xml"/><Relationship Id="rId2" Type="http://schemas.openxmlformats.org/officeDocument/2006/relationships/image" Target="../media/image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78.xml"/><Relationship Id="rId2" Type="http://schemas.openxmlformats.org/officeDocument/2006/relationships/image" Target="../media/image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78.xml"/><Relationship Id="rId2" Type="http://schemas.openxmlformats.org/officeDocument/2006/relationships/image" Target="../media/image3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9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96.xml"/><Relationship Id="rId2" Type="http://schemas.openxmlformats.org/officeDocument/2006/relationships/image" Target="../media/image20.png"/><Relationship Id="rId3" Type="http://schemas.openxmlformats.org/officeDocument/2006/relationships/image" Target="../media/image2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90.xml"/><Relationship Id="rId2" Type="http://schemas.openxmlformats.org/officeDocument/2006/relationships/image" Target="../media/image2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90.xml"/><Relationship Id="rId2" Type="http://schemas.openxmlformats.org/officeDocument/2006/relationships/image" Target="../media/image37.png"/><Relationship Id="rId3" Type="http://schemas.openxmlformats.org/officeDocument/2006/relationships/image" Target="../media/image38.png"/></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301.xml"/><Relationship Id="rId2" Type="http://schemas.openxmlformats.org/officeDocument/2006/relationships/notesSlide" Target="../notesSlides/notesSlide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23.xml"/><Relationship Id="rId2" Type="http://schemas.openxmlformats.org/officeDocument/2006/relationships/notesSlide" Target="../notesSlides/notesSlide18.xml"/><Relationship Id="rId3" Type="http://schemas.openxmlformats.org/officeDocument/2006/relationships/chart" Target="../charts/char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23.xml"/><Relationship Id="rId2" Type="http://schemas.openxmlformats.org/officeDocument/2006/relationships/notesSlide" Target="../notesSlides/notesSlide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23.xml"/><Relationship Id="rId2" Type="http://schemas.openxmlformats.org/officeDocument/2006/relationships/notesSlide" Target="../notesSlides/notesSlide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23.xml"/><Relationship Id="rId2" Type="http://schemas.openxmlformats.org/officeDocument/2006/relationships/notesSlide" Target="../notesSlides/notesSlide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23.xml"/><Relationship Id="rId2" Type="http://schemas.openxmlformats.org/officeDocument/2006/relationships/notesSlide" Target="../notesSlides/notesSlide22.xml"/><Relationship Id="rId3" Type="http://schemas.openxmlformats.org/officeDocument/2006/relationships/chart" Target="../charts/char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23.xml"/><Relationship Id="rId2" Type="http://schemas.openxmlformats.org/officeDocument/2006/relationships/notesSlide" Target="../notesSlides/notesSlide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23.xml"/><Relationship Id="rId2" Type="http://schemas.openxmlformats.org/officeDocument/2006/relationships/notesSlide" Target="../notesSlides/notesSlide24.xml"/></Relationships>
</file>

<file path=ppt/slides/_rels/slide73.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chart" Target="../charts/chart8.xml"/><Relationship Id="rId1" Type="http://schemas.openxmlformats.org/officeDocument/2006/relationships/slideLayout" Target="../slideLayouts/slideLayout1423.xml"/><Relationship Id="rId2" Type="http://schemas.openxmlformats.org/officeDocument/2006/relationships/notesSlide" Target="../notesSlides/notesSlide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23.xml"/><Relationship Id="rId2" Type="http://schemas.openxmlformats.org/officeDocument/2006/relationships/notesSlide" Target="../notesSlides/notesSlide26.xml"/><Relationship Id="rId3" Type="http://schemas.openxmlformats.org/officeDocument/2006/relationships/chart" Target="../charts/char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23.xml"/><Relationship Id="rId2" Type="http://schemas.openxmlformats.org/officeDocument/2006/relationships/notesSlide" Target="../notesSlides/notesSlide27.xml"/></Relationships>
</file>

<file path=ppt/slides/_rels/slide76.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chart" Target="../charts/chart11.xml"/><Relationship Id="rId1" Type="http://schemas.openxmlformats.org/officeDocument/2006/relationships/slideLayout" Target="../slideLayouts/slideLayout1423.xml"/><Relationship Id="rId2" Type="http://schemas.openxmlformats.org/officeDocument/2006/relationships/notesSlide" Target="../notesSlides/notesSlide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5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57.xml"/><Relationship Id="rId2" Type="http://schemas.openxmlformats.org/officeDocument/2006/relationships/image" Target="../media/image41.png"/><Relationship Id="rId3" Type="http://schemas.openxmlformats.org/officeDocument/2006/relationships/image" Target="../media/image42.png"/></Relationships>
</file>

<file path=ppt/slides/_rels/slide82.xml.rels><?xml version="1.0" encoding="UTF-8" standalone="yes"?>
<Relationships xmlns="http://schemas.openxmlformats.org/package/2006/relationships"><Relationship Id="rId3" Type="http://schemas.openxmlformats.org/officeDocument/2006/relationships/chart" Target="../charts/chart13.xml"/><Relationship Id="rId4" Type="http://schemas.openxmlformats.org/officeDocument/2006/relationships/chart" Target="../charts/chart14.xml"/><Relationship Id="rId1" Type="http://schemas.openxmlformats.org/officeDocument/2006/relationships/slideLayout" Target="../slideLayouts/slideLayout1457.xml"/><Relationship Id="rId2" Type="http://schemas.openxmlformats.org/officeDocument/2006/relationships/chart" Target="../charts/chart12.xml"/></Relationships>
</file>

<file path=ppt/slides/_rels/slide83.xml.rels><?xml version="1.0" encoding="UTF-8" standalone="yes"?>
<Relationships xmlns="http://schemas.openxmlformats.org/package/2006/relationships"><Relationship Id="rId3" Type="http://schemas.openxmlformats.org/officeDocument/2006/relationships/chart" Target="../charts/chart15.xml"/><Relationship Id="rId4" Type="http://schemas.openxmlformats.org/officeDocument/2006/relationships/chart" Target="../charts/chart16.xml"/><Relationship Id="rId5" Type="http://schemas.openxmlformats.org/officeDocument/2006/relationships/chart" Target="../charts/chart17.xml"/><Relationship Id="rId6" Type="http://schemas.openxmlformats.org/officeDocument/2006/relationships/chart" Target="../charts/chart18.xml"/><Relationship Id="rId1" Type="http://schemas.openxmlformats.org/officeDocument/2006/relationships/slideLayout" Target="../slideLayouts/slideLayout1457.xml"/><Relationship Id="rId2" Type="http://schemas.openxmlformats.org/officeDocument/2006/relationships/notesSlide" Target="../notesSlides/notesSlide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8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59.xml"/><Relationship Id="rId2" Type="http://schemas.openxmlformats.org/officeDocument/2006/relationships/notesSlide" Target="../notesSlides/notesSlide30.xml"/><Relationship Id="rId3" Type="http://schemas.openxmlformats.org/officeDocument/2006/relationships/image" Target="../media/image4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4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 Id="rId3" Type="http://schemas.openxmlformats.org/officeDocument/2006/relationships/image" Target="../media/image4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 Id="rId3" Type="http://schemas.openxmlformats.org/officeDocument/2006/relationships/image" Target="../media/image4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96.xml.rels><?xml version="1.0" encoding="UTF-8" standalone="yes"?>
<Relationships xmlns="http://schemas.openxmlformats.org/package/2006/relationships"><Relationship Id="rId3" Type="http://schemas.openxmlformats.org/officeDocument/2006/relationships/chart" Target="../charts/chart19.xml"/><Relationship Id="rId4" Type="http://schemas.openxmlformats.org/officeDocument/2006/relationships/chart" Target="../charts/chart20.xml"/><Relationship Id="rId5" Type="http://schemas.openxmlformats.org/officeDocument/2006/relationships/chart" Target="../charts/chart21.xml"/><Relationship Id="rId1" Type="http://schemas.openxmlformats.org/officeDocument/2006/relationships/slideLayout" Target="../slideLayouts/slideLayout481.xml"/><Relationship Id="rId2" Type="http://schemas.openxmlformats.org/officeDocument/2006/relationships/notesSlide" Target="../notesSlides/notesSlide3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22.xml"/><Relationship Id="rId3" Type="http://schemas.openxmlformats.org/officeDocument/2006/relationships/chart" Target="../charts/char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515616"/>
            <a:ext cx="8382000" cy="2057400"/>
          </a:xfrm>
        </p:spPr>
        <p:txBody>
          <a:bodyPr>
            <a:normAutofit/>
          </a:bodyPr>
          <a:lstStyle/>
          <a:p>
            <a:pPr algn="ctr"/>
            <a:r>
              <a:rPr lang="en-US" sz="4400" dirty="0"/>
              <a:t>Rethinking </a:t>
            </a:r>
            <a:r>
              <a:rPr lang="en-US" sz="4400" dirty="0" smtClean="0"/>
              <a:t>Memory</a:t>
            </a:r>
            <a:r>
              <a:rPr lang="en-US" sz="4400" dirty="0"/>
              <a:t> </a:t>
            </a:r>
            <a:r>
              <a:rPr lang="en-US" sz="4400" dirty="0" smtClean="0"/>
              <a:t>System </a:t>
            </a:r>
            <a:r>
              <a:rPr lang="en-US" sz="4400" dirty="0"/>
              <a:t>Design </a:t>
            </a:r>
            <a:r>
              <a:rPr lang="en-US" sz="4400" dirty="0" smtClean="0"/>
              <a:t/>
            </a:r>
            <a:br>
              <a:rPr lang="en-US" sz="4400" dirty="0" smtClean="0"/>
            </a:br>
            <a:r>
              <a:rPr lang="en-US" sz="4400" dirty="0" smtClean="0"/>
              <a:t>(for Data-Intensive Computing)</a:t>
            </a:r>
            <a:endParaRPr lang="en-US" sz="4400" dirty="0"/>
          </a:p>
        </p:txBody>
      </p:sp>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onur@cmu.edu</a:t>
            </a:r>
            <a:endParaRPr lang="en-US" sz="2200" dirty="0" smtClean="0"/>
          </a:p>
          <a:p>
            <a:r>
              <a:rPr lang="en-US" sz="2200" dirty="0">
                <a:hlinkClick r:id="rId4"/>
              </a:rPr>
              <a:t>http://users.ece.cmu.edu/~omutlu</a:t>
            </a:r>
            <a:r>
              <a:rPr lang="en-US" sz="2200" dirty="0" smtClean="0">
                <a:hlinkClick r:id="rId4"/>
              </a:rPr>
              <a:t>/</a:t>
            </a:r>
            <a:endParaRPr lang="en-US" sz="2200" dirty="0" smtClean="0"/>
          </a:p>
          <a:p>
            <a:r>
              <a:rPr lang="en-US" sz="2200" dirty="0" smtClean="0"/>
              <a:t>July </a:t>
            </a:r>
            <a:r>
              <a:rPr lang="en-US" sz="2200" dirty="0" smtClean="0"/>
              <a:t>20</a:t>
            </a:r>
            <a:r>
              <a:rPr lang="en-US" sz="2200" dirty="0" smtClean="0"/>
              <a:t>, </a:t>
            </a:r>
            <a:r>
              <a:rPr lang="en-US" sz="2200" dirty="0" smtClean="0"/>
              <a:t>2015</a:t>
            </a:r>
          </a:p>
          <a:p>
            <a:r>
              <a:rPr lang="en-US" sz="2200" dirty="0" smtClean="0"/>
              <a:t>SAMOS Keynote</a:t>
            </a:r>
            <a:endParaRPr lang="en-US" sz="2200" dirty="0" smtClean="0"/>
          </a:p>
          <a:p>
            <a:endParaRPr lang="en-US" sz="2200" dirty="0" smtClean="0"/>
          </a:p>
          <a:p>
            <a:pPr algn="l"/>
            <a:endParaRPr lang="en-US" sz="2200" dirty="0"/>
          </a:p>
        </p:txBody>
      </p:sp>
      <p:pic>
        <p:nvPicPr>
          <p:cNvPr id="6" name="Picture 5" descr="Burgundy_CMU_JPG_Logo.jpg"/>
          <p:cNvPicPr>
            <a:picLocks noChangeAspect="1"/>
          </p:cNvPicPr>
          <p:nvPr/>
        </p:nvPicPr>
        <p:blipFill>
          <a:blip r:embed="rId5" cstate="print"/>
          <a:stretch>
            <a:fillRect/>
          </a:stretch>
        </p:blipFill>
        <p:spPr>
          <a:xfrm>
            <a:off x="2571736" y="5661248"/>
            <a:ext cx="3786214" cy="1367244"/>
          </a:xfrm>
          <a:prstGeom prst="rect">
            <a:avLst/>
          </a:prstGeom>
        </p:spPr>
      </p:pic>
      <p:pic>
        <p:nvPicPr>
          <p:cNvPr id="7" name="Picture 6" descr="safari.png"/>
          <p:cNvPicPr>
            <a:picLocks noChangeAspect="1"/>
          </p:cNvPicPr>
          <p:nvPr/>
        </p:nvPicPr>
        <p:blipFill>
          <a:blip r:embed="rId6"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683769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a:t>
            </a:r>
            <a:r>
              <a:rPr lang="en-US" dirty="0" smtClean="0">
                <a:solidFill>
                  <a:srgbClr val="FF0000"/>
                </a:solidFill>
                <a:latin typeface="Tahoma" charset="0"/>
                <a:ea typeface="ＭＳ Ｐゴシック" charset="0"/>
              </a:rPr>
              <a:t>X nm </a:t>
            </a:r>
            <a:endParaRPr lang="en-US" dirty="0">
              <a:solidFill>
                <a:srgbClr val="FF0000"/>
              </a:solidFill>
              <a:latin typeface="Tahoma" charset="0"/>
              <a:ea typeface="ＭＳ Ｐゴシック" charset="0"/>
            </a:endParaRP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capacity</a:t>
            </a:r>
            <a:r>
              <a:rPr lang="en-US" dirty="0">
                <a:solidFill>
                  <a:srgbClr val="FF0000"/>
                </a:solidFill>
                <a:latin typeface="Tahoma" charset="0"/>
                <a:ea typeface="ＭＳ Ｐゴシック" charset="0"/>
              </a:rPr>
              <a:t> </a:t>
            </a:r>
            <a:r>
              <a:rPr lang="en-US" dirty="0" smtClean="0">
                <a:solidFill>
                  <a:srgbClr val="FF0000"/>
                </a:solidFill>
                <a:latin typeface="Tahoma" charset="0"/>
                <a:ea typeface="ＭＳ Ｐゴシック" charset="0"/>
              </a:rPr>
              <a:t>(density), </a:t>
            </a:r>
            <a:r>
              <a:rPr lang="en-US" dirty="0">
                <a:solidFill>
                  <a:srgbClr val="FF0000"/>
                </a:solidFill>
                <a:latin typeface="Tahoma" charset="0"/>
                <a:ea typeface="ＭＳ Ｐゴシック" charset="0"/>
              </a:rPr>
              <a:t>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10</a:t>
            </a:fld>
            <a:endParaRPr lang="en-US" sz="1600" dirty="0">
              <a:solidFill>
                <a:srgbClr val="000000"/>
              </a:solidFill>
              <a:latin typeface="Garamond" charset="0"/>
            </a:endParaRPr>
          </a:p>
        </p:txBody>
      </p:sp>
    </p:spTree>
    <p:extLst>
      <p:ext uri="{BB962C8B-B14F-4D97-AF65-F5344CB8AC3E}">
        <p14:creationId xmlns:p14="http://schemas.microsoft.com/office/powerpoint/2010/main" val="24884677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Other Opportunities with Emerging Technologies</a:t>
            </a:r>
            <a:endParaRPr lang="en-US" sz="3400" dirty="0"/>
          </a:p>
        </p:txBody>
      </p:sp>
      <p:sp>
        <p:nvSpPr>
          <p:cNvPr id="3" name="Content Placeholder 2"/>
          <p:cNvSpPr>
            <a:spLocks noGrp="1"/>
          </p:cNvSpPr>
          <p:nvPr>
            <p:ph idx="1"/>
          </p:nvPr>
        </p:nvSpPr>
        <p:spPr/>
        <p:txBody>
          <a:bodyPr/>
          <a:lstStyle/>
          <a:p>
            <a:r>
              <a:rPr lang="en-US" dirty="0" smtClean="0">
                <a:solidFill>
                  <a:srgbClr val="0000FF"/>
                </a:solidFill>
              </a:rPr>
              <a:t>Merging of memory and storage</a:t>
            </a:r>
          </a:p>
          <a:p>
            <a:pPr lvl="1"/>
            <a:r>
              <a:rPr lang="en-US" dirty="0"/>
              <a:t>e</a:t>
            </a:r>
            <a:r>
              <a:rPr lang="en-US" dirty="0" smtClean="0"/>
              <a:t>.g., a single interface to manage all data</a:t>
            </a:r>
          </a:p>
          <a:p>
            <a:endParaRPr lang="en-US" dirty="0" smtClean="0"/>
          </a:p>
          <a:p>
            <a:r>
              <a:rPr lang="en-US" dirty="0" smtClean="0">
                <a:solidFill>
                  <a:srgbClr val="0000FF"/>
                </a:solidFill>
              </a:rPr>
              <a:t>New applications</a:t>
            </a:r>
          </a:p>
          <a:p>
            <a:pPr lvl="1"/>
            <a:r>
              <a:rPr lang="en-US" dirty="0"/>
              <a:t>e</a:t>
            </a:r>
            <a:r>
              <a:rPr lang="en-US" dirty="0" smtClean="0"/>
              <a:t>.g., ultra-fast checkpoint and restore</a:t>
            </a:r>
          </a:p>
          <a:p>
            <a:pPr lvl="1"/>
            <a:endParaRPr lang="en-US" dirty="0" smtClean="0"/>
          </a:p>
          <a:p>
            <a:r>
              <a:rPr lang="en-US" dirty="0" smtClean="0">
                <a:solidFill>
                  <a:srgbClr val="0000FF"/>
                </a:solidFill>
              </a:rPr>
              <a:t>More robust system design</a:t>
            </a:r>
          </a:p>
          <a:p>
            <a:pPr lvl="1"/>
            <a:r>
              <a:rPr lang="en-US" dirty="0" smtClean="0"/>
              <a:t>e.g., reducing data loss</a:t>
            </a:r>
            <a:endParaRPr lang="en-US" dirty="0"/>
          </a:p>
          <a:p>
            <a:endParaRPr lang="en-US" dirty="0"/>
          </a:p>
          <a:p>
            <a:r>
              <a:rPr lang="en-US" dirty="0" smtClean="0">
                <a:solidFill>
                  <a:srgbClr val="0000FF"/>
                </a:solidFill>
              </a:rPr>
              <a:t>Processing tightly-coupled with memory</a:t>
            </a:r>
          </a:p>
          <a:p>
            <a:pPr lvl="1"/>
            <a:r>
              <a:rPr lang="en-US" dirty="0"/>
              <a:t>e</a:t>
            </a:r>
            <a:r>
              <a:rPr lang="en-US" dirty="0" smtClean="0"/>
              <a:t>.g., enabling efficient search and filtering</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100</a:t>
            </a:fld>
            <a:endParaRPr lang="en-US" altLang="en-US"/>
          </a:p>
        </p:txBody>
      </p:sp>
      <p:sp>
        <p:nvSpPr>
          <p:cNvPr id="5" name="Rectangle 4"/>
          <p:cNvSpPr/>
          <p:nvPr/>
        </p:nvSpPr>
        <p:spPr>
          <a:xfrm>
            <a:off x="539552" y="1340768"/>
            <a:ext cx="4608512" cy="504056"/>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6995856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Coordinated Memory and Storage with NVM (I)</a:t>
            </a:r>
            <a:endParaRPr lang="en-US" sz="3400" dirty="0"/>
          </a:p>
        </p:txBody>
      </p:sp>
      <p:sp>
        <p:nvSpPr>
          <p:cNvPr id="3" name="Content Placeholder 2"/>
          <p:cNvSpPr>
            <a:spLocks noGrp="1"/>
          </p:cNvSpPr>
          <p:nvPr>
            <p:ph idx="1"/>
          </p:nvPr>
        </p:nvSpPr>
        <p:spPr>
          <a:xfrm>
            <a:off x="228600" y="908720"/>
            <a:ext cx="8807896" cy="5339680"/>
          </a:xfrm>
        </p:spPr>
        <p:txBody>
          <a:bodyPr/>
          <a:lstStyle/>
          <a:p>
            <a:r>
              <a:rPr lang="en-US" sz="2200" dirty="0" smtClean="0">
                <a:solidFill>
                  <a:srgbClr val="FF0000"/>
                </a:solidFill>
                <a:sym typeface="Wingdings"/>
              </a:rPr>
              <a:t>The traditional two</a:t>
            </a:r>
            <a:r>
              <a:rPr lang="en-US" sz="2200" dirty="0">
                <a:solidFill>
                  <a:srgbClr val="FF0000"/>
                </a:solidFill>
                <a:sym typeface="Wingdings"/>
              </a:rPr>
              <a:t>-level storage </a:t>
            </a:r>
            <a:r>
              <a:rPr lang="en-US" sz="2200" dirty="0" smtClean="0">
                <a:solidFill>
                  <a:srgbClr val="FF0000"/>
                </a:solidFill>
                <a:sym typeface="Wingdings"/>
              </a:rPr>
              <a:t>model is a bottleneck with NVM</a:t>
            </a:r>
            <a:endParaRPr lang="en-US" sz="2200" dirty="0">
              <a:solidFill>
                <a:srgbClr val="FF0000"/>
              </a:solidFill>
              <a:sym typeface="Wingdings"/>
            </a:endParaRPr>
          </a:p>
          <a:p>
            <a:pPr lvl="1"/>
            <a:r>
              <a:rPr lang="en-US" sz="1800" b="1" dirty="0">
                <a:solidFill>
                  <a:schemeClr val="tx2">
                    <a:lumMod val="75000"/>
                  </a:schemeClr>
                </a:solidFill>
                <a:sym typeface="Wingdings"/>
              </a:rPr>
              <a:t>V</a:t>
            </a:r>
            <a:r>
              <a:rPr lang="en-US" sz="1800" b="1" dirty="0" smtClean="0">
                <a:solidFill>
                  <a:schemeClr val="tx2">
                    <a:lumMod val="75000"/>
                  </a:schemeClr>
                </a:solidFill>
                <a:sym typeface="Wingdings"/>
              </a:rPr>
              <a:t>olatile</a:t>
            </a:r>
            <a:r>
              <a:rPr lang="en-US" sz="1800" dirty="0" smtClean="0">
                <a:solidFill>
                  <a:schemeClr val="tx2">
                    <a:lumMod val="75000"/>
                  </a:schemeClr>
                </a:solidFill>
                <a:sym typeface="Wingdings"/>
              </a:rPr>
              <a:t> </a:t>
            </a:r>
            <a:r>
              <a:rPr lang="en-US" sz="1800" dirty="0">
                <a:solidFill>
                  <a:schemeClr val="tx2">
                    <a:lumMod val="75000"/>
                  </a:schemeClr>
                </a:solidFill>
                <a:sym typeface="Wingdings"/>
              </a:rPr>
              <a:t>data in memory </a:t>
            </a:r>
            <a:r>
              <a:rPr lang="en-US" sz="1800" dirty="0" smtClean="0">
                <a:solidFill>
                  <a:schemeClr val="tx2">
                    <a:lumMod val="75000"/>
                  </a:schemeClr>
                </a:solidFill>
                <a:sym typeface="Wingdings"/>
              </a:rPr>
              <a:t> a </a:t>
            </a:r>
            <a:r>
              <a:rPr lang="en-US" sz="1800" b="1" dirty="0">
                <a:solidFill>
                  <a:schemeClr val="tx2">
                    <a:lumMod val="75000"/>
                  </a:schemeClr>
                </a:solidFill>
                <a:sym typeface="Wingdings"/>
              </a:rPr>
              <a:t>load/store </a:t>
            </a:r>
            <a:r>
              <a:rPr lang="en-US" sz="1800" dirty="0">
                <a:solidFill>
                  <a:schemeClr val="tx2">
                    <a:lumMod val="75000"/>
                  </a:schemeClr>
                </a:solidFill>
                <a:sym typeface="Wingdings"/>
              </a:rPr>
              <a:t>interface</a:t>
            </a:r>
          </a:p>
          <a:p>
            <a:pPr lvl="1"/>
            <a:r>
              <a:rPr lang="en-US" sz="1800" b="1" dirty="0">
                <a:solidFill>
                  <a:srgbClr val="004D26"/>
                </a:solidFill>
                <a:sym typeface="Wingdings"/>
              </a:rPr>
              <a:t>P</a:t>
            </a:r>
            <a:r>
              <a:rPr lang="en-US" sz="1800" b="1" dirty="0" smtClean="0">
                <a:solidFill>
                  <a:srgbClr val="004D26"/>
                </a:solidFill>
                <a:sym typeface="Wingdings"/>
              </a:rPr>
              <a:t>ersistent</a:t>
            </a:r>
            <a:r>
              <a:rPr lang="en-US" sz="1800" dirty="0" smtClean="0">
                <a:solidFill>
                  <a:srgbClr val="004D26"/>
                </a:solidFill>
                <a:sym typeface="Wingdings"/>
              </a:rPr>
              <a:t> </a:t>
            </a:r>
            <a:r>
              <a:rPr lang="en-US" sz="1800" dirty="0">
                <a:solidFill>
                  <a:srgbClr val="004D26"/>
                </a:solidFill>
                <a:sym typeface="Wingdings"/>
              </a:rPr>
              <a:t>data in storage </a:t>
            </a:r>
            <a:r>
              <a:rPr lang="en-US" sz="1800" dirty="0" smtClean="0">
                <a:solidFill>
                  <a:srgbClr val="004D26"/>
                </a:solidFill>
                <a:sym typeface="Wingdings"/>
              </a:rPr>
              <a:t> </a:t>
            </a:r>
            <a:r>
              <a:rPr lang="en-US" sz="1800" dirty="0">
                <a:solidFill>
                  <a:srgbClr val="004D26"/>
                </a:solidFill>
                <a:sym typeface="Wingdings"/>
              </a:rPr>
              <a:t>a </a:t>
            </a:r>
            <a:r>
              <a:rPr lang="en-US" sz="1800" b="1" dirty="0">
                <a:solidFill>
                  <a:srgbClr val="004D26"/>
                </a:solidFill>
                <a:sym typeface="Wingdings"/>
              </a:rPr>
              <a:t>file system </a:t>
            </a:r>
            <a:r>
              <a:rPr lang="en-US" sz="1800" dirty="0">
                <a:solidFill>
                  <a:srgbClr val="004D26"/>
                </a:solidFill>
                <a:sym typeface="Wingdings"/>
              </a:rPr>
              <a:t>interface</a:t>
            </a:r>
          </a:p>
          <a:p>
            <a:pPr lvl="1"/>
            <a:r>
              <a:rPr lang="en-US" sz="1800" dirty="0">
                <a:sym typeface="Wingdings"/>
              </a:rPr>
              <a:t>Problem: </a:t>
            </a:r>
            <a:r>
              <a:rPr lang="en-US" sz="1800" dirty="0">
                <a:solidFill>
                  <a:srgbClr val="0000FF"/>
                </a:solidFill>
                <a:sym typeface="Wingdings"/>
              </a:rPr>
              <a:t>Operating system (OS) and file system (FS) code </a:t>
            </a:r>
            <a:r>
              <a:rPr lang="en-US" sz="1800" dirty="0" smtClean="0">
                <a:solidFill>
                  <a:srgbClr val="0000FF"/>
                </a:solidFill>
                <a:sym typeface="Wingdings"/>
              </a:rPr>
              <a:t>to locate, translate, buffer data become performance and energy bottlenecks with fast NVM stores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101</a:t>
            </a:fld>
            <a:endParaRPr lang="en-US" altLang="en-US">
              <a:solidFill>
                <a:srgbClr val="000000"/>
              </a:solidFill>
            </a:endParaRPr>
          </a:p>
        </p:txBody>
      </p:sp>
      <p:sp>
        <p:nvSpPr>
          <p:cNvPr id="5" name="Rectangle 4"/>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ahoma"/>
            </a:endParaRPr>
          </a:p>
        </p:txBody>
      </p:sp>
      <p:sp>
        <p:nvSpPr>
          <p:cNvPr id="6" name="TextBox 5"/>
          <p:cNvSpPr txBox="1"/>
          <p:nvPr/>
        </p:nvSpPr>
        <p:spPr>
          <a:xfrm>
            <a:off x="1835696" y="2708920"/>
            <a:ext cx="1809172" cy="369332"/>
          </a:xfrm>
          <a:prstGeom prst="rect">
            <a:avLst/>
          </a:prstGeom>
          <a:solidFill>
            <a:srgbClr val="FFFFFF"/>
          </a:solidFill>
        </p:spPr>
        <p:txBody>
          <a:bodyPr wrap="none" rtlCol="0">
            <a:spAutoFit/>
          </a:bodyPr>
          <a:lstStyle/>
          <a:p>
            <a:r>
              <a:rPr lang="en-US" dirty="0" smtClean="0">
                <a:solidFill>
                  <a:srgbClr val="000000"/>
                </a:solidFill>
                <a:latin typeface="Tahoma"/>
              </a:rPr>
              <a:t>Two-Level Store</a:t>
            </a:r>
            <a:endParaRPr lang="en-US" dirty="0">
              <a:solidFill>
                <a:srgbClr val="000000"/>
              </a:solidFill>
              <a:latin typeface="Tahoma"/>
            </a:endParaRPr>
          </a:p>
        </p:txBody>
      </p:sp>
      <p:pic>
        <p:nvPicPr>
          <p:cNvPr id="8"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33856">
            <a:off x="5857780" y="4481579"/>
            <a:ext cx="1539467" cy="15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descr="90%"/>
          <p:cNvSpPr txBox="1">
            <a:spLocks noChangeArrowheads="1"/>
          </p:cNvSpPr>
          <p:nvPr/>
        </p:nvSpPr>
        <p:spPr bwMode="auto">
          <a:xfrm>
            <a:off x="4136766" y="4272103"/>
            <a:ext cx="1047549" cy="495520"/>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smtClean="0">
                <a:solidFill>
                  <a:sysClr val="windowText" lastClr="000000"/>
                </a:solidFill>
                <a:latin typeface="Tahoma"/>
                <a:ea typeface="Arial" pitchFamily="-107" charset="0"/>
                <a:cs typeface="Tahoma"/>
              </a:rPr>
              <a:t>Processor</a:t>
            </a:r>
          </a:p>
          <a:p>
            <a:pPr algn="ctr">
              <a:defRPr/>
            </a:pPr>
            <a:r>
              <a:rPr lang="en-US" sz="1400" kern="0" dirty="0">
                <a:solidFill>
                  <a:sysClr val="windowText" lastClr="000000"/>
                </a:solidFill>
                <a:latin typeface="Tahoma"/>
                <a:ea typeface="Arial" pitchFamily="-107" charset="0"/>
                <a:cs typeface="Tahoma"/>
              </a:rPr>
              <a:t>a</a:t>
            </a:r>
            <a:r>
              <a:rPr lang="en-US" sz="1400" kern="0" dirty="0" smtClean="0">
                <a:solidFill>
                  <a:sysClr val="windowText" lastClr="000000"/>
                </a:solidFill>
                <a:latin typeface="Tahoma"/>
                <a:ea typeface="Arial" pitchFamily="-107" charset="0"/>
                <a:cs typeface="Tahoma"/>
              </a:rPr>
              <a:t>nd caches</a:t>
            </a:r>
            <a:endParaRPr lang="en-US" sz="1400" kern="0" dirty="0">
              <a:solidFill>
                <a:sysClr val="windowText" lastClr="000000"/>
              </a:solidFill>
              <a:latin typeface="Tahoma"/>
              <a:ea typeface="Arial" pitchFamily="-107" charset="0"/>
              <a:cs typeface="Tahoma"/>
            </a:endParaRPr>
          </a:p>
        </p:txBody>
      </p:sp>
      <p:sp>
        <p:nvSpPr>
          <p:cNvPr id="10" name="Text Box 20" descr="90%"/>
          <p:cNvSpPr txBox="1">
            <a:spLocks noChangeArrowheads="1"/>
          </p:cNvSpPr>
          <p:nvPr/>
        </p:nvSpPr>
        <p:spPr bwMode="auto">
          <a:xfrm>
            <a:off x="2034060" y="5968296"/>
            <a:ext cx="1232132" cy="280077"/>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a:solidFill>
                  <a:srgbClr val="FF0000"/>
                </a:solidFill>
                <a:latin typeface="Tahoma"/>
                <a:ea typeface="Arial" pitchFamily="-107" charset="0"/>
                <a:cs typeface="Tahoma"/>
              </a:rPr>
              <a:t>Main </a:t>
            </a:r>
            <a:r>
              <a:rPr lang="en-US" sz="1400" kern="0" dirty="0" smtClean="0">
                <a:solidFill>
                  <a:srgbClr val="FF0000"/>
                </a:solidFill>
                <a:latin typeface="Tahoma"/>
                <a:ea typeface="Arial" pitchFamily="-107" charset="0"/>
                <a:cs typeface="Tahoma"/>
              </a:rPr>
              <a:t>Memory</a:t>
            </a:r>
            <a:endParaRPr lang="en-US" sz="1400" kern="0" dirty="0">
              <a:solidFill>
                <a:srgbClr val="FF0000"/>
              </a:solidFill>
              <a:latin typeface="Tahoma"/>
              <a:ea typeface="Arial" pitchFamily="-107" charset="0"/>
              <a:cs typeface="Tahoma"/>
            </a:endParaRPr>
          </a:p>
        </p:txBody>
      </p:sp>
      <p:sp>
        <p:nvSpPr>
          <p:cNvPr id="11" name="Text Box 24" descr="90%"/>
          <p:cNvSpPr txBox="1">
            <a:spLocks noChangeArrowheads="1"/>
          </p:cNvSpPr>
          <p:nvPr/>
        </p:nvSpPr>
        <p:spPr bwMode="auto">
          <a:xfrm>
            <a:off x="5861314" y="5852092"/>
            <a:ext cx="1735538" cy="28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Storage (SSD/HDD)</a:t>
            </a:r>
          </a:p>
        </p:txBody>
      </p:sp>
      <p:pic>
        <p:nvPicPr>
          <p:cNvPr id="12"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4214" y="3333667"/>
            <a:ext cx="951021" cy="92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1835696" y="5469667"/>
            <a:ext cx="1670057" cy="398114"/>
          </a:xfrm>
          <a:prstGeom prst="rect">
            <a:avLst/>
          </a:prstGeom>
        </p:spPr>
      </p:pic>
      <p:cxnSp>
        <p:nvCxnSpPr>
          <p:cNvPr id="14" name="Straight Arrow Connector 13"/>
          <p:cNvCxnSpPr/>
          <p:nvPr/>
        </p:nvCxnSpPr>
        <p:spPr>
          <a:xfrm flipH="1">
            <a:off x="3401375"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887885"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Virtual memory</a:t>
            </a:r>
            <a:endParaRPr lang="en-US" sz="1400" dirty="0">
              <a:solidFill>
                <a:srgbClr val="000000"/>
              </a:solidFill>
              <a:latin typeface="Tahoma"/>
            </a:endParaRPr>
          </a:p>
        </p:txBody>
      </p:sp>
      <p:sp>
        <p:nvSpPr>
          <p:cNvPr id="16" name="Rectangle 15"/>
          <p:cNvSpPr/>
          <p:nvPr/>
        </p:nvSpPr>
        <p:spPr>
          <a:xfrm>
            <a:off x="1887885" y="4478071"/>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Address translation</a:t>
            </a:r>
            <a:endParaRPr lang="en-US" sz="1400" dirty="0">
              <a:solidFill>
                <a:srgbClr val="000000"/>
              </a:solidFill>
              <a:latin typeface="Tahoma"/>
            </a:endParaRPr>
          </a:p>
        </p:txBody>
      </p:sp>
      <p:cxnSp>
        <p:nvCxnSpPr>
          <p:cNvPr id="17" name="Straight Arrow Connector 16"/>
          <p:cNvCxnSpPr>
            <a:stCxn id="15" idx="2"/>
            <a:endCxn id="16" idx="0"/>
          </p:cNvCxnSpPr>
          <p:nvPr/>
        </p:nvCxnSpPr>
        <p:spPr>
          <a:xfrm>
            <a:off x="2644630"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57425" y="5104342"/>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96996" y="3068960"/>
            <a:ext cx="1049474" cy="307777"/>
          </a:xfrm>
          <a:prstGeom prst="rect">
            <a:avLst/>
          </a:prstGeom>
          <a:noFill/>
        </p:spPr>
        <p:txBody>
          <a:bodyPr wrap="none" rtlCol="0">
            <a:spAutoFit/>
          </a:bodyPr>
          <a:lstStyle/>
          <a:p>
            <a:r>
              <a:rPr lang="en-US" sz="1400" dirty="0" smtClean="0">
                <a:solidFill>
                  <a:srgbClr val="FF0000"/>
                </a:solidFill>
                <a:latin typeface="Tahoma"/>
              </a:rPr>
              <a:t>Load/Store</a:t>
            </a:r>
            <a:endParaRPr lang="en-US" sz="1400" dirty="0">
              <a:solidFill>
                <a:srgbClr val="FF0000"/>
              </a:solidFill>
              <a:latin typeface="Tahoma"/>
            </a:endParaRPr>
          </a:p>
        </p:txBody>
      </p:sp>
      <p:cxnSp>
        <p:nvCxnSpPr>
          <p:cNvPr id="20" name="Straight Arrow Connector 19"/>
          <p:cNvCxnSpPr/>
          <p:nvPr/>
        </p:nvCxnSpPr>
        <p:spPr>
          <a:xfrm>
            <a:off x="5175811"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906461"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Operating system</a:t>
            </a:r>
          </a:p>
          <a:p>
            <a:pPr algn="ctr"/>
            <a:r>
              <a:rPr lang="en-US" sz="1400" dirty="0" smtClean="0">
                <a:solidFill>
                  <a:srgbClr val="000000"/>
                </a:solidFill>
                <a:latin typeface="Tahoma"/>
              </a:rPr>
              <a:t>and file system</a:t>
            </a:r>
            <a:endParaRPr lang="en-US" sz="1400" dirty="0">
              <a:solidFill>
                <a:srgbClr val="000000"/>
              </a:solidFill>
              <a:latin typeface="Tahoma"/>
            </a:endParaRPr>
          </a:p>
        </p:txBody>
      </p:sp>
      <p:cxnSp>
        <p:nvCxnSpPr>
          <p:cNvPr id="22" name="Straight Arrow Connector 21"/>
          <p:cNvCxnSpPr>
            <a:stCxn id="21" idx="2"/>
          </p:cNvCxnSpPr>
          <p:nvPr/>
        </p:nvCxnSpPr>
        <p:spPr>
          <a:xfrm>
            <a:off x="6663205"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123621" y="3068960"/>
            <a:ext cx="1968633" cy="307777"/>
          </a:xfrm>
          <a:prstGeom prst="rect">
            <a:avLst/>
          </a:prstGeom>
          <a:noFill/>
        </p:spPr>
        <p:txBody>
          <a:bodyPr wrap="none" rtlCol="0">
            <a:spAutoFit/>
          </a:bodyPr>
          <a:lstStyle/>
          <a:p>
            <a:r>
              <a:rPr lang="en-US" sz="1400" dirty="0" err="1" smtClean="0">
                <a:solidFill>
                  <a:srgbClr val="FF0000"/>
                </a:solidFill>
                <a:latin typeface="Tahoma"/>
              </a:rPr>
              <a:t>fopen</a:t>
            </a:r>
            <a:r>
              <a:rPr lang="en-US" sz="1400" dirty="0" smtClean="0">
                <a:solidFill>
                  <a:srgbClr val="FF0000"/>
                </a:solidFill>
                <a:latin typeface="Tahoma"/>
              </a:rPr>
              <a:t>, </a:t>
            </a:r>
            <a:r>
              <a:rPr lang="en-US" sz="1400" dirty="0" err="1" smtClean="0">
                <a:solidFill>
                  <a:srgbClr val="FF0000"/>
                </a:solidFill>
                <a:latin typeface="Tahoma"/>
              </a:rPr>
              <a:t>fread</a:t>
            </a:r>
            <a:r>
              <a:rPr lang="en-US" sz="1400" dirty="0" smtClean="0">
                <a:solidFill>
                  <a:srgbClr val="FF0000"/>
                </a:solidFill>
                <a:latin typeface="Tahoma"/>
              </a:rPr>
              <a:t>, </a:t>
            </a:r>
            <a:r>
              <a:rPr lang="en-US" sz="1400" dirty="0" err="1" smtClean="0">
                <a:solidFill>
                  <a:srgbClr val="FF0000"/>
                </a:solidFill>
                <a:latin typeface="Tahoma"/>
              </a:rPr>
              <a:t>fwrite</a:t>
            </a:r>
            <a:r>
              <a:rPr lang="en-US" sz="1400" dirty="0" smtClean="0">
                <a:solidFill>
                  <a:srgbClr val="FF0000"/>
                </a:solidFill>
                <a:latin typeface="Tahoma"/>
              </a:rPr>
              <a:t>, …</a:t>
            </a:r>
            <a:endParaRPr lang="en-US" sz="1400" dirty="0">
              <a:solidFill>
                <a:srgbClr val="FF0000"/>
              </a:solidFill>
              <a:latin typeface="Tahoma"/>
            </a:endParaRPr>
          </a:p>
        </p:txBody>
      </p:sp>
      <p:sp>
        <p:nvSpPr>
          <p:cNvPr id="24" name="Text Box 24" descr="90%"/>
          <p:cNvSpPr txBox="1">
            <a:spLocks noChangeArrowheads="1"/>
          </p:cNvSpPr>
          <p:nvPr/>
        </p:nvSpPr>
        <p:spPr bwMode="auto">
          <a:xfrm>
            <a:off x="5148064" y="5660392"/>
            <a:ext cx="2623313" cy="49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Persistent (e.g., Phase-Change) </a:t>
            </a:r>
          </a:p>
          <a:p>
            <a:pPr algn="ctr" eaLnBrk="1" fontAlgn="base" hangingPunct="1">
              <a:spcBef>
                <a:spcPct val="0"/>
              </a:spcBef>
              <a:spcAft>
                <a:spcPct val="0"/>
              </a:spcAft>
            </a:pPr>
            <a:r>
              <a:rPr lang="en-US" sz="1400" dirty="0" smtClean="0">
                <a:solidFill>
                  <a:srgbClr val="FF0000"/>
                </a:solidFill>
                <a:latin typeface="Tahoma"/>
                <a:cs typeface="Tahoma"/>
              </a:rPr>
              <a:t>Memory</a:t>
            </a:r>
          </a:p>
        </p:txBody>
      </p:sp>
      <p:pic>
        <p:nvPicPr>
          <p:cNvPr id="25" name="Picture 24"/>
          <p:cNvPicPr>
            <a:picLocks noChangeAspect="1"/>
          </p:cNvPicPr>
          <p:nvPr/>
        </p:nvPicPr>
        <p:blipFill>
          <a:blip r:embed="rId5"/>
          <a:stretch>
            <a:fillRect/>
          </a:stretch>
        </p:blipFill>
        <p:spPr>
          <a:xfrm>
            <a:off x="5635893" y="4653136"/>
            <a:ext cx="1554690" cy="1003885"/>
          </a:xfrm>
          <a:prstGeom prst="rect">
            <a:avLst/>
          </a:prstGeom>
        </p:spPr>
      </p:pic>
      <p:sp>
        <p:nvSpPr>
          <p:cNvPr id="26" name="TextBox 25"/>
          <p:cNvSpPr txBox="1"/>
          <p:nvPr/>
        </p:nvSpPr>
        <p:spPr>
          <a:xfrm>
            <a:off x="11759" y="4597476"/>
            <a:ext cx="184666" cy="369332"/>
          </a:xfrm>
          <a:prstGeom prst="rect">
            <a:avLst/>
          </a:prstGeom>
          <a:noFill/>
        </p:spPr>
        <p:txBody>
          <a:bodyPr wrap="none" rtlCol="0">
            <a:spAutoFit/>
          </a:bodyPr>
          <a:lstStyle/>
          <a:p>
            <a:endParaRPr lang="en-US" dirty="0">
              <a:solidFill>
                <a:srgbClr val="000000"/>
              </a:solidFill>
              <a:latin typeface="Tahoma"/>
            </a:endParaRPr>
          </a:p>
        </p:txBody>
      </p:sp>
      <p:sp>
        <p:nvSpPr>
          <p:cNvPr id="27" name="Rounded Rectangle 26"/>
          <p:cNvSpPr>
            <a:spLocks noChangeArrowheads="1"/>
          </p:cNvSpPr>
          <p:nvPr/>
        </p:nvSpPr>
        <p:spPr bwMode="auto">
          <a:xfrm>
            <a:off x="5508104" y="3068960"/>
            <a:ext cx="2232248" cy="1440160"/>
          </a:xfrm>
          <a:prstGeom prst="roundRect">
            <a:avLst>
              <a:gd name="adj" fmla="val 16667"/>
            </a:avLst>
          </a:prstGeom>
          <a:noFill/>
          <a:ln w="666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9637912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par>
                                <p:cTn id="16" presetID="3"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rgbClr val="006633"/>
                </a:solidFill>
              </a:rPr>
              <a:t>Coordinated Memory and Storage with NVM (</a:t>
            </a:r>
            <a:r>
              <a:rPr lang="en-US" sz="3400" dirty="0" smtClean="0">
                <a:solidFill>
                  <a:srgbClr val="006633"/>
                </a:solidFill>
              </a:rPr>
              <a:t>II)</a:t>
            </a:r>
            <a:endParaRPr lang="en-US" dirty="0"/>
          </a:p>
        </p:txBody>
      </p:sp>
      <p:sp>
        <p:nvSpPr>
          <p:cNvPr id="3" name="Content Placeholder 2"/>
          <p:cNvSpPr>
            <a:spLocks noGrp="1"/>
          </p:cNvSpPr>
          <p:nvPr>
            <p:ph idx="1"/>
          </p:nvPr>
        </p:nvSpPr>
        <p:spPr>
          <a:xfrm>
            <a:off x="228600" y="1052736"/>
            <a:ext cx="8610600" cy="5195664"/>
          </a:xfrm>
        </p:spPr>
        <p:txBody>
          <a:bodyPr/>
          <a:lstStyle/>
          <a:p>
            <a:r>
              <a:rPr lang="en-US" sz="2200" dirty="0">
                <a:sym typeface="Wingdings"/>
              </a:rPr>
              <a:t>Goal: </a:t>
            </a:r>
            <a:r>
              <a:rPr lang="en-US" sz="2200" dirty="0">
                <a:solidFill>
                  <a:srgbClr val="0000FF"/>
                </a:solidFill>
                <a:sym typeface="Wingdings"/>
              </a:rPr>
              <a:t>Unify memory and storage </a:t>
            </a:r>
            <a:r>
              <a:rPr lang="en-US" sz="2200" dirty="0" smtClean="0">
                <a:solidFill>
                  <a:srgbClr val="0000FF"/>
                </a:solidFill>
                <a:sym typeface="Wingdings"/>
              </a:rPr>
              <a:t>management in a single unit to </a:t>
            </a:r>
            <a:r>
              <a:rPr lang="en-US" sz="2200" dirty="0">
                <a:solidFill>
                  <a:srgbClr val="FF0000"/>
                </a:solidFill>
                <a:sym typeface="Wingdings"/>
              </a:rPr>
              <a:t>eliminate wasted work to locate, transfer, and translate data</a:t>
            </a:r>
          </a:p>
          <a:p>
            <a:pPr lvl="1"/>
            <a:r>
              <a:rPr lang="en-US" sz="1800" dirty="0" smtClean="0">
                <a:sym typeface="Wingdings"/>
              </a:rPr>
              <a:t>Improves </a:t>
            </a:r>
            <a:r>
              <a:rPr lang="en-US" sz="1800" dirty="0">
                <a:sym typeface="Wingdings"/>
              </a:rPr>
              <a:t>both energy and performance</a:t>
            </a:r>
          </a:p>
          <a:p>
            <a:pPr lvl="1"/>
            <a:r>
              <a:rPr lang="en-US" sz="1800" dirty="0" smtClean="0">
                <a:sym typeface="Wingdings"/>
              </a:rPr>
              <a:t>Simplifies </a:t>
            </a:r>
            <a:r>
              <a:rPr lang="en-US" sz="1800" dirty="0">
                <a:sym typeface="Wingdings"/>
              </a:rPr>
              <a:t>programming model as well</a:t>
            </a:r>
            <a:endParaRPr lang="en-US" sz="1800"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102</a:t>
            </a:fld>
            <a:endParaRPr lang="en-US" altLang="en-US"/>
          </a:p>
        </p:txBody>
      </p:sp>
      <p:sp>
        <p:nvSpPr>
          <p:cNvPr id="5" name="Rectangle 4"/>
          <p:cNvSpPr/>
          <p:nvPr/>
        </p:nvSpPr>
        <p:spPr>
          <a:xfrm>
            <a:off x="4067944" y="4509120"/>
            <a:ext cx="1296144"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35696" y="2708920"/>
            <a:ext cx="2651011" cy="369332"/>
          </a:xfrm>
          <a:prstGeom prst="rect">
            <a:avLst/>
          </a:prstGeom>
          <a:solidFill>
            <a:srgbClr val="FFFFFF"/>
          </a:solidFill>
        </p:spPr>
        <p:txBody>
          <a:bodyPr wrap="none" rtlCol="0">
            <a:spAutoFit/>
          </a:bodyPr>
          <a:lstStyle/>
          <a:p>
            <a:r>
              <a:rPr lang="en-US" dirty="0" smtClean="0"/>
              <a:t>Unified Memory/Storage</a:t>
            </a:r>
            <a:endParaRPr lang="en-US" dirty="0"/>
          </a:p>
        </p:txBody>
      </p:sp>
      <p:sp>
        <p:nvSpPr>
          <p:cNvPr id="8" name="Text Box 13" descr="90%"/>
          <p:cNvSpPr txBox="1">
            <a:spLocks noChangeArrowheads="1"/>
          </p:cNvSpPr>
          <p:nvPr/>
        </p:nvSpPr>
        <p:spPr bwMode="auto">
          <a:xfrm>
            <a:off x="4185446" y="4003438"/>
            <a:ext cx="1047549" cy="495520"/>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smtClean="0">
                <a:solidFill>
                  <a:sysClr val="windowText" lastClr="000000"/>
                </a:solidFill>
                <a:latin typeface="Tahoma"/>
                <a:ea typeface="Arial" pitchFamily="-107" charset="0"/>
                <a:cs typeface="Tahoma"/>
              </a:rPr>
              <a:t>Processor</a:t>
            </a:r>
          </a:p>
          <a:p>
            <a:pPr algn="ctr">
              <a:defRPr/>
            </a:pPr>
            <a:r>
              <a:rPr lang="en-US" sz="1400" kern="0" dirty="0">
                <a:solidFill>
                  <a:sysClr val="windowText" lastClr="000000"/>
                </a:solidFill>
                <a:latin typeface="Tahoma"/>
                <a:ea typeface="Arial" pitchFamily="-107" charset="0"/>
                <a:cs typeface="Tahoma"/>
              </a:rPr>
              <a:t>a</a:t>
            </a:r>
            <a:r>
              <a:rPr lang="en-US" sz="1400" kern="0" dirty="0" smtClean="0">
                <a:solidFill>
                  <a:sysClr val="windowText" lastClr="000000"/>
                </a:solidFill>
                <a:latin typeface="Tahoma"/>
                <a:ea typeface="Arial" pitchFamily="-107" charset="0"/>
                <a:cs typeface="Tahoma"/>
              </a:rPr>
              <a:t>nd caches</a:t>
            </a:r>
            <a:endParaRPr lang="en-US" sz="1400" kern="0" dirty="0">
              <a:solidFill>
                <a:sysClr val="windowText" lastClr="000000"/>
              </a:solidFill>
              <a:latin typeface="Tahoma"/>
              <a:ea typeface="Arial" pitchFamily="-107" charset="0"/>
              <a:cs typeface="Tahoma"/>
            </a:endParaRPr>
          </a:p>
        </p:txBody>
      </p:sp>
      <p:sp>
        <p:nvSpPr>
          <p:cNvPr id="9" name="Text Box 24" descr="90%"/>
          <p:cNvSpPr txBox="1">
            <a:spLocks noChangeArrowheads="1"/>
          </p:cNvSpPr>
          <p:nvPr/>
        </p:nvSpPr>
        <p:spPr bwMode="auto">
          <a:xfrm>
            <a:off x="3059832" y="6063351"/>
            <a:ext cx="3399392" cy="28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Persistent (e.g., Phase-Change) Memory</a:t>
            </a:r>
          </a:p>
        </p:txBody>
      </p:sp>
      <p:pic>
        <p:nvPicPr>
          <p:cNvPr id="10" name="Content Placeholder 6" descr="barcelona-die-photo-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1452" y="3140968"/>
            <a:ext cx="874036" cy="85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4355976" y="4432556"/>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987824" y="4509120"/>
            <a:ext cx="1049474" cy="307777"/>
          </a:xfrm>
          <a:prstGeom prst="rect">
            <a:avLst/>
          </a:prstGeom>
          <a:noFill/>
        </p:spPr>
        <p:txBody>
          <a:bodyPr wrap="none" rtlCol="0">
            <a:spAutoFit/>
          </a:bodyPr>
          <a:lstStyle/>
          <a:p>
            <a:r>
              <a:rPr lang="en-US" sz="1400" dirty="0" smtClean="0"/>
              <a:t>Load/Store</a:t>
            </a:r>
            <a:endParaRPr lang="en-US" sz="1400" dirty="0"/>
          </a:p>
        </p:txBody>
      </p:sp>
      <p:pic>
        <p:nvPicPr>
          <p:cNvPr id="13" name="Picture 12"/>
          <p:cNvPicPr>
            <a:picLocks noChangeAspect="1"/>
          </p:cNvPicPr>
          <p:nvPr/>
        </p:nvPicPr>
        <p:blipFill>
          <a:blip r:embed="rId3"/>
          <a:stretch>
            <a:fillRect/>
          </a:stretch>
        </p:blipFill>
        <p:spPr>
          <a:xfrm>
            <a:off x="3935700" y="5056095"/>
            <a:ext cx="1554690" cy="1003885"/>
          </a:xfrm>
          <a:prstGeom prst="rect">
            <a:avLst/>
          </a:prstGeom>
        </p:spPr>
      </p:pic>
      <p:cxnSp>
        <p:nvCxnSpPr>
          <p:cNvPr id="14" name="Straight Connector 13"/>
          <p:cNvCxnSpPr/>
          <p:nvPr/>
        </p:nvCxnSpPr>
        <p:spPr>
          <a:xfrm flipH="1" flipV="1">
            <a:off x="2915816" y="4077072"/>
            <a:ext cx="1152128" cy="4320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23728" y="3573016"/>
            <a:ext cx="1659429" cy="523220"/>
          </a:xfrm>
          <a:prstGeom prst="rect">
            <a:avLst/>
          </a:prstGeom>
          <a:noFill/>
        </p:spPr>
        <p:txBody>
          <a:bodyPr wrap="none" rtlCol="0">
            <a:spAutoFit/>
          </a:bodyPr>
          <a:lstStyle/>
          <a:p>
            <a:pPr algn="ctr"/>
            <a:r>
              <a:rPr lang="en-US" sz="1400" dirty="0" smtClean="0">
                <a:solidFill>
                  <a:srgbClr val="FF0000"/>
                </a:solidFill>
              </a:rPr>
              <a:t>Persistent Memory</a:t>
            </a:r>
          </a:p>
          <a:p>
            <a:pPr algn="ctr"/>
            <a:r>
              <a:rPr lang="en-US" sz="1400" dirty="0" smtClean="0">
                <a:solidFill>
                  <a:srgbClr val="FF0000"/>
                </a:solidFill>
              </a:rPr>
              <a:t>Manager</a:t>
            </a:r>
            <a:endParaRPr lang="en-US" sz="1400" dirty="0">
              <a:solidFill>
                <a:srgbClr val="FF0000"/>
              </a:solidFill>
            </a:endParaRPr>
          </a:p>
        </p:txBody>
      </p:sp>
      <p:cxnSp>
        <p:nvCxnSpPr>
          <p:cNvPr id="16" name="Straight Arrow Connector 15"/>
          <p:cNvCxnSpPr/>
          <p:nvPr/>
        </p:nvCxnSpPr>
        <p:spPr>
          <a:xfrm flipV="1">
            <a:off x="5076056" y="4437112"/>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436096" y="4509120"/>
            <a:ext cx="928459" cy="307777"/>
          </a:xfrm>
          <a:prstGeom prst="rect">
            <a:avLst/>
          </a:prstGeom>
          <a:noFill/>
        </p:spPr>
        <p:txBody>
          <a:bodyPr wrap="none" rtlCol="0">
            <a:spAutoFit/>
          </a:bodyPr>
          <a:lstStyle/>
          <a:p>
            <a:r>
              <a:rPr lang="en-US" sz="1400" dirty="0" smtClean="0"/>
              <a:t>Feedback</a:t>
            </a:r>
            <a:endParaRPr lang="en-US" sz="1400" dirty="0"/>
          </a:p>
        </p:txBody>
      </p:sp>
      <p:sp>
        <p:nvSpPr>
          <p:cNvPr id="18" name="Rectangle 17"/>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6712584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Persistent Memory Manager (PMM)</a:t>
            </a:r>
            <a:endParaRPr lang="en-US" dirty="0"/>
          </a:p>
        </p:txBody>
      </p:sp>
      <p:sp>
        <p:nvSpPr>
          <p:cNvPr id="3" name="Content Placeholder 2"/>
          <p:cNvSpPr>
            <a:spLocks noGrp="1"/>
          </p:cNvSpPr>
          <p:nvPr>
            <p:ph idx="1"/>
          </p:nvPr>
        </p:nvSpPr>
        <p:spPr>
          <a:xfrm>
            <a:off x="228600" y="980728"/>
            <a:ext cx="8610600" cy="5472608"/>
          </a:xfrm>
        </p:spPr>
        <p:txBody>
          <a:bodyPr/>
          <a:lstStyle/>
          <a:p>
            <a:r>
              <a:rPr lang="en-US" sz="2200" dirty="0" smtClean="0">
                <a:solidFill>
                  <a:srgbClr val="0000FF"/>
                </a:solidFill>
                <a:sym typeface="Wingdings"/>
              </a:rPr>
              <a:t>Exposes a load/store interface to access persistent data</a:t>
            </a:r>
          </a:p>
          <a:p>
            <a:pPr lvl="1"/>
            <a:r>
              <a:rPr lang="en-US" sz="2000" dirty="0" smtClean="0">
                <a:solidFill>
                  <a:schemeClr val="accent2">
                    <a:lumMod val="75000"/>
                  </a:schemeClr>
                </a:solidFill>
                <a:sym typeface="Wingdings"/>
              </a:rPr>
              <a:t>Applications can directly access persistent memory  no conversion, translation, location overhead for persistent data </a:t>
            </a:r>
          </a:p>
          <a:p>
            <a:pPr lvl="1"/>
            <a:endParaRPr lang="en-US" sz="2000" dirty="0" smtClean="0">
              <a:sym typeface="Wingdings"/>
            </a:endParaRPr>
          </a:p>
          <a:p>
            <a:r>
              <a:rPr lang="en-US" sz="2200" dirty="0" smtClean="0">
                <a:solidFill>
                  <a:srgbClr val="0000FF"/>
                </a:solidFill>
                <a:sym typeface="Wingdings"/>
              </a:rPr>
              <a:t>Manages data placement, location, persistence, security</a:t>
            </a:r>
          </a:p>
          <a:p>
            <a:pPr lvl="1"/>
            <a:r>
              <a:rPr lang="en-US" sz="2000" dirty="0" smtClean="0">
                <a:solidFill>
                  <a:schemeClr val="accent2">
                    <a:lumMod val="75000"/>
                  </a:schemeClr>
                </a:solidFill>
                <a:sym typeface="Wingdings"/>
              </a:rPr>
              <a:t>To get the best of multiple forms of storage</a:t>
            </a:r>
          </a:p>
          <a:p>
            <a:pPr lvl="1"/>
            <a:endParaRPr lang="en-US" sz="2000" dirty="0" smtClean="0">
              <a:sym typeface="Wingdings"/>
            </a:endParaRPr>
          </a:p>
          <a:p>
            <a:r>
              <a:rPr lang="en-US" sz="2200" dirty="0" smtClean="0">
                <a:solidFill>
                  <a:srgbClr val="0000FF"/>
                </a:solidFill>
                <a:sym typeface="Wingdings"/>
              </a:rPr>
              <a:t>Manages metadata storage and retrieval</a:t>
            </a:r>
          </a:p>
          <a:p>
            <a:pPr lvl="1"/>
            <a:r>
              <a:rPr lang="en-US" sz="2000" dirty="0" smtClean="0">
                <a:solidFill>
                  <a:srgbClr val="FF0000"/>
                </a:solidFill>
                <a:sym typeface="Wingdings"/>
              </a:rPr>
              <a:t>This can lead to overheads that need to be managed</a:t>
            </a:r>
          </a:p>
          <a:p>
            <a:pPr lvl="1"/>
            <a:endParaRPr lang="en-US" sz="2000" dirty="0" smtClean="0">
              <a:sym typeface="Wingdings"/>
            </a:endParaRPr>
          </a:p>
          <a:p>
            <a:r>
              <a:rPr lang="en-US" sz="2200" dirty="0" smtClean="0">
                <a:solidFill>
                  <a:srgbClr val="0000FF"/>
                </a:solidFill>
                <a:sym typeface="Wingdings"/>
              </a:rPr>
              <a:t>Exposes hooks and interfaces for system software</a:t>
            </a:r>
          </a:p>
          <a:p>
            <a:pPr lvl="1"/>
            <a:r>
              <a:rPr lang="en-US" sz="2000" dirty="0" smtClean="0">
                <a:solidFill>
                  <a:srgbClr val="2C6123"/>
                </a:solidFill>
                <a:sym typeface="Wingdings"/>
              </a:rPr>
              <a:t>To enable better data placement and management decisions</a:t>
            </a:r>
          </a:p>
          <a:p>
            <a:pPr lvl="1"/>
            <a:endParaRPr lang="en-US" sz="2000" dirty="0">
              <a:solidFill>
                <a:srgbClr val="2C6123"/>
              </a:solidFill>
              <a:sym typeface="Wingdings"/>
            </a:endParaRPr>
          </a:p>
          <a:p>
            <a:r>
              <a:rPr lang="en-US" sz="1800" dirty="0"/>
              <a:t>Meza+, “</a:t>
            </a:r>
            <a:r>
              <a:rPr lang="en-US" sz="1800" dirty="0">
                <a:solidFill>
                  <a:srgbClr val="0000FF"/>
                </a:solidFill>
              </a:rPr>
              <a:t>A Case for Efficient Hardware-Software Cooperative Management of Storage and Memory</a:t>
            </a:r>
            <a:r>
              <a:rPr lang="en-US" sz="1800" dirty="0"/>
              <a:t>,” WEED 2013.</a:t>
            </a:r>
          </a:p>
          <a:p>
            <a:pPr lvl="1"/>
            <a:endParaRPr lang="en-US" sz="2000" dirty="0" smtClean="0">
              <a:solidFill>
                <a:srgbClr val="2C6123"/>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103</a:t>
            </a:fld>
            <a:endParaRPr lang="en-US" altLang="en-US">
              <a:solidFill>
                <a:srgbClr val="000000"/>
              </a:solidFill>
            </a:endParaRPr>
          </a:p>
        </p:txBody>
      </p:sp>
    </p:spTree>
    <p:extLst>
      <p:ext uri="{BB962C8B-B14F-4D97-AF65-F5344CB8AC3E}">
        <p14:creationId xmlns:p14="http://schemas.microsoft.com/office/powerpoint/2010/main" val="4973803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Persistent Memory Manager (PMM)</a:t>
            </a:r>
          </a:p>
        </p:txBody>
      </p:sp>
      <p:sp>
        <p:nvSpPr>
          <p:cNvPr id="3" name="Content Placeholder 2"/>
          <p:cNvSpPr>
            <a:spLocks noGrp="1"/>
          </p:cNvSpPr>
          <p:nvPr>
            <p:ph idx="1"/>
          </p:nvPr>
        </p:nvSpPr>
        <p:spPr/>
        <p:txBody>
          <a:bodyPr/>
          <a:lstStyle/>
          <a:p>
            <a:endParaRPr lang="en-US" sz="2200"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104</a:t>
            </a:fld>
            <a:endParaRPr lang="en-US" altLang="en-US">
              <a:solidFill>
                <a:srgbClr val="000000"/>
              </a:solidFill>
            </a:endParaRPr>
          </a:p>
        </p:txBody>
      </p:sp>
      <p:pic>
        <p:nvPicPr>
          <p:cNvPr id="6" name="Picture 5"/>
          <p:cNvPicPr>
            <a:picLocks noChangeAspect="1"/>
          </p:cNvPicPr>
          <p:nvPr/>
        </p:nvPicPr>
        <p:blipFill>
          <a:blip r:embed="rId3"/>
          <a:stretch>
            <a:fillRect/>
          </a:stretch>
        </p:blipFill>
        <p:spPr>
          <a:xfrm>
            <a:off x="827584" y="786355"/>
            <a:ext cx="6624736" cy="5018909"/>
          </a:xfrm>
          <a:prstGeom prst="rect">
            <a:avLst/>
          </a:prstGeom>
        </p:spPr>
      </p:pic>
      <p:sp>
        <p:nvSpPr>
          <p:cNvPr id="7" name="TextBox 6"/>
          <p:cNvSpPr txBox="1"/>
          <p:nvPr/>
        </p:nvSpPr>
        <p:spPr>
          <a:xfrm>
            <a:off x="251520" y="5910371"/>
            <a:ext cx="8593137" cy="830997"/>
          </a:xfrm>
          <a:prstGeom prst="rect">
            <a:avLst/>
          </a:prstGeom>
          <a:solidFill>
            <a:sysClr val="window" lastClr="FFFFFF"/>
          </a:solidFill>
          <a:ln w="25400" cap="flat" cmpd="sng" algn="ctr">
            <a:solidFill>
              <a:srgbClr val="0000FF"/>
            </a:solidFill>
            <a:prstDash val="solid"/>
          </a:ln>
          <a:effectLst/>
        </p:spPr>
        <p:txBody>
          <a:bodyPr>
            <a:spAutoFit/>
          </a:bodyPr>
          <a:lstStyle/>
          <a:p>
            <a:pPr algn="ctr">
              <a:defRPr/>
            </a:pPr>
            <a:r>
              <a:rPr lang="en-US" sz="2400" b="1" kern="0" dirty="0" smtClean="0">
                <a:solidFill>
                  <a:srgbClr val="0000FF"/>
                </a:solidFill>
                <a:latin typeface="Calibri"/>
              </a:rPr>
              <a:t>PMM uses access and hint information to allocate, locate, migrate and access data in the heterogeneous array of devices</a:t>
            </a:r>
            <a:endParaRPr lang="en-US" sz="2400" b="1" kern="0" dirty="0">
              <a:solidFill>
                <a:srgbClr val="0000FF"/>
              </a:solidFill>
              <a:latin typeface="Calibri"/>
            </a:endParaRPr>
          </a:p>
        </p:txBody>
      </p:sp>
      <p:sp>
        <p:nvSpPr>
          <p:cNvPr id="8" name="Rounded Rectangle 7"/>
          <p:cNvSpPr>
            <a:spLocks noChangeArrowheads="1"/>
          </p:cNvSpPr>
          <p:nvPr/>
        </p:nvSpPr>
        <p:spPr bwMode="auto">
          <a:xfrm>
            <a:off x="2555776" y="1412776"/>
            <a:ext cx="3312368" cy="432048"/>
          </a:xfrm>
          <a:prstGeom prst="roundRect">
            <a:avLst>
              <a:gd name="adj" fmla="val 16667"/>
            </a:avLst>
          </a:prstGeom>
          <a:noFill/>
          <a:ln w="28575">
            <a:solidFill>
              <a:srgbClr val="0000FF"/>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
        <p:nvSpPr>
          <p:cNvPr id="9" name="TextBox 38"/>
          <p:cNvSpPr txBox="1">
            <a:spLocks noChangeArrowheads="1"/>
          </p:cNvSpPr>
          <p:nvPr/>
        </p:nvSpPr>
        <p:spPr bwMode="auto">
          <a:xfrm rot="10800000" flipV="1">
            <a:off x="5868144" y="1434262"/>
            <a:ext cx="1800200" cy="338554"/>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dirty="0" smtClean="0">
                <a:solidFill>
                  <a:srgbClr val="0000FF"/>
                </a:solidFill>
              </a:rPr>
              <a:t>Persistent objects</a:t>
            </a:r>
          </a:p>
        </p:txBody>
      </p:sp>
    </p:spTree>
    <p:extLst>
      <p:ext uri="{BB962C8B-B14F-4D97-AF65-F5344CB8AC3E}">
        <p14:creationId xmlns:p14="http://schemas.microsoft.com/office/powerpoint/2010/main" val="19043037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noAutofit/>
          </a:bodyPr>
          <a:lstStyle/>
          <a:p>
            <a:r>
              <a:rPr lang="en-US" sz="3800" dirty="0" smtClean="0"/>
              <a:t>Performance Benefits </a:t>
            </a:r>
            <a:r>
              <a:rPr lang="en-US" sz="3800" dirty="0"/>
              <a:t>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105</a:t>
            </a:fld>
            <a:endParaRPr lang="en-US" altLang="en-US"/>
          </a:p>
        </p:txBody>
      </p:sp>
      <p:pic>
        <p:nvPicPr>
          <p:cNvPr id="8" name="Content Placeholder 7"/>
          <p:cNvPicPr>
            <a:picLocks noGrp="1" noChangeAspect="1"/>
          </p:cNvPicPr>
          <p:nvPr>
            <p:ph idx="1"/>
          </p:nvPr>
        </p:nvPicPr>
        <p:blipFill>
          <a:blip r:embed="rId3"/>
          <a:srcRect l="-7256" r="-7256"/>
          <a:stretch>
            <a:fillRect/>
          </a:stretch>
        </p:blipFill>
        <p:spPr/>
      </p:pic>
      <p:cxnSp>
        <p:nvCxnSpPr>
          <p:cNvPr id="6" name="Straight Arrow Connector 5"/>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~24X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18065849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Energy Benefits 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106</a:t>
            </a:fld>
            <a:endParaRPr lang="en-US" altLang="en-US"/>
          </a:p>
        </p:txBody>
      </p:sp>
      <p:pic>
        <p:nvPicPr>
          <p:cNvPr id="6" name="Content Placeholder 5"/>
          <p:cNvPicPr>
            <a:picLocks noGrp="1" noChangeAspect="1"/>
          </p:cNvPicPr>
          <p:nvPr>
            <p:ph idx="1"/>
          </p:nvPr>
        </p:nvPicPr>
        <p:blipFill>
          <a:blip r:embed="rId3"/>
          <a:srcRect l="-7624" r="-7624"/>
          <a:stretch>
            <a:fillRect/>
          </a:stretch>
        </p:blipFill>
        <p:spPr/>
      </p:pic>
      <p:cxnSp>
        <p:nvCxnSpPr>
          <p:cNvPr id="8" name="Straight Arrow Connector 7"/>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~16X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22137358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00"/>
                </a:solidFill>
                <a:latin typeface="Tahoma" charset="0"/>
                <a:ea typeface="ＭＳ Ｐゴシック" charset="0"/>
                <a:cs typeface="ＭＳ Ｐゴシック" charset="0"/>
              </a:rPr>
              <a:t>Enabling Emerging Technologies</a:t>
            </a:r>
          </a:p>
          <a:p>
            <a:pPr eaLnBrk="1" hangingPunct="1"/>
            <a:r>
              <a:rPr lang="en-US" dirty="0" smtClean="0">
                <a:solidFill>
                  <a:srgbClr val="0000FF"/>
                </a:solidFill>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107</a:t>
            </a:fld>
            <a:endParaRPr lang="en-US" sz="1600">
              <a:solidFill>
                <a:srgbClr val="000000"/>
              </a:solidFill>
              <a:latin typeface="Garamond" charset="0"/>
            </a:endParaRPr>
          </a:p>
        </p:txBody>
      </p:sp>
    </p:spTree>
    <p:extLst>
      <p:ext uri="{BB962C8B-B14F-4D97-AF65-F5344CB8AC3E}">
        <p14:creationId xmlns:p14="http://schemas.microsoft.com/office/powerpoint/2010/main" val="26787011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(So Far)</a:t>
            </a:r>
            <a:endParaRPr lang="en-US" dirty="0"/>
          </a:p>
        </p:txBody>
      </p:sp>
      <p:sp>
        <p:nvSpPr>
          <p:cNvPr id="3" name="Content Placeholder 2"/>
          <p:cNvSpPr>
            <a:spLocks noGrp="1"/>
          </p:cNvSpPr>
          <p:nvPr>
            <p:ph idx="1"/>
          </p:nvPr>
        </p:nvSpPr>
        <p:spPr>
          <a:xfrm>
            <a:off x="228600" y="1196752"/>
            <a:ext cx="8610600" cy="4876800"/>
          </a:xfrm>
        </p:spPr>
        <p:txBody>
          <a:bodyPr/>
          <a:lstStyle/>
          <a:p>
            <a:r>
              <a:rPr lang="en-US" dirty="0" smtClean="0">
                <a:solidFill>
                  <a:srgbClr val="0000FF"/>
                </a:solidFill>
              </a:rPr>
              <a:t>Better cooperation between devices and the system</a:t>
            </a:r>
          </a:p>
          <a:p>
            <a:pPr lvl="1"/>
            <a:r>
              <a:rPr lang="en-US" dirty="0" smtClean="0"/>
              <a:t>Expose more information about devices to upper layers</a:t>
            </a:r>
          </a:p>
          <a:p>
            <a:pPr lvl="1"/>
            <a:r>
              <a:rPr lang="en-US" dirty="0" smtClean="0"/>
              <a:t>More flexible interfaces</a:t>
            </a:r>
          </a:p>
          <a:p>
            <a:pPr lvl="1"/>
            <a:endParaRPr lang="en-US" dirty="0" smtClean="0"/>
          </a:p>
          <a:p>
            <a:r>
              <a:rPr lang="en-US" dirty="0" smtClean="0">
                <a:solidFill>
                  <a:srgbClr val="0000FF"/>
                </a:solidFill>
              </a:rPr>
              <a:t>Better-than-worst-case design</a:t>
            </a:r>
          </a:p>
          <a:p>
            <a:pPr lvl="1"/>
            <a:r>
              <a:rPr lang="en-US" dirty="0" smtClean="0"/>
              <a:t>Do not optimize for the worst case</a:t>
            </a:r>
          </a:p>
          <a:p>
            <a:pPr lvl="1"/>
            <a:r>
              <a:rPr lang="en-US" dirty="0"/>
              <a:t>W</a:t>
            </a:r>
            <a:r>
              <a:rPr lang="en-US" dirty="0" smtClean="0"/>
              <a:t>orst case should not determine the common case</a:t>
            </a:r>
          </a:p>
          <a:p>
            <a:endParaRPr lang="en-US" dirty="0"/>
          </a:p>
          <a:p>
            <a:r>
              <a:rPr lang="en-US" dirty="0" smtClean="0">
                <a:solidFill>
                  <a:srgbClr val="0000FF"/>
                </a:solidFill>
              </a:rPr>
              <a:t>Heterogeneity in design (specialization, asymmetry)</a:t>
            </a:r>
          </a:p>
          <a:p>
            <a:pPr lvl="1"/>
            <a:r>
              <a:rPr lang="en-US" dirty="0" smtClean="0"/>
              <a:t>Enables a more efficient design (No one size fits all) </a:t>
            </a:r>
          </a:p>
          <a:p>
            <a:pPr lvl="1"/>
            <a:endParaRPr lang="en-US" dirty="0"/>
          </a:p>
          <a:p>
            <a:r>
              <a:rPr lang="en-US" dirty="0" smtClean="0">
                <a:solidFill>
                  <a:srgbClr val="FF0000"/>
                </a:solidFill>
              </a:rPr>
              <a:t>These principles are coupled</a:t>
            </a:r>
          </a:p>
          <a:p>
            <a:endParaRPr lang="en-US"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108</a:t>
            </a:fld>
            <a:endParaRPr lang="en-US" altLang="en-US"/>
          </a:p>
        </p:txBody>
      </p:sp>
    </p:spTree>
    <p:extLst>
      <p:ext uri="{BB962C8B-B14F-4D97-AF65-F5344CB8AC3E}">
        <p14:creationId xmlns:p14="http://schemas.microsoft.com/office/powerpoint/2010/main" val="4280751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00"/>
                </a:solidFill>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solidFill>
                  <a:srgbClr val="0000FF"/>
                </a:solidFill>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109</a:t>
            </a:fld>
            <a:endParaRPr lang="en-US" sz="1600">
              <a:solidFill>
                <a:srgbClr val="000000"/>
              </a:solidFill>
              <a:latin typeface="Garamond" charset="0"/>
            </a:endParaRPr>
          </a:p>
        </p:txBody>
      </p:sp>
    </p:spTree>
    <p:extLst>
      <p:ext uri="{BB962C8B-B14F-4D97-AF65-F5344CB8AC3E}">
        <p14:creationId xmlns:p14="http://schemas.microsoft.com/office/powerpoint/2010/main" val="939400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solidFill>
                  <a:srgbClr val="0000FF"/>
                </a:solidFill>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11</a:t>
            </a:fld>
            <a:endParaRPr lang="en-US" sz="1600">
              <a:solidFill>
                <a:srgbClr val="000000"/>
              </a:solidFill>
              <a:latin typeface="Garamond" charset="0"/>
            </a:endParaRPr>
          </a:p>
        </p:txBody>
      </p:sp>
    </p:spTree>
    <p:extLst>
      <p:ext uri="{BB962C8B-B14F-4D97-AF65-F5344CB8AC3E}">
        <p14:creationId xmlns:p14="http://schemas.microsoft.com/office/powerpoint/2010/main" val="19567479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Summary: 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Scaling</a:t>
            </a:r>
            <a:endParaRPr lang="en-US" dirty="0"/>
          </a:p>
        </p:txBody>
      </p:sp>
      <p:sp>
        <p:nvSpPr>
          <p:cNvPr id="3" name="Content Placeholder 2"/>
          <p:cNvSpPr>
            <a:spLocks noGrp="1"/>
          </p:cNvSpPr>
          <p:nvPr>
            <p:ph idx="1"/>
          </p:nvPr>
        </p:nvSpPr>
        <p:spPr>
          <a:xfrm>
            <a:off x="228600" y="908720"/>
            <a:ext cx="8915400" cy="5193723"/>
          </a:xfrm>
        </p:spPr>
        <p:txBody>
          <a:bodyPr/>
          <a:lstStyle/>
          <a:p>
            <a:r>
              <a:rPr lang="en-US" dirty="0" smtClean="0">
                <a:solidFill>
                  <a:srgbClr val="FF0000"/>
                </a:solidFill>
              </a:rPr>
              <a:t>Memory</a:t>
            </a:r>
            <a:r>
              <a:rPr lang="en-US" dirty="0">
                <a:solidFill>
                  <a:srgbClr val="FF0000"/>
                </a:solidFill>
              </a:rPr>
              <a:t> </a:t>
            </a:r>
            <a:r>
              <a:rPr lang="en-US" dirty="0" smtClean="0">
                <a:solidFill>
                  <a:srgbClr val="FF0000"/>
                </a:solidFill>
              </a:rPr>
              <a:t>scaling problems are a critical bottleneck for system performance, efficiency, and usability</a:t>
            </a:r>
          </a:p>
          <a:p>
            <a:endParaRPr lang="en-US" sz="1000" dirty="0">
              <a:solidFill>
                <a:srgbClr val="0000FF"/>
              </a:solidFill>
            </a:endParaRPr>
          </a:p>
          <a:p>
            <a:r>
              <a:rPr lang="en-US" dirty="0" smtClean="0">
                <a:solidFill>
                  <a:srgbClr val="0000FF"/>
                </a:solidFill>
              </a:rPr>
              <a:t>New memory architectures</a:t>
            </a:r>
          </a:p>
          <a:p>
            <a:pPr lvl="1"/>
            <a:r>
              <a:rPr lang="en-US" sz="1900" b="1" dirty="0">
                <a:solidFill>
                  <a:srgbClr val="2C6123"/>
                </a:solidFill>
              </a:rPr>
              <a:t>A</a:t>
            </a:r>
            <a:r>
              <a:rPr lang="en-US" sz="1900" b="1" dirty="0" smtClean="0">
                <a:solidFill>
                  <a:srgbClr val="2C6123"/>
                </a:solidFill>
              </a:rPr>
              <a:t> lot of hope in fixing DRAM</a:t>
            </a:r>
          </a:p>
          <a:p>
            <a:endParaRPr lang="en-US" sz="1000" dirty="0" smtClean="0"/>
          </a:p>
          <a:p>
            <a:r>
              <a:rPr lang="en-US" dirty="0" smtClean="0">
                <a:solidFill>
                  <a:srgbClr val="0000FF"/>
                </a:solidFill>
              </a:rPr>
              <a:t>Enabling emerging NVM technologies </a:t>
            </a:r>
          </a:p>
          <a:p>
            <a:pPr lvl="1"/>
            <a:r>
              <a:rPr lang="en-US" sz="1900" b="1" dirty="0">
                <a:solidFill>
                  <a:srgbClr val="2C6123"/>
                </a:solidFill>
              </a:rPr>
              <a:t>A</a:t>
            </a:r>
            <a:r>
              <a:rPr lang="en-US" sz="1900" b="1" dirty="0" smtClean="0">
                <a:solidFill>
                  <a:srgbClr val="2C6123"/>
                </a:solidFill>
              </a:rPr>
              <a:t> lot of hope in hybrid memory systems and single-level stores</a:t>
            </a:r>
          </a:p>
          <a:p>
            <a:pPr lvl="1"/>
            <a:endParaRPr lang="en-US" sz="1000" dirty="0">
              <a:solidFill>
                <a:srgbClr val="2C6123"/>
              </a:solidFill>
            </a:endParaRPr>
          </a:p>
          <a:p>
            <a:r>
              <a:rPr lang="en-US" dirty="0" smtClean="0">
                <a:solidFill>
                  <a:srgbClr val="0000FF"/>
                </a:solidFill>
              </a:rPr>
              <a:t>System-level memory/storage QoS</a:t>
            </a:r>
          </a:p>
          <a:p>
            <a:pPr lvl="1">
              <a:buClr>
                <a:srgbClr val="3B812F"/>
              </a:buClr>
            </a:pPr>
            <a:r>
              <a:rPr lang="en-US" sz="1900" b="1" dirty="0">
                <a:solidFill>
                  <a:srgbClr val="2C6123"/>
                </a:solidFill>
              </a:rPr>
              <a:t>A lot of hope in </a:t>
            </a:r>
            <a:r>
              <a:rPr lang="en-US" sz="1900" b="1" dirty="0" smtClean="0">
                <a:solidFill>
                  <a:srgbClr val="2C6123"/>
                </a:solidFill>
              </a:rPr>
              <a:t>designing a predictable system</a:t>
            </a:r>
            <a:endParaRPr lang="en-US" dirty="0" smtClean="0">
              <a:solidFill>
                <a:srgbClr val="0000FF"/>
              </a:solidFill>
            </a:endParaRPr>
          </a:p>
          <a:p>
            <a:endParaRPr lang="en-US" sz="1000" dirty="0" smtClean="0">
              <a:solidFill>
                <a:srgbClr val="2C6123"/>
              </a:solidFill>
            </a:endParaRPr>
          </a:p>
          <a:p>
            <a:r>
              <a:rPr lang="en-US" dirty="0" smtClean="0">
                <a:solidFill>
                  <a:srgbClr val="FF0000"/>
                </a:solidFill>
              </a:rPr>
              <a:t>Three principles are essential for scaling</a:t>
            </a:r>
          </a:p>
          <a:p>
            <a:pPr lvl="1"/>
            <a:r>
              <a:rPr lang="en-US" dirty="0" smtClean="0"/>
              <a:t>Software</a:t>
            </a:r>
            <a:r>
              <a:rPr lang="en-US" dirty="0"/>
              <a:t>/hardware/device </a:t>
            </a:r>
            <a:r>
              <a:rPr lang="en-US" dirty="0" smtClean="0"/>
              <a:t>cooperation</a:t>
            </a:r>
          </a:p>
          <a:p>
            <a:pPr lvl="1"/>
            <a:r>
              <a:rPr lang="en-US" dirty="0" smtClean="0"/>
              <a:t>Better-than-worst-case design</a:t>
            </a:r>
          </a:p>
          <a:p>
            <a:pPr lvl="1"/>
            <a:r>
              <a:rPr lang="en-US" dirty="0" smtClean="0"/>
              <a:t>Heterogeneity (specialization, asymmetry)</a:t>
            </a:r>
          </a:p>
          <a:p>
            <a:pPr lvl="1"/>
            <a:endParaRPr lang="en-US" sz="1300"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110</a:t>
            </a:fld>
            <a:endParaRPr lang="en-US"/>
          </a:p>
        </p:txBody>
      </p:sp>
    </p:spTree>
    <p:extLst>
      <p:ext uri="{BB962C8B-B14F-4D97-AF65-F5344CB8AC3E}">
        <p14:creationId xmlns:p14="http://schemas.microsoft.com/office/powerpoint/2010/main" val="39448198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228600" y="908720"/>
            <a:ext cx="8610600" cy="5193723"/>
          </a:xfrm>
        </p:spPr>
        <p:txBody>
          <a:bodyPr/>
          <a:lstStyle/>
          <a:p>
            <a:r>
              <a:rPr lang="en-US" dirty="0" smtClean="0">
                <a:solidFill>
                  <a:srgbClr val="0000FF"/>
                </a:solidFill>
              </a:rPr>
              <a:t>My current and past students and postdocs</a:t>
            </a:r>
          </a:p>
          <a:p>
            <a:pPr lvl="1"/>
            <a:r>
              <a:rPr lang="en-US" sz="2100" dirty="0" err="1" smtClean="0"/>
              <a:t>Rachata</a:t>
            </a:r>
            <a:r>
              <a:rPr lang="en-US" sz="2100" dirty="0" smtClean="0"/>
              <a:t> </a:t>
            </a:r>
            <a:r>
              <a:rPr lang="en-US" sz="2100" dirty="0" err="1" smtClean="0"/>
              <a:t>Ausavarungnirun</a:t>
            </a:r>
            <a:r>
              <a:rPr lang="en-US" sz="2100" dirty="0" smtClean="0"/>
              <a:t>, Abhishek </a:t>
            </a:r>
            <a:r>
              <a:rPr lang="en-US" sz="2100" dirty="0" err="1" smtClean="0"/>
              <a:t>Bhowmick</a:t>
            </a:r>
            <a:r>
              <a:rPr lang="en-US" sz="2100" dirty="0" smtClean="0"/>
              <a:t>, </a:t>
            </a:r>
            <a:r>
              <a:rPr lang="en-US" sz="2100" dirty="0" err="1" smtClean="0"/>
              <a:t>Amirali</a:t>
            </a:r>
            <a:r>
              <a:rPr lang="en-US" sz="2100" dirty="0" smtClean="0"/>
              <a:t> </a:t>
            </a:r>
            <a:r>
              <a:rPr lang="en-US" sz="2100" dirty="0" err="1" smtClean="0"/>
              <a:t>Boroumand</a:t>
            </a:r>
            <a:r>
              <a:rPr lang="en-US" sz="2100" dirty="0" smtClean="0"/>
              <a:t>, </a:t>
            </a:r>
            <a:r>
              <a:rPr lang="en-US" sz="2100" dirty="0" err="1" smtClean="0"/>
              <a:t>Rui</a:t>
            </a:r>
            <a:r>
              <a:rPr lang="en-US" sz="2100" dirty="0" smtClean="0"/>
              <a:t> </a:t>
            </a:r>
            <a:r>
              <a:rPr lang="en-US" sz="2100" dirty="0" err="1" smtClean="0"/>
              <a:t>Cai</a:t>
            </a:r>
            <a:r>
              <a:rPr lang="en-US" sz="2100" dirty="0" smtClean="0"/>
              <a:t>, Yu </a:t>
            </a:r>
            <a:r>
              <a:rPr lang="en-US" sz="2100" dirty="0" err="1" smtClean="0"/>
              <a:t>Cai</a:t>
            </a:r>
            <a:r>
              <a:rPr lang="en-US" sz="2100" dirty="0" smtClean="0"/>
              <a:t>, Kevin Chang, </a:t>
            </a:r>
            <a:r>
              <a:rPr lang="en-US" sz="2100" dirty="0" err="1" smtClean="0"/>
              <a:t>Saugata</a:t>
            </a:r>
            <a:r>
              <a:rPr lang="en-US" sz="2100" dirty="0" smtClean="0"/>
              <a:t> </a:t>
            </a:r>
            <a:r>
              <a:rPr lang="en-US" sz="2100" dirty="0" err="1" smtClean="0"/>
              <a:t>Ghose</a:t>
            </a:r>
            <a:r>
              <a:rPr lang="en-US" sz="2100" dirty="0" smtClean="0"/>
              <a:t>, Kevin Hsieh, Tyler </a:t>
            </a:r>
            <a:r>
              <a:rPr lang="en-US" sz="2100" dirty="0" err="1" smtClean="0"/>
              <a:t>Huberty</a:t>
            </a:r>
            <a:r>
              <a:rPr lang="en-US" sz="2100" dirty="0" smtClean="0"/>
              <a:t>, Ben </a:t>
            </a:r>
            <a:r>
              <a:rPr lang="en-US" sz="2100" dirty="0" err="1" smtClean="0"/>
              <a:t>Jaiyen</a:t>
            </a:r>
            <a:r>
              <a:rPr lang="en-US" sz="2100" dirty="0" smtClean="0"/>
              <a:t>, Samira Khan, </a:t>
            </a:r>
            <a:r>
              <a:rPr lang="en-US" sz="2100" dirty="0" err="1" smtClean="0"/>
              <a:t>Jeremie</a:t>
            </a:r>
            <a:r>
              <a:rPr lang="en-US" sz="2100" dirty="0" smtClean="0"/>
              <a:t> Kim, Yoongu Kim, Yang Li, Jamie Liu, Lavanya Subramanian, Donghyuk Lee, </a:t>
            </a:r>
            <a:r>
              <a:rPr lang="en-US" sz="2100" dirty="0" err="1" smtClean="0"/>
              <a:t>Yixin</a:t>
            </a:r>
            <a:r>
              <a:rPr lang="en-US" sz="2100" dirty="0" smtClean="0"/>
              <a:t> </a:t>
            </a:r>
            <a:r>
              <a:rPr lang="en-US" sz="2100" dirty="0" err="1" smtClean="0"/>
              <a:t>Luo</a:t>
            </a:r>
            <a:r>
              <a:rPr lang="en-US" sz="2100" dirty="0" smtClean="0"/>
              <a:t>, Justin Meza, Gennady </a:t>
            </a:r>
            <a:r>
              <a:rPr lang="en-US" sz="2100" dirty="0" err="1" smtClean="0"/>
              <a:t>Pekhimenko</a:t>
            </a:r>
            <a:r>
              <a:rPr lang="en-US" sz="2100" dirty="0" smtClean="0"/>
              <a:t>, Vivek Seshadri, Lavanya Subramanian, </a:t>
            </a:r>
            <a:r>
              <a:rPr lang="en-US" sz="2100" dirty="0" err="1" smtClean="0"/>
              <a:t>Nandita</a:t>
            </a:r>
            <a:r>
              <a:rPr lang="en-US" sz="2100" dirty="0" smtClean="0"/>
              <a:t> </a:t>
            </a:r>
            <a:r>
              <a:rPr lang="en-US" sz="2100" dirty="0" err="1" smtClean="0"/>
              <a:t>Vijaykumar</a:t>
            </a:r>
            <a:r>
              <a:rPr lang="en-US" sz="2100" dirty="0" smtClean="0"/>
              <a:t>, </a:t>
            </a:r>
            <a:r>
              <a:rPr lang="en-US" sz="2100" dirty="0" err="1" smtClean="0"/>
              <a:t>HanBin</a:t>
            </a:r>
            <a:r>
              <a:rPr lang="en-US" sz="2100" dirty="0" smtClean="0"/>
              <a:t> Yoon, </a:t>
            </a:r>
            <a:r>
              <a:rPr lang="en-US" sz="2100" dirty="0" err="1" smtClean="0"/>
              <a:t>Jishen</a:t>
            </a:r>
            <a:r>
              <a:rPr lang="en-US" sz="2100" dirty="0" smtClean="0"/>
              <a:t> Zhao, …</a:t>
            </a:r>
          </a:p>
          <a:p>
            <a:endParaRPr lang="en-US" sz="400" dirty="0" smtClean="0"/>
          </a:p>
          <a:p>
            <a:r>
              <a:rPr lang="en-US" dirty="0" smtClean="0">
                <a:solidFill>
                  <a:srgbClr val="0000FF"/>
                </a:solidFill>
              </a:rPr>
              <a:t>My collaborators at CMU</a:t>
            </a:r>
          </a:p>
          <a:p>
            <a:pPr lvl="1"/>
            <a:r>
              <a:rPr lang="en-US" sz="2100" dirty="0" smtClean="0"/>
              <a:t>Greg Ganger, Phil Gibbons, </a:t>
            </a:r>
            <a:r>
              <a:rPr lang="en-US" sz="2100" dirty="0" err="1" smtClean="0"/>
              <a:t>Mor</a:t>
            </a:r>
            <a:r>
              <a:rPr lang="en-US" sz="2100" dirty="0" smtClean="0"/>
              <a:t> </a:t>
            </a:r>
            <a:r>
              <a:rPr lang="en-US" sz="2100" dirty="0" err="1" smtClean="0"/>
              <a:t>Harchol-Balter</a:t>
            </a:r>
            <a:r>
              <a:rPr lang="en-US" sz="2100" dirty="0" smtClean="0"/>
              <a:t>, James Hoe, Mike </a:t>
            </a:r>
            <a:r>
              <a:rPr lang="en-US" sz="2100" dirty="0" err="1" smtClean="0"/>
              <a:t>Kozuch</a:t>
            </a:r>
            <a:r>
              <a:rPr lang="en-US" sz="2100" dirty="0" smtClean="0"/>
              <a:t>, Ken Mai, Todd </a:t>
            </a:r>
            <a:r>
              <a:rPr lang="en-US" sz="2100" dirty="0" err="1" smtClean="0"/>
              <a:t>Mowry</a:t>
            </a:r>
            <a:r>
              <a:rPr lang="en-US" sz="2100" dirty="0" smtClean="0"/>
              <a:t>, …</a:t>
            </a:r>
          </a:p>
          <a:p>
            <a:endParaRPr lang="en-US" sz="400" dirty="0" smtClean="0"/>
          </a:p>
          <a:p>
            <a:r>
              <a:rPr lang="en-US" dirty="0" smtClean="0">
                <a:solidFill>
                  <a:srgbClr val="0000FF"/>
                </a:solidFill>
              </a:rPr>
              <a:t>My collaborators elsewhere</a:t>
            </a:r>
          </a:p>
          <a:p>
            <a:pPr lvl="1"/>
            <a:r>
              <a:rPr lang="en-US" sz="2100" dirty="0" smtClean="0"/>
              <a:t>Can </a:t>
            </a:r>
            <a:r>
              <a:rPr lang="en-US" sz="2100" dirty="0" err="1" smtClean="0"/>
              <a:t>Alkan</a:t>
            </a:r>
            <a:r>
              <a:rPr lang="en-US" sz="2100" dirty="0" smtClean="0"/>
              <a:t>, Chita Das, </a:t>
            </a:r>
            <a:r>
              <a:rPr lang="en-US" sz="2100" dirty="0" err="1" smtClean="0"/>
              <a:t>Sriram</a:t>
            </a:r>
            <a:r>
              <a:rPr lang="en-US" sz="2100" dirty="0" smtClean="0"/>
              <a:t> </a:t>
            </a:r>
            <a:r>
              <a:rPr lang="en-US" sz="2100" dirty="0" err="1" smtClean="0"/>
              <a:t>Govindan</a:t>
            </a:r>
            <a:r>
              <a:rPr lang="en-US" sz="2100" dirty="0" smtClean="0"/>
              <a:t>, Norm </a:t>
            </a:r>
            <a:r>
              <a:rPr lang="en-US" sz="2100" dirty="0" err="1" smtClean="0"/>
              <a:t>Jouppi</a:t>
            </a:r>
            <a:r>
              <a:rPr lang="en-US" sz="2100" dirty="0" smtClean="0"/>
              <a:t>, </a:t>
            </a:r>
            <a:r>
              <a:rPr lang="en-US" sz="2100" dirty="0" err="1" smtClean="0"/>
              <a:t>Mahmut</a:t>
            </a:r>
            <a:r>
              <a:rPr lang="en-US" sz="2100" dirty="0" smtClean="0"/>
              <a:t> </a:t>
            </a:r>
            <a:r>
              <a:rPr lang="en-US" sz="2100" dirty="0" err="1" smtClean="0"/>
              <a:t>Kandemir</a:t>
            </a:r>
            <a:r>
              <a:rPr lang="en-US" sz="2100" dirty="0" smtClean="0"/>
              <a:t>, </a:t>
            </a:r>
            <a:r>
              <a:rPr lang="en-US" sz="2100" dirty="0" err="1" smtClean="0"/>
              <a:t>Konrad</a:t>
            </a:r>
            <a:r>
              <a:rPr lang="en-US" sz="2100" dirty="0" smtClean="0"/>
              <a:t> Lai, </a:t>
            </a:r>
            <a:r>
              <a:rPr lang="en-US" sz="2100" dirty="0" smtClean="0"/>
              <a:t>Yale </a:t>
            </a:r>
            <a:r>
              <a:rPr lang="en-US" sz="2100" dirty="0" err="1" smtClean="0"/>
              <a:t>Patt</a:t>
            </a:r>
            <a:r>
              <a:rPr lang="en-US" sz="2100" dirty="0" smtClean="0"/>
              <a:t>, </a:t>
            </a:r>
            <a:r>
              <a:rPr lang="en-US" sz="2100" dirty="0" err="1" smtClean="0"/>
              <a:t>Moinuddin</a:t>
            </a:r>
            <a:r>
              <a:rPr lang="en-US" sz="2100" dirty="0" smtClean="0"/>
              <a:t> </a:t>
            </a:r>
            <a:r>
              <a:rPr lang="en-US" sz="2100" dirty="0" err="1" smtClean="0"/>
              <a:t>Qureshi</a:t>
            </a:r>
            <a:r>
              <a:rPr lang="en-US" sz="2100" dirty="0" smtClean="0"/>
              <a:t>, Partha Ranganathan, </a:t>
            </a:r>
            <a:r>
              <a:rPr lang="en-US" sz="2100" dirty="0" err="1" smtClean="0"/>
              <a:t>Bikash</a:t>
            </a:r>
            <a:r>
              <a:rPr lang="en-US" sz="2100" dirty="0" smtClean="0"/>
              <a:t> Sharma, </a:t>
            </a:r>
            <a:r>
              <a:rPr lang="en-US" sz="2100" dirty="0" err="1" smtClean="0"/>
              <a:t>Kushagra</a:t>
            </a:r>
            <a:r>
              <a:rPr lang="en-US" sz="2100" dirty="0" smtClean="0"/>
              <a:t> </a:t>
            </a:r>
            <a:r>
              <a:rPr lang="en-US" sz="2100" dirty="0" err="1" smtClean="0"/>
              <a:t>Vaid</a:t>
            </a:r>
            <a:r>
              <a:rPr lang="en-US" sz="2100" dirty="0" smtClean="0"/>
              <a:t>, Chris Wilkerson, …</a:t>
            </a:r>
            <a:endParaRPr lang="en-US" sz="2100"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111</a:t>
            </a:fld>
            <a:endParaRPr lang="en-US"/>
          </a:p>
        </p:txBody>
      </p:sp>
    </p:spTree>
    <p:extLst>
      <p:ext uri="{BB962C8B-B14F-4D97-AF65-F5344CB8AC3E}">
        <p14:creationId xmlns:p14="http://schemas.microsoft.com/office/powerpoint/2010/main" val="1216568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Acknowledgments</a:t>
            </a:r>
            <a:endParaRPr lang="en-US" dirty="0"/>
          </a:p>
        </p:txBody>
      </p:sp>
      <p:sp>
        <p:nvSpPr>
          <p:cNvPr id="3" name="Content Placeholder 2"/>
          <p:cNvSpPr>
            <a:spLocks noGrp="1"/>
          </p:cNvSpPr>
          <p:nvPr>
            <p:ph idx="1"/>
          </p:nvPr>
        </p:nvSpPr>
        <p:spPr/>
        <p:txBody>
          <a:bodyPr/>
          <a:lstStyle/>
          <a:p>
            <a:r>
              <a:rPr lang="en-US" dirty="0" smtClean="0"/>
              <a:t>NSF</a:t>
            </a:r>
          </a:p>
          <a:p>
            <a:r>
              <a:rPr lang="en-US" dirty="0" smtClean="0"/>
              <a:t>GSRC</a:t>
            </a:r>
          </a:p>
          <a:p>
            <a:r>
              <a:rPr lang="en-US" dirty="0" smtClean="0"/>
              <a:t>SRC</a:t>
            </a:r>
          </a:p>
          <a:p>
            <a:r>
              <a:rPr lang="en-US" dirty="0" err="1" smtClean="0"/>
              <a:t>CyLab</a:t>
            </a:r>
            <a:endParaRPr lang="en-US" dirty="0" smtClean="0"/>
          </a:p>
          <a:p>
            <a:r>
              <a:rPr lang="en-US" dirty="0" smtClean="0"/>
              <a:t>AMD, Google, Facebook, HP Labs, Huawei, IBM, Intel, Microsoft, </a:t>
            </a:r>
            <a:r>
              <a:rPr lang="en-US" dirty="0" err="1" smtClean="0"/>
              <a:t>Nvidia</a:t>
            </a:r>
            <a:r>
              <a:rPr lang="en-US" dirty="0" smtClean="0"/>
              <a:t>, Oracle, Qualcomm, Rambus, Samsung, Seagate, VMware</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112</a:t>
            </a:fld>
            <a:endParaRPr lang="en-US"/>
          </a:p>
        </p:txBody>
      </p:sp>
    </p:spTree>
    <p:extLst>
      <p:ext uri="{BB962C8B-B14F-4D97-AF65-F5344CB8AC3E}">
        <p14:creationId xmlns:p14="http://schemas.microsoft.com/office/powerpoint/2010/main" val="42028864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Source Tools</a:t>
            </a:r>
            <a:endParaRPr lang="en-US" dirty="0"/>
          </a:p>
        </p:txBody>
      </p:sp>
      <p:sp>
        <p:nvSpPr>
          <p:cNvPr id="3" name="Content Placeholder 2"/>
          <p:cNvSpPr>
            <a:spLocks noGrp="1"/>
          </p:cNvSpPr>
          <p:nvPr>
            <p:ph idx="1"/>
          </p:nvPr>
        </p:nvSpPr>
        <p:spPr>
          <a:xfrm>
            <a:off x="228600" y="836712"/>
            <a:ext cx="8610600" cy="5193723"/>
          </a:xfrm>
        </p:spPr>
        <p:txBody>
          <a:bodyPr/>
          <a:lstStyle/>
          <a:p>
            <a:r>
              <a:rPr lang="en-US" dirty="0" err="1" smtClean="0">
                <a:solidFill>
                  <a:srgbClr val="0000FF"/>
                </a:solidFill>
              </a:rPr>
              <a:t>Rowhammer</a:t>
            </a:r>
            <a:r>
              <a:rPr lang="en-US" dirty="0" smtClean="0">
                <a:solidFill>
                  <a:srgbClr val="0000FF"/>
                </a:solidFill>
              </a:rPr>
              <a:t> </a:t>
            </a:r>
          </a:p>
          <a:p>
            <a:pPr lvl="1"/>
            <a:r>
              <a:rPr lang="en-US" dirty="0">
                <a:hlinkClick r:id="rId2"/>
              </a:rPr>
              <a:t>https://github.com/CMU-SAFARI/</a:t>
            </a:r>
            <a:r>
              <a:rPr lang="en-US" dirty="0" smtClean="0">
                <a:hlinkClick r:id="rId2"/>
              </a:rPr>
              <a:t>rowhammer</a:t>
            </a:r>
            <a:r>
              <a:rPr lang="en-US" dirty="0" smtClean="0"/>
              <a:t> </a:t>
            </a:r>
            <a:endParaRPr lang="en-US" dirty="0"/>
          </a:p>
          <a:p>
            <a:r>
              <a:rPr lang="en-US" dirty="0" err="1" smtClean="0">
                <a:solidFill>
                  <a:srgbClr val="0000FF"/>
                </a:solidFill>
              </a:rPr>
              <a:t>Ramulator</a:t>
            </a:r>
            <a:r>
              <a:rPr lang="en-US" dirty="0" smtClean="0">
                <a:solidFill>
                  <a:srgbClr val="0000FF"/>
                </a:solidFill>
              </a:rPr>
              <a:t> </a:t>
            </a:r>
          </a:p>
          <a:p>
            <a:pPr lvl="1"/>
            <a:r>
              <a:rPr lang="en-US" dirty="0" smtClean="0">
                <a:hlinkClick r:id="rId3"/>
              </a:rPr>
              <a:t>https</a:t>
            </a:r>
            <a:r>
              <a:rPr lang="en-US" dirty="0">
                <a:hlinkClick r:id="rId3"/>
              </a:rPr>
              <a:t>://github.com/CMU-SAFARI/ramulator</a:t>
            </a:r>
            <a:r>
              <a:rPr lang="en-US" dirty="0"/>
              <a:t> </a:t>
            </a:r>
            <a:endParaRPr lang="en-US" dirty="0" smtClean="0"/>
          </a:p>
          <a:p>
            <a:r>
              <a:rPr lang="en-US" dirty="0" err="1" smtClean="0">
                <a:solidFill>
                  <a:srgbClr val="0000FF"/>
                </a:solidFill>
              </a:rPr>
              <a:t>MemSim</a:t>
            </a:r>
            <a:endParaRPr lang="en-US" dirty="0" smtClean="0">
              <a:solidFill>
                <a:srgbClr val="0000FF"/>
              </a:solidFill>
            </a:endParaRPr>
          </a:p>
          <a:p>
            <a:pPr lvl="1"/>
            <a:r>
              <a:rPr lang="en-US" dirty="0">
                <a:hlinkClick r:id="rId4"/>
              </a:rPr>
              <a:t>https://github.com/CMU-SAFARI/</a:t>
            </a:r>
            <a:r>
              <a:rPr lang="en-US" dirty="0" smtClean="0">
                <a:hlinkClick r:id="rId4"/>
              </a:rPr>
              <a:t>memsim</a:t>
            </a:r>
            <a:r>
              <a:rPr lang="en-US" dirty="0" smtClean="0"/>
              <a:t> </a:t>
            </a:r>
            <a:endParaRPr lang="en-US" dirty="0" smtClean="0"/>
          </a:p>
          <a:p>
            <a:r>
              <a:rPr lang="en-US" dirty="0" err="1" smtClean="0">
                <a:solidFill>
                  <a:srgbClr val="0000FF"/>
                </a:solidFill>
              </a:rPr>
              <a:t>NOCulator</a:t>
            </a:r>
            <a:endParaRPr lang="en-US" dirty="0" smtClean="0">
              <a:solidFill>
                <a:srgbClr val="0000FF"/>
              </a:solidFill>
            </a:endParaRPr>
          </a:p>
          <a:p>
            <a:pPr lvl="1"/>
            <a:r>
              <a:rPr lang="en-US" dirty="0">
                <a:hlinkClick r:id="rId5"/>
              </a:rPr>
              <a:t>https://github.com/CMU-SAFARI/</a:t>
            </a:r>
            <a:r>
              <a:rPr lang="en-US" dirty="0" smtClean="0">
                <a:hlinkClick r:id="rId5"/>
              </a:rPr>
              <a:t>NOCulator</a:t>
            </a:r>
            <a:r>
              <a:rPr lang="en-US" dirty="0" smtClean="0"/>
              <a:t> </a:t>
            </a:r>
          </a:p>
          <a:p>
            <a:r>
              <a:rPr lang="en-US" dirty="0" smtClean="0">
                <a:solidFill>
                  <a:srgbClr val="0000FF"/>
                </a:solidFill>
              </a:rPr>
              <a:t>DRAM Error Model</a:t>
            </a:r>
          </a:p>
          <a:p>
            <a:pPr lvl="1"/>
            <a:r>
              <a:rPr lang="en-US" dirty="0">
                <a:hlinkClick r:id="rId6"/>
              </a:rPr>
              <a:t>http://www.ece.cmu.edu/~safari/tools/memerr/</a:t>
            </a:r>
            <a:r>
              <a:rPr lang="en-US" dirty="0" smtClean="0">
                <a:hlinkClick r:id="rId6"/>
              </a:rPr>
              <a:t>index.html</a:t>
            </a:r>
            <a:r>
              <a:rPr lang="en-US" dirty="0" smtClean="0"/>
              <a:t> </a:t>
            </a:r>
          </a:p>
          <a:p>
            <a:pPr lvl="1"/>
            <a:endParaRPr lang="en-US" sz="1200" dirty="0" smtClean="0"/>
          </a:p>
          <a:p>
            <a:r>
              <a:rPr lang="en-US" dirty="0" smtClean="0">
                <a:solidFill>
                  <a:srgbClr val="FF0000"/>
                </a:solidFill>
              </a:rPr>
              <a:t>Other open-source software from my group</a:t>
            </a:r>
          </a:p>
          <a:p>
            <a:pPr lvl="1"/>
            <a:r>
              <a:rPr lang="en-US" dirty="0">
                <a:hlinkClick r:id="rId7"/>
              </a:rPr>
              <a:t>https://github.com/CMU-SAFARI</a:t>
            </a:r>
            <a:r>
              <a:rPr lang="en-US" dirty="0" smtClean="0">
                <a:hlinkClick r:id="rId7"/>
              </a:rPr>
              <a:t>/</a:t>
            </a:r>
            <a:r>
              <a:rPr lang="en-US" dirty="0" smtClean="0"/>
              <a:t> </a:t>
            </a:r>
          </a:p>
          <a:p>
            <a:pPr lvl="1"/>
            <a:r>
              <a:rPr lang="en-US" dirty="0">
                <a:hlinkClick r:id="rId8"/>
              </a:rPr>
              <a:t>http://www.ece.cmu.edu/~safari/</a:t>
            </a:r>
            <a:r>
              <a:rPr lang="en-US" dirty="0" smtClean="0">
                <a:hlinkClick r:id="rId8"/>
              </a:rPr>
              <a:t>tools.html</a:t>
            </a:r>
            <a:r>
              <a:rPr lang="en-US" dirty="0" smtClean="0"/>
              <a:t> </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113</a:t>
            </a:fld>
            <a:endParaRPr lang="en-US"/>
          </a:p>
        </p:txBody>
      </p:sp>
    </p:spTree>
    <p:extLst>
      <p:ext uri="{BB962C8B-B14F-4D97-AF65-F5344CB8AC3E}">
        <p14:creationId xmlns:p14="http://schemas.microsoft.com/office/powerpoint/2010/main" val="2036462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Referenced Papers</a:t>
            </a:r>
            <a:endParaRPr lang="en-US" dirty="0"/>
          </a:p>
        </p:txBody>
      </p:sp>
      <p:sp>
        <p:nvSpPr>
          <p:cNvPr id="3" name="Content Placeholder 2"/>
          <p:cNvSpPr>
            <a:spLocks noGrp="1"/>
          </p:cNvSpPr>
          <p:nvPr>
            <p:ph idx="1"/>
          </p:nvPr>
        </p:nvSpPr>
        <p:spPr/>
        <p:txBody>
          <a:bodyPr/>
          <a:lstStyle/>
          <a:p>
            <a:endParaRPr lang="en-US" dirty="0" smtClean="0"/>
          </a:p>
          <a:p>
            <a:r>
              <a:rPr lang="en-US" dirty="0" smtClean="0"/>
              <a:t>All are available at</a:t>
            </a:r>
          </a:p>
          <a:p>
            <a:pPr marL="344487" lvl="1" indent="0">
              <a:buNone/>
            </a:pPr>
            <a:r>
              <a:rPr lang="en-US" dirty="0">
                <a:hlinkClick r:id="rId2"/>
              </a:rPr>
              <a:t>http://users.ece.cmu.edu/~omutlu/</a:t>
            </a:r>
            <a:r>
              <a:rPr lang="en-US" dirty="0" smtClean="0">
                <a:hlinkClick r:id="rId2"/>
              </a:rPr>
              <a:t>projects.htm</a:t>
            </a:r>
            <a:endParaRPr lang="en-US" dirty="0" smtClean="0"/>
          </a:p>
          <a:p>
            <a:pPr marL="344487" lvl="1" indent="0">
              <a:buNone/>
            </a:pPr>
            <a:r>
              <a:rPr lang="en-US" dirty="0">
                <a:hlinkClick r:id="rId3"/>
              </a:rPr>
              <a:t>http://scholar.google.com/citations?user=7XyGUGkAAAAJ&amp;hl=en</a:t>
            </a:r>
            <a:endParaRPr lang="en-US" dirty="0"/>
          </a:p>
          <a:p>
            <a:pPr marL="344487" lvl="1" indent="0">
              <a:buNone/>
            </a:pPr>
            <a:endParaRPr lang="en-US" dirty="0"/>
          </a:p>
          <a:p>
            <a:r>
              <a:rPr lang="en-US" dirty="0" smtClean="0"/>
              <a:t>A detailed accompanying overview paper</a:t>
            </a:r>
          </a:p>
          <a:p>
            <a:pPr lvl="1"/>
            <a:endParaRPr lang="en-US" u="sng" dirty="0" smtClean="0"/>
          </a:p>
          <a:p>
            <a:pPr lvl="1"/>
            <a:r>
              <a:rPr lang="en-US" dirty="0" smtClean="0"/>
              <a:t>Onur </a:t>
            </a:r>
            <a:r>
              <a:rPr lang="en-US" dirty="0"/>
              <a:t>Mutlu and Lavanya Subramanian,</a:t>
            </a:r>
            <a:br>
              <a:rPr lang="en-US" dirty="0"/>
            </a:br>
            <a:r>
              <a:rPr lang="en-US" b="1" dirty="0">
                <a:hlinkClick r:id="rId4"/>
              </a:rPr>
              <a:t>"Research Problems and Opportunities in Memory Systems"</a:t>
            </a:r>
            <a:r>
              <a:rPr lang="en-US" dirty="0"/>
              <a:t/>
            </a:r>
            <a:br>
              <a:rPr lang="en-US" dirty="0"/>
            </a:br>
            <a:r>
              <a:rPr lang="en-US" i="1" dirty="0"/>
              <a:t>Invited Article in </a:t>
            </a:r>
            <a:r>
              <a:rPr lang="en-US" i="1" dirty="0">
                <a:hlinkClick r:id="rId5"/>
              </a:rPr>
              <a:t>Supercomputing Frontiers and Innovations</a:t>
            </a:r>
            <a:r>
              <a:rPr lang="en-US" i="1" dirty="0"/>
              <a:t> (</a:t>
            </a:r>
            <a:r>
              <a:rPr lang="en-US" b="1" i="1" dirty="0"/>
              <a:t>SUPERFRI</a:t>
            </a:r>
            <a:r>
              <a:rPr lang="en-US" i="1" dirty="0"/>
              <a:t>)</a:t>
            </a:r>
            <a:r>
              <a:rPr lang="en-US" dirty="0"/>
              <a:t>, 2015. </a:t>
            </a:r>
            <a:endParaRPr lang="en-US" dirty="0" smtClean="0"/>
          </a:p>
          <a:p>
            <a:endParaRPr lang="en-US" dirty="0" smtClean="0"/>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114</a:t>
            </a:fld>
            <a:endParaRPr lang="en-US"/>
          </a:p>
        </p:txBody>
      </p:sp>
    </p:spTree>
    <p:extLst>
      <p:ext uri="{BB962C8B-B14F-4D97-AF65-F5344CB8AC3E}">
        <p14:creationId xmlns:p14="http://schemas.microsoft.com/office/powerpoint/2010/main" val="3921872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Videos and Course Materials</a:t>
            </a:r>
            <a:endParaRPr lang="en-US" dirty="0"/>
          </a:p>
        </p:txBody>
      </p:sp>
      <p:sp>
        <p:nvSpPr>
          <p:cNvPr id="3" name="Content Placeholder 2"/>
          <p:cNvSpPr>
            <a:spLocks noGrp="1"/>
          </p:cNvSpPr>
          <p:nvPr>
            <p:ph idx="1"/>
          </p:nvPr>
        </p:nvSpPr>
        <p:spPr>
          <a:xfrm>
            <a:off x="228600" y="997527"/>
            <a:ext cx="8915400" cy="5193723"/>
          </a:xfrm>
        </p:spPr>
        <p:txBody>
          <a:bodyPr/>
          <a:lstStyle/>
          <a:p>
            <a:r>
              <a:rPr lang="en-US" b="1" dirty="0">
                <a:hlinkClick r:id="rId2"/>
              </a:rPr>
              <a:t>Undergraduate Computer Architecture Course Lecture Videos</a:t>
            </a:r>
            <a:r>
              <a:rPr lang="en-US" b="1" dirty="0"/>
              <a:t> (</a:t>
            </a:r>
            <a:r>
              <a:rPr lang="en-US" b="1" dirty="0">
                <a:hlinkClick r:id="rId3"/>
              </a:rPr>
              <a:t>2013</a:t>
            </a:r>
            <a:r>
              <a:rPr lang="en-US" b="1" dirty="0"/>
              <a:t>, </a:t>
            </a:r>
            <a:r>
              <a:rPr lang="en-US" b="1" dirty="0">
                <a:hlinkClick r:id="rId4"/>
              </a:rPr>
              <a:t>2014</a:t>
            </a:r>
            <a:r>
              <a:rPr lang="en-US" b="1" dirty="0"/>
              <a:t>, </a:t>
            </a:r>
            <a:r>
              <a:rPr lang="en-US" b="1" dirty="0">
                <a:hlinkClick r:id="rId5"/>
              </a:rPr>
              <a:t>2015</a:t>
            </a:r>
            <a:r>
              <a:rPr lang="en-US" b="1" dirty="0"/>
              <a:t>) </a:t>
            </a:r>
          </a:p>
          <a:p>
            <a:endParaRPr lang="en-US" sz="1800" b="1" dirty="0" smtClean="0">
              <a:hlinkClick r:id="rId6"/>
            </a:endParaRPr>
          </a:p>
          <a:p>
            <a:r>
              <a:rPr lang="en-US" b="1" dirty="0" smtClean="0">
                <a:hlinkClick r:id="rId6"/>
              </a:rPr>
              <a:t>Undergraduate </a:t>
            </a:r>
            <a:r>
              <a:rPr lang="en-US" b="1" dirty="0">
                <a:hlinkClick r:id="rId6"/>
              </a:rPr>
              <a:t>Computer Architecture Course Materials</a:t>
            </a:r>
            <a:r>
              <a:rPr lang="en-US" b="1" dirty="0"/>
              <a:t> (</a:t>
            </a:r>
            <a:r>
              <a:rPr lang="en-US" b="1" dirty="0">
                <a:hlinkClick r:id="rId6"/>
              </a:rPr>
              <a:t>2013</a:t>
            </a:r>
            <a:r>
              <a:rPr lang="en-US" b="1" dirty="0"/>
              <a:t>, </a:t>
            </a:r>
            <a:r>
              <a:rPr lang="en-US" b="1" dirty="0">
                <a:hlinkClick r:id="rId7"/>
              </a:rPr>
              <a:t>2014</a:t>
            </a:r>
            <a:r>
              <a:rPr lang="en-US" b="1" dirty="0"/>
              <a:t>, </a:t>
            </a:r>
            <a:r>
              <a:rPr lang="en-US" b="1" dirty="0">
                <a:hlinkClick r:id="rId8"/>
              </a:rPr>
              <a:t>2015</a:t>
            </a:r>
            <a:r>
              <a:rPr lang="en-US" b="1" dirty="0"/>
              <a:t>) </a:t>
            </a:r>
          </a:p>
          <a:p>
            <a:endParaRPr lang="en-US" sz="1800" b="1" dirty="0" smtClean="0">
              <a:hlinkClick r:id="rId9"/>
            </a:endParaRPr>
          </a:p>
          <a:p>
            <a:r>
              <a:rPr lang="en-US" b="1" dirty="0" smtClean="0">
                <a:hlinkClick r:id="rId9"/>
              </a:rPr>
              <a:t>Graduate </a:t>
            </a:r>
            <a:r>
              <a:rPr lang="en-US" b="1" dirty="0">
                <a:hlinkClick r:id="rId9"/>
              </a:rPr>
              <a:t>Computer Architecture Course Materials</a:t>
            </a:r>
            <a:r>
              <a:rPr lang="en-US" b="1" dirty="0"/>
              <a:t> (</a:t>
            </a:r>
            <a:r>
              <a:rPr lang="en-US" b="1" dirty="0">
                <a:hlinkClick r:id="rId10"/>
              </a:rPr>
              <a:t>Lecture Videos</a:t>
            </a:r>
            <a:r>
              <a:rPr lang="en-US" b="1" dirty="0"/>
              <a:t>)</a:t>
            </a:r>
          </a:p>
          <a:p>
            <a:endParaRPr lang="en-US" sz="1800" b="1" dirty="0" smtClean="0">
              <a:hlinkClick r:id="rId11"/>
            </a:endParaRPr>
          </a:p>
          <a:p>
            <a:r>
              <a:rPr lang="en-US" b="1" dirty="0" smtClean="0">
                <a:hlinkClick r:id="rId11"/>
              </a:rPr>
              <a:t>Parallel </a:t>
            </a:r>
            <a:r>
              <a:rPr lang="en-US" b="1" dirty="0">
                <a:hlinkClick r:id="rId11"/>
              </a:rPr>
              <a:t>Computer Architecture Course Materials</a:t>
            </a:r>
            <a:r>
              <a:rPr lang="en-US" b="1" dirty="0"/>
              <a:t> (</a:t>
            </a:r>
            <a:r>
              <a:rPr lang="en-US" b="1" dirty="0">
                <a:hlinkClick r:id="rId12"/>
              </a:rPr>
              <a:t>Lecture Videos</a:t>
            </a:r>
            <a:r>
              <a:rPr lang="en-US" b="1" dirty="0"/>
              <a:t>)</a:t>
            </a:r>
          </a:p>
          <a:p>
            <a:endParaRPr lang="en-US" sz="1800" b="1" dirty="0" smtClean="0">
              <a:hlinkClick r:id="rId13"/>
            </a:endParaRPr>
          </a:p>
          <a:p>
            <a:r>
              <a:rPr lang="en-US" b="1" dirty="0" smtClean="0">
                <a:hlinkClick r:id="rId13"/>
              </a:rPr>
              <a:t>Memory </a:t>
            </a:r>
            <a:r>
              <a:rPr lang="en-US" b="1" dirty="0">
                <a:hlinkClick r:id="rId13"/>
              </a:rPr>
              <a:t>Systems Short Course Materials</a:t>
            </a:r>
            <a:r>
              <a:rPr lang="en-US" b="1" dirty="0"/>
              <a:t> </a:t>
            </a:r>
            <a:endParaRPr lang="en-US" b="1" dirty="0" smtClean="0"/>
          </a:p>
          <a:p>
            <a:pPr marL="0" indent="0">
              <a:buNone/>
            </a:pPr>
            <a:r>
              <a:rPr lang="en-US" b="1" dirty="0"/>
              <a:t> </a:t>
            </a:r>
            <a:r>
              <a:rPr lang="en-US" b="1" dirty="0" smtClean="0"/>
              <a:t>   (</a:t>
            </a:r>
            <a:r>
              <a:rPr lang="en-US" b="1" dirty="0">
                <a:hlinkClick r:id="rId14"/>
              </a:rPr>
              <a:t>Lecture Video on Main Memory and DRAM Basics</a:t>
            </a:r>
            <a:r>
              <a:rPr lang="en-US" b="1" dirty="0"/>
              <a:t>)</a:t>
            </a:r>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115</a:t>
            </a:fld>
            <a:endParaRPr lang="en-US">
              <a:solidFill>
                <a:srgbClr val="000000"/>
              </a:solidFill>
            </a:endParaRPr>
          </a:p>
        </p:txBody>
      </p:sp>
    </p:spTree>
    <p:extLst>
      <p:ext uri="{BB962C8B-B14F-4D97-AF65-F5344CB8AC3E}">
        <p14:creationId xmlns:p14="http://schemas.microsoft.com/office/powerpoint/2010/main" val="6298327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Thank you.</a:t>
            </a:r>
            <a:endParaRPr lang="en-US" dirty="0"/>
          </a:p>
        </p:txBody>
      </p:sp>
      <p:sp>
        <p:nvSpPr>
          <p:cNvPr id="6" name="Subtitle 5"/>
          <p:cNvSpPr>
            <a:spLocks noGrp="1"/>
          </p:cNvSpPr>
          <p:nvPr>
            <p:ph type="subTitle" idx="1"/>
          </p:nvPr>
        </p:nvSpPr>
        <p:spPr/>
        <p:txBody>
          <a:bodyPr/>
          <a:lstStyle/>
          <a:p>
            <a:endParaRPr lang="en-US" dirty="0"/>
          </a:p>
          <a:p>
            <a:r>
              <a:rPr lang="en-US" dirty="0" smtClean="0">
                <a:hlinkClick r:id="rId2"/>
              </a:rPr>
              <a:t>onur@cmu.edu</a:t>
            </a:r>
            <a:endParaRPr lang="en-US" dirty="0" smtClean="0"/>
          </a:p>
          <a:p>
            <a:r>
              <a:rPr lang="en-US" dirty="0">
                <a:hlinkClick r:id="rId3"/>
              </a:rPr>
              <a:t>http://users.ece.cmu.edu/~omutlu</a:t>
            </a:r>
            <a:r>
              <a:rPr lang="en-US" dirty="0" smtClean="0">
                <a:hlinkClick r:id="rId3"/>
              </a:rPr>
              <a:t>/</a:t>
            </a: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116</a:t>
            </a:fld>
            <a:endParaRPr lang="en-US" altLang="en-US"/>
          </a:p>
        </p:txBody>
      </p:sp>
    </p:spTree>
    <p:extLst>
      <p:ext uri="{BB962C8B-B14F-4D97-AF65-F5344CB8AC3E}">
        <p14:creationId xmlns:p14="http://schemas.microsoft.com/office/powerpoint/2010/main" val="26369940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515616"/>
            <a:ext cx="8382000" cy="2057400"/>
          </a:xfrm>
        </p:spPr>
        <p:txBody>
          <a:bodyPr>
            <a:normAutofit/>
          </a:bodyPr>
          <a:lstStyle/>
          <a:p>
            <a:pPr algn="ctr"/>
            <a:r>
              <a:rPr lang="en-US" sz="4400" dirty="0"/>
              <a:t>Rethinking </a:t>
            </a:r>
            <a:r>
              <a:rPr lang="en-US" sz="4400" dirty="0" smtClean="0"/>
              <a:t>Memory</a:t>
            </a:r>
            <a:r>
              <a:rPr lang="en-US" sz="4400" dirty="0"/>
              <a:t> </a:t>
            </a:r>
            <a:r>
              <a:rPr lang="en-US" sz="4400" dirty="0" smtClean="0"/>
              <a:t>System </a:t>
            </a:r>
            <a:r>
              <a:rPr lang="en-US" sz="4400" dirty="0"/>
              <a:t>Design </a:t>
            </a:r>
            <a:r>
              <a:rPr lang="en-US" sz="4400" dirty="0" smtClean="0"/>
              <a:t/>
            </a:r>
            <a:br>
              <a:rPr lang="en-US" sz="4400" dirty="0" smtClean="0"/>
            </a:br>
            <a:r>
              <a:rPr lang="en-US" sz="4400" dirty="0" smtClean="0"/>
              <a:t>(for Data-Intensive Computing)</a:t>
            </a:r>
            <a:endParaRPr lang="en-US" sz="4400" dirty="0"/>
          </a:p>
        </p:txBody>
      </p:sp>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onur@cmu.edu</a:t>
            </a:r>
            <a:endParaRPr lang="en-US" sz="2200" dirty="0" smtClean="0"/>
          </a:p>
          <a:p>
            <a:r>
              <a:rPr lang="en-US" sz="2200" dirty="0">
                <a:hlinkClick r:id="rId4"/>
              </a:rPr>
              <a:t>http://users.ece.cmu.edu/~omutlu</a:t>
            </a:r>
            <a:r>
              <a:rPr lang="en-US" sz="2200" dirty="0" smtClean="0">
                <a:hlinkClick r:id="rId4"/>
              </a:rPr>
              <a:t>/</a:t>
            </a:r>
            <a:endParaRPr lang="en-US" sz="2200" dirty="0" smtClean="0"/>
          </a:p>
          <a:p>
            <a:r>
              <a:rPr lang="en-US" sz="2200" dirty="0" smtClean="0"/>
              <a:t>July </a:t>
            </a:r>
            <a:r>
              <a:rPr lang="en-US" sz="2200" dirty="0" smtClean="0"/>
              <a:t>20</a:t>
            </a:r>
            <a:r>
              <a:rPr lang="en-US" sz="2200" dirty="0" smtClean="0"/>
              <a:t>, </a:t>
            </a:r>
            <a:r>
              <a:rPr lang="en-US" sz="2200" dirty="0" smtClean="0"/>
              <a:t>2015</a:t>
            </a:r>
          </a:p>
          <a:p>
            <a:r>
              <a:rPr lang="en-US" sz="2200" dirty="0" smtClean="0"/>
              <a:t>SAMOS Keynote</a:t>
            </a:r>
            <a:endParaRPr lang="en-US" sz="2200" dirty="0" smtClean="0"/>
          </a:p>
          <a:p>
            <a:endParaRPr lang="en-US" sz="2200" dirty="0" smtClean="0"/>
          </a:p>
          <a:p>
            <a:pPr algn="l"/>
            <a:endParaRPr lang="en-US" sz="2200" dirty="0"/>
          </a:p>
        </p:txBody>
      </p:sp>
      <p:pic>
        <p:nvPicPr>
          <p:cNvPr id="6" name="Picture 5" descr="Burgundy_CMU_JPG_Logo.jpg"/>
          <p:cNvPicPr>
            <a:picLocks noChangeAspect="1"/>
          </p:cNvPicPr>
          <p:nvPr/>
        </p:nvPicPr>
        <p:blipFill>
          <a:blip r:embed="rId5" cstate="print"/>
          <a:stretch>
            <a:fillRect/>
          </a:stretch>
        </p:blipFill>
        <p:spPr>
          <a:xfrm>
            <a:off x="2571736" y="5661248"/>
            <a:ext cx="3786214" cy="1367244"/>
          </a:xfrm>
          <a:prstGeom prst="rect">
            <a:avLst/>
          </a:prstGeom>
        </p:spPr>
      </p:pic>
      <p:pic>
        <p:nvPicPr>
          <p:cNvPr id="7" name="Picture 6" descr="safari.png"/>
          <p:cNvPicPr>
            <a:picLocks noChangeAspect="1"/>
          </p:cNvPicPr>
          <p:nvPr/>
        </p:nvPicPr>
        <p:blipFill>
          <a:blip r:embed="rId6"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74134464"/>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Another Talk: NAND Flash Scaling Challenges</a:t>
            </a:r>
            <a:endParaRPr lang="en-US" sz="3600" dirty="0"/>
          </a:p>
        </p:txBody>
      </p:sp>
      <p:sp>
        <p:nvSpPr>
          <p:cNvPr id="3" name="Content Placeholder 2"/>
          <p:cNvSpPr>
            <a:spLocks noGrp="1"/>
          </p:cNvSpPr>
          <p:nvPr>
            <p:ph idx="1"/>
          </p:nvPr>
        </p:nvSpPr>
        <p:spPr>
          <a:xfrm>
            <a:off x="228600" y="908720"/>
            <a:ext cx="8807896" cy="5256584"/>
          </a:xfrm>
        </p:spPr>
        <p:txBody>
          <a:bodyPr/>
          <a:lstStyle/>
          <a:p>
            <a:r>
              <a:rPr lang="en-US" sz="1800" dirty="0" smtClean="0"/>
              <a:t>Onur Mutlu,</a:t>
            </a:r>
            <a:r>
              <a:rPr lang="en-US" sz="1800" dirty="0"/>
              <a:t/>
            </a:r>
            <a:br>
              <a:rPr lang="en-US" sz="1800" dirty="0"/>
            </a:br>
            <a:r>
              <a:rPr lang="en-US" sz="1800" b="1" dirty="0" smtClean="0">
                <a:hlinkClick r:id="rId2"/>
              </a:rPr>
              <a:t>"</a:t>
            </a:r>
            <a:r>
              <a:rPr lang="en-US" sz="1800" b="1" dirty="0">
                <a:hlinkClick r:id="rId2"/>
              </a:rPr>
              <a:t>Error Analysis and Management for MLC NAND Flash Memory"</a:t>
            </a:r>
            <a:r>
              <a:rPr lang="en-US" sz="1800" dirty="0"/>
              <a:t/>
            </a:r>
            <a:br>
              <a:rPr lang="en-US" sz="1800" dirty="0"/>
            </a:br>
            <a:r>
              <a:rPr lang="en-US" sz="1800" i="1" dirty="0"/>
              <a:t>Technical talk at </a:t>
            </a:r>
            <a:r>
              <a:rPr lang="en-US" sz="1800" i="1" dirty="0">
                <a:hlinkClick r:id="rId3"/>
              </a:rPr>
              <a:t>Flash Memory Summit 2014</a:t>
            </a:r>
            <a:r>
              <a:rPr lang="en-US" sz="1800" i="1" dirty="0"/>
              <a:t> (</a:t>
            </a:r>
            <a:r>
              <a:rPr lang="en-US" sz="1800" b="1" i="1" dirty="0"/>
              <a:t>FMS</a:t>
            </a:r>
            <a:r>
              <a:rPr lang="en-US" sz="1800" i="1" dirty="0"/>
              <a:t>)</a:t>
            </a:r>
            <a:r>
              <a:rPr lang="en-US" sz="1800" dirty="0"/>
              <a:t>, Santa Clara, CA, August 2014. </a:t>
            </a:r>
            <a:r>
              <a:rPr lang="en-US" sz="1800" dirty="0">
                <a:hlinkClick r:id="rId4"/>
              </a:rPr>
              <a:t>Slides (ppt)</a:t>
            </a:r>
            <a:r>
              <a:rPr lang="en-US" sz="1800" dirty="0"/>
              <a:t> </a:t>
            </a:r>
            <a:r>
              <a:rPr lang="en-US" sz="1800" dirty="0">
                <a:hlinkClick r:id="rId2"/>
              </a:rPr>
              <a:t>(pdf)</a:t>
            </a:r>
            <a:r>
              <a:rPr lang="en-US" sz="1800" dirty="0"/>
              <a:t> </a:t>
            </a:r>
            <a:endParaRPr lang="en-US" sz="1800" dirty="0" smtClean="0"/>
          </a:p>
          <a:p>
            <a:endParaRPr lang="en-US" sz="800" dirty="0" smtClean="0"/>
          </a:p>
          <a:p>
            <a:endParaRPr lang="en-US" sz="800" dirty="0"/>
          </a:p>
          <a:p>
            <a:pPr marL="0" indent="0">
              <a:buNone/>
            </a:pPr>
            <a:r>
              <a:rPr lang="en-US" sz="1500" dirty="0" err="1" smtClean="0"/>
              <a:t>Cai</a:t>
            </a:r>
            <a:r>
              <a:rPr lang="en-US" sz="1500" dirty="0"/>
              <a:t>+, “</a:t>
            </a:r>
            <a:r>
              <a:rPr lang="en-US" sz="1500" dirty="0">
                <a:solidFill>
                  <a:srgbClr val="0000FF"/>
                </a:solidFill>
              </a:rPr>
              <a:t>Error Patterns in MLC NAND Flash Memory: Measurement, Characterization, and </a:t>
            </a:r>
            <a:r>
              <a:rPr lang="en-US" sz="1500" dirty="0" smtClean="0">
                <a:solidFill>
                  <a:srgbClr val="0000FF"/>
                </a:solidFill>
              </a:rPr>
              <a:t>Analysis</a:t>
            </a:r>
            <a:r>
              <a:rPr lang="en-US" sz="1500" dirty="0" smtClean="0"/>
              <a:t>,</a:t>
            </a:r>
            <a:r>
              <a:rPr lang="en-US" sz="1500" dirty="0"/>
              <a:t>” DATE 2012</a:t>
            </a:r>
            <a:r>
              <a:rPr lang="en-US" sz="1500" dirty="0" smtClean="0"/>
              <a:t>.</a:t>
            </a:r>
          </a:p>
          <a:p>
            <a:pPr marL="0" indent="0">
              <a:buNone/>
            </a:pPr>
            <a:r>
              <a:rPr lang="en-US" sz="1500" dirty="0" err="1" smtClean="0"/>
              <a:t>Cai</a:t>
            </a:r>
            <a:r>
              <a:rPr lang="en-US" sz="1500" dirty="0"/>
              <a:t>+, “</a:t>
            </a:r>
            <a:r>
              <a:rPr lang="en-US" sz="1500" dirty="0">
                <a:solidFill>
                  <a:srgbClr val="0000FF"/>
                </a:solidFill>
              </a:rPr>
              <a:t>Flash Correct-and-Refresh: Retention-Aware Error Management for Increased Flash Memory </a:t>
            </a:r>
            <a:r>
              <a:rPr lang="en-US" sz="1500" dirty="0" smtClean="0">
                <a:solidFill>
                  <a:srgbClr val="0000FF"/>
                </a:solidFill>
              </a:rPr>
              <a:t>Lifetime</a:t>
            </a:r>
            <a:r>
              <a:rPr lang="en-US" sz="1500" dirty="0" smtClean="0"/>
              <a:t>,” ICCD 2012.</a:t>
            </a:r>
          </a:p>
          <a:p>
            <a:pPr marL="0" indent="0">
              <a:buNone/>
            </a:pPr>
            <a:r>
              <a:rPr lang="en-US" sz="1500" dirty="0" err="1" smtClean="0"/>
              <a:t>Cai</a:t>
            </a:r>
            <a:r>
              <a:rPr lang="en-US" sz="1500" dirty="0"/>
              <a:t>+, “</a:t>
            </a:r>
            <a:r>
              <a:rPr lang="en-US" sz="1500" dirty="0">
                <a:solidFill>
                  <a:srgbClr val="0000FF"/>
                </a:solidFill>
              </a:rPr>
              <a:t>Threshold Voltage Distribution in MLC NAND Flash Memory: Characterization, Analysis and </a:t>
            </a:r>
            <a:r>
              <a:rPr lang="en-US" sz="1500" dirty="0" smtClean="0">
                <a:solidFill>
                  <a:srgbClr val="0000FF"/>
                </a:solidFill>
              </a:rPr>
              <a:t>Modeling</a:t>
            </a:r>
            <a:r>
              <a:rPr lang="en-US" sz="1500" dirty="0" smtClean="0"/>
              <a:t>,” DATE 2013.</a:t>
            </a:r>
          </a:p>
          <a:p>
            <a:pPr marL="0" indent="0">
              <a:buNone/>
            </a:pPr>
            <a:r>
              <a:rPr lang="en-US" sz="1500" dirty="0" err="1" smtClean="0"/>
              <a:t>Cai</a:t>
            </a:r>
            <a:r>
              <a:rPr lang="en-US" sz="1500" dirty="0"/>
              <a:t>+, “</a:t>
            </a:r>
            <a:r>
              <a:rPr lang="en-US" sz="1500" dirty="0">
                <a:solidFill>
                  <a:srgbClr val="0000FF"/>
                </a:solidFill>
              </a:rPr>
              <a:t>Error Analysis and Retention-Aware Error Management for NAND Flash </a:t>
            </a:r>
            <a:r>
              <a:rPr lang="en-US" sz="1500" dirty="0" smtClean="0">
                <a:solidFill>
                  <a:srgbClr val="0000FF"/>
                </a:solidFill>
              </a:rPr>
              <a:t>Memory</a:t>
            </a:r>
            <a:r>
              <a:rPr lang="en-US" sz="1500" dirty="0" smtClean="0"/>
              <a:t>,” Intel Technology Journal 2013.</a:t>
            </a:r>
          </a:p>
          <a:p>
            <a:pPr marL="0" indent="0">
              <a:buNone/>
            </a:pPr>
            <a:r>
              <a:rPr lang="en-US" sz="1500" dirty="0" err="1" smtClean="0"/>
              <a:t>Cai</a:t>
            </a:r>
            <a:r>
              <a:rPr lang="en-US" sz="1500" dirty="0"/>
              <a:t>+, “</a:t>
            </a:r>
            <a:r>
              <a:rPr lang="en-US" sz="1500" dirty="0">
                <a:solidFill>
                  <a:srgbClr val="0000FF"/>
                </a:solidFill>
              </a:rPr>
              <a:t>Program Interference in MLC NAND Flash Memory: Characterization, Modeling, and </a:t>
            </a:r>
            <a:r>
              <a:rPr lang="en-US" sz="1500" dirty="0" smtClean="0">
                <a:solidFill>
                  <a:srgbClr val="0000FF"/>
                </a:solidFill>
              </a:rPr>
              <a:t>Mitigation</a:t>
            </a:r>
            <a:r>
              <a:rPr lang="en-US" sz="1500" dirty="0" smtClean="0"/>
              <a:t>,” ICCD 2013.</a:t>
            </a:r>
          </a:p>
          <a:p>
            <a:pPr marL="0" indent="0">
              <a:buNone/>
            </a:pPr>
            <a:r>
              <a:rPr lang="en-US" sz="1500" dirty="0" err="1" smtClean="0"/>
              <a:t>Cai</a:t>
            </a:r>
            <a:r>
              <a:rPr lang="en-US" sz="1500" dirty="0"/>
              <a:t>+, “</a:t>
            </a:r>
            <a:r>
              <a:rPr lang="en-US" sz="1500" dirty="0">
                <a:solidFill>
                  <a:srgbClr val="0000FF"/>
                </a:solidFill>
              </a:rPr>
              <a:t>Neighbor-Cell Assisted Error Correction for MLC NAND Flash </a:t>
            </a:r>
            <a:r>
              <a:rPr lang="en-US" sz="1500" dirty="0" smtClean="0">
                <a:solidFill>
                  <a:srgbClr val="0000FF"/>
                </a:solidFill>
              </a:rPr>
              <a:t>Memories</a:t>
            </a:r>
            <a:r>
              <a:rPr lang="en-US" sz="1500" dirty="0" smtClean="0"/>
              <a:t>,” SIGMETRICS 2014.</a:t>
            </a:r>
          </a:p>
          <a:p>
            <a:pPr marL="0" indent="0">
              <a:buNone/>
            </a:pPr>
            <a:r>
              <a:rPr lang="en-US" sz="1500" dirty="0" err="1" smtClean="0"/>
              <a:t>Cai</a:t>
            </a:r>
            <a:r>
              <a:rPr lang="en-US" sz="1500" dirty="0"/>
              <a:t>+,</a:t>
            </a:r>
            <a:r>
              <a:rPr lang="en-US" sz="1500" dirty="0" smtClean="0"/>
              <a:t>”</a:t>
            </a:r>
            <a:r>
              <a:rPr lang="en-US" sz="1500" dirty="0" smtClean="0">
                <a:solidFill>
                  <a:srgbClr val="0000FF"/>
                </a:solidFill>
              </a:rPr>
              <a:t>Data </a:t>
            </a:r>
            <a:r>
              <a:rPr lang="en-US" sz="1500" dirty="0">
                <a:solidFill>
                  <a:srgbClr val="0000FF"/>
                </a:solidFill>
              </a:rPr>
              <a:t>Retention in MLC NAND Flash Memory: Characterization, Optimization and Recovery</a:t>
            </a:r>
            <a:r>
              <a:rPr lang="en-US" sz="1500" dirty="0"/>
              <a:t>,” HPCA 2015</a:t>
            </a:r>
            <a:r>
              <a:rPr lang="en-US" sz="1500" dirty="0" smtClean="0"/>
              <a:t>.</a:t>
            </a:r>
          </a:p>
          <a:p>
            <a:pPr marL="0" indent="0">
              <a:buNone/>
            </a:pPr>
            <a:r>
              <a:rPr lang="en-US" sz="1500" dirty="0" err="1" smtClean="0"/>
              <a:t>Cai</a:t>
            </a:r>
            <a:r>
              <a:rPr lang="en-US" sz="1500" dirty="0" smtClean="0"/>
              <a:t>+, “</a:t>
            </a:r>
            <a:r>
              <a:rPr lang="en-US" sz="1500" dirty="0">
                <a:solidFill>
                  <a:srgbClr val="0000FF"/>
                </a:solidFill>
              </a:rPr>
              <a:t>Read Disturb Errors in MLC NAND Flash Memory: Characterization and </a:t>
            </a:r>
            <a:r>
              <a:rPr lang="en-US" sz="1500" dirty="0" smtClean="0">
                <a:solidFill>
                  <a:srgbClr val="0000FF"/>
                </a:solidFill>
              </a:rPr>
              <a:t>Mitigation</a:t>
            </a:r>
            <a:r>
              <a:rPr lang="en-US" sz="1500" dirty="0" smtClean="0"/>
              <a:t>,” DSN 2015. </a:t>
            </a:r>
          </a:p>
          <a:p>
            <a:pPr marL="0" indent="0">
              <a:buNone/>
            </a:pPr>
            <a:r>
              <a:rPr lang="en-US" sz="1500" dirty="0" err="1" smtClean="0"/>
              <a:t>Luo</a:t>
            </a:r>
            <a:r>
              <a:rPr lang="en-US" sz="1500" dirty="0" smtClean="0"/>
              <a:t>+, “</a:t>
            </a:r>
            <a:r>
              <a:rPr lang="en-US" sz="1500" dirty="0" smtClean="0">
                <a:solidFill>
                  <a:srgbClr val="0000FF"/>
                </a:solidFill>
              </a:rPr>
              <a:t>WARM: Improving </a:t>
            </a:r>
            <a:r>
              <a:rPr lang="en-US" sz="1500" dirty="0">
                <a:solidFill>
                  <a:srgbClr val="0000FF"/>
                </a:solidFill>
              </a:rPr>
              <a:t>NAND Flash Memory Lifetime with Write-hotness Aware Retention </a:t>
            </a:r>
            <a:r>
              <a:rPr lang="en-US" sz="1500" dirty="0" smtClean="0">
                <a:solidFill>
                  <a:srgbClr val="0000FF"/>
                </a:solidFill>
              </a:rPr>
              <a:t>Management</a:t>
            </a:r>
            <a:r>
              <a:rPr lang="en-US" sz="1500" dirty="0" smtClean="0"/>
              <a:t>,” MSST 2015.</a:t>
            </a:r>
            <a:endParaRPr lang="en-US" sz="1500" dirty="0"/>
          </a:p>
          <a:p>
            <a:endParaRPr lang="en-US" sz="1700" dirty="0"/>
          </a:p>
          <a:p>
            <a:endParaRPr lang="en-US" sz="20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118</a:t>
            </a:fld>
            <a:endParaRPr lang="en-US" altLang="en-US"/>
          </a:p>
        </p:txBody>
      </p:sp>
    </p:spTree>
    <p:extLst>
      <p:ext uri="{BB962C8B-B14F-4D97-AF65-F5344CB8AC3E}">
        <p14:creationId xmlns:p14="http://schemas.microsoft.com/office/powerpoint/2010/main" val="23668380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Infrastructure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119</a:t>
            </a:fld>
            <a:endParaRPr lang="en-US" altLang="en-US"/>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Virtex-II Pro</a:t>
              </a:r>
            </a:p>
            <a:p>
              <a:pPr algn="ctr">
                <a:defRPr/>
              </a:pPr>
              <a:r>
                <a:rPr lang="en-US" sz="1800" kern="0" smtClea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Virtex-V FPGA</a:t>
            </a:r>
          </a:p>
          <a:p>
            <a:pPr algn="ctr">
              <a:defRPr/>
            </a:pPr>
            <a:r>
              <a:rPr lang="en-US" sz="1800" kern="0" smtClea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0066CC"/>
                </a:solidFill>
                <a:latin typeface="Tahoma"/>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5" name="Group 45"/>
          <p:cNvGrpSpPr>
            <a:grpSpLocks/>
          </p:cNvGrpSpPr>
          <p:nvPr/>
        </p:nvGrpSpPr>
        <p:grpSpPr bwMode="auto">
          <a:xfrm>
            <a:off x="5867400" y="4433888"/>
            <a:ext cx="2508250" cy="1814512"/>
            <a:chOff x="3696" y="3072"/>
            <a:chExt cx="1580" cy="1143"/>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7" name="Text Box 43"/>
            <p:cNvSpPr txBox="1">
              <a:spLocks noChangeArrowheads="1"/>
            </p:cNvSpPr>
            <p:nvPr/>
          </p:nvSpPr>
          <p:spPr bwMode="auto">
            <a:xfrm>
              <a:off x="3696" y="3984"/>
              <a:ext cx="1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smtClean="0">
              <a:solidFill>
                <a:sysClr val="windowText" lastClr="000000"/>
              </a:solidFill>
              <a:latin typeface="Tahoma"/>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3x-nm</a:t>
            </a:r>
          </a:p>
          <a:p>
            <a:pPr algn="ctr">
              <a:defRPr/>
            </a:pPr>
            <a:r>
              <a:rPr lang="en-US" sz="1800" kern="0" smtClean="0">
                <a:solidFill>
                  <a:srgbClr val="FFFF00"/>
                </a:solidFill>
              </a:rPr>
              <a:t>NAND Flash</a:t>
            </a:r>
          </a:p>
        </p:txBody>
      </p:sp>
      <p:sp>
        <p:nvSpPr>
          <p:cNvPr id="61" name="Rectangle 60"/>
          <p:cNvSpPr/>
          <p:nvPr/>
        </p:nvSpPr>
        <p:spPr>
          <a:xfrm>
            <a:off x="107504" y="5805264"/>
            <a:ext cx="5904656" cy="584776"/>
          </a:xfrm>
          <a:prstGeom prst="rect">
            <a:avLst/>
          </a:prstGeom>
        </p:spPr>
        <p:txBody>
          <a:bodyPr wrap="square">
            <a:spAutoFit/>
          </a:bodyPr>
          <a:lstStyle/>
          <a:p>
            <a:r>
              <a:rPr lang="en-US" sz="1600" dirty="0">
                <a:solidFill>
                  <a:srgbClr val="006633"/>
                </a:solidFill>
                <a:latin typeface="Tahoma"/>
              </a:rPr>
              <a:t>[</a:t>
            </a:r>
            <a:r>
              <a:rPr lang="en-US" sz="1600" dirty="0" err="1">
                <a:solidFill>
                  <a:srgbClr val="006633"/>
                </a:solidFill>
                <a:latin typeface="Tahoma"/>
              </a:rPr>
              <a:t>Cai</a:t>
            </a:r>
            <a:r>
              <a:rPr lang="en-US" sz="1600" dirty="0">
                <a:solidFill>
                  <a:srgbClr val="006633"/>
                </a:solidFill>
                <a:latin typeface="Tahoma"/>
              </a:rPr>
              <a:t>+, DATE 2012, ICCD 2012, DATE 2013, ITJ 2013, ICCD 2013, SIGMETRICS </a:t>
            </a:r>
            <a:r>
              <a:rPr lang="en-US" sz="1600" dirty="0" smtClean="0">
                <a:solidFill>
                  <a:srgbClr val="006633"/>
                </a:solidFill>
                <a:latin typeface="Tahoma"/>
              </a:rPr>
              <a:t>2014, HPCA 2015, DSN 2015, MSST 2015]</a:t>
            </a:r>
            <a:endParaRPr lang="en-US" sz="1600" dirty="0">
              <a:solidFill>
                <a:srgbClr val="000000"/>
              </a:solidFill>
              <a:latin typeface="Tahoma"/>
            </a:endParaRPr>
          </a:p>
        </p:txBody>
      </p:sp>
    </p:spTree>
    <p:extLst>
      <p:ext uri="{BB962C8B-B14F-4D97-AF65-F5344CB8AC3E}">
        <p14:creationId xmlns:p14="http://schemas.microsoft.com/office/powerpoint/2010/main" val="15939977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12</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8952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 Slides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120</a:t>
            </a:fld>
            <a:endParaRPr lang="en-US"/>
          </a:p>
        </p:txBody>
      </p:sp>
    </p:spTree>
    <p:extLst>
      <p:ext uri="{BB962C8B-B14F-4D97-AF65-F5344CB8AC3E}">
        <p14:creationId xmlns:p14="http://schemas.microsoft.com/office/powerpoint/2010/main" val="2890920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990600"/>
            <a:ext cx="889248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fontAlgn="base">
              <a:spcBef>
                <a:spcPct val="0"/>
              </a:spcBef>
              <a:spcAft>
                <a:spcPct val="0"/>
              </a:spcAft>
            </a:pPr>
            <a:r>
              <a:rPr lang="en-US" sz="2400" b="1" i="1" u="sng" dirty="0">
                <a:solidFill>
                  <a:srgbClr val="000000"/>
                </a:solidFill>
                <a:latin typeface="Arial Narrow" charset="0"/>
                <a:ea typeface="ＭＳ Ｐゴシック" charset="0"/>
                <a:cs typeface="Arial" charset="0"/>
              </a:rPr>
              <a:t>Research Focus:</a:t>
            </a:r>
            <a:r>
              <a:rPr lang="en-US" sz="2400" b="1" i="1" dirty="0">
                <a:solidFill>
                  <a:srgbClr val="000000"/>
                </a:solidFill>
                <a:latin typeface="Arial Narrow" charset="0"/>
                <a:ea typeface="ＭＳ Ｐゴシック" charset="0"/>
                <a:cs typeface="Arial" charset="0"/>
              </a:rPr>
              <a:t> Computer architecture, HW/SW, bioinformatics</a:t>
            </a:r>
          </a:p>
          <a:p>
            <a:pPr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smtClean="0">
                <a:solidFill>
                  <a:srgbClr val="3333CC"/>
                </a:solidFill>
                <a:latin typeface="Arial Narrow" charset="0"/>
                <a:ea typeface="ＭＳ Ｐゴシック" charset="0"/>
                <a:cs typeface="Arial" charset="0"/>
              </a:rPr>
              <a:t>Memory, memory, memory, </a:t>
            </a:r>
            <a:r>
              <a:rPr lang="en-US" sz="2400" b="1" i="1" dirty="0">
                <a:solidFill>
                  <a:srgbClr val="3333CC"/>
                </a:solidFill>
                <a:latin typeface="Arial Narrow" charset="0"/>
                <a:ea typeface="ＭＳ Ｐゴシック" charset="0"/>
                <a:cs typeface="Arial" charset="0"/>
              </a:rPr>
              <a:t>storage, interconnects</a:t>
            </a:r>
          </a:p>
          <a:p>
            <a:pPr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a:t>
            </a:r>
            <a:r>
              <a:rPr lang="en-US" sz="2400" b="1" i="1" dirty="0">
                <a:solidFill>
                  <a:srgbClr val="3333CC"/>
                </a:solidFill>
                <a:latin typeface="Arial Narrow" charset="0"/>
                <a:ea typeface="ＭＳ Ｐゴシック" charset="0"/>
                <a:cs typeface="Arial" charset="0"/>
              </a:rPr>
              <a:t>P</a:t>
            </a:r>
            <a:r>
              <a:rPr lang="en-US" sz="2400" b="1" i="1" dirty="0" smtClean="0">
                <a:solidFill>
                  <a:srgbClr val="3333CC"/>
                </a:solidFill>
                <a:latin typeface="Arial Narrow" charset="0"/>
                <a:ea typeface="ＭＳ Ｐゴシック" charset="0"/>
                <a:cs typeface="Arial" charset="0"/>
              </a:rPr>
              <a:t>arallel architectures, heterogeneous architectures, GP-GPUs</a:t>
            </a:r>
            <a:endParaRPr lang="en-US" sz="2400" b="1" i="1" dirty="0">
              <a:solidFill>
                <a:srgbClr val="3333CC"/>
              </a:solidFill>
              <a:latin typeface="Arial Narrow" charset="0"/>
              <a:ea typeface="ＭＳ Ｐゴシック" charset="0"/>
              <a:cs typeface="Arial" charset="0"/>
            </a:endParaRPr>
          </a:p>
          <a:p>
            <a:pPr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System/architecture interaction</a:t>
            </a:r>
            <a:r>
              <a:rPr lang="en-US" sz="2400" b="1" i="1" dirty="0">
                <a:solidFill>
                  <a:srgbClr val="3333CC"/>
                </a:solidFill>
                <a:latin typeface="Arial Narrow" charset="0"/>
                <a:ea typeface="ＭＳ Ｐゴシック" charset="0"/>
                <a:cs typeface="Arial" charset="0"/>
              </a:rPr>
              <a:t>, </a:t>
            </a:r>
            <a:r>
              <a:rPr lang="en-US" sz="2400" b="1" i="1" dirty="0" smtClean="0">
                <a:solidFill>
                  <a:srgbClr val="3333CC"/>
                </a:solidFill>
                <a:latin typeface="Arial Narrow" charset="0"/>
                <a:ea typeface="ＭＳ Ｐゴシック" charset="0"/>
                <a:cs typeface="Arial" charset="0"/>
              </a:rPr>
              <a:t>new execution models</a:t>
            </a:r>
            <a:endParaRPr lang="en-US" sz="2400" b="1" i="1" dirty="0">
              <a:solidFill>
                <a:srgbClr val="3333CC"/>
              </a:solidFill>
              <a:latin typeface="Arial Narrow" charset="0"/>
              <a:ea typeface="ＭＳ Ｐゴシック" charset="0"/>
              <a:cs typeface="Arial" charset="0"/>
            </a:endParaRPr>
          </a:p>
          <a:p>
            <a:pPr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smtClean="0">
                <a:solidFill>
                  <a:srgbClr val="3333CC"/>
                </a:solidFill>
                <a:latin typeface="Arial Narrow" charset="0"/>
                <a:ea typeface="ＭＳ Ｐゴシック" charset="0"/>
                <a:cs typeface="Arial" charset="0"/>
              </a:rPr>
              <a:t>Energy </a:t>
            </a:r>
            <a:r>
              <a:rPr lang="en-US" sz="2400" b="1" i="1" dirty="0">
                <a:solidFill>
                  <a:srgbClr val="3333CC"/>
                </a:solidFill>
                <a:latin typeface="Arial Narrow" charset="0"/>
                <a:ea typeface="ＭＳ Ｐゴシック" charset="0"/>
                <a:cs typeface="Arial" charset="0"/>
              </a:rPr>
              <a:t>efficiency, fault tolerance, hardware security </a:t>
            </a:r>
            <a:endParaRPr lang="en-US" sz="2400" b="1" i="1" dirty="0" smtClean="0">
              <a:solidFill>
                <a:srgbClr val="3333CC"/>
              </a:solidFill>
              <a:latin typeface="Arial Narrow" charset="0"/>
              <a:ea typeface="ＭＳ Ｐゴシック" charset="0"/>
              <a:cs typeface="Arial" charset="0"/>
            </a:endParaRPr>
          </a:p>
          <a:p>
            <a:pPr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G</a:t>
            </a:r>
            <a:r>
              <a:rPr lang="en-US" sz="2400" b="1" i="1" dirty="0" smtClean="0">
                <a:solidFill>
                  <a:srgbClr val="3333CC"/>
                </a:solidFill>
                <a:latin typeface="Arial Narrow" charset="0"/>
                <a:ea typeface="ＭＳ Ｐゴシック" charset="0"/>
                <a:cs typeface="Arial" charset="0"/>
              </a:rPr>
              <a:t>enome sequence analysis &amp; assembly algorithms and architectures</a:t>
            </a:r>
            <a:endParaRPr lang="en-US" sz="2400" b="1" i="1" dirty="0">
              <a:solidFill>
                <a:srgbClr val="3333CC"/>
              </a:solidFill>
              <a:latin typeface="Arial Narrow" charset="0"/>
              <a:ea typeface="ＭＳ Ｐゴシック" charset="0"/>
              <a:cs typeface="Arial" charset="0"/>
            </a:endParaRP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pPr>
            <a:endParaRPr lang="en-US" sz="2200" b="1" i="1">
              <a:solidFill>
                <a:srgbClr val="3333CC"/>
              </a:solidFill>
              <a:latin typeface="Arial Narrow"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401591" y="5338860"/>
            <a:ext cx="2302057" cy="1554083"/>
            <a:chOff x="5252245" y="4774407"/>
            <a:chExt cx="2301419" cy="1554282"/>
          </a:xfrm>
        </p:grpSpPr>
        <p:sp>
          <p:nvSpPr>
            <p:cNvPr id="26642" name="TextBox 8"/>
            <p:cNvSpPr txBox="1">
              <a:spLocks noChangeArrowheads="1"/>
            </p:cNvSpPr>
            <p:nvPr/>
          </p:nvSpPr>
          <p:spPr bwMode="auto">
            <a:xfrm>
              <a:off x="5252245" y="5959310"/>
              <a:ext cx="2301419"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fontAlgn="base">
                <a:spcBef>
                  <a:spcPct val="0"/>
                </a:spcBef>
                <a:spcAft>
                  <a:spcPct val="0"/>
                </a:spcAft>
              </a:pPr>
              <a:r>
                <a:rPr lang="en-US" altLang="zh-CN" sz="1800" dirty="0" smtClean="0">
                  <a:solidFill>
                    <a:srgbClr val="000000"/>
                  </a:solidFill>
                  <a:latin typeface="Calibri" charset="0"/>
                </a:rPr>
                <a:t>General Purpose GPUs</a:t>
              </a:r>
              <a:endParaRPr lang="en-US" altLang="zh-CN" sz="1600" dirty="0">
                <a:solidFill>
                  <a:srgbClr val="000000"/>
                </a:solidFill>
                <a:latin typeface="Calibri"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Heterogeneous</a:t>
            </a:r>
          </a:p>
          <a:p>
            <a:pPr algn="ctr">
              <a:defRPr/>
            </a:pPr>
            <a:r>
              <a:rPr lang="en-US" kern="0" dirty="0" smtClean="0">
                <a:solidFill>
                  <a:sysClr val="windowText" lastClr="000000"/>
                </a:solidFill>
                <a:latin typeface="Arial" pitchFamily="-107" charset="0"/>
                <a:ea typeface="Arial" pitchFamily="-107" charset="0"/>
                <a:cs typeface="Arial" pitchFamily="-107" charset="0"/>
              </a:rPr>
              <a:t>Processors and </a:t>
            </a:r>
          </a:p>
          <a:p>
            <a:pPr algn="ctr">
              <a:defRPr/>
            </a:pPr>
            <a:r>
              <a:rPr lang="en-US" kern="0" dirty="0" smtClean="0">
                <a:solidFill>
                  <a:sysClr val="windowText" lastClr="000000"/>
                </a:solidFill>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Hybrid Main 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algn="ctr"/>
            <a:r>
              <a:rPr lang="en-US" sz="2200" b="1" dirty="0" smtClean="0">
                <a:solidFill>
                  <a:srgbClr val="FF0000"/>
                </a:solidFill>
                <a:latin typeface="Tahoma"/>
              </a:rPr>
              <a:t>Broad research </a:t>
            </a:r>
          </a:p>
          <a:p>
            <a:pPr algn="ctr"/>
            <a:r>
              <a:rPr lang="en-US" sz="2200" b="1" dirty="0" smtClean="0">
                <a:solidFill>
                  <a:srgbClr val="FF0000"/>
                </a:solidFill>
                <a:latin typeface="Tahoma"/>
              </a:rPr>
              <a:t>spanning apps, systems, logic</a:t>
            </a:r>
          </a:p>
          <a:p>
            <a:pPr algn="ctr"/>
            <a:r>
              <a:rPr lang="en-US" sz="2200" b="1" dirty="0">
                <a:solidFill>
                  <a:srgbClr val="FF0000"/>
                </a:solidFill>
                <a:latin typeface="Tahoma"/>
              </a:rPr>
              <a:t>w</a:t>
            </a:r>
            <a:r>
              <a:rPr lang="en-US" sz="2200" b="1" dirty="0" smtClean="0">
                <a:solidFill>
                  <a:srgbClr val="FF0000"/>
                </a:solidFill>
                <a:latin typeface="Tahoma"/>
              </a:rPr>
              <a:t>ith architecture at the center</a:t>
            </a:r>
            <a:endParaRPr lang="en-US" sz="2200" b="1" dirty="0">
              <a:solidFill>
                <a:srgbClr val="FF0000"/>
              </a:solidFill>
              <a:latin typeface="Tahoma"/>
            </a:endParaRPr>
          </a:p>
        </p:txBody>
      </p:sp>
      <p:sp>
        <p:nvSpPr>
          <p:cNvPr id="26" name="Title 1"/>
          <p:cNvSpPr>
            <a:spLocks noGrp="1"/>
          </p:cNvSpPr>
          <p:nvPr>
            <p:ph type="title"/>
          </p:nvPr>
        </p:nvSpPr>
        <p:spPr>
          <a:xfrm>
            <a:off x="228600" y="152400"/>
            <a:ext cx="8610600" cy="1066800"/>
          </a:xfrm>
        </p:spPr>
        <p:txBody>
          <a:bodyPr/>
          <a:lstStyle/>
          <a:p>
            <a:r>
              <a:rPr lang="en-US" dirty="0" smtClean="0"/>
              <a:t>Current Research Focus Areas</a:t>
            </a:r>
            <a:endParaRPr lang="en-US" dirty="0"/>
          </a:p>
        </p:txBody>
      </p:sp>
    </p:spTree>
    <p:extLst>
      <p:ext uri="{BB962C8B-B14F-4D97-AF65-F5344CB8AC3E}">
        <p14:creationId xmlns:p14="http://schemas.microsoft.com/office/powerpoint/2010/main" val="481948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20733"/>
            <a:ext cx="8991600" cy="743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fontAlgn="base">
              <a:spcBef>
                <a:spcPct val="0"/>
              </a:spcBef>
              <a:spcAft>
                <a:spcPct val="0"/>
              </a:spcAft>
            </a:pPr>
            <a:endParaRPr lang="en-US" sz="2400" b="1" i="1" dirty="0" smtClean="0">
              <a:solidFill>
                <a:srgbClr val="000000"/>
              </a:solidFill>
              <a:latin typeface="Arial Narrow" charset="0"/>
              <a:ea typeface="ＭＳ Ｐゴシック" charset="0"/>
              <a:cs typeface="Arial" charset="0"/>
            </a:endParaRPr>
          </a:p>
          <a:p>
            <a:pPr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a:t>
            </a:r>
            <a:r>
              <a:rPr lang="en-US" sz="2400" b="1" i="1" dirty="0" smtClean="0">
                <a:solidFill>
                  <a:srgbClr val="FF0000"/>
                </a:solidFill>
                <a:latin typeface="Arial Narrow" charset="0"/>
                <a:ea typeface="ＭＳ Ｐゴシック" charset="0"/>
                <a:cs typeface="Arial" charset="0"/>
              </a:rPr>
              <a:t>Rethinking Memory System Design </a:t>
            </a:r>
            <a:r>
              <a:rPr lang="en-US" sz="2400" b="1" i="1" dirty="0" smtClean="0">
                <a:solidFill>
                  <a:srgbClr val="3333CC"/>
                </a:solidFill>
                <a:latin typeface="Arial Narrow" charset="0"/>
                <a:ea typeface="ＭＳ Ｐゴシック" charset="0"/>
                <a:cs typeface="Arial" charset="0"/>
              </a:rPr>
              <a:t>for Data-Intensive Computing</a:t>
            </a:r>
          </a:p>
          <a:p>
            <a:pPr lvl="1"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All </a:t>
            </a:r>
            <a:r>
              <a:rPr lang="en-US" sz="2400" b="1" i="1" dirty="0">
                <a:solidFill>
                  <a:srgbClr val="3333CC"/>
                </a:solidFill>
                <a:latin typeface="Arial Narrow" charset="0"/>
                <a:ea typeface="ＭＳ Ｐゴシック" charset="0"/>
                <a:cs typeface="Arial" charset="0"/>
              </a:rPr>
              <a:t>a</a:t>
            </a:r>
            <a:r>
              <a:rPr lang="en-US" sz="2400" b="1" i="1" dirty="0" smtClean="0">
                <a:solidFill>
                  <a:srgbClr val="3333CC"/>
                </a:solidFill>
                <a:latin typeface="Arial Narrow" charset="0"/>
                <a:ea typeface="ＭＳ Ｐゴシック" charset="0"/>
                <a:cs typeface="Arial" charset="0"/>
              </a:rPr>
              <a:t>spects of DRAM, Flash Memory, Emerging Technologies</a:t>
            </a:r>
          </a:p>
          <a:p>
            <a:pPr lvl="1" fontAlgn="base">
              <a:spcBef>
                <a:spcPct val="0"/>
              </a:spcBef>
              <a:spcAft>
                <a:spcPct val="0"/>
              </a:spcAft>
              <a:buFontTx/>
              <a:buChar char="•"/>
            </a:pPr>
            <a:endParaRPr lang="en-US" sz="1200" b="1" i="1" dirty="0">
              <a:solidFill>
                <a:srgbClr val="3333CC"/>
              </a:solidFill>
              <a:latin typeface="Arial Narrow" charset="0"/>
              <a:ea typeface="ＭＳ Ｐゴシック" charset="0"/>
              <a:cs typeface="Arial" charset="0"/>
            </a:endParaRPr>
          </a:p>
          <a:p>
            <a:pPr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a:t>
            </a:r>
            <a:r>
              <a:rPr lang="en-US" sz="2400" b="1" i="1" dirty="0" smtClean="0">
                <a:solidFill>
                  <a:srgbClr val="FF0000"/>
                </a:solidFill>
                <a:latin typeface="Arial Narrow" charset="0"/>
                <a:ea typeface="ＭＳ Ｐゴシック" charset="0"/>
                <a:cs typeface="Arial" charset="0"/>
              </a:rPr>
              <a:t>Single-Level Stores</a:t>
            </a:r>
            <a:r>
              <a:rPr lang="en-US" sz="2400" b="1" i="1" dirty="0" smtClean="0">
                <a:solidFill>
                  <a:srgbClr val="3333CC"/>
                </a:solidFill>
                <a:latin typeface="Arial Narrow" charset="0"/>
                <a:ea typeface="ＭＳ Ｐゴシック" charset="0"/>
                <a:cs typeface="Arial" charset="0"/>
              </a:rPr>
              <a:t>: Merging Memory and Storage with Fast NVM</a:t>
            </a:r>
          </a:p>
          <a:p>
            <a:pPr fontAlgn="base">
              <a:spcBef>
                <a:spcPct val="0"/>
              </a:spcBef>
              <a:spcAft>
                <a:spcPct val="0"/>
              </a:spcAft>
              <a:buFontTx/>
              <a:buChar char="•"/>
            </a:pPr>
            <a:endParaRPr lang="en-US" sz="1200" b="1" i="1" dirty="0" smtClean="0">
              <a:solidFill>
                <a:srgbClr val="3333CC"/>
              </a:solidFill>
              <a:latin typeface="Arial Narrow" charset="0"/>
              <a:ea typeface="ＭＳ Ｐゴシック" charset="0"/>
              <a:cs typeface="Arial" charset="0"/>
            </a:endParaRPr>
          </a:p>
          <a:p>
            <a:pPr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smtClean="0">
                <a:solidFill>
                  <a:srgbClr val="FF0000"/>
                </a:solidFill>
                <a:latin typeface="Arial Narrow" charset="0"/>
                <a:ea typeface="ＭＳ Ｐゴシック" charset="0"/>
                <a:cs typeface="Arial" charset="0"/>
              </a:rPr>
              <a:t>GPUs as First-Class Computing Engines</a:t>
            </a:r>
            <a:endParaRPr lang="en-US" sz="2400" b="1" i="1" dirty="0">
              <a:solidFill>
                <a:srgbClr val="3333CC"/>
              </a:solidFill>
              <a:latin typeface="Arial Narrow" charset="0"/>
              <a:ea typeface="ＭＳ Ｐゴシック" charset="0"/>
              <a:cs typeface="Arial" charset="0"/>
            </a:endParaRPr>
          </a:p>
          <a:p>
            <a:pPr fontAlgn="base">
              <a:spcBef>
                <a:spcPct val="0"/>
              </a:spcBef>
              <a:spcAft>
                <a:spcPct val="0"/>
              </a:spcAft>
            </a:pPr>
            <a:r>
              <a:rPr lang="en-US" sz="1200" b="1" i="1" dirty="0">
                <a:solidFill>
                  <a:srgbClr val="3333CC"/>
                </a:solidFill>
                <a:latin typeface="Arial Narrow" charset="0"/>
                <a:ea typeface="ＭＳ Ｐゴシック" charset="0"/>
                <a:cs typeface="Arial" charset="0"/>
              </a:rPr>
              <a:t> </a:t>
            </a:r>
          </a:p>
          <a:p>
            <a:pPr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a:t>
            </a:r>
            <a:r>
              <a:rPr lang="en-US" sz="2400" b="1" i="1" dirty="0" smtClean="0">
                <a:solidFill>
                  <a:srgbClr val="FF0000"/>
                </a:solidFill>
                <a:latin typeface="Arial Narrow" charset="0"/>
                <a:ea typeface="ＭＳ Ｐゴシック" charset="0"/>
                <a:cs typeface="Arial" charset="0"/>
              </a:rPr>
              <a:t>In-memory Computing: </a:t>
            </a:r>
            <a:r>
              <a:rPr lang="en-US" sz="2400" b="1" i="1" dirty="0" smtClean="0">
                <a:solidFill>
                  <a:srgbClr val="3333CC"/>
                </a:solidFill>
                <a:latin typeface="Arial Narrow" charset="0"/>
                <a:ea typeface="ＭＳ Ｐゴシック" charset="0"/>
                <a:cs typeface="Arial" charset="0"/>
              </a:rPr>
              <a:t>Enabling Near-Data Processing</a:t>
            </a:r>
            <a:endParaRPr lang="en-US" sz="2400" b="1" i="1" dirty="0" smtClean="0">
              <a:solidFill>
                <a:srgbClr val="000090"/>
              </a:solidFill>
              <a:latin typeface="Arial Narrow" charset="0"/>
              <a:ea typeface="ＭＳ Ｐゴシック" charset="0"/>
              <a:cs typeface="Arial" charset="0"/>
            </a:endParaRPr>
          </a:p>
          <a:p>
            <a:pPr fontAlgn="base">
              <a:spcBef>
                <a:spcPct val="0"/>
              </a:spcBef>
              <a:spcAft>
                <a:spcPct val="0"/>
              </a:spcAft>
              <a:buFontTx/>
              <a:buChar char="•"/>
            </a:pPr>
            <a:endParaRPr lang="en-US" sz="1200" b="1" i="1" dirty="0" smtClean="0">
              <a:solidFill>
                <a:srgbClr val="CC9900">
                  <a:lumMod val="75000"/>
                </a:srgbClr>
              </a:solidFill>
              <a:latin typeface="Arial Narrow" charset="0"/>
              <a:ea typeface="ＭＳ Ｐゴシック" charset="0"/>
              <a:cs typeface="Arial" charset="0"/>
            </a:endParaRPr>
          </a:p>
          <a:p>
            <a:pPr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smtClean="0">
                <a:solidFill>
                  <a:srgbClr val="FF0000"/>
                </a:solidFill>
                <a:latin typeface="Arial Narrow" charset="0"/>
                <a:ea typeface="ＭＳ Ｐゴシック" charset="0"/>
                <a:cs typeface="Arial" charset="0"/>
              </a:rPr>
              <a:t>Predictable Systems</a:t>
            </a:r>
            <a:r>
              <a:rPr lang="en-US" sz="2400" b="1" i="1" dirty="0" smtClean="0">
                <a:solidFill>
                  <a:srgbClr val="3333CC"/>
                </a:solidFill>
                <a:latin typeface="Arial Narrow" charset="0"/>
                <a:ea typeface="ＭＳ Ｐゴシック" charset="0"/>
                <a:cs typeface="Arial" charset="0"/>
              </a:rPr>
              <a:t>: QoS Everywhere in the System</a:t>
            </a:r>
          </a:p>
          <a:p>
            <a:pPr fontAlgn="base">
              <a:spcBef>
                <a:spcPct val="0"/>
              </a:spcBef>
              <a:spcAft>
                <a:spcPct val="0"/>
              </a:spcAft>
              <a:buFontTx/>
              <a:buChar char="•"/>
            </a:pPr>
            <a:endParaRPr lang="en-US" sz="1200" b="1" i="1" dirty="0" smtClean="0">
              <a:solidFill>
                <a:srgbClr val="3333CC"/>
              </a:solidFill>
              <a:latin typeface="Arial Narrow" charset="0"/>
              <a:ea typeface="ＭＳ Ｐゴシック" charset="0"/>
              <a:cs typeface="Arial" charset="0"/>
            </a:endParaRPr>
          </a:p>
          <a:p>
            <a:pPr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smtClean="0">
                <a:solidFill>
                  <a:srgbClr val="FF0000"/>
                </a:solidFill>
                <a:latin typeface="Arial Narrow" charset="0"/>
                <a:ea typeface="ＭＳ Ｐゴシック" charset="0"/>
                <a:cs typeface="Arial" charset="0"/>
              </a:rPr>
              <a:t>Secure and Easy-to-Program/Manage Memories:</a:t>
            </a:r>
            <a:r>
              <a:rPr lang="en-US" sz="2400" b="1" i="1" dirty="0" smtClean="0">
                <a:solidFill>
                  <a:srgbClr val="3333CC"/>
                </a:solidFill>
                <a:latin typeface="Arial Narrow" charset="0"/>
                <a:ea typeface="ＭＳ Ｐゴシック" charset="0"/>
                <a:cs typeface="Arial" charset="0"/>
              </a:rPr>
              <a:t> </a:t>
            </a:r>
            <a:r>
              <a:rPr lang="en-US" sz="2400" b="1" i="1" dirty="0">
                <a:solidFill>
                  <a:srgbClr val="3333CC"/>
                </a:solidFill>
                <a:latin typeface="Arial Narrow" charset="0"/>
                <a:ea typeface="ＭＳ Ｐゴシック" charset="0"/>
                <a:cs typeface="Arial" charset="0"/>
              </a:rPr>
              <a:t>DRAM, Flash, </a:t>
            </a:r>
            <a:r>
              <a:rPr lang="en-US" sz="2400" b="1" i="1" dirty="0" smtClean="0">
                <a:solidFill>
                  <a:srgbClr val="3333CC"/>
                </a:solidFill>
                <a:latin typeface="Arial Narrow" charset="0"/>
                <a:ea typeface="ＭＳ Ｐゴシック" charset="0"/>
                <a:cs typeface="Arial" charset="0"/>
              </a:rPr>
              <a:t>NVM</a:t>
            </a:r>
          </a:p>
          <a:p>
            <a:pPr fontAlgn="base">
              <a:spcBef>
                <a:spcPct val="0"/>
              </a:spcBef>
              <a:spcAft>
                <a:spcPct val="0"/>
              </a:spcAft>
              <a:buFontTx/>
              <a:buChar char="•"/>
            </a:pPr>
            <a:endParaRPr lang="en-US" sz="1200" b="1" i="1" dirty="0" smtClean="0">
              <a:solidFill>
                <a:srgbClr val="3333CC"/>
              </a:solidFill>
              <a:latin typeface="Arial Narrow" charset="0"/>
              <a:ea typeface="ＭＳ Ｐゴシック" charset="0"/>
              <a:cs typeface="Arial" charset="0"/>
            </a:endParaRPr>
          </a:p>
          <a:p>
            <a:pPr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smtClean="0">
                <a:solidFill>
                  <a:srgbClr val="FF0000"/>
                </a:solidFill>
                <a:latin typeface="Arial Narrow" charset="0"/>
                <a:ea typeface="ＭＳ Ｐゴシック" charset="0"/>
                <a:cs typeface="Arial" charset="0"/>
              </a:rPr>
              <a:t>Heterogeneous Systems:</a:t>
            </a:r>
            <a:r>
              <a:rPr lang="en-US" sz="2400" b="1" i="1" dirty="0" smtClean="0">
                <a:solidFill>
                  <a:srgbClr val="3333CC"/>
                </a:solidFill>
                <a:latin typeface="Arial Narrow" charset="0"/>
                <a:ea typeface="ＭＳ Ｐゴシック" charset="0"/>
                <a:cs typeface="Arial" charset="0"/>
              </a:rPr>
              <a:t> Architecting and Exploiting Asymmetry</a:t>
            </a:r>
          </a:p>
          <a:p>
            <a:pPr fontAlgn="base">
              <a:spcBef>
                <a:spcPct val="0"/>
              </a:spcBef>
              <a:spcAft>
                <a:spcPct val="0"/>
              </a:spcAft>
              <a:buFontTx/>
              <a:buChar char="•"/>
            </a:pPr>
            <a:endParaRPr lang="en-US" sz="1200" b="1" i="1" dirty="0" smtClean="0">
              <a:solidFill>
                <a:srgbClr val="3333CC"/>
              </a:solidFill>
              <a:latin typeface="Arial Narrow" charset="0"/>
              <a:ea typeface="ＭＳ Ｐゴシック" charset="0"/>
              <a:cs typeface="Arial" charset="0"/>
            </a:endParaRPr>
          </a:p>
          <a:p>
            <a:pPr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a:t>
            </a:r>
            <a:r>
              <a:rPr lang="en-US" sz="2400" b="1" i="1" dirty="0" smtClean="0">
                <a:solidFill>
                  <a:srgbClr val="FF0000"/>
                </a:solidFill>
                <a:latin typeface="Arial Narrow" charset="0"/>
                <a:ea typeface="ＭＳ Ｐゴシック" charset="0"/>
                <a:cs typeface="Arial" charset="0"/>
              </a:rPr>
              <a:t>Efficient and Scalable Interconnects</a:t>
            </a:r>
          </a:p>
          <a:p>
            <a:pPr fontAlgn="base">
              <a:spcBef>
                <a:spcPct val="0"/>
              </a:spcBef>
              <a:spcAft>
                <a:spcPct val="0"/>
              </a:spcAft>
              <a:buFontTx/>
              <a:buChar char="•"/>
            </a:pPr>
            <a:endParaRPr lang="en-US" sz="1200" b="1" i="1" dirty="0" smtClean="0">
              <a:solidFill>
                <a:srgbClr val="FF0000"/>
              </a:solidFill>
              <a:latin typeface="Arial Narrow" charset="0"/>
              <a:ea typeface="ＭＳ Ｐゴシック" charset="0"/>
              <a:cs typeface="Arial" charset="0"/>
            </a:endParaRPr>
          </a:p>
          <a:p>
            <a:pPr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a:t>
            </a:r>
            <a:r>
              <a:rPr lang="en-US" sz="2400" b="1" i="1" dirty="0" smtClean="0">
                <a:solidFill>
                  <a:srgbClr val="FF0000"/>
                </a:solidFill>
                <a:latin typeface="Arial Narrow" charset="0"/>
                <a:ea typeface="ＭＳ Ｐゴシック" charset="0"/>
                <a:cs typeface="Arial" charset="0"/>
              </a:rPr>
              <a:t>Genome Sequence Analysis &amp; Assembly: </a:t>
            </a:r>
            <a:r>
              <a:rPr lang="en-US" sz="2400" b="1" i="1" dirty="0" smtClean="0">
                <a:solidFill>
                  <a:srgbClr val="3333CC"/>
                </a:solidFill>
                <a:latin typeface="Arial Narrow" charset="0"/>
                <a:ea typeface="ＭＳ Ｐゴシック" charset="0"/>
                <a:cs typeface="Arial" charset="0"/>
              </a:rPr>
              <a:t>Algorithms and Architectures</a:t>
            </a:r>
            <a:endParaRPr lang="en-US" sz="2000" b="1" i="1" dirty="0">
              <a:solidFill>
                <a:srgbClr val="FF0000"/>
              </a:solidFill>
              <a:latin typeface="Arial Narrow" charset="0"/>
              <a:ea typeface="ＭＳ Ｐゴシック" charset="0"/>
              <a:cs typeface="Arial" charset="0"/>
            </a:endParaRPr>
          </a:p>
          <a:p>
            <a:pPr fontAlgn="base">
              <a:spcBef>
                <a:spcPct val="0"/>
              </a:spcBef>
              <a:spcAft>
                <a:spcPct val="0"/>
              </a:spcAft>
              <a:buFont typeface="Arial" charset="0"/>
              <a:buChar char="•"/>
            </a:pPr>
            <a:endParaRPr lang="en-US" sz="2000" b="1" i="1" dirty="0">
              <a:solidFill>
                <a:srgbClr val="FF0000"/>
              </a:solidFill>
              <a:latin typeface="Arial Narrow" charset="0"/>
              <a:ea typeface="ＭＳ Ｐゴシック" charset="0"/>
              <a:cs typeface="Arial" charset="0"/>
            </a:endParaRPr>
          </a:p>
          <a:p>
            <a:pPr fontAlgn="base">
              <a:spcBef>
                <a:spcPct val="0"/>
              </a:spcBef>
              <a:spcAft>
                <a:spcPct val="0"/>
              </a:spcAft>
              <a:buFont typeface="Arial" charset="0"/>
              <a:buChar char="•"/>
            </a:pPr>
            <a:endParaRPr lang="en-US" sz="2000" b="1" i="1" dirty="0">
              <a:solidFill>
                <a:srgbClr val="FF0000"/>
              </a:solidFill>
              <a:latin typeface="Arial Narrow" charset="0"/>
              <a:ea typeface="ＭＳ Ｐゴシック" charset="0"/>
              <a:cs typeface="Arial" charset="0"/>
            </a:endParaRPr>
          </a:p>
          <a:p>
            <a:pPr fontAlgn="base">
              <a:spcBef>
                <a:spcPct val="0"/>
              </a:spcBef>
              <a:spcAft>
                <a:spcPct val="0"/>
              </a:spcAft>
              <a:buFont typeface="Arial" charset="0"/>
              <a:buChar char="•"/>
            </a:pPr>
            <a:endParaRPr lang="en-US" sz="2000" b="1" i="1" dirty="0">
              <a:solidFill>
                <a:srgbClr val="FF0000"/>
              </a:solidFill>
              <a:latin typeface="Arial Narrow" charset="0"/>
              <a:ea typeface="ＭＳ Ｐゴシック" charset="0"/>
              <a:cs typeface="Arial" charset="0"/>
            </a:endParaRPr>
          </a:p>
          <a:p>
            <a:pPr fontAlgn="base">
              <a:spcBef>
                <a:spcPct val="0"/>
              </a:spcBef>
              <a:spcAft>
                <a:spcPct val="0"/>
              </a:spcAft>
              <a:buFont typeface="Arial" charset="0"/>
              <a:buChar char="•"/>
            </a:pPr>
            <a:endParaRPr lang="en-US" sz="1100" b="1" i="1" dirty="0" smtClean="0">
              <a:solidFill>
                <a:srgbClr val="FF0000"/>
              </a:solidFill>
              <a:latin typeface="Arial Narrow" charset="0"/>
              <a:ea typeface="ＭＳ Ｐゴシック" charset="0"/>
              <a:cs typeface="Arial" charset="0"/>
            </a:endParaRPr>
          </a:p>
          <a:p>
            <a:pPr fontAlgn="base">
              <a:spcBef>
                <a:spcPct val="0"/>
              </a:spcBef>
              <a:spcAft>
                <a:spcPct val="0"/>
              </a:spcAft>
              <a:buFont typeface="Arial" charset="0"/>
              <a:buChar char="•"/>
            </a:pPr>
            <a:endParaRPr lang="en-US" sz="1100" b="1" i="1" dirty="0">
              <a:solidFill>
                <a:srgbClr val="FF0000"/>
              </a:solidFill>
              <a:latin typeface="Arial Narrow" charset="0"/>
              <a:ea typeface="ＭＳ Ｐゴシック" charset="0"/>
              <a:cs typeface="Arial" charset="0"/>
            </a:endParaRPr>
          </a:p>
          <a:p>
            <a:pPr fontAlgn="base">
              <a:spcBef>
                <a:spcPct val="0"/>
              </a:spcBef>
              <a:spcAft>
                <a:spcPct val="0"/>
              </a:spcAft>
              <a:buFont typeface="Arial" charset="0"/>
              <a:buChar char="•"/>
            </a:pPr>
            <a:endParaRPr lang="en-US" sz="1100" b="1" i="1" dirty="0">
              <a:solidFill>
                <a:srgbClr val="FF0000"/>
              </a:solidFill>
              <a:latin typeface="Arial Narrow" charset="0"/>
              <a:ea typeface="ＭＳ Ｐゴシック" charset="0"/>
              <a:cs typeface="Arial" charset="0"/>
            </a:endParaRPr>
          </a:p>
          <a:p>
            <a:pPr fontAlgn="base">
              <a:spcBef>
                <a:spcPct val="0"/>
              </a:spcBef>
              <a:spcAft>
                <a:spcPct val="0"/>
              </a:spcAft>
            </a:pPr>
            <a:endParaRPr lang="en-US" sz="2400" b="1" i="1" dirty="0">
              <a:solidFill>
                <a:srgbClr val="FF0000"/>
              </a:solidFill>
              <a:latin typeface="Arial Narrow" charset="0"/>
              <a:ea typeface="ＭＳ Ｐゴシック" charset="0"/>
              <a:cs typeface="Arial" charset="0"/>
            </a:endParaRPr>
          </a:p>
        </p:txBody>
      </p:sp>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pPr>
            <a:endParaRPr lang="en-US" sz="2200" b="1" i="1">
              <a:solidFill>
                <a:srgbClr val="3333CC"/>
              </a:solidFill>
              <a:latin typeface="Arial Narrow" charset="0"/>
            </a:endParaRPr>
          </a:p>
        </p:txBody>
      </p:sp>
      <p:sp>
        <p:nvSpPr>
          <p:cNvPr id="9" name="AutoShape 25"/>
          <p:cNvSpPr>
            <a:spLocks noChangeArrowheads="1"/>
          </p:cNvSpPr>
          <p:nvPr/>
        </p:nvSpPr>
        <p:spPr bwMode="auto">
          <a:xfrm>
            <a:off x="1" y="1251005"/>
            <a:ext cx="8460432" cy="737835"/>
          </a:xfrm>
          <a:prstGeom prst="roundRect">
            <a:avLst>
              <a:gd name="adj" fmla="val 16667"/>
            </a:avLst>
          </a:prstGeom>
          <a:noFill/>
          <a:ln w="73025">
            <a:solidFill>
              <a:schemeClr val="tx2"/>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itle 1"/>
          <p:cNvSpPr>
            <a:spLocks noGrp="1"/>
          </p:cNvSpPr>
          <p:nvPr>
            <p:ph type="title"/>
          </p:nvPr>
        </p:nvSpPr>
        <p:spPr>
          <a:xfrm>
            <a:off x="228600" y="152400"/>
            <a:ext cx="8610600" cy="1066800"/>
          </a:xfrm>
        </p:spPr>
        <p:txBody>
          <a:bodyPr/>
          <a:lstStyle/>
          <a:p>
            <a:r>
              <a:rPr lang="en-US" dirty="0" smtClean="0"/>
              <a:t>Some Current Directions and Projects</a:t>
            </a:r>
            <a:endParaRPr lang="en-US" dirty="0"/>
          </a:p>
        </p:txBody>
      </p:sp>
    </p:spTree>
    <p:extLst>
      <p:ext uri="{BB962C8B-B14F-4D97-AF65-F5344CB8AC3E}">
        <p14:creationId xmlns:p14="http://schemas.microsoft.com/office/powerpoint/2010/main" val="2496558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In-Memory Processing</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123</a:t>
            </a:fld>
            <a:endParaRPr lang="en-US"/>
          </a:p>
        </p:txBody>
      </p:sp>
    </p:spTree>
    <p:extLst>
      <p:ext uri="{BB962C8B-B14F-4D97-AF65-F5344CB8AC3E}">
        <p14:creationId xmlns:p14="http://schemas.microsoft.com/office/powerpoint/2010/main" val="20746044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539552" y="1844824"/>
            <a:ext cx="8064896" cy="1470025"/>
          </a:xfrm>
        </p:spPr>
        <p:txBody>
          <a:bodyPr>
            <a:noAutofit/>
          </a:bodyPr>
          <a:lstStyle/>
          <a:p>
            <a:r>
              <a:rPr lang="en-US" altLang="ko-KR" sz="3600" dirty="0" smtClean="0"/>
              <a:t>A Scalable Processing-in-Memory Accelerator for Parallel Graph Processing</a:t>
            </a:r>
            <a:endParaRPr lang="ko-KR" altLang="en-US" sz="3600" dirty="0"/>
          </a:p>
        </p:txBody>
      </p:sp>
      <p:sp>
        <p:nvSpPr>
          <p:cNvPr id="3" name="부제목 2"/>
          <p:cNvSpPr>
            <a:spLocks noGrp="1"/>
          </p:cNvSpPr>
          <p:nvPr>
            <p:ph type="subTitle" idx="1"/>
          </p:nvPr>
        </p:nvSpPr>
        <p:spPr>
          <a:xfrm>
            <a:off x="971600" y="4149080"/>
            <a:ext cx="7200800" cy="1008112"/>
          </a:xfrm>
        </p:spPr>
        <p:txBody>
          <a:bodyPr>
            <a:normAutofit lnSpcReduction="10000"/>
          </a:bodyPr>
          <a:lstStyle/>
          <a:p>
            <a:r>
              <a:rPr lang="en-US" altLang="ko-KR" u="sng" dirty="0" smtClean="0"/>
              <a:t>Junwhan Ahn</a:t>
            </a:r>
            <a:r>
              <a:rPr lang="en-US" altLang="ko-KR" dirty="0" smtClean="0"/>
              <a:t>, </a:t>
            </a:r>
            <a:r>
              <a:rPr lang="en-US" altLang="ko-KR" dirty="0" err="1" smtClean="0"/>
              <a:t>Sungpack</a:t>
            </a:r>
            <a:r>
              <a:rPr lang="en-US" altLang="ko-KR" dirty="0" smtClean="0"/>
              <a:t> Hong</a:t>
            </a:r>
            <a:r>
              <a:rPr lang="en-US" altLang="ko-KR" baseline="30000" dirty="0" smtClean="0"/>
              <a:t>*</a:t>
            </a:r>
            <a:r>
              <a:rPr lang="en-US" altLang="ko-KR" dirty="0" smtClean="0"/>
              <a:t>, </a:t>
            </a:r>
            <a:r>
              <a:rPr lang="en-US" altLang="ko-KR" dirty="0" err="1" smtClean="0"/>
              <a:t>Sungjoo</a:t>
            </a:r>
            <a:r>
              <a:rPr lang="en-US" altLang="ko-KR" dirty="0" smtClean="0"/>
              <a:t> </a:t>
            </a:r>
            <a:r>
              <a:rPr lang="en-US" altLang="ko-KR" dirty="0" err="1" smtClean="0"/>
              <a:t>Yoo</a:t>
            </a:r>
            <a:r>
              <a:rPr lang="en-US" altLang="ko-KR" dirty="0" smtClean="0"/>
              <a:t>,</a:t>
            </a:r>
          </a:p>
          <a:p>
            <a:r>
              <a:rPr lang="en-US" altLang="ko-KR" dirty="0" smtClean="0"/>
              <a:t> </a:t>
            </a:r>
            <a:r>
              <a:rPr lang="en-US" altLang="ko-KR" dirty="0" smtClean="0"/>
              <a:t>Onur Mutlu</a:t>
            </a:r>
            <a:r>
              <a:rPr lang="en-US" altLang="ko-KR" baseline="30000" dirty="0" smtClean="0"/>
              <a:t>+</a:t>
            </a:r>
            <a:r>
              <a:rPr lang="en-US" altLang="ko-KR" dirty="0" smtClean="0"/>
              <a:t>, </a:t>
            </a:r>
            <a:r>
              <a:rPr lang="en-US" altLang="ko-KR" dirty="0" err="1" smtClean="0"/>
              <a:t>Kiyoung</a:t>
            </a:r>
            <a:r>
              <a:rPr lang="en-US" altLang="ko-KR" dirty="0" smtClean="0"/>
              <a:t> Choi</a:t>
            </a:r>
            <a:endParaRPr lang="ko-KR" altLang="en-US" sz="2400" dirty="0"/>
          </a:p>
        </p:txBody>
      </p:sp>
      <p:grpSp>
        <p:nvGrpSpPr>
          <p:cNvPr id="8" name="그룹 7"/>
          <p:cNvGrpSpPr/>
          <p:nvPr/>
        </p:nvGrpSpPr>
        <p:grpSpPr>
          <a:xfrm>
            <a:off x="811948" y="5409038"/>
            <a:ext cx="7622958" cy="405827"/>
            <a:chOff x="811948" y="5409038"/>
            <a:chExt cx="7622958" cy="405827"/>
          </a:xfrm>
        </p:grpSpPr>
        <p:sp>
          <p:nvSpPr>
            <p:cNvPr id="4" name="TextBox 3"/>
            <p:cNvSpPr txBox="1"/>
            <p:nvPr/>
          </p:nvSpPr>
          <p:spPr>
            <a:xfrm>
              <a:off x="811948" y="5409038"/>
              <a:ext cx="2807563" cy="400110"/>
            </a:xfrm>
            <a:prstGeom prst="rect">
              <a:avLst/>
            </a:prstGeom>
            <a:noFill/>
          </p:spPr>
          <p:txBody>
            <a:bodyPr wrap="none" rtlCol="0">
              <a:spAutoFit/>
            </a:bodyPr>
            <a:lstStyle/>
            <a:p>
              <a:pPr algn="ctr"/>
              <a:r>
                <a:rPr lang="en-US" altLang="ko-KR" sz="2000" dirty="0" smtClean="0">
                  <a:solidFill>
                    <a:prstClr val="black">
                      <a:lumMod val="65000"/>
                      <a:lumOff val="35000"/>
                    </a:prstClr>
                  </a:solidFill>
                  <a:latin typeface="Calibri"/>
                  <a:ea typeface="나눔고딕"/>
                </a:rPr>
                <a:t>Seoul National University</a:t>
              </a:r>
              <a:endParaRPr lang="ko-KR" altLang="en-US" sz="2000" dirty="0">
                <a:solidFill>
                  <a:prstClr val="black">
                    <a:lumMod val="65000"/>
                    <a:lumOff val="35000"/>
                  </a:prstClr>
                </a:solidFill>
                <a:latin typeface="Calibri"/>
                <a:ea typeface="나눔고딕"/>
              </a:endParaRPr>
            </a:p>
          </p:txBody>
        </p:sp>
        <p:sp>
          <p:nvSpPr>
            <p:cNvPr id="5" name="TextBox 4"/>
            <p:cNvSpPr txBox="1"/>
            <p:nvPr/>
          </p:nvSpPr>
          <p:spPr>
            <a:xfrm>
              <a:off x="3749309" y="5414755"/>
              <a:ext cx="1466940" cy="400110"/>
            </a:xfrm>
            <a:prstGeom prst="rect">
              <a:avLst/>
            </a:prstGeom>
            <a:noFill/>
          </p:spPr>
          <p:txBody>
            <a:bodyPr wrap="none" rtlCol="0">
              <a:spAutoFit/>
            </a:bodyPr>
            <a:lstStyle/>
            <a:p>
              <a:pPr algn="ctr"/>
              <a:r>
                <a:rPr lang="en-US" altLang="ko-KR" sz="2000" baseline="30000" dirty="0" smtClean="0">
                  <a:solidFill>
                    <a:prstClr val="black">
                      <a:lumMod val="65000"/>
                      <a:lumOff val="35000"/>
                    </a:prstClr>
                  </a:solidFill>
                  <a:latin typeface="Calibri"/>
                  <a:ea typeface="나눔고딕"/>
                </a:rPr>
                <a:t>*</a:t>
              </a:r>
              <a:r>
                <a:rPr lang="en-US" altLang="ko-KR" sz="2000" dirty="0" smtClean="0">
                  <a:solidFill>
                    <a:prstClr val="black">
                      <a:lumMod val="65000"/>
                      <a:lumOff val="35000"/>
                    </a:prstClr>
                  </a:solidFill>
                  <a:latin typeface="Calibri"/>
                  <a:ea typeface="나눔고딕"/>
                </a:rPr>
                <a:t>Oracle Labs</a:t>
              </a:r>
              <a:endParaRPr lang="ko-KR" altLang="en-US" sz="2000" dirty="0">
                <a:solidFill>
                  <a:prstClr val="black">
                    <a:lumMod val="65000"/>
                    <a:lumOff val="35000"/>
                  </a:prstClr>
                </a:solidFill>
                <a:latin typeface="Calibri"/>
                <a:ea typeface="나눔고딕"/>
              </a:endParaRPr>
            </a:p>
          </p:txBody>
        </p:sp>
        <p:sp>
          <p:nvSpPr>
            <p:cNvPr id="6" name="TextBox 5"/>
            <p:cNvSpPr txBox="1"/>
            <p:nvPr/>
          </p:nvSpPr>
          <p:spPr>
            <a:xfrm>
              <a:off x="5346047" y="5414755"/>
              <a:ext cx="3088859" cy="400110"/>
            </a:xfrm>
            <a:prstGeom prst="rect">
              <a:avLst/>
            </a:prstGeom>
            <a:noFill/>
          </p:spPr>
          <p:txBody>
            <a:bodyPr wrap="none" rtlCol="0">
              <a:spAutoFit/>
            </a:bodyPr>
            <a:lstStyle/>
            <a:p>
              <a:pPr algn="ctr"/>
              <a:r>
                <a:rPr lang="en-US" altLang="ko-KR" sz="2000" baseline="30000" dirty="0" smtClean="0">
                  <a:solidFill>
                    <a:prstClr val="black">
                      <a:lumMod val="65000"/>
                      <a:lumOff val="35000"/>
                    </a:prstClr>
                  </a:solidFill>
                  <a:latin typeface="Calibri"/>
                  <a:ea typeface="나눔고딕"/>
                </a:rPr>
                <a:t>+</a:t>
              </a:r>
              <a:r>
                <a:rPr lang="en-US" altLang="ko-KR" sz="2000" dirty="0" smtClean="0">
                  <a:solidFill>
                    <a:prstClr val="black">
                      <a:lumMod val="65000"/>
                      <a:lumOff val="35000"/>
                    </a:prstClr>
                  </a:solidFill>
                  <a:latin typeface="Calibri"/>
                  <a:ea typeface="나눔고딕"/>
                </a:rPr>
                <a:t>Carnegie Mellon University</a:t>
              </a:r>
              <a:endParaRPr lang="ko-KR" altLang="en-US" sz="2000" dirty="0">
                <a:solidFill>
                  <a:prstClr val="black">
                    <a:lumMod val="65000"/>
                    <a:lumOff val="35000"/>
                  </a:prstClr>
                </a:solidFill>
                <a:latin typeface="Calibri"/>
                <a:ea typeface="나눔고딕"/>
              </a:endParaRPr>
            </a:p>
          </p:txBody>
        </p:sp>
      </p:grpSp>
    </p:spTree>
    <p:extLst>
      <p:ext uri="{BB962C8B-B14F-4D97-AF65-F5344CB8AC3E}">
        <p14:creationId xmlns:p14="http://schemas.microsoft.com/office/powerpoint/2010/main" val="1190031392"/>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Challenges in Scalable Graph Processing</a:t>
            </a:r>
            <a:endParaRPr lang="ko-KR" altLang="en-US" dirty="0"/>
          </a:p>
        </p:txBody>
      </p:sp>
      <p:sp>
        <p:nvSpPr>
          <p:cNvPr id="3" name="내용 개체 틀 2"/>
          <p:cNvSpPr>
            <a:spLocks noGrp="1"/>
          </p:cNvSpPr>
          <p:nvPr>
            <p:ph idx="1"/>
          </p:nvPr>
        </p:nvSpPr>
        <p:spPr/>
        <p:txBody>
          <a:bodyPr/>
          <a:lstStyle/>
          <a:p>
            <a:r>
              <a:rPr lang="en-US" altLang="ko-KR" b="1" dirty="0" smtClean="0"/>
              <a:t>Challenge 1</a:t>
            </a:r>
            <a:r>
              <a:rPr lang="en-US" altLang="ko-KR" dirty="0" smtClean="0"/>
              <a:t>: How to provide </a:t>
            </a:r>
            <a:r>
              <a:rPr lang="en-US" altLang="ko-KR" i="1" dirty="0" smtClean="0"/>
              <a:t>high memory bandwidth</a:t>
            </a:r>
            <a:r>
              <a:rPr lang="en-US" altLang="ko-KR" dirty="0" smtClean="0"/>
              <a:t> to computation units in a practical way?</a:t>
            </a:r>
          </a:p>
          <a:p>
            <a:pPr lvl="1"/>
            <a:r>
              <a:rPr lang="en-US" altLang="ko-KR" dirty="0" smtClean="0"/>
              <a:t>Processing-in-memory based on 3D-stacked DRAM</a:t>
            </a:r>
            <a:endParaRPr lang="en-US" altLang="ko-KR" dirty="0"/>
          </a:p>
          <a:p>
            <a:endParaRPr lang="en-US" altLang="ko-KR" dirty="0" smtClean="0"/>
          </a:p>
          <a:p>
            <a:endParaRPr lang="en-US" altLang="ko-KR" b="1" dirty="0" smtClean="0"/>
          </a:p>
          <a:p>
            <a:r>
              <a:rPr lang="en-US" altLang="ko-KR" b="1" dirty="0" smtClean="0"/>
              <a:t>Challenge 2</a:t>
            </a:r>
            <a:r>
              <a:rPr lang="en-US" altLang="ko-KR" dirty="0" smtClean="0"/>
              <a:t>: How to design computation units that </a:t>
            </a:r>
            <a:r>
              <a:rPr lang="en-US" altLang="ko-KR" i="1" dirty="0" smtClean="0"/>
              <a:t>efficiently exploit large memory bandwidth</a:t>
            </a:r>
            <a:r>
              <a:rPr lang="en-US" altLang="ko-KR" dirty="0" smtClean="0"/>
              <a:t>?</a:t>
            </a:r>
          </a:p>
          <a:p>
            <a:pPr lvl="1"/>
            <a:r>
              <a:rPr lang="en-US" altLang="ko-KR" dirty="0" smtClean="0"/>
              <a:t>Specialized in-order cores called </a:t>
            </a:r>
            <a:r>
              <a:rPr lang="en-US" altLang="ko-KR" i="1" dirty="0" smtClean="0"/>
              <a:t>Tesseract</a:t>
            </a:r>
            <a:r>
              <a:rPr lang="en-US" altLang="ko-KR" dirty="0" smtClean="0"/>
              <a:t> cores</a:t>
            </a:r>
          </a:p>
          <a:p>
            <a:pPr lvl="2"/>
            <a:r>
              <a:rPr lang="en-US" altLang="ko-KR" dirty="0" smtClean="0"/>
              <a:t>Latency-tolerant programming model</a:t>
            </a:r>
          </a:p>
          <a:p>
            <a:pPr lvl="2"/>
            <a:r>
              <a:rPr lang="en-US" altLang="ko-KR" dirty="0" smtClean="0"/>
              <a:t>Graph-processing-specific prefetching schemes</a:t>
            </a:r>
            <a:endParaRPr lang="ko-KR" altLang="en-US" dirty="0"/>
          </a:p>
        </p:txBody>
      </p:sp>
    </p:spTree>
    <p:extLst>
      <p:ext uri="{BB962C8B-B14F-4D97-AF65-F5344CB8AC3E}">
        <p14:creationId xmlns:p14="http://schemas.microsoft.com/office/powerpoint/2010/main" val="141688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smtClean="0"/>
              <a:t>Tesseract</a:t>
            </a:r>
            <a:r>
              <a:rPr lang="en-US" altLang="ko-KR" dirty="0" smtClean="0"/>
              <a:t> </a:t>
            </a:r>
            <a:r>
              <a:rPr lang="en-US" altLang="ko-KR" dirty="0" smtClean="0"/>
              <a:t>System </a:t>
            </a:r>
            <a:r>
              <a:rPr lang="en-US" altLang="ko-KR" dirty="0" err="1" smtClean="0"/>
              <a:t>fo</a:t>
            </a:r>
            <a:r>
              <a:rPr lang="en-US" altLang="ko-KR" dirty="0" smtClean="0"/>
              <a:t> Graph Processing</a:t>
            </a:r>
            <a:endParaRPr lang="ko-KR" altLang="en-US" dirty="0"/>
          </a:p>
        </p:txBody>
      </p:sp>
      <p:pic>
        <p:nvPicPr>
          <p:cNvPr id="4"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a:solidFill>
                  <a:srgbClr val="FFFFFF"/>
                </a:solidFill>
              </a14:hiddenFill>
            </a:ext>
          </a:extLst>
        </p:spPr>
      </p:pic>
      <p:grpSp>
        <p:nvGrpSpPr>
          <p:cNvPr id="138" name="그룹 137"/>
          <p:cNvGrpSpPr/>
          <p:nvPr/>
        </p:nvGrpSpPr>
        <p:grpSpPr>
          <a:xfrm>
            <a:off x="2960548" y="2386982"/>
            <a:ext cx="2890319" cy="3322913"/>
            <a:chOff x="2540320" y="2698376"/>
            <a:chExt cx="2890319" cy="3322913"/>
          </a:xfrm>
        </p:grpSpPr>
        <p:cxnSp>
          <p:nvCxnSpPr>
            <p:cNvPr id="65" name="직선 연결선 64"/>
            <p:cNvCxnSpPr/>
            <p:nvPr/>
          </p:nvCxnSpPr>
          <p:spPr>
            <a:xfrm>
              <a:off x="2540320" y="3008078"/>
              <a:ext cx="101813" cy="99059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직선 연결선 67"/>
            <p:cNvCxnSpPr/>
            <p:nvPr/>
          </p:nvCxnSpPr>
          <p:spPr>
            <a:xfrm flipH="1">
              <a:off x="5107196" y="2698376"/>
              <a:ext cx="323443" cy="13002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6" name="그룹 85"/>
            <p:cNvGrpSpPr/>
            <p:nvPr/>
          </p:nvGrpSpPr>
          <p:grpSpPr>
            <a:xfrm>
              <a:off x="2542515" y="3916837"/>
              <a:ext cx="2664295" cy="2104452"/>
              <a:chOff x="3275856" y="3916837"/>
              <a:chExt cx="2664295" cy="2104452"/>
            </a:xfrm>
          </p:grpSpPr>
          <p:sp>
            <p:nvSpPr>
              <p:cNvPr id="5" name="직사각형 4"/>
              <p:cNvSpPr/>
              <p:nvPr/>
            </p:nvSpPr>
            <p:spPr>
              <a:xfrm>
                <a:off x="3375473" y="3998674"/>
                <a:ext cx="2465060" cy="20226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grpSp>
            <p:nvGrpSpPr>
              <p:cNvPr id="85" name="그룹 84"/>
              <p:cNvGrpSpPr/>
              <p:nvPr/>
            </p:nvGrpSpPr>
            <p:grpSpPr>
              <a:xfrm>
                <a:off x="3501888" y="3916837"/>
                <a:ext cx="2212233" cy="2010654"/>
                <a:chOff x="3501887" y="3916837"/>
                <a:chExt cx="2212233" cy="2010654"/>
              </a:xfrm>
            </p:grpSpPr>
            <p:grpSp>
              <p:nvGrpSpPr>
                <p:cNvPr id="50" name="그룹 49"/>
                <p:cNvGrpSpPr/>
                <p:nvPr/>
              </p:nvGrpSpPr>
              <p:grpSpPr>
                <a:xfrm flipV="1">
                  <a:off x="3627842" y="5167522"/>
                  <a:ext cx="64123" cy="489852"/>
                  <a:chOff x="3491880" y="4419110"/>
                  <a:chExt cx="73052" cy="558062"/>
                </a:xfrm>
              </p:grpSpPr>
              <p:cxnSp>
                <p:nvCxnSpPr>
                  <p:cNvPr id="51" name="직선 화살표 연결선 50"/>
                  <p:cNvCxnSpPr/>
                  <p:nvPr/>
                </p:nvCxnSpPr>
                <p:spPr>
                  <a:xfrm flipH="1">
                    <a:off x="3562846" y="4419110"/>
                    <a:ext cx="2086" cy="558062"/>
                  </a:xfrm>
                  <a:prstGeom prst="straightConnector1">
                    <a:avLst/>
                  </a:prstGeom>
                  <a:ln>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52" name="직선 화살표 연결선 51"/>
                  <p:cNvCxnSpPr/>
                  <p:nvPr/>
                </p:nvCxnSpPr>
                <p:spPr>
                  <a:xfrm>
                    <a:off x="3491880" y="4851158"/>
                    <a:ext cx="0" cy="126014"/>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53" name="그룹 52"/>
                <p:cNvGrpSpPr/>
                <p:nvPr/>
              </p:nvGrpSpPr>
              <p:grpSpPr>
                <a:xfrm flipV="1">
                  <a:off x="4070289" y="5167522"/>
                  <a:ext cx="64123" cy="489852"/>
                  <a:chOff x="3491880" y="4419110"/>
                  <a:chExt cx="73052" cy="558062"/>
                </a:xfrm>
              </p:grpSpPr>
              <p:cxnSp>
                <p:nvCxnSpPr>
                  <p:cNvPr id="54" name="직선 화살표 연결선 53"/>
                  <p:cNvCxnSpPr/>
                  <p:nvPr/>
                </p:nvCxnSpPr>
                <p:spPr>
                  <a:xfrm flipH="1">
                    <a:off x="3562846" y="4419110"/>
                    <a:ext cx="2086" cy="558062"/>
                  </a:xfrm>
                  <a:prstGeom prst="straightConnector1">
                    <a:avLst/>
                  </a:prstGeom>
                  <a:ln>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55" name="직선 화살표 연결선 54"/>
                  <p:cNvCxnSpPr/>
                  <p:nvPr/>
                </p:nvCxnSpPr>
                <p:spPr>
                  <a:xfrm>
                    <a:off x="3491880" y="4851158"/>
                    <a:ext cx="0" cy="126014"/>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56" name="그룹 55"/>
                <p:cNvGrpSpPr/>
                <p:nvPr/>
              </p:nvGrpSpPr>
              <p:grpSpPr>
                <a:xfrm flipV="1">
                  <a:off x="4512736" y="5167522"/>
                  <a:ext cx="64123" cy="489852"/>
                  <a:chOff x="3491880" y="4419110"/>
                  <a:chExt cx="73052" cy="558062"/>
                </a:xfrm>
              </p:grpSpPr>
              <p:cxnSp>
                <p:nvCxnSpPr>
                  <p:cNvPr id="57" name="직선 화살표 연결선 56"/>
                  <p:cNvCxnSpPr/>
                  <p:nvPr/>
                </p:nvCxnSpPr>
                <p:spPr>
                  <a:xfrm flipH="1">
                    <a:off x="3562846" y="4419110"/>
                    <a:ext cx="2086" cy="558062"/>
                  </a:xfrm>
                  <a:prstGeom prst="straightConnector1">
                    <a:avLst/>
                  </a:prstGeom>
                  <a:ln>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58" name="직선 화살표 연결선 57"/>
                  <p:cNvCxnSpPr/>
                  <p:nvPr/>
                </p:nvCxnSpPr>
                <p:spPr>
                  <a:xfrm>
                    <a:off x="3491880" y="4851158"/>
                    <a:ext cx="0" cy="126014"/>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59" name="그룹 58"/>
                <p:cNvGrpSpPr/>
                <p:nvPr/>
              </p:nvGrpSpPr>
              <p:grpSpPr>
                <a:xfrm flipV="1">
                  <a:off x="5524042" y="5167522"/>
                  <a:ext cx="64123" cy="489852"/>
                  <a:chOff x="3491880" y="4419110"/>
                  <a:chExt cx="73052" cy="558062"/>
                </a:xfrm>
              </p:grpSpPr>
              <p:cxnSp>
                <p:nvCxnSpPr>
                  <p:cNvPr id="60" name="직선 화살표 연결선 59"/>
                  <p:cNvCxnSpPr/>
                  <p:nvPr/>
                </p:nvCxnSpPr>
                <p:spPr>
                  <a:xfrm flipH="1">
                    <a:off x="3562846" y="4419110"/>
                    <a:ext cx="2086" cy="558062"/>
                  </a:xfrm>
                  <a:prstGeom prst="straightConnector1">
                    <a:avLst/>
                  </a:prstGeom>
                  <a:ln>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61" name="직선 화살표 연결선 60"/>
                  <p:cNvCxnSpPr/>
                  <p:nvPr/>
                </p:nvCxnSpPr>
                <p:spPr>
                  <a:xfrm>
                    <a:off x="3491880" y="4851158"/>
                    <a:ext cx="0" cy="126014"/>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40" name="그룹 39"/>
                <p:cNvGrpSpPr/>
                <p:nvPr/>
              </p:nvGrpSpPr>
              <p:grpSpPr>
                <a:xfrm>
                  <a:off x="3627842" y="4362113"/>
                  <a:ext cx="64123" cy="489852"/>
                  <a:chOff x="3491880" y="4419110"/>
                  <a:chExt cx="73052" cy="558062"/>
                </a:xfrm>
              </p:grpSpPr>
              <p:cxnSp>
                <p:nvCxnSpPr>
                  <p:cNvPr id="34" name="직선 화살표 연결선 33"/>
                  <p:cNvCxnSpPr/>
                  <p:nvPr/>
                </p:nvCxnSpPr>
                <p:spPr>
                  <a:xfrm flipH="1">
                    <a:off x="3562846" y="4419110"/>
                    <a:ext cx="2086" cy="558062"/>
                  </a:xfrm>
                  <a:prstGeom prst="straightConnector1">
                    <a:avLst/>
                  </a:prstGeom>
                  <a:ln>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36" name="직선 화살표 연결선 35"/>
                  <p:cNvCxnSpPr/>
                  <p:nvPr/>
                </p:nvCxnSpPr>
                <p:spPr>
                  <a:xfrm>
                    <a:off x="3491880" y="4851158"/>
                    <a:ext cx="0" cy="126014"/>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41" name="그룹 40"/>
                <p:cNvGrpSpPr/>
                <p:nvPr/>
              </p:nvGrpSpPr>
              <p:grpSpPr>
                <a:xfrm>
                  <a:off x="4070289" y="4362113"/>
                  <a:ext cx="64123" cy="489852"/>
                  <a:chOff x="3491880" y="4419110"/>
                  <a:chExt cx="73052" cy="558062"/>
                </a:xfrm>
              </p:grpSpPr>
              <p:cxnSp>
                <p:nvCxnSpPr>
                  <p:cNvPr id="42" name="직선 화살표 연결선 41"/>
                  <p:cNvCxnSpPr/>
                  <p:nvPr/>
                </p:nvCxnSpPr>
                <p:spPr>
                  <a:xfrm flipH="1">
                    <a:off x="3562846" y="4419110"/>
                    <a:ext cx="2086" cy="558062"/>
                  </a:xfrm>
                  <a:prstGeom prst="straightConnector1">
                    <a:avLst/>
                  </a:prstGeom>
                  <a:ln>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43" name="직선 화살표 연결선 42"/>
                  <p:cNvCxnSpPr/>
                  <p:nvPr/>
                </p:nvCxnSpPr>
                <p:spPr>
                  <a:xfrm>
                    <a:off x="3491880" y="4851158"/>
                    <a:ext cx="0" cy="126014"/>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44" name="그룹 43"/>
                <p:cNvGrpSpPr/>
                <p:nvPr/>
              </p:nvGrpSpPr>
              <p:grpSpPr>
                <a:xfrm>
                  <a:off x="4512736" y="4362113"/>
                  <a:ext cx="64123" cy="489852"/>
                  <a:chOff x="3491880" y="4419110"/>
                  <a:chExt cx="73052" cy="558062"/>
                </a:xfrm>
              </p:grpSpPr>
              <p:cxnSp>
                <p:nvCxnSpPr>
                  <p:cNvPr id="45" name="직선 화살표 연결선 44"/>
                  <p:cNvCxnSpPr/>
                  <p:nvPr/>
                </p:nvCxnSpPr>
                <p:spPr>
                  <a:xfrm flipH="1">
                    <a:off x="3562846" y="4419110"/>
                    <a:ext cx="2086" cy="558062"/>
                  </a:xfrm>
                  <a:prstGeom prst="straightConnector1">
                    <a:avLst/>
                  </a:prstGeom>
                  <a:ln>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46" name="직선 화살표 연결선 45"/>
                  <p:cNvCxnSpPr/>
                  <p:nvPr/>
                </p:nvCxnSpPr>
                <p:spPr>
                  <a:xfrm>
                    <a:off x="3491880" y="4851158"/>
                    <a:ext cx="0" cy="126014"/>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47" name="그룹 46"/>
                <p:cNvGrpSpPr/>
                <p:nvPr/>
              </p:nvGrpSpPr>
              <p:grpSpPr>
                <a:xfrm>
                  <a:off x="5524042" y="4362113"/>
                  <a:ext cx="64123" cy="489852"/>
                  <a:chOff x="3491880" y="4419110"/>
                  <a:chExt cx="73052" cy="558062"/>
                </a:xfrm>
              </p:grpSpPr>
              <p:cxnSp>
                <p:nvCxnSpPr>
                  <p:cNvPr id="48" name="직선 화살표 연결선 47"/>
                  <p:cNvCxnSpPr/>
                  <p:nvPr/>
                </p:nvCxnSpPr>
                <p:spPr>
                  <a:xfrm flipH="1">
                    <a:off x="3562846" y="4419110"/>
                    <a:ext cx="2086" cy="558062"/>
                  </a:xfrm>
                  <a:prstGeom prst="straightConnector1">
                    <a:avLst/>
                  </a:prstGeom>
                  <a:ln>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49" name="직선 화살표 연결선 48"/>
                  <p:cNvCxnSpPr/>
                  <p:nvPr/>
                </p:nvCxnSpPr>
                <p:spPr>
                  <a:xfrm>
                    <a:off x="3491880" y="4851158"/>
                    <a:ext cx="0" cy="126014"/>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7" name="직사각형 6"/>
                <p:cNvSpPr/>
                <p:nvPr/>
              </p:nvSpPr>
              <p:spPr>
                <a:xfrm>
                  <a:off x="3501887" y="4109286"/>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8" name="직사각형 7"/>
                <p:cNvSpPr/>
                <p:nvPr/>
              </p:nvSpPr>
              <p:spPr>
                <a:xfrm>
                  <a:off x="3944334" y="4109286"/>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9" name="직사각형 8"/>
                <p:cNvSpPr/>
                <p:nvPr/>
              </p:nvSpPr>
              <p:spPr>
                <a:xfrm>
                  <a:off x="4386781" y="4109286"/>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12" name="직사각형 11"/>
                <p:cNvSpPr/>
                <p:nvPr/>
              </p:nvSpPr>
              <p:spPr>
                <a:xfrm>
                  <a:off x="3501887" y="4488526"/>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13" name="직사각형 12"/>
                <p:cNvSpPr/>
                <p:nvPr/>
              </p:nvSpPr>
              <p:spPr>
                <a:xfrm>
                  <a:off x="3944334" y="4488526"/>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14" name="직사각형 13"/>
                <p:cNvSpPr/>
                <p:nvPr/>
              </p:nvSpPr>
              <p:spPr>
                <a:xfrm>
                  <a:off x="4386781" y="4488526"/>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16" name="직사각형 15"/>
                <p:cNvSpPr/>
                <p:nvPr/>
              </p:nvSpPr>
              <p:spPr>
                <a:xfrm>
                  <a:off x="3501887" y="5286511"/>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17" name="직사각형 16"/>
                <p:cNvSpPr/>
                <p:nvPr/>
              </p:nvSpPr>
              <p:spPr>
                <a:xfrm>
                  <a:off x="3944334" y="5286511"/>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18" name="직사각형 17"/>
                <p:cNvSpPr/>
                <p:nvPr/>
              </p:nvSpPr>
              <p:spPr>
                <a:xfrm>
                  <a:off x="4386781" y="5286511"/>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20" name="직사각형 19"/>
                <p:cNvSpPr/>
                <p:nvPr/>
              </p:nvSpPr>
              <p:spPr>
                <a:xfrm>
                  <a:off x="3501887" y="5657850"/>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21" name="직사각형 20"/>
                <p:cNvSpPr/>
                <p:nvPr/>
              </p:nvSpPr>
              <p:spPr>
                <a:xfrm>
                  <a:off x="3944334" y="5657850"/>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22" name="직사각형 21"/>
                <p:cNvSpPr/>
                <p:nvPr/>
              </p:nvSpPr>
              <p:spPr>
                <a:xfrm>
                  <a:off x="4386781" y="5657850"/>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6" name="직사각형 5"/>
                <p:cNvSpPr/>
                <p:nvPr/>
              </p:nvSpPr>
              <p:spPr>
                <a:xfrm>
                  <a:off x="3501887" y="4851965"/>
                  <a:ext cx="2212233" cy="316034"/>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r>
                    <a:rPr lang="en-US" altLang="ko-KR" sz="1600" dirty="0" smtClean="0">
                      <a:solidFill>
                        <a:prstClr val="black"/>
                      </a:solidFill>
                      <a:latin typeface="Calibri"/>
                      <a:ea typeface="나눔고딕"/>
                    </a:rPr>
                    <a:t>Crossbar Network</a:t>
                  </a:r>
                  <a:endParaRPr lang="ko-KR" altLang="en-US" sz="1600" dirty="0">
                    <a:solidFill>
                      <a:prstClr val="black"/>
                    </a:solidFill>
                    <a:latin typeface="Calibri"/>
                    <a:ea typeface="나눔고딕"/>
                  </a:endParaRPr>
                </a:p>
              </p:txBody>
            </p:sp>
            <p:sp>
              <p:nvSpPr>
                <p:cNvPr id="10" name="직사각형 9"/>
                <p:cNvSpPr/>
                <p:nvPr/>
              </p:nvSpPr>
              <p:spPr>
                <a:xfrm>
                  <a:off x="5398087" y="4109286"/>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15" name="직사각형 14"/>
                <p:cNvSpPr/>
                <p:nvPr/>
              </p:nvSpPr>
              <p:spPr>
                <a:xfrm>
                  <a:off x="5398087" y="4480626"/>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19" name="직사각형 18"/>
                <p:cNvSpPr/>
                <p:nvPr/>
              </p:nvSpPr>
              <p:spPr>
                <a:xfrm>
                  <a:off x="5398087" y="5286511"/>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23" name="직사각형 22"/>
                <p:cNvSpPr/>
                <p:nvPr/>
              </p:nvSpPr>
              <p:spPr>
                <a:xfrm>
                  <a:off x="5398087" y="5657850"/>
                  <a:ext cx="316033" cy="25282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dirty="0">
                    <a:solidFill>
                      <a:prstClr val="black"/>
                    </a:solidFill>
                    <a:latin typeface="Calibri"/>
                    <a:ea typeface="나눔고딕"/>
                  </a:endParaRPr>
                </a:p>
              </p:txBody>
            </p:sp>
            <p:sp>
              <p:nvSpPr>
                <p:cNvPr id="25" name="TextBox 24"/>
                <p:cNvSpPr txBox="1"/>
                <p:nvPr/>
              </p:nvSpPr>
              <p:spPr>
                <a:xfrm>
                  <a:off x="4860355" y="3916837"/>
                  <a:ext cx="397866" cy="461665"/>
                </a:xfrm>
                <a:prstGeom prst="rect">
                  <a:avLst/>
                </a:prstGeom>
                <a:noFill/>
              </p:spPr>
              <p:txBody>
                <a:bodyPr wrap="none" rtlCol="0" anchor="ctr">
                  <a:spAutoFit/>
                </a:bodyPr>
                <a:lstStyle/>
                <a:p>
                  <a:pPr algn="ctr" latinLnBrk="1"/>
                  <a:r>
                    <a:rPr lang="en-US" altLang="ko-KR" sz="2400" dirty="0" smtClean="0">
                      <a:solidFill>
                        <a:prstClr val="black"/>
                      </a:solidFill>
                      <a:latin typeface="Calibri"/>
                      <a:ea typeface="나눔고딕"/>
                    </a:rPr>
                    <a:t>…</a:t>
                  </a:r>
                  <a:endParaRPr lang="ko-KR" altLang="en-US" sz="2400" dirty="0">
                    <a:solidFill>
                      <a:prstClr val="black"/>
                    </a:solidFill>
                    <a:latin typeface="Calibri"/>
                    <a:ea typeface="나눔고딕"/>
                  </a:endParaRPr>
                </a:p>
              </p:txBody>
            </p:sp>
            <p:sp>
              <p:nvSpPr>
                <p:cNvPr id="26" name="TextBox 25"/>
                <p:cNvSpPr txBox="1"/>
                <p:nvPr/>
              </p:nvSpPr>
              <p:spPr>
                <a:xfrm>
                  <a:off x="4860355" y="4297315"/>
                  <a:ext cx="397866" cy="461665"/>
                </a:xfrm>
                <a:prstGeom prst="rect">
                  <a:avLst/>
                </a:prstGeom>
                <a:noFill/>
              </p:spPr>
              <p:txBody>
                <a:bodyPr wrap="none" rtlCol="0" anchor="ctr">
                  <a:spAutoFit/>
                </a:bodyPr>
                <a:lstStyle/>
                <a:p>
                  <a:pPr algn="ctr" latinLnBrk="1"/>
                  <a:r>
                    <a:rPr lang="en-US" altLang="ko-KR" sz="2400" dirty="0" smtClean="0">
                      <a:solidFill>
                        <a:prstClr val="black"/>
                      </a:solidFill>
                      <a:latin typeface="Calibri"/>
                      <a:ea typeface="나눔고딕"/>
                    </a:rPr>
                    <a:t>…</a:t>
                  </a:r>
                  <a:endParaRPr lang="ko-KR" altLang="en-US" sz="2400" dirty="0">
                    <a:solidFill>
                      <a:prstClr val="black"/>
                    </a:solidFill>
                    <a:latin typeface="Calibri"/>
                    <a:ea typeface="나눔고딕"/>
                  </a:endParaRPr>
                </a:p>
              </p:txBody>
            </p:sp>
            <p:sp>
              <p:nvSpPr>
                <p:cNvPr id="30" name="TextBox 29"/>
                <p:cNvSpPr txBox="1"/>
                <p:nvPr/>
              </p:nvSpPr>
              <p:spPr>
                <a:xfrm>
                  <a:off x="4860355" y="5096119"/>
                  <a:ext cx="397866" cy="461665"/>
                </a:xfrm>
                <a:prstGeom prst="rect">
                  <a:avLst/>
                </a:prstGeom>
                <a:noFill/>
              </p:spPr>
              <p:txBody>
                <a:bodyPr wrap="none" rtlCol="0" anchor="ctr">
                  <a:spAutoFit/>
                </a:bodyPr>
                <a:lstStyle/>
                <a:p>
                  <a:pPr algn="ctr" latinLnBrk="1"/>
                  <a:r>
                    <a:rPr lang="en-US" altLang="ko-KR" sz="2400" dirty="0" smtClean="0">
                      <a:solidFill>
                        <a:prstClr val="black"/>
                      </a:solidFill>
                      <a:latin typeface="Calibri"/>
                      <a:ea typeface="나눔고딕"/>
                    </a:rPr>
                    <a:t>…</a:t>
                  </a:r>
                  <a:endParaRPr lang="ko-KR" altLang="en-US" sz="2400" dirty="0">
                    <a:solidFill>
                      <a:prstClr val="black"/>
                    </a:solidFill>
                    <a:latin typeface="Calibri"/>
                    <a:ea typeface="나눔고딕"/>
                  </a:endParaRPr>
                </a:p>
              </p:txBody>
            </p:sp>
            <p:sp>
              <p:nvSpPr>
                <p:cNvPr id="31" name="TextBox 30"/>
                <p:cNvSpPr txBox="1"/>
                <p:nvPr/>
              </p:nvSpPr>
              <p:spPr>
                <a:xfrm>
                  <a:off x="4860355" y="5465826"/>
                  <a:ext cx="397866" cy="461665"/>
                </a:xfrm>
                <a:prstGeom prst="rect">
                  <a:avLst/>
                </a:prstGeom>
                <a:noFill/>
              </p:spPr>
              <p:txBody>
                <a:bodyPr wrap="none" rtlCol="0" anchor="ctr">
                  <a:spAutoFit/>
                </a:bodyPr>
                <a:lstStyle/>
                <a:p>
                  <a:pPr algn="ctr" latinLnBrk="1"/>
                  <a:r>
                    <a:rPr lang="en-US" altLang="ko-KR" sz="2400" dirty="0" smtClean="0">
                      <a:solidFill>
                        <a:prstClr val="black"/>
                      </a:solidFill>
                      <a:latin typeface="Calibri"/>
                      <a:ea typeface="나눔고딕"/>
                    </a:rPr>
                    <a:t>…</a:t>
                  </a:r>
                  <a:endParaRPr lang="ko-KR" altLang="en-US" sz="2400" dirty="0">
                    <a:solidFill>
                      <a:prstClr val="black"/>
                    </a:solidFill>
                    <a:latin typeface="Calibri"/>
                    <a:ea typeface="나눔고딕"/>
                  </a:endParaRPr>
                </a:p>
              </p:txBody>
            </p:sp>
          </p:grpSp>
          <p:cxnSp>
            <p:nvCxnSpPr>
              <p:cNvPr id="79" name="직선 화살표 연결선 78"/>
              <p:cNvCxnSpPr/>
              <p:nvPr/>
            </p:nvCxnSpPr>
            <p:spPr>
              <a:xfrm flipH="1">
                <a:off x="3275856" y="5013177"/>
                <a:ext cx="226031" cy="0"/>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4" name="직선 화살표 연결선 83"/>
              <p:cNvCxnSpPr/>
              <p:nvPr/>
            </p:nvCxnSpPr>
            <p:spPr>
              <a:xfrm flipH="1">
                <a:off x="5714120" y="5015083"/>
                <a:ext cx="226031" cy="0"/>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139" name="그룹 138"/>
          <p:cNvGrpSpPr/>
          <p:nvPr/>
        </p:nvGrpSpPr>
        <p:grpSpPr>
          <a:xfrm>
            <a:off x="5397217" y="3068960"/>
            <a:ext cx="3568497" cy="2986186"/>
            <a:chOff x="5277803" y="2315022"/>
            <a:chExt cx="3568497" cy="2986186"/>
          </a:xfrm>
        </p:grpSpPr>
        <p:grpSp>
          <p:nvGrpSpPr>
            <p:cNvPr id="132" name="그룹 131"/>
            <p:cNvGrpSpPr/>
            <p:nvPr/>
          </p:nvGrpSpPr>
          <p:grpSpPr>
            <a:xfrm>
              <a:off x="5860114" y="2315022"/>
              <a:ext cx="2986186" cy="2986186"/>
              <a:chOff x="5700614" y="2176524"/>
              <a:chExt cx="2986186" cy="2986186"/>
            </a:xfrm>
          </p:grpSpPr>
          <p:sp>
            <p:nvSpPr>
              <p:cNvPr id="87" name="직사각형 86"/>
              <p:cNvSpPr/>
              <p:nvPr/>
            </p:nvSpPr>
            <p:spPr>
              <a:xfrm>
                <a:off x="5700614" y="2176524"/>
                <a:ext cx="2986186" cy="298618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88" name="직사각형 87"/>
              <p:cNvSpPr/>
              <p:nvPr/>
            </p:nvSpPr>
            <p:spPr>
              <a:xfrm>
                <a:off x="8110736" y="2346491"/>
                <a:ext cx="432048" cy="2075090"/>
              </a:xfrm>
              <a:prstGeom prst="rect">
                <a:avLst/>
              </a:prstGeom>
              <a:effectLst/>
            </p:spPr>
            <p:style>
              <a:lnRef idx="1">
                <a:schemeClr val="accent1"/>
              </a:lnRef>
              <a:fillRef idx="2">
                <a:schemeClr val="accent1"/>
              </a:fillRef>
              <a:effectRef idx="1">
                <a:schemeClr val="accent1"/>
              </a:effectRef>
              <a:fontRef idx="minor">
                <a:schemeClr val="dk1"/>
              </a:fontRef>
            </p:style>
            <p:txBody>
              <a:bodyPr vert="vert" rtlCol="0" anchor="ctr"/>
              <a:lstStyle/>
              <a:p>
                <a:pPr algn="ctr" latinLnBrk="1"/>
                <a:r>
                  <a:rPr lang="en-US" altLang="ko-KR" dirty="0" smtClean="0">
                    <a:solidFill>
                      <a:prstClr val="black"/>
                    </a:solidFill>
                    <a:latin typeface="Calibri"/>
                    <a:ea typeface="나눔고딕"/>
                  </a:rPr>
                  <a:t>DRAM Controller</a:t>
                </a:r>
                <a:endParaRPr lang="ko-KR" altLang="en-US" dirty="0">
                  <a:solidFill>
                    <a:prstClr val="black"/>
                  </a:solidFill>
                  <a:latin typeface="Calibri"/>
                  <a:ea typeface="나눔고딕"/>
                </a:endParaRPr>
              </a:p>
            </p:txBody>
          </p:sp>
          <p:sp>
            <p:nvSpPr>
              <p:cNvPr id="89" name="직사각형 88"/>
              <p:cNvSpPr/>
              <p:nvPr/>
            </p:nvSpPr>
            <p:spPr>
              <a:xfrm>
                <a:off x="8110736" y="4589673"/>
                <a:ext cx="432048" cy="404944"/>
              </a:xfrm>
              <a:prstGeom prst="rect">
                <a:avLst/>
              </a:prstGeom>
              <a:effectLst/>
            </p:spPr>
            <p:style>
              <a:lnRef idx="1">
                <a:schemeClr val="accent1"/>
              </a:lnRef>
              <a:fillRef idx="2">
                <a:schemeClr val="accent1"/>
              </a:fillRef>
              <a:effectRef idx="1">
                <a:schemeClr val="accent1"/>
              </a:effectRef>
              <a:fontRef idx="minor">
                <a:schemeClr val="dk1"/>
              </a:fontRef>
            </p:style>
            <p:txBody>
              <a:bodyPr vert="horz" rtlCol="0" anchor="ctr"/>
              <a:lstStyle/>
              <a:p>
                <a:pPr algn="ctr" latinLnBrk="1"/>
                <a:r>
                  <a:rPr lang="en-US" altLang="ko-KR" dirty="0" smtClean="0">
                    <a:solidFill>
                      <a:prstClr val="black"/>
                    </a:solidFill>
                    <a:latin typeface="Calibri"/>
                    <a:ea typeface="나눔고딕"/>
                  </a:rPr>
                  <a:t>NI</a:t>
                </a:r>
                <a:endParaRPr lang="ko-KR" altLang="en-US" dirty="0">
                  <a:solidFill>
                    <a:prstClr val="black"/>
                  </a:solidFill>
                  <a:latin typeface="Calibri"/>
                  <a:ea typeface="나눔고딕"/>
                </a:endParaRPr>
              </a:p>
            </p:txBody>
          </p:sp>
          <p:cxnSp>
            <p:nvCxnSpPr>
              <p:cNvPr id="98" name="직선 화살표 연결선 97"/>
              <p:cNvCxnSpPr>
                <a:stCxn id="89" idx="0"/>
                <a:endCxn id="88" idx="2"/>
              </p:cNvCxnSpPr>
              <p:nvPr/>
            </p:nvCxnSpPr>
            <p:spPr>
              <a:xfrm flipV="1">
                <a:off x="8326760" y="4421581"/>
                <a:ext cx="0" cy="1680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28" name="직선 연결선 127"/>
            <p:cNvCxnSpPr/>
            <p:nvPr/>
          </p:nvCxnSpPr>
          <p:spPr>
            <a:xfrm flipV="1">
              <a:off x="5280614" y="2315022"/>
              <a:ext cx="583876" cy="110412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9" name="직선 연결선 128"/>
            <p:cNvCxnSpPr/>
            <p:nvPr/>
          </p:nvCxnSpPr>
          <p:spPr>
            <a:xfrm>
              <a:off x="5277803" y="3668121"/>
              <a:ext cx="580861" cy="1633087"/>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133" name="그룹 132"/>
          <p:cNvGrpSpPr/>
          <p:nvPr/>
        </p:nvGrpSpPr>
        <p:grpSpPr>
          <a:xfrm>
            <a:off x="6127920" y="3238927"/>
            <a:ext cx="2261730" cy="2648562"/>
            <a:chOff x="5849006" y="2346491"/>
            <a:chExt cx="2261730" cy="2648562"/>
          </a:xfrm>
        </p:grpSpPr>
        <p:sp>
          <p:nvSpPr>
            <p:cNvPr id="90" name="직사각형 89"/>
            <p:cNvSpPr/>
            <p:nvPr/>
          </p:nvSpPr>
          <p:spPr>
            <a:xfrm>
              <a:off x="5849006" y="2346491"/>
              <a:ext cx="2079267" cy="774399"/>
            </a:xfrm>
            <a:prstGeom prst="rect">
              <a:avLst/>
            </a:prstGeom>
            <a:effectLst/>
          </p:spPr>
          <p:style>
            <a:lnRef idx="1">
              <a:schemeClr val="accent2"/>
            </a:lnRef>
            <a:fillRef idx="2">
              <a:schemeClr val="accent2"/>
            </a:fillRef>
            <a:effectRef idx="1">
              <a:schemeClr val="accent2"/>
            </a:effectRef>
            <a:fontRef idx="minor">
              <a:schemeClr val="dk1"/>
            </a:fontRef>
          </p:style>
          <p:txBody>
            <a:bodyPr vert="horz" rtlCol="0" anchor="ctr"/>
            <a:lstStyle/>
            <a:p>
              <a:pPr algn="ctr" latinLnBrk="1"/>
              <a:r>
                <a:rPr lang="en-US" altLang="ko-KR" sz="2000" dirty="0" smtClean="0">
                  <a:solidFill>
                    <a:prstClr val="black"/>
                  </a:solidFill>
                  <a:latin typeface="Calibri"/>
                  <a:ea typeface="나눔고딕"/>
                </a:rPr>
                <a:t>In-Order Core</a:t>
              </a:r>
              <a:endParaRPr lang="ko-KR" altLang="en-US" sz="2000" dirty="0">
                <a:solidFill>
                  <a:prstClr val="black"/>
                </a:solidFill>
                <a:latin typeface="Calibri"/>
                <a:ea typeface="나눔고딕"/>
              </a:endParaRPr>
            </a:p>
          </p:txBody>
        </p:sp>
        <p:sp>
          <p:nvSpPr>
            <p:cNvPr id="91" name="직사각형 90"/>
            <p:cNvSpPr/>
            <p:nvPr/>
          </p:nvSpPr>
          <p:spPr>
            <a:xfrm>
              <a:off x="5849006" y="4589673"/>
              <a:ext cx="2079267" cy="405380"/>
            </a:xfrm>
            <a:prstGeom prst="rect">
              <a:avLst/>
            </a:prstGeom>
            <a:effectLst/>
          </p:spPr>
          <p:style>
            <a:lnRef idx="1">
              <a:schemeClr val="accent2"/>
            </a:lnRef>
            <a:fillRef idx="2">
              <a:schemeClr val="accent2"/>
            </a:fillRef>
            <a:effectRef idx="1">
              <a:schemeClr val="accent2"/>
            </a:effectRef>
            <a:fontRef idx="minor">
              <a:schemeClr val="dk1"/>
            </a:fontRef>
          </p:style>
          <p:txBody>
            <a:bodyPr vert="horz" rtlCol="0" anchor="ctr"/>
            <a:lstStyle/>
            <a:p>
              <a:pPr algn="ctr" latinLnBrk="1"/>
              <a:r>
                <a:rPr lang="en-US" altLang="ko-KR" dirty="0" smtClean="0">
                  <a:solidFill>
                    <a:prstClr val="black"/>
                  </a:solidFill>
                  <a:latin typeface="Calibri"/>
                  <a:ea typeface="나눔고딕"/>
                </a:rPr>
                <a:t>Message Queue</a:t>
              </a:r>
              <a:endParaRPr lang="ko-KR" altLang="en-US" dirty="0">
                <a:solidFill>
                  <a:prstClr val="black"/>
                </a:solidFill>
                <a:latin typeface="Calibri"/>
                <a:ea typeface="나눔고딕"/>
              </a:endParaRPr>
            </a:p>
          </p:txBody>
        </p:sp>
        <p:sp>
          <p:nvSpPr>
            <p:cNvPr id="92" name="직사각형 91"/>
            <p:cNvSpPr/>
            <p:nvPr/>
          </p:nvSpPr>
          <p:spPr>
            <a:xfrm>
              <a:off x="6882913" y="3280649"/>
              <a:ext cx="1045360" cy="610202"/>
            </a:xfrm>
            <a:prstGeom prst="rect">
              <a:avLst/>
            </a:prstGeom>
            <a:effectLst/>
          </p:spPr>
          <p:style>
            <a:lnRef idx="1">
              <a:schemeClr val="accent2"/>
            </a:lnRef>
            <a:fillRef idx="2">
              <a:schemeClr val="accent2"/>
            </a:fillRef>
            <a:effectRef idx="1">
              <a:schemeClr val="accent2"/>
            </a:effectRef>
            <a:fontRef idx="minor">
              <a:schemeClr val="dk1"/>
            </a:fontRef>
          </p:style>
          <p:txBody>
            <a:bodyPr vert="horz" rtlCol="0" anchor="ctr"/>
            <a:lstStyle/>
            <a:p>
              <a:pPr algn="ctr" latinLnBrk="1"/>
              <a:r>
                <a:rPr lang="en-US" altLang="ko-KR" dirty="0" smtClean="0">
                  <a:solidFill>
                    <a:prstClr val="black"/>
                  </a:solidFill>
                  <a:latin typeface="Calibri"/>
                  <a:ea typeface="나눔고딕"/>
                </a:rPr>
                <a:t>PF Buffer</a:t>
              </a:r>
              <a:endParaRPr lang="ko-KR" altLang="en-US" dirty="0">
                <a:solidFill>
                  <a:prstClr val="black"/>
                </a:solidFill>
                <a:latin typeface="Calibri"/>
                <a:ea typeface="나눔고딕"/>
              </a:endParaRPr>
            </a:p>
          </p:txBody>
        </p:sp>
        <p:sp>
          <p:nvSpPr>
            <p:cNvPr id="93" name="직사각형 92"/>
            <p:cNvSpPr/>
            <p:nvPr/>
          </p:nvSpPr>
          <p:spPr>
            <a:xfrm>
              <a:off x="6882913" y="4047202"/>
              <a:ext cx="1045360" cy="374697"/>
            </a:xfrm>
            <a:prstGeom prst="rect">
              <a:avLst/>
            </a:prstGeom>
            <a:effectLst/>
          </p:spPr>
          <p:style>
            <a:lnRef idx="1">
              <a:schemeClr val="accent2"/>
            </a:lnRef>
            <a:fillRef idx="2">
              <a:schemeClr val="accent2"/>
            </a:fillRef>
            <a:effectRef idx="1">
              <a:schemeClr val="accent2"/>
            </a:effectRef>
            <a:fontRef idx="minor">
              <a:schemeClr val="dk1"/>
            </a:fontRef>
          </p:style>
          <p:txBody>
            <a:bodyPr vert="horz" rtlCol="0" anchor="ctr"/>
            <a:lstStyle/>
            <a:p>
              <a:pPr algn="ctr" latinLnBrk="1"/>
              <a:r>
                <a:rPr lang="en-US" altLang="ko-KR" dirty="0" smtClean="0">
                  <a:solidFill>
                    <a:prstClr val="black"/>
                  </a:solidFill>
                  <a:latin typeface="Calibri"/>
                  <a:ea typeface="나눔고딕"/>
                </a:rPr>
                <a:t>MTP</a:t>
              </a:r>
              <a:endParaRPr lang="ko-KR" altLang="en-US" dirty="0">
                <a:solidFill>
                  <a:prstClr val="black"/>
                </a:solidFill>
                <a:latin typeface="Calibri"/>
                <a:ea typeface="나눔고딕"/>
              </a:endParaRPr>
            </a:p>
          </p:txBody>
        </p:sp>
        <p:sp>
          <p:nvSpPr>
            <p:cNvPr id="94" name="직사각형 93"/>
            <p:cNvSpPr/>
            <p:nvPr/>
          </p:nvSpPr>
          <p:spPr>
            <a:xfrm>
              <a:off x="6240328" y="3280650"/>
              <a:ext cx="460122" cy="610202"/>
            </a:xfrm>
            <a:prstGeom prst="rect">
              <a:avLst/>
            </a:prstGeom>
            <a:effectLst/>
          </p:spPr>
          <p:style>
            <a:lnRef idx="1">
              <a:schemeClr val="accent2"/>
            </a:lnRef>
            <a:fillRef idx="2">
              <a:schemeClr val="accent2"/>
            </a:fillRef>
            <a:effectRef idx="1">
              <a:schemeClr val="accent2"/>
            </a:effectRef>
            <a:fontRef idx="minor">
              <a:schemeClr val="dk1"/>
            </a:fontRef>
          </p:style>
          <p:txBody>
            <a:bodyPr vert="horz" rtlCol="0" anchor="ctr"/>
            <a:lstStyle/>
            <a:p>
              <a:pPr algn="ctr" latinLnBrk="1"/>
              <a:r>
                <a:rPr lang="en-US" altLang="ko-KR" dirty="0" smtClean="0">
                  <a:solidFill>
                    <a:prstClr val="black"/>
                  </a:solidFill>
                  <a:latin typeface="Calibri"/>
                  <a:ea typeface="나눔고딕"/>
                </a:rPr>
                <a:t>LP</a:t>
              </a:r>
              <a:endParaRPr lang="ko-KR" altLang="en-US" dirty="0">
                <a:solidFill>
                  <a:prstClr val="black"/>
                </a:solidFill>
                <a:latin typeface="Calibri"/>
                <a:ea typeface="나눔고딕"/>
              </a:endParaRPr>
            </a:p>
          </p:txBody>
        </p:sp>
        <p:cxnSp>
          <p:nvCxnSpPr>
            <p:cNvPr id="96" name="직선 화살표 연결선 95"/>
            <p:cNvCxnSpPr/>
            <p:nvPr/>
          </p:nvCxnSpPr>
          <p:spPr>
            <a:xfrm>
              <a:off x="6028727" y="3120890"/>
              <a:ext cx="0" cy="1468783"/>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99" name="직선 화살표 연결선 98"/>
            <p:cNvCxnSpPr>
              <a:stCxn id="89" idx="1"/>
              <a:endCxn id="91" idx="3"/>
            </p:cNvCxnSpPr>
            <p:nvPr/>
          </p:nvCxnSpPr>
          <p:spPr>
            <a:xfrm flipH="1">
              <a:off x="7928273" y="4792145"/>
              <a:ext cx="182463" cy="218"/>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07" name="직선 화살표 연결선 106"/>
            <p:cNvCxnSpPr/>
            <p:nvPr/>
          </p:nvCxnSpPr>
          <p:spPr>
            <a:xfrm flipV="1">
              <a:off x="7405593" y="4420547"/>
              <a:ext cx="0" cy="16912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0" name="직선 화살표 연결선 109"/>
            <p:cNvCxnSpPr>
              <a:stCxn id="93" idx="0"/>
              <a:endCxn id="92" idx="2"/>
            </p:cNvCxnSpPr>
            <p:nvPr/>
          </p:nvCxnSpPr>
          <p:spPr>
            <a:xfrm flipV="1">
              <a:off x="7405593" y="3890851"/>
              <a:ext cx="0" cy="15635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4" name="직선 화살표 연결선 113"/>
            <p:cNvCxnSpPr/>
            <p:nvPr/>
          </p:nvCxnSpPr>
          <p:spPr>
            <a:xfrm flipV="1">
              <a:off x="7405593" y="3120890"/>
              <a:ext cx="0" cy="15976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6" name="직선 화살표 연결선 115"/>
            <p:cNvCxnSpPr/>
            <p:nvPr/>
          </p:nvCxnSpPr>
          <p:spPr>
            <a:xfrm>
              <a:off x="6470389" y="3120890"/>
              <a:ext cx="0" cy="15976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7" name="직선 화살표 연결선 116"/>
            <p:cNvCxnSpPr>
              <a:stCxn id="94" idx="3"/>
              <a:endCxn id="92" idx="1"/>
            </p:cNvCxnSpPr>
            <p:nvPr/>
          </p:nvCxnSpPr>
          <p:spPr>
            <a:xfrm flipV="1">
              <a:off x="6700450" y="3585750"/>
              <a:ext cx="182463" cy="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4" name="직선 화살표 연결선 123"/>
            <p:cNvCxnSpPr/>
            <p:nvPr/>
          </p:nvCxnSpPr>
          <p:spPr>
            <a:xfrm flipH="1">
              <a:off x="7928273" y="3594266"/>
              <a:ext cx="182463" cy="218"/>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25" name="직선 화살표 연결선 124"/>
            <p:cNvCxnSpPr/>
            <p:nvPr/>
          </p:nvCxnSpPr>
          <p:spPr>
            <a:xfrm flipH="1">
              <a:off x="7928273" y="2733472"/>
              <a:ext cx="182463" cy="218"/>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grpSp>
      <p:grpSp>
        <p:nvGrpSpPr>
          <p:cNvPr id="584" name="그룹 583"/>
          <p:cNvGrpSpPr/>
          <p:nvPr/>
        </p:nvGrpSpPr>
        <p:grpSpPr>
          <a:xfrm>
            <a:off x="318817" y="3704795"/>
            <a:ext cx="2747113" cy="2348991"/>
            <a:chOff x="211357" y="3318585"/>
            <a:chExt cx="2747113" cy="2348991"/>
          </a:xfrm>
        </p:grpSpPr>
        <p:grpSp>
          <p:nvGrpSpPr>
            <p:cNvPr id="577" name="그룹 576"/>
            <p:cNvGrpSpPr/>
            <p:nvPr/>
          </p:nvGrpSpPr>
          <p:grpSpPr>
            <a:xfrm>
              <a:off x="211357" y="3468326"/>
              <a:ext cx="2199540" cy="2199250"/>
              <a:chOff x="288170" y="3573016"/>
              <a:chExt cx="2199540" cy="2199250"/>
            </a:xfrm>
          </p:grpSpPr>
          <p:grpSp>
            <p:nvGrpSpPr>
              <p:cNvPr id="338" name="그룹 337"/>
              <p:cNvGrpSpPr/>
              <p:nvPr/>
            </p:nvGrpSpPr>
            <p:grpSpPr>
              <a:xfrm>
                <a:off x="288170" y="3573016"/>
                <a:ext cx="2199540" cy="456333"/>
                <a:chOff x="288170" y="3573016"/>
                <a:chExt cx="2199540" cy="456333"/>
              </a:xfrm>
            </p:grpSpPr>
            <p:grpSp>
              <p:nvGrpSpPr>
                <p:cNvPr id="316" name="그룹 315"/>
                <p:cNvGrpSpPr/>
                <p:nvPr/>
              </p:nvGrpSpPr>
              <p:grpSpPr>
                <a:xfrm>
                  <a:off x="288170" y="3573016"/>
                  <a:ext cx="457200" cy="456333"/>
                  <a:chOff x="288170" y="3573016"/>
                  <a:chExt cx="457200" cy="456333"/>
                </a:xfrm>
              </p:grpSpPr>
              <p:sp>
                <p:nvSpPr>
                  <p:cNvPr id="146" name="직사각형 145"/>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148" name="직사각형 147"/>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149" name="직사각형 148"/>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151" name="직사각형 150"/>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152" name="직사각형 151"/>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153" name="직사각형 152"/>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nvGrpSpPr>
                <p:cNvPr id="317" name="그룹 316"/>
                <p:cNvGrpSpPr/>
                <p:nvPr/>
              </p:nvGrpSpPr>
              <p:grpSpPr>
                <a:xfrm>
                  <a:off x="868950" y="3573016"/>
                  <a:ext cx="457200" cy="456333"/>
                  <a:chOff x="288170" y="3573016"/>
                  <a:chExt cx="457200" cy="456333"/>
                </a:xfrm>
              </p:grpSpPr>
              <p:sp>
                <p:nvSpPr>
                  <p:cNvPr id="318" name="직사각형 317"/>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19" name="직사각형 318"/>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20" name="직사각형 319"/>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21" name="직사각형 320"/>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22" name="직사각형 321"/>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23" name="직사각형 322"/>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nvGrpSpPr>
                <p:cNvPr id="324" name="그룹 323"/>
                <p:cNvGrpSpPr/>
                <p:nvPr/>
              </p:nvGrpSpPr>
              <p:grpSpPr>
                <a:xfrm>
                  <a:off x="1449730" y="3573016"/>
                  <a:ext cx="457200" cy="456333"/>
                  <a:chOff x="288170" y="3573016"/>
                  <a:chExt cx="457200" cy="456333"/>
                </a:xfrm>
              </p:grpSpPr>
              <p:sp>
                <p:nvSpPr>
                  <p:cNvPr id="325" name="직사각형 324"/>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26" name="직사각형 325"/>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27" name="직사각형 326"/>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28" name="직사각형 327"/>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29" name="직사각형 328"/>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30" name="직사각형 329"/>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nvGrpSpPr>
                <p:cNvPr id="331" name="그룹 330"/>
                <p:cNvGrpSpPr/>
                <p:nvPr/>
              </p:nvGrpSpPr>
              <p:grpSpPr>
                <a:xfrm>
                  <a:off x="2030510" y="3573016"/>
                  <a:ext cx="457200" cy="456333"/>
                  <a:chOff x="288170" y="3573016"/>
                  <a:chExt cx="457200" cy="456333"/>
                </a:xfrm>
              </p:grpSpPr>
              <p:sp>
                <p:nvSpPr>
                  <p:cNvPr id="332" name="직사각형 331"/>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33" name="직사각형 332"/>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34" name="직사각형 333"/>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35" name="직사각형 334"/>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36" name="직사각형 335"/>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37" name="직사각형 336"/>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grpSp>
            <p:nvGrpSpPr>
              <p:cNvPr id="339" name="그룹 338"/>
              <p:cNvGrpSpPr/>
              <p:nvPr/>
            </p:nvGrpSpPr>
            <p:grpSpPr>
              <a:xfrm>
                <a:off x="288170" y="4153087"/>
                <a:ext cx="2199540" cy="456333"/>
                <a:chOff x="288170" y="3573016"/>
                <a:chExt cx="2199540" cy="456333"/>
              </a:xfrm>
            </p:grpSpPr>
            <p:grpSp>
              <p:nvGrpSpPr>
                <p:cNvPr id="340" name="그룹 339"/>
                <p:cNvGrpSpPr/>
                <p:nvPr/>
              </p:nvGrpSpPr>
              <p:grpSpPr>
                <a:xfrm>
                  <a:off x="288170" y="3573016"/>
                  <a:ext cx="457200" cy="456333"/>
                  <a:chOff x="288170" y="3573016"/>
                  <a:chExt cx="457200" cy="456333"/>
                </a:xfrm>
              </p:grpSpPr>
              <p:sp>
                <p:nvSpPr>
                  <p:cNvPr id="362" name="직사각형 361"/>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63" name="직사각형 362"/>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64" name="직사각형 363"/>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65" name="직사각형 364"/>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66" name="직사각형 365"/>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67" name="직사각형 366"/>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nvGrpSpPr>
                <p:cNvPr id="341" name="그룹 340"/>
                <p:cNvGrpSpPr/>
                <p:nvPr/>
              </p:nvGrpSpPr>
              <p:grpSpPr>
                <a:xfrm>
                  <a:off x="868950" y="3573016"/>
                  <a:ext cx="457200" cy="456333"/>
                  <a:chOff x="288170" y="3573016"/>
                  <a:chExt cx="457200" cy="456333"/>
                </a:xfrm>
              </p:grpSpPr>
              <p:sp>
                <p:nvSpPr>
                  <p:cNvPr id="356" name="직사각형 355"/>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57" name="직사각형 356"/>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58" name="직사각형 357"/>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59" name="직사각형 358"/>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60" name="직사각형 359"/>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61" name="직사각형 360"/>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nvGrpSpPr>
                <p:cNvPr id="342" name="그룹 341"/>
                <p:cNvGrpSpPr/>
                <p:nvPr/>
              </p:nvGrpSpPr>
              <p:grpSpPr>
                <a:xfrm>
                  <a:off x="1449730" y="3573016"/>
                  <a:ext cx="457200" cy="456333"/>
                  <a:chOff x="288170" y="3573016"/>
                  <a:chExt cx="457200" cy="456333"/>
                </a:xfrm>
              </p:grpSpPr>
              <p:sp>
                <p:nvSpPr>
                  <p:cNvPr id="350" name="직사각형 349"/>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51" name="직사각형 350"/>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52" name="직사각형 351"/>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53" name="직사각형 352"/>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54" name="직사각형 353"/>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55" name="직사각형 354"/>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nvGrpSpPr>
                <p:cNvPr id="343" name="그룹 342"/>
                <p:cNvGrpSpPr/>
                <p:nvPr/>
              </p:nvGrpSpPr>
              <p:grpSpPr>
                <a:xfrm>
                  <a:off x="2030510" y="3573016"/>
                  <a:ext cx="457200" cy="456333"/>
                  <a:chOff x="288170" y="3573016"/>
                  <a:chExt cx="457200" cy="456333"/>
                </a:xfrm>
              </p:grpSpPr>
              <p:sp>
                <p:nvSpPr>
                  <p:cNvPr id="344" name="직사각형 343"/>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45" name="직사각형 344"/>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46" name="직사각형 345"/>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47" name="직사각형 346"/>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48" name="직사각형 347"/>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349" name="직사각형 348"/>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grpSp>
            <p:nvGrpSpPr>
              <p:cNvPr id="397" name="그룹 396"/>
              <p:cNvGrpSpPr/>
              <p:nvPr/>
            </p:nvGrpSpPr>
            <p:grpSpPr>
              <a:xfrm>
                <a:off x="288170" y="4733912"/>
                <a:ext cx="2199540" cy="456333"/>
                <a:chOff x="288170" y="3573016"/>
                <a:chExt cx="2199540" cy="456333"/>
              </a:xfrm>
            </p:grpSpPr>
            <p:grpSp>
              <p:nvGrpSpPr>
                <p:cNvPr id="398" name="그룹 397"/>
                <p:cNvGrpSpPr/>
                <p:nvPr/>
              </p:nvGrpSpPr>
              <p:grpSpPr>
                <a:xfrm>
                  <a:off x="288170" y="3573016"/>
                  <a:ext cx="457200" cy="456333"/>
                  <a:chOff x="288170" y="3573016"/>
                  <a:chExt cx="457200" cy="456333"/>
                </a:xfrm>
              </p:grpSpPr>
              <p:sp>
                <p:nvSpPr>
                  <p:cNvPr id="420" name="직사각형 419"/>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21" name="직사각형 420"/>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22" name="직사각형 421"/>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23" name="직사각형 422"/>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24" name="직사각형 423"/>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25" name="직사각형 424"/>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nvGrpSpPr>
                <p:cNvPr id="399" name="그룹 398"/>
                <p:cNvGrpSpPr/>
                <p:nvPr/>
              </p:nvGrpSpPr>
              <p:grpSpPr>
                <a:xfrm>
                  <a:off x="868950" y="3573016"/>
                  <a:ext cx="457200" cy="456333"/>
                  <a:chOff x="288170" y="3573016"/>
                  <a:chExt cx="457200" cy="456333"/>
                </a:xfrm>
              </p:grpSpPr>
              <p:sp>
                <p:nvSpPr>
                  <p:cNvPr id="414" name="직사각형 413"/>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15" name="직사각형 414"/>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16" name="직사각형 415"/>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17" name="직사각형 416"/>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18" name="직사각형 417"/>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19" name="직사각형 418"/>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nvGrpSpPr>
                <p:cNvPr id="400" name="그룹 399"/>
                <p:cNvGrpSpPr/>
                <p:nvPr/>
              </p:nvGrpSpPr>
              <p:grpSpPr>
                <a:xfrm>
                  <a:off x="1449730" y="3573016"/>
                  <a:ext cx="457200" cy="456333"/>
                  <a:chOff x="288170" y="3573016"/>
                  <a:chExt cx="457200" cy="456333"/>
                </a:xfrm>
              </p:grpSpPr>
              <p:sp>
                <p:nvSpPr>
                  <p:cNvPr id="408" name="직사각형 407"/>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09" name="직사각형 408"/>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10" name="직사각형 409"/>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11" name="직사각형 410"/>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12" name="직사각형 411"/>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13" name="직사각형 412"/>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nvGrpSpPr>
                <p:cNvPr id="401" name="그룹 400"/>
                <p:cNvGrpSpPr/>
                <p:nvPr/>
              </p:nvGrpSpPr>
              <p:grpSpPr>
                <a:xfrm>
                  <a:off x="2030510" y="3573016"/>
                  <a:ext cx="457200" cy="456333"/>
                  <a:chOff x="288170" y="3573016"/>
                  <a:chExt cx="457200" cy="456333"/>
                </a:xfrm>
              </p:grpSpPr>
              <p:sp>
                <p:nvSpPr>
                  <p:cNvPr id="402" name="직사각형 401"/>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03" name="직사각형 402"/>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04" name="직사각형 403"/>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05" name="직사각형 404"/>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06" name="직사각형 405"/>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07" name="직사각형 406"/>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grpSp>
            <p:nvGrpSpPr>
              <p:cNvPr id="426" name="그룹 425"/>
              <p:cNvGrpSpPr/>
              <p:nvPr/>
            </p:nvGrpSpPr>
            <p:grpSpPr>
              <a:xfrm>
                <a:off x="288170" y="5315933"/>
                <a:ext cx="2199540" cy="456333"/>
                <a:chOff x="288170" y="3573016"/>
                <a:chExt cx="2199540" cy="456333"/>
              </a:xfrm>
            </p:grpSpPr>
            <p:grpSp>
              <p:nvGrpSpPr>
                <p:cNvPr id="427" name="그룹 426"/>
                <p:cNvGrpSpPr/>
                <p:nvPr/>
              </p:nvGrpSpPr>
              <p:grpSpPr>
                <a:xfrm>
                  <a:off x="288170" y="3573016"/>
                  <a:ext cx="457200" cy="456333"/>
                  <a:chOff x="288170" y="3573016"/>
                  <a:chExt cx="457200" cy="456333"/>
                </a:xfrm>
              </p:grpSpPr>
              <p:sp>
                <p:nvSpPr>
                  <p:cNvPr id="449" name="직사각형 448"/>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50" name="직사각형 449"/>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51" name="직사각형 450"/>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52" name="직사각형 451"/>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53" name="직사각형 452"/>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54" name="직사각형 453"/>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nvGrpSpPr>
                <p:cNvPr id="428" name="그룹 427"/>
                <p:cNvGrpSpPr/>
                <p:nvPr/>
              </p:nvGrpSpPr>
              <p:grpSpPr>
                <a:xfrm>
                  <a:off x="868950" y="3573016"/>
                  <a:ext cx="457200" cy="456333"/>
                  <a:chOff x="288170" y="3573016"/>
                  <a:chExt cx="457200" cy="456333"/>
                </a:xfrm>
              </p:grpSpPr>
              <p:sp>
                <p:nvSpPr>
                  <p:cNvPr id="443" name="직사각형 442"/>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44" name="직사각형 443"/>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45" name="직사각형 444"/>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46" name="직사각형 445"/>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47" name="직사각형 446"/>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48" name="직사각형 447"/>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nvGrpSpPr>
                <p:cNvPr id="429" name="그룹 428"/>
                <p:cNvGrpSpPr/>
                <p:nvPr/>
              </p:nvGrpSpPr>
              <p:grpSpPr>
                <a:xfrm>
                  <a:off x="1449730" y="3573016"/>
                  <a:ext cx="457200" cy="456333"/>
                  <a:chOff x="288170" y="3573016"/>
                  <a:chExt cx="457200" cy="456333"/>
                </a:xfrm>
              </p:grpSpPr>
              <p:sp>
                <p:nvSpPr>
                  <p:cNvPr id="437" name="직사각형 436"/>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38" name="직사각형 437"/>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39" name="직사각형 438"/>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40" name="직사각형 439"/>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41" name="직사각형 440"/>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42" name="직사각형 441"/>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nvGrpSpPr>
                <p:cNvPr id="430" name="그룹 429"/>
                <p:cNvGrpSpPr/>
                <p:nvPr/>
              </p:nvGrpSpPr>
              <p:grpSpPr>
                <a:xfrm>
                  <a:off x="2030510" y="3573016"/>
                  <a:ext cx="457200" cy="456333"/>
                  <a:chOff x="288170" y="3573016"/>
                  <a:chExt cx="457200" cy="456333"/>
                </a:xfrm>
              </p:grpSpPr>
              <p:sp>
                <p:nvSpPr>
                  <p:cNvPr id="431" name="직사각형 430"/>
                  <p:cNvSpPr/>
                  <p:nvPr/>
                </p:nvSpPr>
                <p:spPr>
                  <a:xfrm>
                    <a:off x="288170" y="3573016"/>
                    <a:ext cx="457200" cy="45633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32" name="직사각형 431"/>
                  <p:cNvSpPr/>
                  <p:nvPr/>
                </p:nvSpPr>
                <p:spPr>
                  <a:xfrm>
                    <a:off x="362192"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33" name="직사각형 432"/>
                  <p:cNvSpPr/>
                  <p:nvPr/>
                </p:nvSpPr>
                <p:spPr>
                  <a:xfrm>
                    <a:off x="362191" y="3756158"/>
                    <a:ext cx="309159" cy="90048"/>
                  </a:xfrm>
                  <a:prstGeom prst="rec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34" name="직사각형 433"/>
                  <p:cNvSpPr/>
                  <p:nvPr/>
                </p:nvSpPr>
                <p:spPr>
                  <a:xfrm>
                    <a:off x="552528" y="3893043"/>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35" name="직사각형 434"/>
                  <p:cNvSpPr/>
                  <p:nvPr/>
                </p:nvSpPr>
                <p:spPr>
                  <a:xfrm>
                    <a:off x="362192"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436" name="직사각형 435"/>
                  <p:cNvSpPr/>
                  <p:nvPr/>
                </p:nvSpPr>
                <p:spPr>
                  <a:xfrm>
                    <a:off x="552528" y="3635824"/>
                    <a:ext cx="118822" cy="73497"/>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grpSp>
          </p:grpSp>
          <p:cxnSp>
            <p:nvCxnSpPr>
              <p:cNvPr id="456" name="직선 화살표 연결선 455"/>
              <p:cNvCxnSpPr>
                <a:stCxn id="146" idx="3"/>
                <a:endCxn id="318" idx="1"/>
              </p:cNvCxnSpPr>
              <p:nvPr/>
            </p:nvCxnSpPr>
            <p:spPr>
              <a:xfrm>
                <a:off x="745370" y="3801183"/>
                <a:ext cx="123580" cy="0"/>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57" name="직선 화살표 연결선 456"/>
              <p:cNvCxnSpPr>
                <a:stCxn id="318" idx="3"/>
                <a:endCxn id="325" idx="1"/>
              </p:cNvCxnSpPr>
              <p:nvPr/>
            </p:nvCxnSpPr>
            <p:spPr>
              <a:xfrm>
                <a:off x="1326150" y="3801183"/>
                <a:ext cx="123580" cy="0"/>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60" name="직선 화살표 연결선 459"/>
              <p:cNvCxnSpPr>
                <a:stCxn id="325" idx="3"/>
                <a:endCxn id="332" idx="1"/>
              </p:cNvCxnSpPr>
              <p:nvPr/>
            </p:nvCxnSpPr>
            <p:spPr>
              <a:xfrm>
                <a:off x="1906930" y="3801183"/>
                <a:ext cx="123580" cy="0"/>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63" name="직선 화살표 연결선 462"/>
              <p:cNvCxnSpPr>
                <a:stCxn id="350" idx="3"/>
                <a:endCxn id="344" idx="1"/>
              </p:cNvCxnSpPr>
              <p:nvPr/>
            </p:nvCxnSpPr>
            <p:spPr>
              <a:xfrm>
                <a:off x="1906930" y="4381254"/>
                <a:ext cx="123580" cy="0"/>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66" name="직선 화살표 연결선 465"/>
              <p:cNvCxnSpPr>
                <a:stCxn id="408" idx="3"/>
                <a:endCxn id="402" idx="1"/>
              </p:cNvCxnSpPr>
              <p:nvPr/>
            </p:nvCxnSpPr>
            <p:spPr>
              <a:xfrm>
                <a:off x="1906930" y="4962079"/>
                <a:ext cx="123580" cy="0"/>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69" name="직선 화살표 연결선 468"/>
              <p:cNvCxnSpPr>
                <a:stCxn id="437" idx="3"/>
                <a:endCxn id="431" idx="1"/>
              </p:cNvCxnSpPr>
              <p:nvPr/>
            </p:nvCxnSpPr>
            <p:spPr>
              <a:xfrm>
                <a:off x="1906930" y="5544100"/>
                <a:ext cx="123580" cy="0"/>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72" name="직선 화살표 연결선 471"/>
              <p:cNvCxnSpPr>
                <a:stCxn id="443" idx="3"/>
                <a:endCxn id="437" idx="1"/>
              </p:cNvCxnSpPr>
              <p:nvPr/>
            </p:nvCxnSpPr>
            <p:spPr>
              <a:xfrm>
                <a:off x="1326150" y="5544100"/>
                <a:ext cx="123580" cy="0"/>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75" name="직선 화살표 연결선 474"/>
              <p:cNvCxnSpPr>
                <a:stCxn id="449" idx="3"/>
                <a:endCxn id="443" idx="1"/>
              </p:cNvCxnSpPr>
              <p:nvPr/>
            </p:nvCxnSpPr>
            <p:spPr>
              <a:xfrm>
                <a:off x="745370" y="5544100"/>
                <a:ext cx="123580" cy="0"/>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78" name="직선 화살표 연결선 477"/>
              <p:cNvCxnSpPr>
                <a:stCxn id="420" idx="3"/>
                <a:endCxn id="414" idx="1"/>
              </p:cNvCxnSpPr>
              <p:nvPr/>
            </p:nvCxnSpPr>
            <p:spPr>
              <a:xfrm>
                <a:off x="745370" y="4962079"/>
                <a:ext cx="123580" cy="0"/>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81" name="직선 화살표 연결선 480"/>
              <p:cNvCxnSpPr>
                <a:stCxn id="362" idx="3"/>
                <a:endCxn id="356" idx="1"/>
              </p:cNvCxnSpPr>
              <p:nvPr/>
            </p:nvCxnSpPr>
            <p:spPr>
              <a:xfrm>
                <a:off x="745370" y="4381254"/>
                <a:ext cx="123580" cy="0"/>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84" name="직선 화살표 연결선 483"/>
              <p:cNvCxnSpPr>
                <a:stCxn id="146" idx="2"/>
                <a:endCxn id="362" idx="0"/>
              </p:cNvCxnSpPr>
              <p:nvPr/>
            </p:nvCxnSpPr>
            <p:spPr>
              <a:xfrm>
                <a:off x="516770" y="4029349"/>
                <a:ext cx="0" cy="123738"/>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87" name="직선 화살표 연결선 486"/>
              <p:cNvCxnSpPr>
                <a:stCxn id="356" idx="0"/>
                <a:endCxn id="318" idx="2"/>
              </p:cNvCxnSpPr>
              <p:nvPr/>
            </p:nvCxnSpPr>
            <p:spPr>
              <a:xfrm flipV="1">
                <a:off x="1097550" y="4029349"/>
                <a:ext cx="0" cy="123738"/>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90" name="직선 화살표 연결선 489"/>
              <p:cNvCxnSpPr>
                <a:stCxn id="362" idx="2"/>
                <a:endCxn id="420" idx="0"/>
              </p:cNvCxnSpPr>
              <p:nvPr/>
            </p:nvCxnSpPr>
            <p:spPr>
              <a:xfrm>
                <a:off x="516770" y="4609420"/>
                <a:ext cx="0" cy="124492"/>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93" name="직선 화살표 연결선 492"/>
              <p:cNvCxnSpPr>
                <a:stCxn id="420" idx="2"/>
                <a:endCxn id="449" idx="0"/>
              </p:cNvCxnSpPr>
              <p:nvPr/>
            </p:nvCxnSpPr>
            <p:spPr>
              <a:xfrm>
                <a:off x="516770" y="5190245"/>
                <a:ext cx="0" cy="125688"/>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96" name="직선 화살표 연결선 495"/>
              <p:cNvCxnSpPr>
                <a:stCxn id="414" idx="2"/>
                <a:endCxn id="443" idx="0"/>
              </p:cNvCxnSpPr>
              <p:nvPr/>
            </p:nvCxnSpPr>
            <p:spPr>
              <a:xfrm>
                <a:off x="1097550" y="5190245"/>
                <a:ext cx="0" cy="125688"/>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99" name="직선 화살표 연결선 498"/>
              <p:cNvCxnSpPr>
                <a:stCxn id="344" idx="2"/>
                <a:endCxn id="402" idx="0"/>
              </p:cNvCxnSpPr>
              <p:nvPr/>
            </p:nvCxnSpPr>
            <p:spPr>
              <a:xfrm>
                <a:off x="2259110" y="4609420"/>
                <a:ext cx="0" cy="124492"/>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502" name="직선 화살표 연결선 501"/>
              <p:cNvCxnSpPr>
                <a:stCxn id="332" idx="2"/>
                <a:endCxn id="344" idx="0"/>
              </p:cNvCxnSpPr>
              <p:nvPr/>
            </p:nvCxnSpPr>
            <p:spPr>
              <a:xfrm>
                <a:off x="2259110" y="4029349"/>
                <a:ext cx="0" cy="123738"/>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505" name="직선 화살표 연결선 504"/>
              <p:cNvCxnSpPr>
                <a:stCxn id="325" idx="2"/>
                <a:endCxn id="350" idx="0"/>
              </p:cNvCxnSpPr>
              <p:nvPr/>
            </p:nvCxnSpPr>
            <p:spPr>
              <a:xfrm>
                <a:off x="1678330" y="4029349"/>
                <a:ext cx="0" cy="123738"/>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508" name="직선 화살표 연결선 507"/>
              <p:cNvCxnSpPr>
                <a:stCxn id="402" idx="2"/>
                <a:endCxn id="431" idx="0"/>
              </p:cNvCxnSpPr>
              <p:nvPr/>
            </p:nvCxnSpPr>
            <p:spPr>
              <a:xfrm>
                <a:off x="2259110" y="5190245"/>
                <a:ext cx="0" cy="125688"/>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511" name="직선 화살표 연결선 510"/>
              <p:cNvCxnSpPr>
                <a:stCxn id="408" idx="2"/>
                <a:endCxn id="437" idx="0"/>
              </p:cNvCxnSpPr>
              <p:nvPr/>
            </p:nvCxnSpPr>
            <p:spPr>
              <a:xfrm>
                <a:off x="1678330" y="5190245"/>
                <a:ext cx="0" cy="125688"/>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grpSp>
            <p:nvGrpSpPr>
              <p:cNvPr id="564" name="그룹 563"/>
              <p:cNvGrpSpPr/>
              <p:nvPr/>
            </p:nvGrpSpPr>
            <p:grpSpPr>
              <a:xfrm>
                <a:off x="752932" y="4038739"/>
                <a:ext cx="110913" cy="110913"/>
                <a:chOff x="750551" y="4036358"/>
                <a:chExt cx="110913" cy="110913"/>
              </a:xfrm>
            </p:grpSpPr>
            <p:cxnSp>
              <p:nvCxnSpPr>
                <p:cNvPr id="545" name="직선 화살표 연결선 544"/>
                <p:cNvCxnSpPr/>
                <p:nvPr/>
              </p:nvCxnSpPr>
              <p:spPr>
                <a:xfrm flipH="1">
                  <a:off x="750551" y="4036358"/>
                  <a:ext cx="110913" cy="110913"/>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547" name="직선 화살표 연결선 546"/>
                <p:cNvCxnSpPr/>
                <p:nvPr/>
              </p:nvCxnSpPr>
              <p:spPr>
                <a:xfrm rot="16200000" flipH="1">
                  <a:off x="750551" y="4036358"/>
                  <a:ext cx="110913" cy="110913"/>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grpSp>
          <p:grpSp>
            <p:nvGrpSpPr>
              <p:cNvPr id="565" name="그룹 564"/>
              <p:cNvGrpSpPr/>
              <p:nvPr/>
            </p:nvGrpSpPr>
            <p:grpSpPr>
              <a:xfrm>
                <a:off x="1914269" y="4038739"/>
                <a:ext cx="110913" cy="110913"/>
                <a:chOff x="750551" y="4036358"/>
                <a:chExt cx="110913" cy="110913"/>
              </a:xfrm>
            </p:grpSpPr>
            <p:cxnSp>
              <p:nvCxnSpPr>
                <p:cNvPr id="566" name="직선 화살표 연결선 565"/>
                <p:cNvCxnSpPr/>
                <p:nvPr/>
              </p:nvCxnSpPr>
              <p:spPr>
                <a:xfrm flipH="1">
                  <a:off x="750551" y="4036358"/>
                  <a:ext cx="110913" cy="110913"/>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567" name="직선 화살표 연결선 566"/>
                <p:cNvCxnSpPr/>
                <p:nvPr/>
              </p:nvCxnSpPr>
              <p:spPr>
                <a:xfrm rot="16200000" flipH="1">
                  <a:off x="750551" y="4036358"/>
                  <a:ext cx="110913" cy="110913"/>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grpSp>
          <p:grpSp>
            <p:nvGrpSpPr>
              <p:cNvPr id="568" name="그룹 567"/>
              <p:cNvGrpSpPr/>
              <p:nvPr/>
            </p:nvGrpSpPr>
            <p:grpSpPr>
              <a:xfrm>
                <a:off x="752932" y="5200852"/>
                <a:ext cx="110913" cy="110913"/>
                <a:chOff x="750551" y="4036358"/>
                <a:chExt cx="110913" cy="110913"/>
              </a:xfrm>
            </p:grpSpPr>
            <p:cxnSp>
              <p:nvCxnSpPr>
                <p:cNvPr id="569" name="직선 화살표 연결선 568"/>
                <p:cNvCxnSpPr/>
                <p:nvPr/>
              </p:nvCxnSpPr>
              <p:spPr>
                <a:xfrm flipH="1">
                  <a:off x="750551" y="4036358"/>
                  <a:ext cx="110913" cy="110913"/>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570" name="직선 화살표 연결선 569"/>
                <p:cNvCxnSpPr/>
                <p:nvPr/>
              </p:nvCxnSpPr>
              <p:spPr>
                <a:xfrm rot="16200000" flipH="1">
                  <a:off x="750551" y="4036358"/>
                  <a:ext cx="110913" cy="110913"/>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grpSp>
          <p:grpSp>
            <p:nvGrpSpPr>
              <p:cNvPr id="571" name="그룹 570"/>
              <p:cNvGrpSpPr/>
              <p:nvPr/>
            </p:nvGrpSpPr>
            <p:grpSpPr>
              <a:xfrm>
                <a:off x="1914269" y="5200852"/>
                <a:ext cx="110913" cy="110913"/>
                <a:chOff x="750551" y="4036358"/>
                <a:chExt cx="110913" cy="110913"/>
              </a:xfrm>
            </p:grpSpPr>
            <p:cxnSp>
              <p:nvCxnSpPr>
                <p:cNvPr id="572" name="직선 화살표 연결선 571"/>
                <p:cNvCxnSpPr/>
                <p:nvPr/>
              </p:nvCxnSpPr>
              <p:spPr>
                <a:xfrm flipH="1">
                  <a:off x="750551" y="4036358"/>
                  <a:ext cx="110913" cy="110913"/>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573" name="직선 화살표 연결선 572"/>
                <p:cNvCxnSpPr/>
                <p:nvPr/>
              </p:nvCxnSpPr>
              <p:spPr>
                <a:xfrm rot="16200000" flipH="1">
                  <a:off x="750551" y="4036358"/>
                  <a:ext cx="110913" cy="110913"/>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grpSp>
          <p:grpSp>
            <p:nvGrpSpPr>
              <p:cNvPr id="574" name="그룹 573"/>
              <p:cNvGrpSpPr/>
              <p:nvPr/>
            </p:nvGrpSpPr>
            <p:grpSpPr>
              <a:xfrm>
                <a:off x="1331478" y="4617389"/>
                <a:ext cx="110913" cy="110913"/>
                <a:chOff x="750551" y="4036358"/>
                <a:chExt cx="110913" cy="110913"/>
              </a:xfrm>
            </p:grpSpPr>
            <p:cxnSp>
              <p:nvCxnSpPr>
                <p:cNvPr id="575" name="직선 화살표 연결선 574"/>
                <p:cNvCxnSpPr/>
                <p:nvPr/>
              </p:nvCxnSpPr>
              <p:spPr>
                <a:xfrm flipH="1">
                  <a:off x="750551" y="4036358"/>
                  <a:ext cx="110913" cy="110913"/>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576" name="직선 화살표 연결선 575"/>
                <p:cNvCxnSpPr/>
                <p:nvPr/>
              </p:nvCxnSpPr>
              <p:spPr>
                <a:xfrm rot="16200000" flipH="1">
                  <a:off x="750551" y="4036358"/>
                  <a:ext cx="110913" cy="110913"/>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grpSp>
        </p:grpSp>
        <p:cxnSp>
          <p:nvCxnSpPr>
            <p:cNvPr id="579" name="직선 연결선 578"/>
            <p:cNvCxnSpPr/>
            <p:nvPr/>
          </p:nvCxnSpPr>
          <p:spPr>
            <a:xfrm flipV="1">
              <a:off x="2409894" y="3318585"/>
              <a:ext cx="548576" cy="1305027"/>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82" name="직선 연결선 581"/>
            <p:cNvCxnSpPr/>
            <p:nvPr/>
          </p:nvCxnSpPr>
          <p:spPr>
            <a:xfrm>
              <a:off x="2409894" y="5085555"/>
              <a:ext cx="539611" cy="250089"/>
            </a:xfrm>
            <a:prstGeom prst="line">
              <a:avLst/>
            </a:prstGeom>
            <a:ln>
              <a:prstDash val="dash"/>
            </a:ln>
          </p:spPr>
          <p:style>
            <a:lnRef idx="1">
              <a:schemeClr val="dk1"/>
            </a:lnRef>
            <a:fillRef idx="0">
              <a:schemeClr val="dk1"/>
            </a:fillRef>
            <a:effectRef idx="0">
              <a:schemeClr val="dk1"/>
            </a:effectRef>
            <a:fontRef idx="minor">
              <a:schemeClr val="tx1"/>
            </a:fontRef>
          </p:style>
        </p:cxnSp>
      </p:grpSp>
      <p:grpSp>
        <p:nvGrpSpPr>
          <p:cNvPr id="608" name="그룹 607"/>
          <p:cNvGrpSpPr/>
          <p:nvPr/>
        </p:nvGrpSpPr>
        <p:grpSpPr>
          <a:xfrm>
            <a:off x="-45765" y="1710657"/>
            <a:ext cx="2926699" cy="2047890"/>
            <a:chOff x="-54730" y="2022051"/>
            <a:chExt cx="2926699" cy="2047890"/>
          </a:xfrm>
        </p:grpSpPr>
        <p:sp>
          <p:nvSpPr>
            <p:cNvPr id="592" name="직사각형 591"/>
            <p:cNvSpPr/>
            <p:nvPr/>
          </p:nvSpPr>
          <p:spPr>
            <a:xfrm>
              <a:off x="308849" y="2022051"/>
              <a:ext cx="2199540" cy="527375"/>
            </a:xfrm>
            <a:prstGeom prst="rect">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latinLnBrk="1"/>
              <a:r>
                <a:rPr lang="en-US" altLang="ko-KR" sz="2000" dirty="0" smtClean="0">
                  <a:solidFill>
                    <a:prstClr val="black"/>
                  </a:solidFill>
                  <a:latin typeface="Calibri"/>
                  <a:ea typeface="나눔고딕"/>
                </a:rPr>
                <a:t>Host Processor</a:t>
              </a:r>
              <a:endParaRPr lang="ko-KR" altLang="en-US" sz="2000" dirty="0">
                <a:solidFill>
                  <a:prstClr val="black"/>
                </a:solidFill>
                <a:latin typeface="Calibri"/>
                <a:ea typeface="나눔고딕"/>
              </a:endParaRPr>
            </a:p>
          </p:txBody>
        </p:sp>
        <p:sp>
          <p:nvSpPr>
            <p:cNvPr id="593" name="위쪽/아래쪽 화살표 592"/>
            <p:cNvSpPr/>
            <p:nvPr/>
          </p:nvSpPr>
          <p:spPr>
            <a:xfrm>
              <a:off x="1232529" y="3442412"/>
              <a:ext cx="352180" cy="627529"/>
            </a:xfrm>
            <a:prstGeom prst="upDownArrow">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600" name="TextBox 599"/>
            <p:cNvSpPr txBox="1"/>
            <p:nvPr/>
          </p:nvSpPr>
          <p:spPr>
            <a:xfrm>
              <a:off x="-54730" y="2546359"/>
              <a:ext cx="2926699" cy="861774"/>
            </a:xfrm>
            <a:prstGeom prst="rect">
              <a:avLst/>
            </a:prstGeom>
            <a:noFill/>
          </p:spPr>
          <p:txBody>
            <a:bodyPr wrap="none" rtlCol="0" anchor="ctr">
              <a:spAutoFit/>
            </a:bodyPr>
            <a:lstStyle/>
            <a:p>
              <a:pPr algn="ctr" latinLnBrk="1"/>
              <a:r>
                <a:rPr lang="en-US" altLang="ko-KR" dirty="0" smtClean="0">
                  <a:solidFill>
                    <a:prstClr val="black"/>
                  </a:solidFill>
                  <a:latin typeface="Calibri"/>
                  <a:ea typeface="나눔고딕"/>
                </a:rPr>
                <a:t>Memory-Mapped</a:t>
              </a:r>
            </a:p>
            <a:p>
              <a:pPr algn="ctr" latinLnBrk="1"/>
              <a:r>
                <a:rPr lang="en-US" altLang="ko-KR" dirty="0" smtClean="0">
                  <a:solidFill>
                    <a:prstClr val="black"/>
                  </a:solidFill>
                  <a:latin typeface="Calibri"/>
                  <a:ea typeface="나눔고딕"/>
                </a:rPr>
                <a:t>Accelerator Interface</a:t>
              </a:r>
            </a:p>
            <a:p>
              <a:pPr algn="ctr" latinLnBrk="1"/>
              <a:r>
                <a:rPr lang="en-US" altLang="ko-KR" sz="1400" dirty="0" smtClean="0">
                  <a:solidFill>
                    <a:prstClr val="black"/>
                  </a:solidFill>
                  <a:latin typeface="Calibri"/>
                  <a:ea typeface="나눔고딕"/>
                </a:rPr>
                <a:t>(</a:t>
              </a:r>
              <a:r>
                <a:rPr lang="en-US" altLang="ko-KR" sz="1400" dirty="0" err="1" smtClean="0">
                  <a:solidFill>
                    <a:prstClr val="black"/>
                  </a:solidFill>
                  <a:latin typeface="Calibri"/>
                  <a:ea typeface="나눔고딕"/>
                </a:rPr>
                <a:t>Noncacheable</a:t>
              </a:r>
              <a:r>
                <a:rPr lang="en-US" altLang="ko-KR" sz="1400" dirty="0" smtClean="0">
                  <a:solidFill>
                    <a:prstClr val="black"/>
                  </a:solidFill>
                  <a:latin typeface="Calibri"/>
                  <a:ea typeface="나눔고딕"/>
                </a:rPr>
                <a:t>, Physically Addressed)</a:t>
              </a:r>
              <a:endParaRPr lang="ko-KR" altLang="en-US" sz="1400" dirty="0">
                <a:solidFill>
                  <a:prstClr val="black"/>
                </a:solidFill>
                <a:latin typeface="Calibri"/>
                <a:ea typeface="나눔고딕"/>
              </a:endParaRPr>
            </a:p>
          </p:txBody>
        </p:sp>
      </p:grpSp>
      <p:grpSp>
        <p:nvGrpSpPr>
          <p:cNvPr id="697" name="그룹 696"/>
          <p:cNvGrpSpPr/>
          <p:nvPr/>
        </p:nvGrpSpPr>
        <p:grpSpPr>
          <a:xfrm>
            <a:off x="257925" y="3794393"/>
            <a:ext cx="2309790" cy="2319536"/>
            <a:chOff x="257925" y="3794393"/>
            <a:chExt cx="2309790" cy="2319536"/>
          </a:xfrm>
        </p:grpSpPr>
        <p:sp>
          <p:nvSpPr>
            <p:cNvPr id="623" name="직사각형 622"/>
            <p:cNvSpPr/>
            <p:nvPr/>
          </p:nvSpPr>
          <p:spPr>
            <a:xfrm>
              <a:off x="257925" y="3794393"/>
              <a:ext cx="2309790" cy="231953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a:solidFill>
                  <a:prstClr val="white"/>
                </a:solidFill>
                <a:latin typeface="Calibri"/>
                <a:ea typeface="나눔고딕"/>
              </a:endParaRPr>
            </a:p>
          </p:txBody>
        </p:sp>
        <p:sp>
          <p:nvSpPr>
            <p:cNvPr id="624" name="타원 623"/>
            <p:cNvSpPr/>
            <p:nvPr/>
          </p:nvSpPr>
          <p:spPr>
            <a:xfrm>
              <a:off x="1024088" y="4551843"/>
              <a:ext cx="206188" cy="20618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625" name="타원 624"/>
            <p:cNvSpPr/>
            <p:nvPr/>
          </p:nvSpPr>
          <p:spPr>
            <a:xfrm>
              <a:off x="1708299" y="4468347"/>
              <a:ext cx="206188" cy="20618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626" name="타원 625"/>
            <p:cNvSpPr/>
            <p:nvPr/>
          </p:nvSpPr>
          <p:spPr>
            <a:xfrm>
              <a:off x="1509490" y="4650960"/>
              <a:ext cx="206188" cy="20618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627" name="타원 626"/>
            <p:cNvSpPr/>
            <p:nvPr/>
          </p:nvSpPr>
          <p:spPr>
            <a:xfrm>
              <a:off x="1609829" y="5135312"/>
              <a:ext cx="206188" cy="20618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sp>
          <p:nvSpPr>
            <p:cNvPr id="628" name="타원 627"/>
            <p:cNvSpPr/>
            <p:nvPr/>
          </p:nvSpPr>
          <p:spPr>
            <a:xfrm>
              <a:off x="1024088" y="5711858"/>
              <a:ext cx="206188" cy="20618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cxnSp>
          <p:nvCxnSpPr>
            <p:cNvPr id="630" name="직선 화살표 연결선 629"/>
            <p:cNvCxnSpPr>
              <a:stCxn id="624" idx="4"/>
              <a:endCxn id="628" idx="0"/>
            </p:cNvCxnSpPr>
            <p:nvPr/>
          </p:nvCxnSpPr>
          <p:spPr>
            <a:xfrm>
              <a:off x="1127182" y="4758031"/>
              <a:ext cx="0" cy="953827"/>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633" name="직선 화살표 연결선 632"/>
            <p:cNvCxnSpPr/>
            <p:nvPr/>
          </p:nvCxnSpPr>
          <p:spPr>
            <a:xfrm flipV="1">
              <a:off x="1237451" y="4583746"/>
              <a:ext cx="465414" cy="52548"/>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644" name="직선 화살표 연결선 643"/>
            <p:cNvCxnSpPr/>
            <p:nvPr/>
          </p:nvCxnSpPr>
          <p:spPr>
            <a:xfrm>
              <a:off x="1204599" y="4731504"/>
              <a:ext cx="427085" cy="431076"/>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664" name="구부러진 연결선 663"/>
            <p:cNvCxnSpPr>
              <a:stCxn id="625" idx="4"/>
              <a:endCxn id="626" idx="6"/>
            </p:cNvCxnSpPr>
            <p:nvPr/>
          </p:nvCxnSpPr>
          <p:spPr>
            <a:xfrm rot="5400000">
              <a:off x="1723777" y="4666437"/>
              <a:ext cx="79519" cy="95715"/>
            </a:xfrm>
            <a:prstGeom prst="curvedConnector2">
              <a:avLst/>
            </a:prstGeom>
            <a:ln w="12700">
              <a:tailEnd type="triangle"/>
            </a:ln>
          </p:spPr>
          <p:style>
            <a:lnRef idx="2">
              <a:schemeClr val="dk1"/>
            </a:lnRef>
            <a:fillRef idx="0">
              <a:schemeClr val="dk1"/>
            </a:fillRef>
            <a:effectRef idx="1">
              <a:schemeClr val="dk1"/>
            </a:effectRef>
            <a:fontRef idx="minor">
              <a:schemeClr val="tx1"/>
            </a:fontRef>
          </p:style>
        </p:cxnSp>
        <p:cxnSp>
          <p:nvCxnSpPr>
            <p:cNvPr id="665" name="직선 화살표 연결선 664"/>
            <p:cNvCxnSpPr/>
            <p:nvPr/>
          </p:nvCxnSpPr>
          <p:spPr>
            <a:xfrm flipH="1">
              <a:off x="1170428" y="4845772"/>
              <a:ext cx="399848" cy="876072"/>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674" name="타원 673"/>
            <p:cNvSpPr/>
            <p:nvPr/>
          </p:nvSpPr>
          <p:spPr>
            <a:xfrm>
              <a:off x="449241" y="5135312"/>
              <a:ext cx="206188" cy="20618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cxnSp>
          <p:nvCxnSpPr>
            <p:cNvPr id="675" name="직선 화살표 연결선 674"/>
            <p:cNvCxnSpPr>
              <a:stCxn id="627" idx="2"/>
              <a:endCxn id="674" idx="6"/>
            </p:cNvCxnSpPr>
            <p:nvPr/>
          </p:nvCxnSpPr>
          <p:spPr>
            <a:xfrm flipH="1">
              <a:off x="655429" y="5238406"/>
              <a:ext cx="954400" cy="0"/>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679" name="타원 678"/>
            <p:cNvSpPr/>
            <p:nvPr/>
          </p:nvSpPr>
          <p:spPr>
            <a:xfrm>
              <a:off x="2189246" y="3977345"/>
              <a:ext cx="206188" cy="20618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latinLnBrk="1"/>
              <a:endParaRPr lang="ko-KR" altLang="en-US">
                <a:solidFill>
                  <a:prstClr val="black"/>
                </a:solidFill>
                <a:latin typeface="Calibri"/>
                <a:ea typeface="나눔고딕"/>
              </a:endParaRPr>
            </a:p>
          </p:txBody>
        </p:sp>
        <p:cxnSp>
          <p:nvCxnSpPr>
            <p:cNvPr id="680" name="직선 화살표 연결선 679"/>
            <p:cNvCxnSpPr/>
            <p:nvPr/>
          </p:nvCxnSpPr>
          <p:spPr>
            <a:xfrm flipV="1">
              <a:off x="1883554" y="4166817"/>
              <a:ext cx="329400" cy="333185"/>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690" name="직선 화살표 연결선 689"/>
            <p:cNvCxnSpPr/>
            <p:nvPr/>
          </p:nvCxnSpPr>
          <p:spPr>
            <a:xfrm flipH="1">
              <a:off x="1763098" y="4177768"/>
              <a:ext cx="479537" cy="968215"/>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578822379"/>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Evaluated Systems</a:t>
            </a:r>
            <a:endParaRPr lang="ko-KR" altLang="en-US" dirty="0"/>
          </a:p>
        </p:txBody>
      </p:sp>
      <p:grpSp>
        <p:nvGrpSpPr>
          <p:cNvPr id="10" name="그룹 9"/>
          <p:cNvGrpSpPr/>
          <p:nvPr/>
        </p:nvGrpSpPr>
        <p:grpSpPr>
          <a:xfrm>
            <a:off x="4753793" y="1340768"/>
            <a:ext cx="1662216" cy="4531606"/>
            <a:chOff x="4753793" y="1340768"/>
            <a:chExt cx="1662216" cy="4531606"/>
          </a:xfrm>
        </p:grpSpPr>
        <p:sp>
          <p:nvSpPr>
            <p:cNvPr id="292" name="TextBox 291"/>
            <p:cNvSpPr txBox="1"/>
            <p:nvPr/>
          </p:nvSpPr>
          <p:spPr>
            <a:xfrm>
              <a:off x="4922700" y="1340768"/>
              <a:ext cx="1324402" cy="461665"/>
            </a:xfrm>
            <a:prstGeom prst="rect">
              <a:avLst/>
            </a:prstGeom>
            <a:noFill/>
          </p:spPr>
          <p:txBody>
            <a:bodyPr wrap="none" rtlCol="0" anchor="ctr">
              <a:spAutoFit/>
            </a:bodyPr>
            <a:lstStyle/>
            <a:p>
              <a:pPr algn="ctr"/>
              <a:r>
                <a:rPr lang="en-US" altLang="ko-KR" sz="2400" dirty="0" smtClean="0"/>
                <a:t>HMC-MC</a:t>
              </a:r>
              <a:endParaRPr lang="ko-KR" altLang="en-US" sz="2400" dirty="0"/>
            </a:p>
          </p:txBody>
        </p:sp>
        <p:grpSp>
          <p:nvGrpSpPr>
            <p:cNvPr id="531" name="그룹 530"/>
            <p:cNvGrpSpPr/>
            <p:nvPr/>
          </p:nvGrpSpPr>
          <p:grpSpPr>
            <a:xfrm>
              <a:off x="4753793" y="2137755"/>
              <a:ext cx="1662216" cy="3734619"/>
              <a:chOff x="4986958" y="2155226"/>
              <a:chExt cx="1662216" cy="3734619"/>
            </a:xfrm>
          </p:grpSpPr>
          <p:grpSp>
            <p:nvGrpSpPr>
              <p:cNvPr id="235" name="그룹 234"/>
              <p:cNvGrpSpPr/>
              <p:nvPr/>
            </p:nvGrpSpPr>
            <p:grpSpPr>
              <a:xfrm rot="5400000">
                <a:off x="4986919" y="3188862"/>
                <a:ext cx="1660086" cy="1660007"/>
                <a:chOff x="2733859" y="2420936"/>
                <a:chExt cx="2016223" cy="2016129"/>
              </a:xfrm>
            </p:grpSpPr>
            <p:sp>
              <p:nvSpPr>
                <p:cNvPr id="272" name="직사각형 271"/>
                <p:cNvSpPr/>
                <p:nvPr/>
              </p:nvSpPr>
              <p:spPr>
                <a:xfrm rot="16200000">
                  <a:off x="2733907" y="2420889"/>
                  <a:ext cx="864001" cy="8640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400" dirty="0"/>
                    <a:t>128</a:t>
                  </a:r>
                  <a:br>
                    <a:rPr lang="en-US" altLang="ko-KR" sz="1400" dirty="0"/>
                  </a:br>
                  <a:r>
                    <a:rPr lang="en-US" altLang="ko-KR" sz="1400" spc="-100" dirty="0"/>
                    <a:t>In-Order</a:t>
                  </a:r>
                </a:p>
                <a:p>
                  <a:pPr algn="ctr"/>
                  <a:r>
                    <a:rPr lang="en-US" altLang="ko-KR" sz="1400" dirty="0"/>
                    <a:t>2GHz</a:t>
                  </a:r>
                  <a:endParaRPr lang="ko-KR" altLang="en-US" sz="1400" dirty="0"/>
                </a:p>
              </p:txBody>
            </p:sp>
            <p:sp>
              <p:nvSpPr>
                <p:cNvPr id="273" name="직사각형 272"/>
                <p:cNvSpPr/>
                <p:nvPr/>
              </p:nvSpPr>
              <p:spPr>
                <a:xfrm rot="16200000">
                  <a:off x="3886034" y="2420889"/>
                  <a:ext cx="864001" cy="8640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400" dirty="0"/>
                    <a:t>128</a:t>
                  </a:r>
                  <a:br>
                    <a:rPr lang="en-US" altLang="ko-KR" sz="1400" dirty="0"/>
                  </a:br>
                  <a:r>
                    <a:rPr lang="en-US" altLang="ko-KR" sz="1400" spc="-100" dirty="0"/>
                    <a:t>In-Order</a:t>
                  </a:r>
                </a:p>
                <a:p>
                  <a:pPr algn="ctr"/>
                  <a:r>
                    <a:rPr lang="en-US" altLang="ko-KR" sz="1400" dirty="0"/>
                    <a:t>2GHz</a:t>
                  </a:r>
                  <a:endParaRPr lang="ko-KR" altLang="en-US" sz="1400" dirty="0"/>
                </a:p>
              </p:txBody>
            </p:sp>
            <p:sp>
              <p:nvSpPr>
                <p:cNvPr id="274" name="직사각형 273"/>
                <p:cNvSpPr/>
                <p:nvPr/>
              </p:nvSpPr>
              <p:spPr>
                <a:xfrm rot="16200000">
                  <a:off x="3886034" y="3573017"/>
                  <a:ext cx="864001" cy="8640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400" dirty="0"/>
                    <a:t>128</a:t>
                  </a:r>
                  <a:br>
                    <a:rPr lang="en-US" altLang="ko-KR" sz="1400" dirty="0"/>
                  </a:br>
                  <a:r>
                    <a:rPr lang="en-US" altLang="ko-KR" sz="1400" spc="-100" dirty="0"/>
                    <a:t>In-Order</a:t>
                  </a:r>
                </a:p>
                <a:p>
                  <a:pPr algn="ctr"/>
                  <a:r>
                    <a:rPr lang="en-US" altLang="ko-KR" sz="1400" dirty="0"/>
                    <a:t>2GHz</a:t>
                  </a:r>
                  <a:endParaRPr lang="ko-KR" altLang="en-US" sz="1400" dirty="0"/>
                </a:p>
              </p:txBody>
            </p:sp>
            <p:sp>
              <p:nvSpPr>
                <p:cNvPr id="275" name="직사각형 274"/>
                <p:cNvSpPr/>
                <p:nvPr/>
              </p:nvSpPr>
              <p:spPr>
                <a:xfrm rot="16200000">
                  <a:off x="2733907" y="3573017"/>
                  <a:ext cx="864000" cy="8640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400" dirty="0" smtClean="0"/>
                    <a:t>128</a:t>
                  </a:r>
                  <a:br>
                    <a:rPr lang="en-US" altLang="ko-KR" sz="1400" dirty="0" smtClean="0"/>
                  </a:br>
                  <a:r>
                    <a:rPr lang="en-US" altLang="ko-KR" sz="1400" spc="-100" dirty="0" smtClean="0"/>
                    <a:t>In-Order</a:t>
                  </a:r>
                </a:p>
                <a:p>
                  <a:pPr algn="ctr"/>
                  <a:r>
                    <a:rPr lang="en-US" altLang="ko-KR" sz="1400" dirty="0" smtClean="0"/>
                    <a:t>2GHz</a:t>
                  </a:r>
                  <a:endParaRPr lang="ko-KR" altLang="en-US" sz="1400" dirty="0"/>
                </a:p>
              </p:txBody>
            </p:sp>
            <p:cxnSp>
              <p:nvCxnSpPr>
                <p:cNvPr id="276" name="직선 화살표 연결선 275"/>
                <p:cNvCxnSpPr>
                  <a:stCxn id="272" idx="1"/>
                  <a:endCxn id="275" idx="3"/>
                </p:cNvCxnSpPr>
                <p:nvPr/>
              </p:nvCxnSpPr>
              <p:spPr>
                <a:xfrm rot="16200000" flipH="1">
                  <a:off x="3021844" y="3429001"/>
                  <a:ext cx="2881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7" name="직선 화살표 연결선 276"/>
                <p:cNvCxnSpPr>
                  <a:stCxn id="275" idx="2"/>
                  <a:endCxn id="274" idx="0"/>
                </p:cNvCxnSpPr>
                <p:nvPr/>
              </p:nvCxnSpPr>
              <p:spPr>
                <a:xfrm rot="16200000">
                  <a:off x="3741970" y="3861047"/>
                  <a:ext cx="1" cy="28803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8" name="직선 화살표 연결선 277"/>
                <p:cNvCxnSpPr>
                  <a:stCxn id="273" idx="1"/>
                  <a:endCxn id="274" idx="3"/>
                </p:cNvCxnSpPr>
                <p:nvPr/>
              </p:nvCxnSpPr>
              <p:spPr>
                <a:xfrm rot="16200000" flipH="1">
                  <a:off x="4173972" y="3429000"/>
                  <a:ext cx="28812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9" name="직선 화살표 연결선 278"/>
                <p:cNvCxnSpPr>
                  <a:stCxn id="272" idx="2"/>
                  <a:endCxn id="273" idx="0"/>
                </p:cNvCxnSpPr>
                <p:nvPr/>
              </p:nvCxnSpPr>
              <p:spPr>
                <a:xfrm rot="16200000">
                  <a:off x="3741971" y="2708920"/>
                  <a:ext cx="0" cy="2880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0" name="직선 화살표 연결선 279"/>
                <p:cNvCxnSpPr/>
                <p:nvPr/>
              </p:nvCxnSpPr>
              <p:spPr>
                <a:xfrm>
                  <a:off x="3597907" y="3284984"/>
                  <a:ext cx="288032" cy="2880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1" name="직선 화살표 연결선 280"/>
                <p:cNvCxnSpPr/>
                <p:nvPr/>
              </p:nvCxnSpPr>
              <p:spPr>
                <a:xfrm flipH="1">
                  <a:off x="3597907" y="3284984"/>
                  <a:ext cx="288032" cy="2880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95" name="그룹 494"/>
              <p:cNvGrpSpPr/>
              <p:nvPr/>
            </p:nvGrpSpPr>
            <p:grpSpPr>
              <a:xfrm>
                <a:off x="4986958" y="4853737"/>
                <a:ext cx="1662216" cy="1036108"/>
                <a:chOff x="2829427" y="4853737"/>
                <a:chExt cx="1662216" cy="1036108"/>
              </a:xfrm>
            </p:grpSpPr>
            <p:sp>
              <p:nvSpPr>
                <p:cNvPr id="496" name="직사각형 495"/>
                <p:cNvSpPr/>
                <p:nvPr/>
              </p:nvSpPr>
              <p:spPr>
                <a:xfrm rot="16200000">
                  <a:off x="2830031"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497" name="직사각형 496"/>
                <p:cNvSpPr/>
                <p:nvPr/>
              </p:nvSpPr>
              <p:spPr>
                <a:xfrm rot="16200000">
                  <a:off x="2830031"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498" name="직선 화살표 연결선 497"/>
                <p:cNvCxnSpPr/>
                <p:nvPr/>
              </p:nvCxnSpPr>
              <p:spPr>
                <a:xfrm rot="16200000">
                  <a:off x="2922446"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499" name="직선 화살표 연결선 498"/>
                <p:cNvCxnSpPr/>
                <p:nvPr/>
              </p:nvCxnSpPr>
              <p:spPr>
                <a:xfrm rot="16200000">
                  <a:off x="2566823"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500" name="직사각형 499"/>
                <p:cNvSpPr/>
                <p:nvPr/>
              </p:nvSpPr>
              <p:spPr>
                <a:xfrm rot="16200000">
                  <a:off x="3236420"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501" name="직사각형 500"/>
                <p:cNvSpPr/>
                <p:nvPr/>
              </p:nvSpPr>
              <p:spPr>
                <a:xfrm rot="16200000">
                  <a:off x="3236420"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502" name="직선 화살표 연결선 501"/>
                <p:cNvCxnSpPr/>
                <p:nvPr/>
              </p:nvCxnSpPr>
              <p:spPr>
                <a:xfrm rot="16200000">
                  <a:off x="3328835"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03" name="직선 화살표 연결선 502"/>
                <p:cNvCxnSpPr/>
                <p:nvPr/>
              </p:nvCxnSpPr>
              <p:spPr>
                <a:xfrm rot="16200000">
                  <a:off x="2973212"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504" name="직사각형 503"/>
                <p:cNvSpPr/>
                <p:nvPr/>
              </p:nvSpPr>
              <p:spPr>
                <a:xfrm rot="16200000">
                  <a:off x="3778651"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505" name="직사각형 504"/>
                <p:cNvSpPr/>
                <p:nvPr/>
              </p:nvSpPr>
              <p:spPr>
                <a:xfrm rot="16200000">
                  <a:off x="3778651"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506" name="직선 화살표 연결선 505"/>
                <p:cNvCxnSpPr/>
                <p:nvPr/>
              </p:nvCxnSpPr>
              <p:spPr>
                <a:xfrm rot="16200000">
                  <a:off x="3871066"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07" name="직선 화살표 연결선 506"/>
                <p:cNvCxnSpPr/>
                <p:nvPr/>
              </p:nvCxnSpPr>
              <p:spPr>
                <a:xfrm rot="16200000">
                  <a:off x="3515443"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508" name="직사각형 507"/>
                <p:cNvSpPr/>
                <p:nvPr/>
              </p:nvSpPr>
              <p:spPr>
                <a:xfrm rot="16200000">
                  <a:off x="4185040"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509" name="직사각형 508"/>
                <p:cNvSpPr/>
                <p:nvPr/>
              </p:nvSpPr>
              <p:spPr>
                <a:xfrm rot="16200000">
                  <a:off x="4185040"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510" name="직선 화살표 연결선 509"/>
                <p:cNvCxnSpPr/>
                <p:nvPr/>
              </p:nvCxnSpPr>
              <p:spPr>
                <a:xfrm rot="16200000">
                  <a:off x="4277455"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11" name="직선 화살표 연결선 510"/>
                <p:cNvCxnSpPr/>
                <p:nvPr/>
              </p:nvCxnSpPr>
              <p:spPr>
                <a:xfrm rot="16200000">
                  <a:off x="3921832"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grpSp>
          <p:grpSp>
            <p:nvGrpSpPr>
              <p:cNvPr id="512" name="그룹 511"/>
              <p:cNvGrpSpPr/>
              <p:nvPr/>
            </p:nvGrpSpPr>
            <p:grpSpPr>
              <a:xfrm flipV="1">
                <a:off x="4986958" y="2155226"/>
                <a:ext cx="1662216" cy="1036108"/>
                <a:chOff x="2829427" y="4853737"/>
                <a:chExt cx="1662216" cy="1036108"/>
              </a:xfrm>
            </p:grpSpPr>
            <p:sp>
              <p:nvSpPr>
                <p:cNvPr id="513" name="직사각형 512"/>
                <p:cNvSpPr/>
                <p:nvPr/>
              </p:nvSpPr>
              <p:spPr>
                <a:xfrm rot="16200000">
                  <a:off x="2830031"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514" name="직사각형 513"/>
                <p:cNvSpPr/>
                <p:nvPr/>
              </p:nvSpPr>
              <p:spPr>
                <a:xfrm rot="16200000">
                  <a:off x="2830031"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515" name="직선 화살표 연결선 514"/>
                <p:cNvCxnSpPr/>
                <p:nvPr/>
              </p:nvCxnSpPr>
              <p:spPr>
                <a:xfrm rot="16200000">
                  <a:off x="2922446"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16" name="직선 화살표 연결선 515"/>
                <p:cNvCxnSpPr/>
                <p:nvPr/>
              </p:nvCxnSpPr>
              <p:spPr>
                <a:xfrm rot="16200000">
                  <a:off x="2566823"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517" name="직사각형 516"/>
                <p:cNvSpPr/>
                <p:nvPr/>
              </p:nvSpPr>
              <p:spPr>
                <a:xfrm rot="16200000">
                  <a:off x="3236420"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518" name="직사각형 517"/>
                <p:cNvSpPr/>
                <p:nvPr/>
              </p:nvSpPr>
              <p:spPr>
                <a:xfrm rot="16200000">
                  <a:off x="3236420"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519" name="직선 화살표 연결선 518"/>
                <p:cNvCxnSpPr/>
                <p:nvPr/>
              </p:nvCxnSpPr>
              <p:spPr>
                <a:xfrm rot="16200000">
                  <a:off x="3328835"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20" name="직선 화살표 연결선 519"/>
                <p:cNvCxnSpPr/>
                <p:nvPr/>
              </p:nvCxnSpPr>
              <p:spPr>
                <a:xfrm rot="16200000">
                  <a:off x="2973212"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521" name="직사각형 520"/>
                <p:cNvSpPr/>
                <p:nvPr/>
              </p:nvSpPr>
              <p:spPr>
                <a:xfrm rot="16200000">
                  <a:off x="3778651"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522" name="직사각형 521"/>
                <p:cNvSpPr/>
                <p:nvPr/>
              </p:nvSpPr>
              <p:spPr>
                <a:xfrm rot="16200000">
                  <a:off x="3778651"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523" name="직선 화살표 연결선 522"/>
                <p:cNvCxnSpPr/>
                <p:nvPr/>
              </p:nvCxnSpPr>
              <p:spPr>
                <a:xfrm rot="16200000">
                  <a:off x="3871066"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24" name="직선 화살표 연결선 523"/>
                <p:cNvCxnSpPr/>
                <p:nvPr/>
              </p:nvCxnSpPr>
              <p:spPr>
                <a:xfrm rot="16200000">
                  <a:off x="3515443"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525" name="직사각형 524"/>
                <p:cNvSpPr/>
                <p:nvPr/>
              </p:nvSpPr>
              <p:spPr>
                <a:xfrm rot="16200000">
                  <a:off x="4185040"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526" name="직사각형 525"/>
                <p:cNvSpPr/>
                <p:nvPr/>
              </p:nvSpPr>
              <p:spPr>
                <a:xfrm rot="16200000">
                  <a:off x="4185040"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527" name="직선 화살표 연결선 526"/>
                <p:cNvCxnSpPr/>
                <p:nvPr/>
              </p:nvCxnSpPr>
              <p:spPr>
                <a:xfrm rot="16200000">
                  <a:off x="4277455"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28" name="직선 화살표 연결선 527"/>
                <p:cNvCxnSpPr/>
                <p:nvPr/>
              </p:nvCxnSpPr>
              <p:spPr>
                <a:xfrm rot="16200000">
                  <a:off x="3921832"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grpSp>
        </p:grpSp>
      </p:grpSp>
      <p:cxnSp>
        <p:nvCxnSpPr>
          <p:cNvPr id="633" name="직선 연결선 632"/>
          <p:cNvCxnSpPr/>
          <p:nvPr/>
        </p:nvCxnSpPr>
        <p:spPr>
          <a:xfrm>
            <a:off x="2374317" y="1325379"/>
            <a:ext cx="0" cy="475252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5" name="직선 연결선 634"/>
          <p:cNvCxnSpPr/>
          <p:nvPr/>
        </p:nvCxnSpPr>
        <p:spPr>
          <a:xfrm>
            <a:off x="4543383" y="1325379"/>
            <a:ext cx="0" cy="475252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6" name="직선 연결선 635"/>
          <p:cNvCxnSpPr/>
          <p:nvPr/>
        </p:nvCxnSpPr>
        <p:spPr>
          <a:xfrm>
            <a:off x="6690490" y="1325379"/>
            <a:ext cx="0" cy="475252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42" name="TextBox 641"/>
          <p:cNvSpPr txBox="1"/>
          <p:nvPr/>
        </p:nvSpPr>
        <p:spPr>
          <a:xfrm>
            <a:off x="644713" y="6125234"/>
            <a:ext cx="1265025" cy="400110"/>
          </a:xfrm>
          <a:prstGeom prst="rect">
            <a:avLst/>
          </a:prstGeom>
          <a:noFill/>
        </p:spPr>
        <p:txBody>
          <a:bodyPr wrap="none" rtlCol="0" anchor="ctr">
            <a:spAutoFit/>
          </a:bodyPr>
          <a:lstStyle/>
          <a:p>
            <a:pPr algn="ctr"/>
            <a:r>
              <a:rPr lang="en-US" altLang="ko-KR" sz="2000" dirty="0" smtClean="0"/>
              <a:t>102.4GB/s</a:t>
            </a:r>
            <a:endParaRPr lang="ko-KR" altLang="en-US" sz="2000" dirty="0"/>
          </a:p>
        </p:txBody>
      </p:sp>
      <p:sp>
        <p:nvSpPr>
          <p:cNvPr id="643" name="TextBox 642"/>
          <p:cNvSpPr txBox="1"/>
          <p:nvPr/>
        </p:nvSpPr>
        <p:spPr>
          <a:xfrm>
            <a:off x="2893896" y="6125234"/>
            <a:ext cx="1071062" cy="400110"/>
          </a:xfrm>
          <a:prstGeom prst="rect">
            <a:avLst/>
          </a:prstGeom>
          <a:noFill/>
        </p:spPr>
        <p:txBody>
          <a:bodyPr wrap="none" rtlCol="0" anchor="ctr">
            <a:spAutoFit/>
          </a:bodyPr>
          <a:lstStyle/>
          <a:p>
            <a:pPr algn="ctr"/>
            <a:r>
              <a:rPr lang="en-US" altLang="ko-KR" sz="2000" dirty="0" smtClean="0"/>
              <a:t>640GB/s</a:t>
            </a:r>
            <a:endParaRPr lang="ko-KR" altLang="en-US" sz="2000" dirty="0"/>
          </a:p>
        </p:txBody>
      </p:sp>
      <p:sp>
        <p:nvSpPr>
          <p:cNvPr id="644" name="TextBox 643"/>
          <p:cNvSpPr txBox="1"/>
          <p:nvPr/>
        </p:nvSpPr>
        <p:spPr>
          <a:xfrm>
            <a:off x="5048265" y="6125234"/>
            <a:ext cx="1071062" cy="400110"/>
          </a:xfrm>
          <a:prstGeom prst="rect">
            <a:avLst/>
          </a:prstGeom>
          <a:noFill/>
        </p:spPr>
        <p:txBody>
          <a:bodyPr wrap="none" rtlCol="0" anchor="ctr">
            <a:spAutoFit/>
          </a:bodyPr>
          <a:lstStyle/>
          <a:p>
            <a:pPr algn="ctr"/>
            <a:r>
              <a:rPr lang="en-US" altLang="ko-KR" sz="2000" dirty="0" smtClean="0"/>
              <a:t>640GB/s</a:t>
            </a:r>
            <a:endParaRPr lang="ko-KR" altLang="en-US" sz="2000" dirty="0"/>
          </a:p>
        </p:txBody>
      </p:sp>
      <p:sp>
        <p:nvSpPr>
          <p:cNvPr id="645" name="TextBox 644"/>
          <p:cNvSpPr txBox="1"/>
          <p:nvPr/>
        </p:nvSpPr>
        <p:spPr>
          <a:xfrm>
            <a:off x="7415237" y="6125234"/>
            <a:ext cx="774506" cy="400110"/>
          </a:xfrm>
          <a:prstGeom prst="rect">
            <a:avLst/>
          </a:prstGeom>
          <a:noFill/>
        </p:spPr>
        <p:txBody>
          <a:bodyPr wrap="none" rtlCol="0" anchor="ctr">
            <a:spAutoFit/>
          </a:bodyPr>
          <a:lstStyle/>
          <a:p>
            <a:pPr algn="ctr"/>
            <a:r>
              <a:rPr lang="en-US" altLang="ko-KR" sz="2000" dirty="0" smtClean="0"/>
              <a:t>8TB/s</a:t>
            </a:r>
            <a:endParaRPr lang="ko-KR" altLang="en-US" sz="2000" dirty="0"/>
          </a:p>
        </p:txBody>
      </p:sp>
      <p:grpSp>
        <p:nvGrpSpPr>
          <p:cNvPr id="9" name="그룹 8"/>
          <p:cNvGrpSpPr/>
          <p:nvPr/>
        </p:nvGrpSpPr>
        <p:grpSpPr>
          <a:xfrm>
            <a:off x="2599423" y="1340768"/>
            <a:ext cx="1662216" cy="4531606"/>
            <a:chOff x="2599423" y="1340768"/>
            <a:chExt cx="1662216" cy="4531606"/>
          </a:xfrm>
        </p:grpSpPr>
        <p:sp>
          <p:nvSpPr>
            <p:cNvPr id="291" name="TextBox 290"/>
            <p:cNvSpPr txBox="1"/>
            <p:nvPr/>
          </p:nvSpPr>
          <p:spPr>
            <a:xfrm>
              <a:off x="2696997" y="1340768"/>
              <a:ext cx="1467068" cy="461665"/>
            </a:xfrm>
            <a:prstGeom prst="rect">
              <a:avLst/>
            </a:prstGeom>
            <a:noFill/>
          </p:spPr>
          <p:txBody>
            <a:bodyPr wrap="none" rtlCol="0" anchor="ctr">
              <a:spAutoFit/>
            </a:bodyPr>
            <a:lstStyle/>
            <a:p>
              <a:pPr algn="ctr"/>
              <a:r>
                <a:rPr lang="en-US" altLang="ko-KR" sz="2400" dirty="0" smtClean="0"/>
                <a:t>HMC-</a:t>
              </a:r>
              <a:r>
                <a:rPr lang="en-US" altLang="ko-KR" sz="2400" dirty="0" err="1" smtClean="0"/>
                <a:t>OoO</a:t>
              </a:r>
              <a:endParaRPr lang="ko-KR" altLang="en-US" sz="2400" dirty="0"/>
            </a:p>
          </p:txBody>
        </p:sp>
        <p:grpSp>
          <p:nvGrpSpPr>
            <p:cNvPr id="529" name="그룹 528"/>
            <p:cNvGrpSpPr/>
            <p:nvPr/>
          </p:nvGrpSpPr>
          <p:grpSpPr>
            <a:xfrm>
              <a:off x="2599423" y="2137755"/>
              <a:ext cx="1662216" cy="3734619"/>
              <a:chOff x="2829427" y="2155226"/>
              <a:chExt cx="1662216" cy="3734619"/>
            </a:xfrm>
          </p:grpSpPr>
          <p:grpSp>
            <p:nvGrpSpPr>
              <p:cNvPr id="111" name="그룹 110"/>
              <p:cNvGrpSpPr/>
              <p:nvPr/>
            </p:nvGrpSpPr>
            <p:grpSpPr>
              <a:xfrm rot="16200000">
                <a:off x="2829389" y="3197906"/>
                <a:ext cx="1660086" cy="1660008"/>
                <a:chOff x="2733860" y="2420935"/>
                <a:chExt cx="2016223" cy="2016130"/>
              </a:xfrm>
            </p:grpSpPr>
            <p:sp>
              <p:nvSpPr>
                <p:cNvPr id="180" name="직사각형 179"/>
                <p:cNvSpPr/>
                <p:nvPr/>
              </p:nvSpPr>
              <p:spPr>
                <a:xfrm rot="5400000">
                  <a:off x="2733907" y="2420888"/>
                  <a:ext cx="864001" cy="8640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600" dirty="0"/>
                    <a:t>8 </a:t>
                  </a:r>
                  <a:r>
                    <a:rPr lang="en-US" altLang="ko-KR" sz="1600" dirty="0" err="1"/>
                    <a:t>OoO</a:t>
                  </a:r>
                  <a:endParaRPr lang="en-US" altLang="ko-KR" sz="1600" dirty="0"/>
                </a:p>
                <a:p>
                  <a:pPr algn="ctr"/>
                  <a:r>
                    <a:rPr lang="en-US" altLang="ko-KR" sz="1600" dirty="0"/>
                    <a:t>4GHz</a:t>
                  </a:r>
                  <a:endParaRPr lang="ko-KR" altLang="en-US" sz="1600" dirty="0"/>
                </a:p>
              </p:txBody>
            </p:sp>
            <p:sp>
              <p:nvSpPr>
                <p:cNvPr id="181" name="직사각형 180"/>
                <p:cNvSpPr/>
                <p:nvPr/>
              </p:nvSpPr>
              <p:spPr>
                <a:xfrm rot="5400000">
                  <a:off x="3886035" y="2420888"/>
                  <a:ext cx="864000" cy="8640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600" dirty="0"/>
                    <a:t>8 </a:t>
                  </a:r>
                  <a:r>
                    <a:rPr lang="en-US" altLang="ko-KR" sz="1600" dirty="0" err="1"/>
                    <a:t>OoO</a:t>
                  </a:r>
                  <a:endParaRPr lang="en-US" altLang="ko-KR" sz="1600" dirty="0"/>
                </a:p>
                <a:p>
                  <a:pPr algn="ctr"/>
                  <a:r>
                    <a:rPr lang="en-US" altLang="ko-KR" sz="1600" dirty="0"/>
                    <a:t>4GHz</a:t>
                  </a:r>
                  <a:endParaRPr lang="ko-KR" altLang="en-US" sz="1600" dirty="0"/>
                </a:p>
              </p:txBody>
            </p:sp>
            <p:sp>
              <p:nvSpPr>
                <p:cNvPr id="182" name="직사각형 181"/>
                <p:cNvSpPr/>
                <p:nvPr/>
              </p:nvSpPr>
              <p:spPr>
                <a:xfrm rot="5400000">
                  <a:off x="3886035" y="3573017"/>
                  <a:ext cx="864001" cy="8640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600" dirty="0"/>
                    <a:t>8 </a:t>
                  </a:r>
                  <a:r>
                    <a:rPr lang="en-US" altLang="ko-KR" sz="1600" dirty="0" err="1"/>
                    <a:t>OoO</a:t>
                  </a:r>
                  <a:endParaRPr lang="en-US" altLang="ko-KR" sz="1600" dirty="0"/>
                </a:p>
                <a:p>
                  <a:pPr algn="ctr"/>
                  <a:r>
                    <a:rPr lang="en-US" altLang="ko-KR" sz="1600" dirty="0"/>
                    <a:t>4GHz</a:t>
                  </a:r>
                  <a:endParaRPr lang="ko-KR" altLang="en-US" sz="1600" dirty="0"/>
                </a:p>
              </p:txBody>
            </p:sp>
            <p:sp>
              <p:nvSpPr>
                <p:cNvPr id="183" name="직사각형 182"/>
                <p:cNvSpPr/>
                <p:nvPr/>
              </p:nvSpPr>
              <p:spPr>
                <a:xfrm rot="5400000">
                  <a:off x="2733907" y="3573017"/>
                  <a:ext cx="864001" cy="8640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600" dirty="0"/>
                    <a:t>8 </a:t>
                  </a:r>
                  <a:r>
                    <a:rPr lang="en-US" altLang="ko-KR" sz="1600" dirty="0" err="1"/>
                    <a:t>OoO</a:t>
                  </a:r>
                  <a:endParaRPr lang="en-US" altLang="ko-KR" sz="1600" dirty="0"/>
                </a:p>
                <a:p>
                  <a:pPr algn="ctr"/>
                  <a:r>
                    <a:rPr lang="en-US" altLang="ko-KR" sz="1600" dirty="0"/>
                    <a:t>4GHz</a:t>
                  </a:r>
                  <a:endParaRPr lang="ko-KR" altLang="en-US" sz="1600" dirty="0"/>
                </a:p>
              </p:txBody>
            </p:sp>
            <p:cxnSp>
              <p:nvCxnSpPr>
                <p:cNvPr id="184" name="직선 화살표 연결선 183"/>
                <p:cNvCxnSpPr>
                  <a:stCxn id="180" idx="3"/>
                  <a:endCxn id="183" idx="1"/>
                </p:cNvCxnSpPr>
                <p:nvPr/>
              </p:nvCxnSpPr>
              <p:spPr>
                <a:xfrm rot="5400000">
                  <a:off x="3021843" y="3429000"/>
                  <a:ext cx="2881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5" name="직선 화살표 연결선 184"/>
                <p:cNvCxnSpPr>
                  <a:stCxn id="183" idx="0"/>
                  <a:endCxn id="182" idx="2"/>
                </p:cNvCxnSpPr>
                <p:nvPr/>
              </p:nvCxnSpPr>
              <p:spPr>
                <a:xfrm rot="5400000" flipV="1">
                  <a:off x="3741971" y="3861049"/>
                  <a:ext cx="0" cy="28803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6" name="직선 화살표 연결선 185"/>
                <p:cNvCxnSpPr>
                  <a:stCxn id="181" idx="3"/>
                  <a:endCxn id="182" idx="1"/>
                </p:cNvCxnSpPr>
                <p:nvPr/>
              </p:nvCxnSpPr>
              <p:spPr>
                <a:xfrm rot="5400000">
                  <a:off x="4173970" y="3428999"/>
                  <a:ext cx="28812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7" name="직선 화살표 연결선 186"/>
                <p:cNvCxnSpPr>
                  <a:stCxn id="180" idx="0"/>
                  <a:endCxn id="181" idx="2"/>
                </p:cNvCxnSpPr>
                <p:nvPr/>
              </p:nvCxnSpPr>
              <p:spPr>
                <a:xfrm rot="5400000" flipH="1" flipV="1">
                  <a:off x="3741970" y="2708920"/>
                  <a:ext cx="1" cy="2880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8" name="직선 화살표 연결선 187"/>
                <p:cNvCxnSpPr/>
                <p:nvPr/>
              </p:nvCxnSpPr>
              <p:spPr>
                <a:xfrm>
                  <a:off x="3597907" y="3284984"/>
                  <a:ext cx="288032" cy="2880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9" name="직선 화살표 연결선 188"/>
                <p:cNvCxnSpPr/>
                <p:nvPr/>
              </p:nvCxnSpPr>
              <p:spPr>
                <a:xfrm flipH="1">
                  <a:off x="3597907" y="3284984"/>
                  <a:ext cx="288032" cy="2880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81" name="그룹 380"/>
              <p:cNvGrpSpPr/>
              <p:nvPr/>
            </p:nvGrpSpPr>
            <p:grpSpPr>
              <a:xfrm>
                <a:off x="2829427" y="4853737"/>
                <a:ext cx="1662216" cy="1036108"/>
                <a:chOff x="2829427" y="4853737"/>
                <a:chExt cx="1662216" cy="1036108"/>
              </a:xfrm>
            </p:grpSpPr>
            <p:sp>
              <p:nvSpPr>
                <p:cNvPr id="164" name="직사각형 163"/>
                <p:cNvSpPr/>
                <p:nvPr/>
              </p:nvSpPr>
              <p:spPr>
                <a:xfrm rot="16200000">
                  <a:off x="2830031"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191" name="직사각형 190"/>
                <p:cNvSpPr/>
                <p:nvPr/>
              </p:nvSpPr>
              <p:spPr>
                <a:xfrm rot="16200000">
                  <a:off x="2830031"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193" name="직선 화살표 연결선 192"/>
                <p:cNvCxnSpPr/>
                <p:nvPr/>
              </p:nvCxnSpPr>
              <p:spPr>
                <a:xfrm rot="16200000">
                  <a:off x="2922446"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95" name="직선 화살표 연결선 194"/>
                <p:cNvCxnSpPr/>
                <p:nvPr/>
              </p:nvCxnSpPr>
              <p:spPr>
                <a:xfrm rot="16200000">
                  <a:off x="2566823"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201" name="직사각형 200"/>
                <p:cNvSpPr/>
                <p:nvPr/>
              </p:nvSpPr>
              <p:spPr>
                <a:xfrm rot="16200000">
                  <a:off x="3236420"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202" name="직사각형 201"/>
                <p:cNvSpPr/>
                <p:nvPr/>
              </p:nvSpPr>
              <p:spPr>
                <a:xfrm rot="16200000">
                  <a:off x="3236420"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203" name="직선 화살표 연결선 202"/>
                <p:cNvCxnSpPr/>
                <p:nvPr/>
              </p:nvCxnSpPr>
              <p:spPr>
                <a:xfrm rot="16200000">
                  <a:off x="3328835"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04" name="직선 화살표 연결선 203"/>
                <p:cNvCxnSpPr/>
                <p:nvPr/>
              </p:nvCxnSpPr>
              <p:spPr>
                <a:xfrm rot="16200000">
                  <a:off x="2973212"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207" name="직사각형 206"/>
                <p:cNvSpPr/>
                <p:nvPr/>
              </p:nvSpPr>
              <p:spPr>
                <a:xfrm rot="16200000">
                  <a:off x="3778651"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208" name="직사각형 207"/>
                <p:cNvSpPr/>
                <p:nvPr/>
              </p:nvSpPr>
              <p:spPr>
                <a:xfrm rot="16200000">
                  <a:off x="3778651"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209" name="직선 화살표 연결선 208"/>
                <p:cNvCxnSpPr/>
                <p:nvPr/>
              </p:nvCxnSpPr>
              <p:spPr>
                <a:xfrm rot="16200000">
                  <a:off x="3871066"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10" name="직선 화살표 연결선 209"/>
                <p:cNvCxnSpPr/>
                <p:nvPr/>
              </p:nvCxnSpPr>
              <p:spPr>
                <a:xfrm rot="16200000">
                  <a:off x="3515443"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211" name="직사각형 210"/>
                <p:cNvSpPr/>
                <p:nvPr/>
              </p:nvSpPr>
              <p:spPr>
                <a:xfrm rot="16200000">
                  <a:off x="4185040"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212" name="직사각형 211"/>
                <p:cNvSpPr/>
                <p:nvPr/>
              </p:nvSpPr>
              <p:spPr>
                <a:xfrm rot="16200000">
                  <a:off x="4185040"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213" name="직선 화살표 연결선 212"/>
                <p:cNvCxnSpPr/>
                <p:nvPr/>
              </p:nvCxnSpPr>
              <p:spPr>
                <a:xfrm rot="16200000">
                  <a:off x="4277455"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14" name="직선 화살표 연결선 213"/>
                <p:cNvCxnSpPr/>
                <p:nvPr/>
              </p:nvCxnSpPr>
              <p:spPr>
                <a:xfrm rot="16200000">
                  <a:off x="3921832"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grpSp>
          <p:grpSp>
            <p:nvGrpSpPr>
              <p:cNvPr id="398" name="그룹 397"/>
              <p:cNvGrpSpPr/>
              <p:nvPr/>
            </p:nvGrpSpPr>
            <p:grpSpPr>
              <a:xfrm flipV="1">
                <a:off x="2829427" y="2155226"/>
                <a:ext cx="1662216" cy="1036108"/>
                <a:chOff x="2829427" y="4853737"/>
                <a:chExt cx="1662216" cy="1036108"/>
              </a:xfrm>
            </p:grpSpPr>
            <p:sp>
              <p:nvSpPr>
                <p:cNvPr id="399" name="직사각형 398"/>
                <p:cNvSpPr/>
                <p:nvPr/>
              </p:nvSpPr>
              <p:spPr>
                <a:xfrm rot="16200000">
                  <a:off x="2830031"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400" name="직사각형 399"/>
                <p:cNvSpPr/>
                <p:nvPr/>
              </p:nvSpPr>
              <p:spPr>
                <a:xfrm rot="16200000">
                  <a:off x="2830031"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401" name="직선 화살표 연결선 400"/>
                <p:cNvCxnSpPr/>
                <p:nvPr/>
              </p:nvCxnSpPr>
              <p:spPr>
                <a:xfrm rot="16200000">
                  <a:off x="2922446"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402" name="직선 화살표 연결선 401"/>
                <p:cNvCxnSpPr/>
                <p:nvPr/>
              </p:nvCxnSpPr>
              <p:spPr>
                <a:xfrm rot="16200000">
                  <a:off x="2566823"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403" name="직사각형 402"/>
                <p:cNvSpPr/>
                <p:nvPr/>
              </p:nvSpPr>
              <p:spPr>
                <a:xfrm rot="16200000">
                  <a:off x="3236420"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404" name="직사각형 403"/>
                <p:cNvSpPr/>
                <p:nvPr/>
              </p:nvSpPr>
              <p:spPr>
                <a:xfrm rot="16200000">
                  <a:off x="3236420"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405" name="직선 화살표 연결선 404"/>
                <p:cNvCxnSpPr/>
                <p:nvPr/>
              </p:nvCxnSpPr>
              <p:spPr>
                <a:xfrm rot="16200000">
                  <a:off x="3328835"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406" name="직선 화살표 연결선 405"/>
                <p:cNvCxnSpPr/>
                <p:nvPr/>
              </p:nvCxnSpPr>
              <p:spPr>
                <a:xfrm rot="16200000">
                  <a:off x="2973212"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407" name="직사각형 406"/>
                <p:cNvSpPr/>
                <p:nvPr/>
              </p:nvSpPr>
              <p:spPr>
                <a:xfrm rot="16200000">
                  <a:off x="3778651"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408" name="직사각형 407"/>
                <p:cNvSpPr/>
                <p:nvPr/>
              </p:nvSpPr>
              <p:spPr>
                <a:xfrm rot="16200000">
                  <a:off x="3778651"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409" name="직선 화살표 연결선 408"/>
                <p:cNvCxnSpPr/>
                <p:nvPr/>
              </p:nvCxnSpPr>
              <p:spPr>
                <a:xfrm rot="16200000">
                  <a:off x="3871066"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410" name="직선 화살표 연결선 409"/>
                <p:cNvCxnSpPr/>
                <p:nvPr/>
              </p:nvCxnSpPr>
              <p:spPr>
                <a:xfrm rot="16200000">
                  <a:off x="3515443"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411" name="직사각형 410"/>
                <p:cNvSpPr/>
                <p:nvPr/>
              </p:nvSpPr>
              <p:spPr>
                <a:xfrm rot="16200000">
                  <a:off x="4185040" y="5094855"/>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412" name="직사각형 411"/>
                <p:cNvSpPr/>
                <p:nvPr/>
              </p:nvSpPr>
              <p:spPr>
                <a:xfrm rot="16200000">
                  <a:off x="4185040" y="5583241"/>
                  <a:ext cx="306000" cy="3072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cxnSp>
              <p:nvCxnSpPr>
                <p:cNvPr id="413" name="직선 화살표 연결선 412"/>
                <p:cNvCxnSpPr/>
                <p:nvPr/>
              </p:nvCxnSpPr>
              <p:spPr>
                <a:xfrm rot="16200000">
                  <a:off x="4277455" y="4972079"/>
                  <a:ext cx="228329"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414" name="직선 화살표 연결선 413"/>
                <p:cNvCxnSpPr/>
                <p:nvPr/>
              </p:nvCxnSpPr>
              <p:spPr>
                <a:xfrm rot="16200000">
                  <a:off x="3921832" y="5215524"/>
                  <a:ext cx="723574"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grpSp>
        </p:grpSp>
        <p:sp>
          <p:nvSpPr>
            <p:cNvPr id="242" name="TextBox 241"/>
            <p:cNvSpPr txBox="1"/>
            <p:nvPr/>
          </p:nvSpPr>
          <p:spPr>
            <a:xfrm>
              <a:off x="2958287" y="1696177"/>
              <a:ext cx="944489" cy="307777"/>
            </a:xfrm>
            <a:prstGeom prst="rect">
              <a:avLst/>
            </a:prstGeom>
            <a:noFill/>
          </p:spPr>
          <p:txBody>
            <a:bodyPr wrap="none" rtlCol="0" anchor="ctr">
              <a:spAutoFit/>
            </a:bodyPr>
            <a:lstStyle/>
            <a:p>
              <a:pPr algn="ctr"/>
              <a:r>
                <a:rPr lang="en-US" altLang="ko-KR" sz="1400" dirty="0" smtClean="0"/>
                <a:t>(with FDP)</a:t>
              </a:r>
              <a:endParaRPr lang="ko-KR" altLang="en-US" sz="1400" dirty="0"/>
            </a:p>
          </p:txBody>
        </p:sp>
      </p:grpSp>
      <p:grpSp>
        <p:nvGrpSpPr>
          <p:cNvPr id="8" name="그룹 7"/>
          <p:cNvGrpSpPr/>
          <p:nvPr/>
        </p:nvGrpSpPr>
        <p:grpSpPr>
          <a:xfrm>
            <a:off x="447184" y="1340768"/>
            <a:ext cx="1660085" cy="4536504"/>
            <a:chOff x="447184" y="1340768"/>
            <a:chExt cx="1660085" cy="4536504"/>
          </a:xfrm>
        </p:grpSpPr>
        <p:grpSp>
          <p:nvGrpSpPr>
            <p:cNvPr id="312" name="그룹 311"/>
            <p:cNvGrpSpPr/>
            <p:nvPr/>
          </p:nvGrpSpPr>
          <p:grpSpPr>
            <a:xfrm>
              <a:off x="447184" y="2132856"/>
              <a:ext cx="1660085" cy="3744416"/>
              <a:chOff x="703456" y="2214993"/>
              <a:chExt cx="1660085" cy="3744416"/>
            </a:xfrm>
          </p:grpSpPr>
          <p:grpSp>
            <p:nvGrpSpPr>
              <p:cNvPr id="30" name="그룹 29"/>
              <p:cNvGrpSpPr/>
              <p:nvPr/>
            </p:nvGrpSpPr>
            <p:grpSpPr>
              <a:xfrm rot="16200000">
                <a:off x="703456" y="3257196"/>
                <a:ext cx="1660086" cy="1660009"/>
                <a:chOff x="2733860" y="2420935"/>
                <a:chExt cx="2016223" cy="2016130"/>
              </a:xfrm>
            </p:grpSpPr>
            <p:sp>
              <p:nvSpPr>
                <p:cNvPr id="4" name="직사각형 3"/>
                <p:cNvSpPr/>
                <p:nvPr/>
              </p:nvSpPr>
              <p:spPr>
                <a:xfrm rot="5400000">
                  <a:off x="2733907" y="2420888"/>
                  <a:ext cx="864001" cy="8640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600" dirty="0"/>
                    <a:t>8 </a:t>
                  </a:r>
                  <a:r>
                    <a:rPr lang="en-US" altLang="ko-KR" sz="1600" dirty="0" err="1"/>
                    <a:t>OoO</a:t>
                  </a:r>
                  <a:endParaRPr lang="en-US" altLang="ko-KR" sz="1600" dirty="0"/>
                </a:p>
                <a:p>
                  <a:pPr algn="ctr"/>
                  <a:r>
                    <a:rPr lang="en-US" altLang="ko-KR" sz="1600" dirty="0"/>
                    <a:t>4GHz</a:t>
                  </a:r>
                  <a:endParaRPr lang="ko-KR" altLang="en-US" sz="1600" dirty="0"/>
                </a:p>
              </p:txBody>
            </p:sp>
            <p:sp>
              <p:nvSpPr>
                <p:cNvPr id="12" name="직사각형 11"/>
                <p:cNvSpPr/>
                <p:nvPr/>
              </p:nvSpPr>
              <p:spPr>
                <a:xfrm rot="5400000">
                  <a:off x="3886035" y="2420887"/>
                  <a:ext cx="864000" cy="8640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600" dirty="0" smtClean="0"/>
                    <a:t>8 </a:t>
                  </a:r>
                  <a:r>
                    <a:rPr lang="en-US" altLang="ko-KR" sz="1600" dirty="0" err="1" smtClean="0"/>
                    <a:t>OoO</a:t>
                  </a:r>
                  <a:endParaRPr lang="en-US" altLang="ko-KR" sz="1600" dirty="0" smtClean="0"/>
                </a:p>
                <a:p>
                  <a:pPr algn="ctr"/>
                  <a:r>
                    <a:rPr lang="en-US" altLang="ko-KR" sz="1600" dirty="0" smtClean="0"/>
                    <a:t>4GHz</a:t>
                  </a:r>
                  <a:endParaRPr lang="ko-KR" altLang="en-US" sz="1600" dirty="0"/>
                </a:p>
              </p:txBody>
            </p:sp>
            <p:sp>
              <p:nvSpPr>
                <p:cNvPr id="13" name="직사각형 12"/>
                <p:cNvSpPr/>
                <p:nvPr/>
              </p:nvSpPr>
              <p:spPr>
                <a:xfrm rot="5400000">
                  <a:off x="3886035" y="3573017"/>
                  <a:ext cx="864001" cy="8640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600" dirty="0"/>
                    <a:t>8 </a:t>
                  </a:r>
                  <a:r>
                    <a:rPr lang="en-US" altLang="ko-KR" sz="1600" dirty="0" err="1"/>
                    <a:t>OoO</a:t>
                  </a:r>
                  <a:endParaRPr lang="en-US" altLang="ko-KR" sz="1600" dirty="0"/>
                </a:p>
                <a:p>
                  <a:pPr algn="ctr"/>
                  <a:r>
                    <a:rPr lang="en-US" altLang="ko-KR" sz="1600" dirty="0"/>
                    <a:t>4GHz</a:t>
                  </a:r>
                  <a:endParaRPr lang="ko-KR" altLang="en-US" sz="1600" dirty="0"/>
                </a:p>
              </p:txBody>
            </p:sp>
            <p:sp>
              <p:nvSpPr>
                <p:cNvPr id="14" name="직사각형 13"/>
                <p:cNvSpPr/>
                <p:nvPr/>
              </p:nvSpPr>
              <p:spPr>
                <a:xfrm rot="5400000">
                  <a:off x="2733907" y="3573017"/>
                  <a:ext cx="864001" cy="8640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600" dirty="0"/>
                    <a:t>8 </a:t>
                  </a:r>
                  <a:r>
                    <a:rPr lang="en-US" altLang="ko-KR" sz="1600" dirty="0" err="1"/>
                    <a:t>OoO</a:t>
                  </a:r>
                  <a:endParaRPr lang="en-US" altLang="ko-KR" sz="1600" dirty="0"/>
                </a:p>
                <a:p>
                  <a:pPr algn="ctr"/>
                  <a:r>
                    <a:rPr lang="en-US" altLang="ko-KR" sz="1600" dirty="0"/>
                    <a:t>4GHz</a:t>
                  </a:r>
                  <a:endParaRPr lang="ko-KR" altLang="en-US" sz="1600" dirty="0"/>
                </a:p>
              </p:txBody>
            </p:sp>
            <p:cxnSp>
              <p:nvCxnSpPr>
                <p:cNvPr id="20" name="직선 화살표 연결선 19"/>
                <p:cNvCxnSpPr>
                  <a:stCxn id="4" idx="3"/>
                  <a:endCxn id="14" idx="1"/>
                </p:cNvCxnSpPr>
                <p:nvPr/>
              </p:nvCxnSpPr>
              <p:spPr>
                <a:xfrm rot="5400000">
                  <a:off x="3021843" y="3429000"/>
                  <a:ext cx="2881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직선 화살표 연결선 21"/>
                <p:cNvCxnSpPr>
                  <a:stCxn id="14" idx="0"/>
                  <a:endCxn id="13" idx="2"/>
                </p:cNvCxnSpPr>
                <p:nvPr/>
              </p:nvCxnSpPr>
              <p:spPr>
                <a:xfrm rot="5400000" flipV="1">
                  <a:off x="3741971" y="3861048"/>
                  <a:ext cx="0" cy="28803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직선 화살표 연결선 23"/>
                <p:cNvCxnSpPr>
                  <a:stCxn id="12" idx="3"/>
                  <a:endCxn id="13" idx="1"/>
                </p:cNvCxnSpPr>
                <p:nvPr/>
              </p:nvCxnSpPr>
              <p:spPr>
                <a:xfrm rot="5400000">
                  <a:off x="4173970" y="3428999"/>
                  <a:ext cx="28812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직선 화살표 연결선 25"/>
                <p:cNvCxnSpPr>
                  <a:stCxn id="4" idx="0"/>
                  <a:endCxn id="12" idx="2"/>
                </p:cNvCxnSpPr>
                <p:nvPr/>
              </p:nvCxnSpPr>
              <p:spPr>
                <a:xfrm rot="5400000" flipH="1" flipV="1">
                  <a:off x="3741970" y="2708920"/>
                  <a:ext cx="1" cy="2880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직선 화살표 연결선 27"/>
                <p:cNvCxnSpPr/>
                <p:nvPr/>
              </p:nvCxnSpPr>
              <p:spPr>
                <a:xfrm>
                  <a:off x="3597907" y="3284984"/>
                  <a:ext cx="288032" cy="2880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p:nvPr/>
              </p:nvCxnSpPr>
              <p:spPr>
                <a:xfrm flipH="1">
                  <a:off x="3597907" y="3284984"/>
                  <a:ext cx="288032" cy="2880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7" name="그룹 56"/>
              <p:cNvGrpSpPr/>
              <p:nvPr/>
            </p:nvGrpSpPr>
            <p:grpSpPr>
              <a:xfrm rot="16200000">
                <a:off x="538087" y="5082574"/>
                <a:ext cx="1042204" cy="711465"/>
                <a:chOff x="2154084" y="2420888"/>
                <a:chExt cx="1265788" cy="864096"/>
              </a:xfrm>
            </p:grpSpPr>
            <p:sp>
              <p:nvSpPr>
                <p:cNvPr id="32" name="직사각형 31"/>
                <p:cNvSpPr/>
                <p:nvPr/>
              </p:nvSpPr>
              <p:spPr>
                <a:xfrm>
                  <a:off x="2915816"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33" name="직사각형 32"/>
                <p:cNvSpPr/>
                <p:nvPr/>
              </p:nvSpPr>
              <p:spPr>
                <a:xfrm>
                  <a:off x="2915816"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cxnSp>
              <p:nvCxnSpPr>
                <p:cNvPr id="35" name="직선 화살표 연결선 34"/>
                <p:cNvCxnSpPr>
                  <a:stCxn id="32" idx="3"/>
                </p:cNvCxnSpPr>
                <p:nvPr/>
              </p:nvCxnSpPr>
              <p:spPr>
                <a:xfrm>
                  <a:off x="3059832" y="2607444"/>
                  <a:ext cx="360040"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36" name="직선 화살표 연결선 35"/>
                <p:cNvCxnSpPr/>
                <p:nvPr/>
              </p:nvCxnSpPr>
              <p:spPr>
                <a:xfrm>
                  <a:off x="3059832" y="3098428"/>
                  <a:ext cx="360040"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39" name="직사각형 38"/>
                <p:cNvSpPr/>
                <p:nvPr/>
              </p:nvSpPr>
              <p:spPr>
                <a:xfrm>
                  <a:off x="2661906"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40" name="직사각형 39"/>
                <p:cNvSpPr/>
                <p:nvPr/>
              </p:nvSpPr>
              <p:spPr>
                <a:xfrm>
                  <a:off x="2661906"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41" name="직사각형 40"/>
                <p:cNvSpPr/>
                <p:nvPr/>
              </p:nvSpPr>
              <p:spPr>
                <a:xfrm>
                  <a:off x="2407995"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42" name="직사각형 41"/>
                <p:cNvSpPr/>
                <p:nvPr/>
              </p:nvSpPr>
              <p:spPr>
                <a:xfrm>
                  <a:off x="2407995"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43" name="직사각형 42"/>
                <p:cNvSpPr/>
                <p:nvPr/>
              </p:nvSpPr>
              <p:spPr>
                <a:xfrm>
                  <a:off x="2154084"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44" name="직사각형 43"/>
                <p:cNvSpPr/>
                <p:nvPr/>
              </p:nvSpPr>
              <p:spPr>
                <a:xfrm>
                  <a:off x="2154084"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cxnSp>
              <p:nvCxnSpPr>
                <p:cNvPr id="46" name="직선 연결선 45"/>
                <p:cNvCxnSpPr>
                  <a:stCxn id="43" idx="3"/>
                  <a:endCxn id="41" idx="1"/>
                </p:cNvCxnSpPr>
                <p:nvPr/>
              </p:nvCxnSpPr>
              <p:spPr>
                <a:xfrm>
                  <a:off x="2298100" y="2607444"/>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48" name="직선 연결선 47"/>
                <p:cNvCxnSpPr>
                  <a:stCxn id="41" idx="3"/>
                  <a:endCxn id="39" idx="1"/>
                </p:cNvCxnSpPr>
                <p:nvPr/>
              </p:nvCxnSpPr>
              <p:spPr>
                <a:xfrm>
                  <a:off x="2552011" y="2607444"/>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50" name="직선 연결선 49"/>
                <p:cNvCxnSpPr>
                  <a:stCxn id="39" idx="3"/>
                  <a:endCxn id="32" idx="1"/>
                </p:cNvCxnSpPr>
                <p:nvPr/>
              </p:nvCxnSpPr>
              <p:spPr>
                <a:xfrm>
                  <a:off x="2805922" y="2607444"/>
                  <a:ext cx="10989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52" name="직선 연결선 51"/>
                <p:cNvCxnSpPr>
                  <a:stCxn id="44" idx="3"/>
                  <a:endCxn id="42" idx="1"/>
                </p:cNvCxnSpPr>
                <p:nvPr/>
              </p:nvCxnSpPr>
              <p:spPr>
                <a:xfrm>
                  <a:off x="2298100" y="3098428"/>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54" name="직선 연결선 53"/>
                <p:cNvCxnSpPr>
                  <a:stCxn id="42" idx="3"/>
                  <a:endCxn id="40" idx="1"/>
                </p:cNvCxnSpPr>
                <p:nvPr/>
              </p:nvCxnSpPr>
              <p:spPr>
                <a:xfrm>
                  <a:off x="2552011" y="3098428"/>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56" name="직선 연결선 55"/>
                <p:cNvCxnSpPr>
                  <a:stCxn id="40" idx="3"/>
                  <a:endCxn id="33" idx="1"/>
                </p:cNvCxnSpPr>
                <p:nvPr/>
              </p:nvCxnSpPr>
              <p:spPr>
                <a:xfrm>
                  <a:off x="2805922" y="3098428"/>
                  <a:ext cx="109894"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58" name="그룹 57"/>
              <p:cNvGrpSpPr/>
              <p:nvPr/>
            </p:nvGrpSpPr>
            <p:grpSpPr>
              <a:xfrm rot="16200000">
                <a:off x="1486707" y="5082574"/>
                <a:ext cx="1042204" cy="711465"/>
                <a:chOff x="2154084" y="2420888"/>
                <a:chExt cx="1265788" cy="864096"/>
              </a:xfrm>
            </p:grpSpPr>
            <p:sp>
              <p:nvSpPr>
                <p:cNvPr id="59" name="직사각형 58"/>
                <p:cNvSpPr/>
                <p:nvPr/>
              </p:nvSpPr>
              <p:spPr>
                <a:xfrm>
                  <a:off x="2915816"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60" name="직사각형 59"/>
                <p:cNvSpPr/>
                <p:nvPr/>
              </p:nvSpPr>
              <p:spPr>
                <a:xfrm>
                  <a:off x="2915816"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cxnSp>
              <p:nvCxnSpPr>
                <p:cNvPr id="61" name="직선 화살표 연결선 60"/>
                <p:cNvCxnSpPr>
                  <a:stCxn id="59" idx="3"/>
                </p:cNvCxnSpPr>
                <p:nvPr/>
              </p:nvCxnSpPr>
              <p:spPr>
                <a:xfrm>
                  <a:off x="3059832" y="2607444"/>
                  <a:ext cx="360040"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62" name="직선 화살표 연결선 61"/>
                <p:cNvCxnSpPr/>
                <p:nvPr/>
              </p:nvCxnSpPr>
              <p:spPr>
                <a:xfrm>
                  <a:off x="3059832" y="3098428"/>
                  <a:ext cx="360040"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63" name="직사각형 62"/>
                <p:cNvSpPr/>
                <p:nvPr/>
              </p:nvSpPr>
              <p:spPr>
                <a:xfrm>
                  <a:off x="2661906"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64" name="직사각형 63"/>
                <p:cNvSpPr/>
                <p:nvPr/>
              </p:nvSpPr>
              <p:spPr>
                <a:xfrm>
                  <a:off x="2661906"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65" name="직사각형 64"/>
                <p:cNvSpPr/>
                <p:nvPr/>
              </p:nvSpPr>
              <p:spPr>
                <a:xfrm>
                  <a:off x="2407995"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66" name="직사각형 65"/>
                <p:cNvSpPr/>
                <p:nvPr/>
              </p:nvSpPr>
              <p:spPr>
                <a:xfrm>
                  <a:off x="2407995"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67" name="직사각형 66"/>
                <p:cNvSpPr/>
                <p:nvPr/>
              </p:nvSpPr>
              <p:spPr>
                <a:xfrm>
                  <a:off x="2154084"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68" name="직사각형 67"/>
                <p:cNvSpPr/>
                <p:nvPr/>
              </p:nvSpPr>
              <p:spPr>
                <a:xfrm>
                  <a:off x="2154084"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cxnSp>
              <p:nvCxnSpPr>
                <p:cNvPr id="69" name="직선 연결선 68"/>
                <p:cNvCxnSpPr>
                  <a:stCxn id="67" idx="3"/>
                  <a:endCxn id="65" idx="1"/>
                </p:cNvCxnSpPr>
                <p:nvPr/>
              </p:nvCxnSpPr>
              <p:spPr>
                <a:xfrm>
                  <a:off x="2298100" y="2607444"/>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0" name="직선 연결선 69"/>
                <p:cNvCxnSpPr>
                  <a:stCxn id="65" idx="3"/>
                  <a:endCxn id="63" idx="1"/>
                </p:cNvCxnSpPr>
                <p:nvPr/>
              </p:nvCxnSpPr>
              <p:spPr>
                <a:xfrm>
                  <a:off x="2552011" y="2607444"/>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1" name="직선 연결선 70"/>
                <p:cNvCxnSpPr>
                  <a:stCxn id="63" idx="3"/>
                  <a:endCxn id="59" idx="1"/>
                </p:cNvCxnSpPr>
                <p:nvPr/>
              </p:nvCxnSpPr>
              <p:spPr>
                <a:xfrm>
                  <a:off x="2805922" y="2607444"/>
                  <a:ext cx="10989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2" name="직선 연결선 71"/>
                <p:cNvCxnSpPr>
                  <a:stCxn id="68" idx="3"/>
                  <a:endCxn id="66" idx="1"/>
                </p:cNvCxnSpPr>
                <p:nvPr/>
              </p:nvCxnSpPr>
              <p:spPr>
                <a:xfrm>
                  <a:off x="2298100" y="3098428"/>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3" name="직선 연결선 72"/>
                <p:cNvCxnSpPr>
                  <a:stCxn id="66" idx="3"/>
                  <a:endCxn id="64" idx="1"/>
                </p:cNvCxnSpPr>
                <p:nvPr/>
              </p:nvCxnSpPr>
              <p:spPr>
                <a:xfrm>
                  <a:off x="2552011" y="3098428"/>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4" name="직선 연결선 73"/>
                <p:cNvCxnSpPr>
                  <a:stCxn id="64" idx="3"/>
                  <a:endCxn id="60" idx="1"/>
                </p:cNvCxnSpPr>
                <p:nvPr/>
              </p:nvCxnSpPr>
              <p:spPr>
                <a:xfrm>
                  <a:off x="2805922" y="3098428"/>
                  <a:ext cx="109894"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75" name="그룹 74"/>
              <p:cNvGrpSpPr/>
              <p:nvPr/>
            </p:nvGrpSpPr>
            <p:grpSpPr>
              <a:xfrm rot="16200000" flipH="1">
                <a:off x="1486707" y="2380362"/>
                <a:ext cx="1042204" cy="711465"/>
                <a:chOff x="2154084" y="2420888"/>
                <a:chExt cx="1265788" cy="864096"/>
              </a:xfrm>
            </p:grpSpPr>
            <p:sp>
              <p:nvSpPr>
                <p:cNvPr id="76" name="직사각형 75"/>
                <p:cNvSpPr/>
                <p:nvPr/>
              </p:nvSpPr>
              <p:spPr>
                <a:xfrm>
                  <a:off x="2915816"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77" name="직사각형 76"/>
                <p:cNvSpPr/>
                <p:nvPr/>
              </p:nvSpPr>
              <p:spPr>
                <a:xfrm>
                  <a:off x="2915816"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cxnSp>
              <p:nvCxnSpPr>
                <p:cNvPr id="78" name="직선 화살표 연결선 77"/>
                <p:cNvCxnSpPr>
                  <a:stCxn id="76" idx="3"/>
                </p:cNvCxnSpPr>
                <p:nvPr/>
              </p:nvCxnSpPr>
              <p:spPr>
                <a:xfrm>
                  <a:off x="3059832" y="2607444"/>
                  <a:ext cx="360040"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79" name="직선 화살표 연결선 78"/>
                <p:cNvCxnSpPr/>
                <p:nvPr/>
              </p:nvCxnSpPr>
              <p:spPr>
                <a:xfrm>
                  <a:off x="3059832" y="3098428"/>
                  <a:ext cx="360040"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80" name="직사각형 79"/>
                <p:cNvSpPr/>
                <p:nvPr/>
              </p:nvSpPr>
              <p:spPr>
                <a:xfrm>
                  <a:off x="2661906"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81" name="직사각형 80"/>
                <p:cNvSpPr/>
                <p:nvPr/>
              </p:nvSpPr>
              <p:spPr>
                <a:xfrm>
                  <a:off x="2661906"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82" name="직사각형 81"/>
                <p:cNvSpPr/>
                <p:nvPr/>
              </p:nvSpPr>
              <p:spPr>
                <a:xfrm>
                  <a:off x="2407995"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83" name="직사각형 82"/>
                <p:cNvSpPr/>
                <p:nvPr/>
              </p:nvSpPr>
              <p:spPr>
                <a:xfrm>
                  <a:off x="2407995"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84" name="직사각형 83"/>
                <p:cNvSpPr/>
                <p:nvPr/>
              </p:nvSpPr>
              <p:spPr>
                <a:xfrm>
                  <a:off x="2154084"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85" name="직사각형 84"/>
                <p:cNvSpPr/>
                <p:nvPr/>
              </p:nvSpPr>
              <p:spPr>
                <a:xfrm>
                  <a:off x="2154084"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cxnSp>
              <p:nvCxnSpPr>
                <p:cNvPr id="86" name="직선 연결선 85"/>
                <p:cNvCxnSpPr>
                  <a:stCxn id="84" idx="3"/>
                  <a:endCxn id="82" idx="1"/>
                </p:cNvCxnSpPr>
                <p:nvPr/>
              </p:nvCxnSpPr>
              <p:spPr>
                <a:xfrm>
                  <a:off x="2298100" y="2607444"/>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87" name="직선 연결선 86"/>
                <p:cNvCxnSpPr>
                  <a:stCxn id="82" idx="3"/>
                  <a:endCxn id="80" idx="1"/>
                </p:cNvCxnSpPr>
                <p:nvPr/>
              </p:nvCxnSpPr>
              <p:spPr>
                <a:xfrm>
                  <a:off x="2552011" y="2607444"/>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88" name="직선 연결선 87"/>
                <p:cNvCxnSpPr>
                  <a:stCxn id="80" idx="3"/>
                  <a:endCxn id="76" idx="1"/>
                </p:cNvCxnSpPr>
                <p:nvPr/>
              </p:nvCxnSpPr>
              <p:spPr>
                <a:xfrm>
                  <a:off x="2805922" y="2607444"/>
                  <a:ext cx="10989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89" name="직선 연결선 88"/>
                <p:cNvCxnSpPr>
                  <a:stCxn id="85" idx="3"/>
                  <a:endCxn id="83" idx="1"/>
                </p:cNvCxnSpPr>
                <p:nvPr/>
              </p:nvCxnSpPr>
              <p:spPr>
                <a:xfrm>
                  <a:off x="2298100" y="3098428"/>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90" name="직선 연결선 89"/>
                <p:cNvCxnSpPr>
                  <a:stCxn id="83" idx="3"/>
                  <a:endCxn id="81" idx="1"/>
                </p:cNvCxnSpPr>
                <p:nvPr/>
              </p:nvCxnSpPr>
              <p:spPr>
                <a:xfrm>
                  <a:off x="2552011" y="3098428"/>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91" name="직선 연결선 90"/>
                <p:cNvCxnSpPr>
                  <a:stCxn id="81" idx="3"/>
                  <a:endCxn id="77" idx="1"/>
                </p:cNvCxnSpPr>
                <p:nvPr/>
              </p:nvCxnSpPr>
              <p:spPr>
                <a:xfrm>
                  <a:off x="2805922" y="3098428"/>
                  <a:ext cx="109894" cy="0"/>
                </a:xfrm>
                <a:prstGeom prst="line">
                  <a:avLst/>
                </a:prstGeom>
              </p:spPr>
              <p:style>
                <a:lnRef idx="1">
                  <a:schemeClr val="accent3"/>
                </a:lnRef>
                <a:fillRef idx="0">
                  <a:schemeClr val="accent3"/>
                </a:fillRef>
                <a:effectRef idx="0">
                  <a:schemeClr val="accent3"/>
                </a:effectRef>
                <a:fontRef idx="minor">
                  <a:schemeClr val="tx1"/>
                </a:fontRef>
              </p:style>
            </p:cxnSp>
          </p:grpSp>
          <p:grpSp>
            <p:nvGrpSpPr>
              <p:cNvPr id="92" name="그룹 91"/>
              <p:cNvGrpSpPr/>
              <p:nvPr/>
            </p:nvGrpSpPr>
            <p:grpSpPr>
              <a:xfrm rot="16200000" flipH="1">
                <a:off x="538087" y="2380362"/>
                <a:ext cx="1042204" cy="711465"/>
                <a:chOff x="2154084" y="2420888"/>
                <a:chExt cx="1265788" cy="864096"/>
              </a:xfrm>
            </p:grpSpPr>
            <p:sp>
              <p:nvSpPr>
                <p:cNvPr id="93" name="직사각형 92"/>
                <p:cNvSpPr/>
                <p:nvPr/>
              </p:nvSpPr>
              <p:spPr>
                <a:xfrm>
                  <a:off x="2915816"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94" name="직사각형 93"/>
                <p:cNvSpPr/>
                <p:nvPr/>
              </p:nvSpPr>
              <p:spPr>
                <a:xfrm>
                  <a:off x="2915816"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cxnSp>
              <p:nvCxnSpPr>
                <p:cNvPr id="95" name="직선 화살표 연결선 94"/>
                <p:cNvCxnSpPr>
                  <a:stCxn id="93" idx="3"/>
                </p:cNvCxnSpPr>
                <p:nvPr/>
              </p:nvCxnSpPr>
              <p:spPr>
                <a:xfrm>
                  <a:off x="3059832" y="2607444"/>
                  <a:ext cx="360040"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96" name="직선 화살표 연결선 95"/>
                <p:cNvCxnSpPr/>
                <p:nvPr/>
              </p:nvCxnSpPr>
              <p:spPr>
                <a:xfrm>
                  <a:off x="3059832" y="3098428"/>
                  <a:ext cx="360040"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97" name="직사각형 96"/>
                <p:cNvSpPr/>
                <p:nvPr/>
              </p:nvSpPr>
              <p:spPr>
                <a:xfrm>
                  <a:off x="2661906"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98" name="직사각형 97"/>
                <p:cNvSpPr/>
                <p:nvPr/>
              </p:nvSpPr>
              <p:spPr>
                <a:xfrm>
                  <a:off x="2661906"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99" name="직사각형 98"/>
                <p:cNvSpPr/>
                <p:nvPr/>
              </p:nvSpPr>
              <p:spPr>
                <a:xfrm>
                  <a:off x="2407995"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100" name="직사각형 99"/>
                <p:cNvSpPr/>
                <p:nvPr/>
              </p:nvSpPr>
              <p:spPr>
                <a:xfrm>
                  <a:off x="2407995"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101" name="직사각형 100"/>
                <p:cNvSpPr/>
                <p:nvPr/>
              </p:nvSpPr>
              <p:spPr>
                <a:xfrm>
                  <a:off x="2154084" y="2420888"/>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sp>
              <p:nvSpPr>
                <p:cNvPr id="102" name="직사각형 101"/>
                <p:cNvSpPr/>
                <p:nvPr/>
              </p:nvSpPr>
              <p:spPr>
                <a:xfrm>
                  <a:off x="2154084" y="2911872"/>
                  <a:ext cx="144016" cy="373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cxnSp>
              <p:nvCxnSpPr>
                <p:cNvPr id="103" name="직선 연결선 102"/>
                <p:cNvCxnSpPr>
                  <a:stCxn id="101" idx="3"/>
                  <a:endCxn id="99" idx="1"/>
                </p:cNvCxnSpPr>
                <p:nvPr/>
              </p:nvCxnSpPr>
              <p:spPr>
                <a:xfrm>
                  <a:off x="2298100" y="2607444"/>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04" name="직선 연결선 103"/>
                <p:cNvCxnSpPr>
                  <a:stCxn id="99" idx="3"/>
                  <a:endCxn id="97" idx="1"/>
                </p:cNvCxnSpPr>
                <p:nvPr/>
              </p:nvCxnSpPr>
              <p:spPr>
                <a:xfrm>
                  <a:off x="2552011" y="2607444"/>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05" name="직선 연결선 104"/>
                <p:cNvCxnSpPr>
                  <a:stCxn id="97" idx="3"/>
                  <a:endCxn id="93" idx="1"/>
                </p:cNvCxnSpPr>
                <p:nvPr/>
              </p:nvCxnSpPr>
              <p:spPr>
                <a:xfrm>
                  <a:off x="2805922" y="2607444"/>
                  <a:ext cx="10989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06" name="직선 연결선 105"/>
                <p:cNvCxnSpPr>
                  <a:stCxn id="102" idx="3"/>
                  <a:endCxn id="100" idx="1"/>
                </p:cNvCxnSpPr>
                <p:nvPr/>
              </p:nvCxnSpPr>
              <p:spPr>
                <a:xfrm>
                  <a:off x="2298100" y="3098428"/>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07" name="직선 연결선 106"/>
                <p:cNvCxnSpPr>
                  <a:stCxn id="100" idx="3"/>
                  <a:endCxn id="98" idx="1"/>
                </p:cNvCxnSpPr>
                <p:nvPr/>
              </p:nvCxnSpPr>
              <p:spPr>
                <a:xfrm>
                  <a:off x="2552011" y="3098428"/>
                  <a:ext cx="10989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08" name="직선 연결선 107"/>
                <p:cNvCxnSpPr>
                  <a:stCxn id="98" idx="3"/>
                  <a:endCxn id="94" idx="1"/>
                </p:cNvCxnSpPr>
                <p:nvPr/>
              </p:nvCxnSpPr>
              <p:spPr>
                <a:xfrm>
                  <a:off x="2805922" y="3098428"/>
                  <a:ext cx="109894" cy="0"/>
                </a:xfrm>
                <a:prstGeom prst="line">
                  <a:avLst/>
                </a:prstGeom>
              </p:spPr>
              <p:style>
                <a:lnRef idx="1">
                  <a:schemeClr val="accent3"/>
                </a:lnRef>
                <a:fillRef idx="0">
                  <a:schemeClr val="accent3"/>
                </a:fillRef>
                <a:effectRef idx="0">
                  <a:schemeClr val="accent3"/>
                </a:effectRef>
                <a:fontRef idx="minor">
                  <a:schemeClr val="tx1"/>
                </a:fontRef>
              </p:style>
            </p:cxnSp>
          </p:grpSp>
        </p:grpSp>
        <p:sp>
          <p:nvSpPr>
            <p:cNvPr id="290" name="TextBox 289"/>
            <p:cNvSpPr txBox="1"/>
            <p:nvPr/>
          </p:nvSpPr>
          <p:spPr>
            <a:xfrm>
              <a:off x="502815" y="1340768"/>
              <a:ext cx="1548822" cy="461665"/>
            </a:xfrm>
            <a:prstGeom prst="rect">
              <a:avLst/>
            </a:prstGeom>
            <a:noFill/>
          </p:spPr>
          <p:txBody>
            <a:bodyPr wrap="none" rtlCol="0" anchor="ctr">
              <a:spAutoFit/>
            </a:bodyPr>
            <a:lstStyle/>
            <a:p>
              <a:pPr algn="ctr"/>
              <a:r>
                <a:rPr lang="en-US" altLang="ko-KR" sz="2400" dirty="0" smtClean="0"/>
                <a:t>DDR3-OoO</a:t>
              </a:r>
              <a:endParaRPr lang="ko-KR" altLang="en-US" sz="2400" dirty="0"/>
            </a:p>
          </p:txBody>
        </p:sp>
        <p:sp>
          <p:nvSpPr>
            <p:cNvPr id="244" name="TextBox 243"/>
            <p:cNvSpPr txBox="1"/>
            <p:nvPr/>
          </p:nvSpPr>
          <p:spPr>
            <a:xfrm>
              <a:off x="804982" y="1696177"/>
              <a:ext cx="944489" cy="307777"/>
            </a:xfrm>
            <a:prstGeom prst="rect">
              <a:avLst/>
            </a:prstGeom>
            <a:noFill/>
          </p:spPr>
          <p:txBody>
            <a:bodyPr wrap="none" rtlCol="0" anchor="ctr">
              <a:spAutoFit/>
            </a:bodyPr>
            <a:lstStyle/>
            <a:p>
              <a:pPr algn="ctr"/>
              <a:r>
                <a:rPr lang="en-US" altLang="ko-KR" sz="1400" dirty="0" smtClean="0"/>
                <a:t>(with FDP)</a:t>
              </a:r>
              <a:endParaRPr lang="ko-KR" altLang="en-US" sz="1400" dirty="0"/>
            </a:p>
          </p:txBody>
        </p:sp>
      </p:grpSp>
      <p:grpSp>
        <p:nvGrpSpPr>
          <p:cNvPr id="11" name="그룹 10"/>
          <p:cNvGrpSpPr/>
          <p:nvPr/>
        </p:nvGrpSpPr>
        <p:grpSpPr>
          <a:xfrm>
            <a:off x="6646243" y="1340768"/>
            <a:ext cx="2312493" cy="3923809"/>
            <a:chOff x="6646243" y="1340768"/>
            <a:chExt cx="2312493" cy="3923809"/>
          </a:xfrm>
        </p:grpSpPr>
        <p:sp>
          <p:nvSpPr>
            <p:cNvPr id="351" name="TextBox 350"/>
            <p:cNvSpPr txBox="1"/>
            <p:nvPr/>
          </p:nvSpPr>
          <p:spPr>
            <a:xfrm>
              <a:off x="7133877" y="1340768"/>
              <a:ext cx="1337226" cy="461665"/>
            </a:xfrm>
            <a:prstGeom prst="rect">
              <a:avLst/>
            </a:prstGeom>
            <a:noFill/>
          </p:spPr>
          <p:txBody>
            <a:bodyPr wrap="none" rtlCol="0" anchor="ctr">
              <a:spAutoFit/>
            </a:bodyPr>
            <a:lstStyle/>
            <a:p>
              <a:pPr algn="ctr"/>
              <a:r>
                <a:rPr lang="en-US" altLang="ko-KR" sz="2400" dirty="0" smtClean="0"/>
                <a:t>Tesseract</a:t>
              </a:r>
              <a:endParaRPr lang="ko-KR" altLang="en-US" sz="2400" dirty="0"/>
            </a:p>
          </p:txBody>
        </p:sp>
        <p:grpSp>
          <p:nvGrpSpPr>
            <p:cNvPr id="630" name="그룹 629"/>
            <p:cNvGrpSpPr/>
            <p:nvPr/>
          </p:nvGrpSpPr>
          <p:grpSpPr>
            <a:xfrm>
              <a:off x="6908164" y="3500504"/>
              <a:ext cx="1788652" cy="1764073"/>
              <a:chOff x="7081194" y="3140968"/>
              <a:chExt cx="1788652" cy="1764073"/>
            </a:xfrm>
          </p:grpSpPr>
          <p:sp>
            <p:nvSpPr>
              <p:cNvPr id="532" name="직사각형 531"/>
              <p:cNvSpPr/>
              <p:nvPr/>
            </p:nvSpPr>
            <p:spPr>
              <a:xfrm rot="16200000">
                <a:off x="7081798" y="4598435"/>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33" name="직사각형 532"/>
              <p:cNvSpPr/>
              <p:nvPr/>
            </p:nvSpPr>
            <p:spPr>
              <a:xfrm rot="16200000">
                <a:off x="7573900" y="4598436"/>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40" name="직사각형 539"/>
              <p:cNvSpPr/>
              <p:nvPr/>
            </p:nvSpPr>
            <p:spPr>
              <a:xfrm rot="16200000">
                <a:off x="7081799" y="4111755"/>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41" name="직사각형 540"/>
              <p:cNvSpPr/>
              <p:nvPr/>
            </p:nvSpPr>
            <p:spPr>
              <a:xfrm rot="16200000">
                <a:off x="7573901" y="4111756"/>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42" name="직사각형 541"/>
              <p:cNvSpPr/>
              <p:nvPr/>
            </p:nvSpPr>
            <p:spPr>
              <a:xfrm rot="16200000">
                <a:off x="8071139" y="4598436"/>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43" name="직사각형 542"/>
              <p:cNvSpPr/>
              <p:nvPr/>
            </p:nvSpPr>
            <p:spPr>
              <a:xfrm rot="16200000">
                <a:off x="8563241" y="4598437"/>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44" name="직사각형 543"/>
              <p:cNvSpPr/>
              <p:nvPr/>
            </p:nvSpPr>
            <p:spPr>
              <a:xfrm rot="16200000">
                <a:off x="8071140" y="4111756"/>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45" name="직사각형 544"/>
              <p:cNvSpPr/>
              <p:nvPr/>
            </p:nvSpPr>
            <p:spPr>
              <a:xfrm rot="16200000">
                <a:off x="8563242" y="4111757"/>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48" name="직사각형 547"/>
              <p:cNvSpPr/>
              <p:nvPr/>
            </p:nvSpPr>
            <p:spPr>
              <a:xfrm rot="16200000">
                <a:off x="7081799" y="3627044"/>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49" name="직사각형 548"/>
              <p:cNvSpPr/>
              <p:nvPr/>
            </p:nvSpPr>
            <p:spPr>
              <a:xfrm rot="16200000">
                <a:off x="7573901" y="3627045"/>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50" name="직사각형 549"/>
              <p:cNvSpPr/>
              <p:nvPr/>
            </p:nvSpPr>
            <p:spPr>
              <a:xfrm rot="16200000">
                <a:off x="7081800" y="3140364"/>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dirty="0"/>
              </a:p>
            </p:txBody>
          </p:sp>
          <p:sp>
            <p:nvSpPr>
              <p:cNvPr id="551" name="직사각형 550"/>
              <p:cNvSpPr/>
              <p:nvPr/>
            </p:nvSpPr>
            <p:spPr>
              <a:xfrm rot="16200000">
                <a:off x="7573902" y="3140365"/>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52" name="직사각형 551"/>
              <p:cNvSpPr/>
              <p:nvPr/>
            </p:nvSpPr>
            <p:spPr>
              <a:xfrm rot="16200000">
                <a:off x="8071140" y="3627045"/>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53" name="직사각형 552"/>
              <p:cNvSpPr/>
              <p:nvPr/>
            </p:nvSpPr>
            <p:spPr>
              <a:xfrm rot="16200000">
                <a:off x="8563242" y="3627046"/>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54" name="직사각형 553"/>
              <p:cNvSpPr/>
              <p:nvPr/>
            </p:nvSpPr>
            <p:spPr>
              <a:xfrm rot="16200000">
                <a:off x="8071141" y="3140365"/>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55" name="직사각형 554"/>
              <p:cNvSpPr/>
              <p:nvPr/>
            </p:nvSpPr>
            <p:spPr>
              <a:xfrm rot="16200000">
                <a:off x="8563243" y="3140366"/>
                <a:ext cx="306000" cy="3072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cxnSp>
            <p:nvCxnSpPr>
              <p:cNvPr id="559" name="직선 화살표 연결선 558"/>
              <p:cNvCxnSpPr>
                <a:stCxn id="550" idx="1"/>
                <a:endCxn id="548" idx="3"/>
              </p:cNvCxnSpPr>
              <p:nvPr/>
            </p:nvCxnSpPr>
            <p:spPr>
              <a:xfrm flipH="1">
                <a:off x="7234800" y="3446968"/>
                <a:ext cx="1" cy="18068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60" name="직선 화살표 연결선 559"/>
              <p:cNvCxnSpPr>
                <a:stCxn id="548" idx="1"/>
                <a:endCxn id="540" idx="3"/>
              </p:cNvCxnSpPr>
              <p:nvPr/>
            </p:nvCxnSpPr>
            <p:spPr>
              <a:xfrm>
                <a:off x="7234800" y="3933648"/>
                <a:ext cx="0" cy="17871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63" name="직선 화살표 연결선 562"/>
              <p:cNvCxnSpPr>
                <a:stCxn id="540" idx="1"/>
                <a:endCxn id="532" idx="3"/>
              </p:cNvCxnSpPr>
              <p:nvPr/>
            </p:nvCxnSpPr>
            <p:spPr>
              <a:xfrm flipH="1">
                <a:off x="7234799" y="4418359"/>
                <a:ext cx="1" cy="18068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66" name="직선 화살표 연결선 565"/>
              <p:cNvCxnSpPr>
                <a:stCxn id="550" idx="2"/>
                <a:endCxn id="551" idx="0"/>
              </p:cNvCxnSpPr>
              <p:nvPr/>
            </p:nvCxnSpPr>
            <p:spPr>
              <a:xfrm>
                <a:off x="7388404" y="3293968"/>
                <a:ext cx="184895" cy="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69" name="직선 화살표 연결선 568"/>
              <p:cNvCxnSpPr>
                <a:stCxn id="551" idx="2"/>
                <a:endCxn id="554" idx="0"/>
              </p:cNvCxnSpPr>
              <p:nvPr/>
            </p:nvCxnSpPr>
            <p:spPr>
              <a:xfrm>
                <a:off x="7880506" y="3293969"/>
                <a:ext cx="190032" cy="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72" name="직선 화살표 연결선 571"/>
              <p:cNvCxnSpPr>
                <a:stCxn id="551" idx="1"/>
                <a:endCxn id="549" idx="3"/>
              </p:cNvCxnSpPr>
              <p:nvPr/>
            </p:nvCxnSpPr>
            <p:spPr>
              <a:xfrm flipH="1">
                <a:off x="7726902" y="3446969"/>
                <a:ext cx="1" cy="18068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75" name="직선 화살표 연결선 574"/>
              <p:cNvCxnSpPr>
                <a:stCxn id="548" idx="2"/>
                <a:endCxn id="549" idx="0"/>
              </p:cNvCxnSpPr>
              <p:nvPr/>
            </p:nvCxnSpPr>
            <p:spPr>
              <a:xfrm>
                <a:off x="7388403" y="3780648"/>
                <a:ext cx="184895" cy="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78" name="직선 화살표 연결선 577"/>
              <p:cNvCxnSpPr>
                <a:stCxn id="541" idx="0"/>
                <a:endCxn id="540" idx="2"/>
              </p:cNvCxnSpPr>
              <p:nvPr/>
            </p:nvCxnSpPr>
            <p:spPr>
              <a:xfrm flipH="1" flipV="1">
                <a:off x="7388403" y="4265359"/>
                <a:ext cx="184895" cy="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81" name="직선 화살표 연결선 580"/>
              <p:cNvCxnSpPr>
                <a:stCxn id="532" idx="2"/>
                <a:endCxn id="533" idx="0"/>
              </p:cNvCxnSpPr>
              <p:nvPr/>
            </p:nvCxnSpPr>
            <p:spPr>
              <a:xfrm>
                <a:off x="7388402" y="4752039"/>
                <a:ext cx="184895" cy="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84" name="직선 화살표 연결선 583"/>
              <p:cNvCxnSpPr>
                <a:stCxn id="541" idx="1"/>
                <a:endCxn id="533" idx="3"/>
              </p:cNvCxnSpPr>
              <p:nvPr/>
            </p:nvCxnSpPr>
            <p:spPr>
              <a:xfrm flipH="1">
                <a:off x="7726901" y="4418360"/>
                <a:ext cx="1" cy="18068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87" name="직선 화살표 연결선 586"/>
              <p:cNvCxnSpPr>
                <a:stCxn id="542" idx="0"/>
                <a:endCxn id="533" idx="2"/>
              </p:cNvCxnSpPr>
              <p:nvPr/>
            </p:nvCxnSpPr>
            <p:spPr>
              <a:xfrm flipH="1">
                <a:off x="7880504" y="4752040"/>
                <a:ext cx="190032" cy="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90" name="직선 화살표 연결선 589"/>
              <p:cNvCxnSpPr>
                <a:stCxn id="542" idx="2"/>
                <a:endCxn id="543" idx="0"/>
              </p:cNvCxnSpPr>
              <p:nvPr/>
            </p:nvCxnSpPr>
            <p:spPr>
              <a:xfrm>
                <a:off x="8377743" y="4752040"/>
                <a:ext cx="184895" cy="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93" name="직선 화살표 연결선 592"/>
              <p:cNvCxnSpPr>
                <a:stCxn id="542" idx="3"/>
                <a:endCxn id="544" idx="1"/>
              </p:cNvCxnSpPr>
              <p:nvPr/>
            </p:nvCxnSpPr>
            <p:spPr>
              <a:xfrm flipV="1">
                <a:off x="8224140" y="4418360"/>
                <a:ext cx="1" cy="18068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96" name="직선 화살표 연결선 595"/>
              <p:cNvCxnSpPr>
                <a:stCxn id="543" idx="3"/>
                <a:endCxn id="545" idx="1"/>
              </p:cNvCxnSpPr>
              <p:nvPr/>
            </p:nvCxnSpPr>
            <p:spPr>
              <a:xfrm flipV="1">
                <a:off x="8716242" y="4418361"/>
                <a:ext cx="1" cy="18068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99" name="직선 화살표 연결선 598"/>
              <p:cNvCxnSpPr>
                <a:stCxn id="544" idx="2"/>
                <a:endCxn id="545" idx="0"/>
              </p:cNvCxnSpPr>
              <p:nvPr/>
            </p:nvCxnSpPr>
            <p:spPr>
              <a:xfrm>
                <a:off x="8377744" y="4265360"/>
                <a:ext cx="184895" cy="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02" name="직선 화살표 연결선 601"/>
              <p:cNvCxnSpPr>
                <a:stCxn id="545" idx="3"/>
                <a:endCxn id="553" idx="1"/>
              </p:cNvCxnSpPr>
              <p:nvPr/>
            </p:nvCxnSpPr>
            <p:spPr>
              <a:xfrm flipV="1">
                <a:off x="8716243" y="3933650"/>
                <a:ext cx="0" cy="17871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05" name="직선 화살표 연결선 604"/>
              <p:cNvCxnSpPr>
                <a:stCxn id="553" idx="3"/>
                <a:endCxn id="555" idx="1"/>
              </p:cNvCxnSpPr>
              <p:nvPr/>
            </p:nvCxnSpPr>
            <p:spPr>
              <a:xfrm flipV="1">
                <a:off x="8716243" y="3446970"/>
                <a:ext cx="1" cy="18068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08" name="직선 화살표 연결선 607"/>
              <p:cNvCxnSpPr>
                <a:stCxn id="553" idx="0"/>
                <a:endCxn id="552" idx="2"/>
              </p:cNvCxnSpPr>
              <p:nvPr/>
            </p:nvCxnSpPr>
            <p:spPr>
              <a:xfrm flipH="1" flipV="1">
                <a:off x="8377744" y="3780649"/>
                <a:ext cx="184895" cy="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11" name="직선 화살표 연결선 610"/>
              <p:cNvCxnSpPr>
                <a:stCxn id="555" idx="0"/>
                <a:endCxn id="554" idx="2"/>
              </p:cNvCxnSpPr>
              <p:nvPr/>
            </p:nvCxnSpPr>
            <p:spPr>
              <a:xfrm flipH="1" flipV="1">
                <a:off x="8377745" y="3293969"/>
                <a:ext cx="184895" cy="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14" name="직선 화살표 연결선 613"/>
              <p:cNvCxnSpPr>
                <a:stCxn id="554" idx="1"/>
                <a:endCxn id="552" idx="3"/>
              </p:cNvCxnSpPr>
              <p:nvPr/>
            </p:nvCxnSpPr>
            <p:spPr>
              <a:xfrm flipH="1">
                <a:off x="8224141" y="3446969"/>
                <a:ext cx="1" cy="18068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17" name="직선 화살표 연결선 616"/>
              <p:cNvCxnSpPr/>
              <p:nvPr/>
            </p:nvCxnSpPr>
            <p:spPr>
              <a:xfrm flipH="1">
                <a:off x="7885690" y="3936816"/>
                <a:ext cx="184894" cy="17444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21" name="직선 화살표 연결선 620"/>
              <p:cNvCxnSpPr/>
              <p:nvPr/>
            </p:nvCxnSpPr>
            <p:spPr>
              <a:xfrm>
                <a:off x="7885690" y="3936816"/>
                <a:ext cx="184894" cy="17444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22" name="직선 화살표 연결선 621"/>
              <p:cNvCxnSpPr/>
              <p:nvPr/>
            </p:nvCxnSpPr>
            <p:spPr>
              <a:xfrm flipH="1">
                <a:off x="7387565" y="3452218"/>
                <a:ext cx="184894" cy="17444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23" name="직선 화살표 연결선 622"/>
              <p:cNvCxnSpPr/>
              <p:nvPr/>
            </p:nvCxnSpPr>
            <p:spPr>
              <a:xfrm>
                <a:off x="7387565" y="3452218"/>
                <a:ext cx="184894" cy="17444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24" name="직선 화살표 연결선 623"/>
              <p:cNvCxnSpPr/>
              <p:nvPr/>
            </p:nvCxnSpPr>
            <p:spPr>
              <a:xfrm flipH="1">
                <a:off x="8382881" y="3452218"/>
                <a:ext cx="184894" cy="17444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25" name="직선 화살표 연결선 624"/>
              <p:cNvCxnSpPr/>
              <p:nvPr/>
            </p:nvCxnSpPr>
            <p:spPr>
              <a:xfrm>
                <a:off x="8382881" y="3452218"/>
                <a:ext cx="184894" cy="17444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26" name="직선 화살표 연결선 625"/>
              <p:cNvCxnSpPr/>
              <p:nvPr/>
            </p:nvCxnSpPr>
            <p:spPr>
              <a:xfrm flipH="1">
                <a:off x="8382881" y="4418354"/>
                <a:ext cx="184894" cy="17444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27" name="직선 화살표 연결선 626"/>
              <p:cNvCxnSpPr/>
              <p:nvPr/>
            </p:nvCxnSpPr>
            <p:spPr>
              <a:xfrm>
                <a:off x="8382881" y="4418354"/>
                <a:ext cx="184894" cy="17444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28" name="직선 화살표 연결선 627"/>
              <p:cNvCxnSpPr/>
              <p:nvPr/>
            </p:nvCxnSpPr>
            <p:spPr>
              <a:xfrm flipH="1">
                <a:off x="7390970" y="4422624"/>
                <a:ext cx="184894" cy="17444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29" name="직선 화살표 연결선 628"/>
              <p:cNvCxnSpPr/>
              <p:nvPr/>
            </p:nvCxnSpPr>
            <p:spPr>
              <a:xfrm>
                <a:off x="7390970" y="4422624"/>
                <a:ext cx="184894" cy="17444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grpSp>
        <p:sp>
          <p:nvSpPr>
            <p:cNvPr id="648" name="직사각형 647"/>
            <p:cNvSpPr/>
            <p:nvPr/>
          </p:nvSpPr>
          <p:spPr>
            <a:xfrm>
              <a:off x="7861251" y="2276872"/>
              <a:ext cx="976346" cy="97634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ko-KR" sz="1600" dirty="0" smtClean="0"/>
                <a:t>32 Tesseract Cores</a:t>
              </a:r>
              <a:endParaRPr lang="ko-KR" altLang="en-US" sz="1600" dirty="0"/>
            </a:p>
          </p:txBody>
        </p:sp>
        <p:cxnSp>
          <p:nvCxnSpPr>
            <p:cNvPr id="650" name="직선 연결선 649"/>
            <p:cNvCxnSpPr/>
            <p:nvPr/>
          </p:nvCxnSpPr>
          <p:spPr>
            <a:xfrm flipH="1" flipV="1">
              <a:off x="7861251" y="3253216"/>
              <a:ext cx="36254" cy="247287"/>
            </a:xfrm>
            <a:prstGeom prst="line">
              <a:avLst/>
            </a:prstGeom>
            <a:ln>
              <a:prstDash val="dash"/>
            </a:ln>
          </p:spPr>
          <p:style>
            <a:lnRef idx="1">
              <a:schemeClr val="accent6"/>
            </a:lnRef>
            <a:fillRef idx="0">
              <a:schemeClr val="accent6"/>
            </a:fillRef>
            <a:effectRef idx="0">
              <a:schemeClr val="accent6"/>
            </a:effectRef>
            <a:fontRef idx="minor">
              <a:schemeClr val="tx1"/>
            </a:fontRef>
          </p:style>
        </p:cxnSp>
        <p:cxnSp>
          <p:nvCxnSpPr>
            <p:cNvPr id="651" name="직선 연결선 650"/>
            <p:cNvCxnSpPr/>
            <p:nvPr/>
          </p:nvCxnSpPr>
          <p:spPr>
            <a:xfrm flipV="1">
              <a:off x="8204713" y="3253216"/>
              <a:ext cx="632884" cy="249258"/>
            </a:xfrm>
            <a:prstGeom prst="line">
              <a:avLst/>
            </a:prstGeom>
            <a:ln>
              <a:prstDash val="dash"/>
            </a:ln>
          </p:spPr>
          <p:style>
            <a:lnRef idx="1">
              <a:schemeClr val="accent6"/>
            </a:lnRef>
            <a:fillRef idx="0">
              <a:schemeClr val="accent6"/>
            </a:fillRef>
            <a:effectRef idx="0">
              <a:schemeClr val="accent6"/>
            </a:effectRef>
            <a:fontRef idx="minor">
              <a:schemeClr val="tx1"/>
            </a:fontRef>
          </p:style>
        </p:cxnSp>
        <p:sp>
          <p:nvSpPr>
            <p:cNvPr id="247" name="TextBox 246"/>
            <p:cNvSpPr txBox="1"/>
            <p:nvPr/>
          </p:nvSpPr>
          <p:spPr>
            <a:xfrm>
              <a:off x="6646243" y="1689644"/>
              <a:ext cx="2312493" cy="307777"/>
            </a:xfrm>
            <a:prstGeom prst="rect">
              <a:avLst/>
            </a:prstGeom>
            <a:noFill/>
          </p:spPr>
          <p:txBody>
            <a:bodyPr wrap="none" rtlCol="0" anchor="ctr">
              <a:spAutoFit/>
            </a:bodyPr>
            <a:lstStyle/>
            <a:p>
              <a:pPr algn="ctr"/>
              <a:r>
                <a:rPr lang="en-US" altLang="ko-KR" sz="1400" dirty="0" smtClean="0"/>
                <a:t>(32-entry MQ, 4KB PF Buffer)</a:t>
              </a:r>
              <a:endParaRPr lang="ko-KR" altLang="en-US" sz="1400" dirty="0"/>
            </a:p>
          </p:txBody>
        </p:sp>
      </p:grpSp>
    </p:spTree>
    <p:extLst>
      <p:ext uri="{BB962C8B-B14F-4D97-AF65-F5344CB8AC3E}">
        <p14:creationId xmlns:p14="http://schemas.microsoft.com/office/powerpoint/2010/main" val="25977563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3"/>
                                        </p:tgtEl>
                                        <p:attrNameLst>
                                          <p:attrName>style.visibility</p:attrName>
                                        </p:attrNameLst>
                                      </p:cBhvr>
                                      <p:to>
                                        <p:strVal val="visible"/>
                                      </p:to>
                                    </p:set>
                                    <p:animEffect transition="in" filter="fade">
                                      <p:cBhvr>
                                        <p:cTn id="12" dur="200"/>
                                        <p:tgtEl>
                                          <p:spTgt spid="633"/>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35"/>
                                        </p:tgtEl>
                                        <p:attrNameLst>
                                          <p:attrName>style.visibility</p:attrName>
                                        </p:attrNameLst>
                                      </p:cBhvr>
                                      <p:to>
                                        <p:strVal val="visible"/>
                                      </p:to>
                                    </p:set>
                                    <p:animEffect transition="in" filter="fade">
                                      <p:cBhvr>
                                        <p:cTn id="20" dur="200"/>
                                        <p:tgtEl>
                                          <p:spTgt spid="635"/>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36"/>
                                        </p:tgtEl>
                                        <p:attrNameLst>
                                          <p:attrName>style.visibility</p:attrName>
                                        </p:attrNameLst>
                                      </p:cBhvr>
                                      <p:to>
                                        <p:strVal val="visible"/>
                                      </p:to>
                                    </p:set>
                                    <p:animEffect transition="in" filter="fade">
                                      <p:cBhvr>
                                        <p:cTn id="28" dur="200"/>
                                        <p:tgtEl>
                                          <p:spTgt spid="636"/>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42"/>
                                        </p:tgtEl>
                                        <p:attrNameLst>
                                          <p:attrName>style.visibility</p:attrName>
                                        </p:attrNameLst>
                                      </p:cBhvr>
                                      <p:to>
                                        <p:strVal val="visible"/>
                                      </p:to>
                                    </p:set>
                                    <p:animEffect transition="in" filter="fade">
                                      <p:cBhvr>
                                        <p:cTn id="36" dur="200"/>
                                        <p:tgtEl>
                                          <p:spTgt spid="64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43"/>
                                        </p:tgtEl>
                                        <p:attrNameLst>
                                          <p:attrName>style.visibility</p:attrName>
                                        </p:attrNameLst>
                                      </p:cBhvr>
                                      <p:to>
                                        <p:strVal val="visible"/>
                                      </p:to>
                                    </p:set>
                                    <p:animEffect transition="in" filter="fade">
                                      <p:cBhvr>
                                        <p:cTn id="41" dur="200"/>
                                        <p:tgtEl>
                                          <p:spTgt spid="64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44"/>
                                        </p:tgtEl>
                                        <p:attrNameLst>
                                          <p:attrName>style.visibility</p:attrName>
                                        </p:attrNameLst>
                                      </p:cBhvr>
                                      <p:to>
                                        <p:strVal val="visible"/>
                                      </p:to>
                                    </p:set>
                                    <p:animEffect transition="in" filter="fade">
                                      <p:cBhvr>
                                        <p:cTn id="44" dur="200"/>
                                        <p:tgtEl>
                                          <p:spTgt spid="64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45"/>
                                        </p:tgtEl>
                                        <p:attrNameLst>
                                          <p:attrName>style.visibility</p:attrName>
                                        </p:attrNameLst>
                                      </p:cBhvr>
                                      <p:to>
                                        <p:strVal val="visible"/>
                                      </p:to>
                                    </p:set>
                                    <p:animEffect transition="in" filter="fade">
                                      <p:cBhvr>
                                        <p:cTn id="49" dur="200"/>
                                        <p:tgtEl>
                                          <p:spTgt spid="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 grpId="0"/>
      <p:bldP spid="643" grpId="0"/>
      <p:bldP spid="644" grpId="0"/>
      <p:bldP spid="64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Workloads</a:t>
            </a:r>
            <a:endParaRPr lang="ko-KR" altLang="en-US" dirty="0"/>
          </a:p>
        </p:txBody>
      </p:sp>
      <p:sp>
        <p:nvSpPr>
          <p:cNvPr id="3" name="내용 개체 틀 2"/>
          <p:cNvSpPr>
            <a:spLocks noGrp="1"/>
          </p:cNvSpPr>
          <p:nvPr>
            <p:ph idx="1"/>
          </p:nvPr>
        </p:nvSpPr>
        <p:spPr/>
        <p:txBody>
          <a:bodyPr>
            <a:normAutofit lnSpcReduction="10000"/>
          </a:bodyPr>
          <a:lstStyle/>
          <a:p>
            <a:r>
              <a:rPr lang="en-US" altLang="ko-KR" dirty="0" smtClean="0"/>
              <a:t>Five graph processing algorithms</a:t>
            </a:r>
          </a:p>
          <a:p>
            <a:pPr lvl="1"/>
            <a:r>
              <a:rPr lang="en-US" altLang="ko-KR" dirty="0" smtClean="0"/>
              <a:t>Average teenage follower</a:t>
            </a:r>
          </a:p>
          <a:p>
            <a:pPr lvl="1"/>
            <a:r>
              <a:rPr lang="en-US" altLang="ko-KR" dirty="0" smtClean="0"/>
              <a:t>Conductance</a:t>
            </a:r>
          </a:p>
          <a:p>
            <a:pPr lvl="1"/>
            <a:r>
              <a:rPr lang="en-US" altLang="ko-KR" dirty="0" smtClean="0"/>
              <a:t>PageRank</a:t>
            </a:r>
          </a:p>
          <a:p>
            <a:pPr lvl="1"/>
            <a:r>
              <a:rPr lang="en-US" altLang="ko-KR" dirty="0" smtClean="0"/>
              <a:t>Single-source shortest path</a:t>
            </a:r>
          </a:p>
          <a:p>
            <a:pPr lvl="1"/>
            <a:r>
              <a:rPr lang="en-US" altLang="ko-KR" dirty="0" smtClean="0"/>
              <a:t>Vertex cover</a:t>
            </a:r>
          </a:p>
          <a:p>
            <a:pPr lvl="1"/>
            <a:endParaRPr lang="en-US" altLang="ko-KR" dirty="0"/>
          </a:p>
          <a:p>
            <a:r>
              <a:rPr lang="en-US" altLang="ko-KR" dirty="0" smtClean="0"/>
              <a:t>Three real-world large graphs</a:t>
            </a:r>
          </a:p>
          <a:p>
            <a:pPr lvl="1"/>
            <a:r>
              <a:rPr lang="en-US" altLang="ko-KR" dirty="0" smtClean="0"/>
              <a:t>ljournal-2008 (social network)</a:t>
            </a:r>
          </a:p>
          <a:p>
            <a:pPr lvl="1"/>
            <a:r>
              <a:rPr lang="en-US" altLang="ko-KR" dirty="0" smtClean="0"/>
              <a:t>enwiki-2003 (Wikipedia)</a:t>
            </a:r>
          </a:p>
          <a:p>
            <a:pPr lvl="1"/>
            <a:r>
              <a:rPr lang="en-US" altLang="ko-KR" dirty="0" smtClean="0"/>
              <a:t>indochina-0024 (web graph)</a:t>
            </a:r>
            <a:endParaRPr lang="en-US" altLang="ko-KR" dirty="0"/>
          </a:p>
          <a:p>
            <a:pPr lvl="1"/>
            <a:r>
              <a:rPr lang="en-US" altLang="ko-KR" dirty="0" smtClean="0"/>
              <a:t>4~7M vertices, 79~194M edges</a:t>
            </a:r>
          </a:p>
        </p:txBody>
      </p:sp>
    </p:spTree>
    <p:extLst>
      <p:ext uri="{BB962C8B-B14F-4D97-AF65-F5344CB8AC3E}">
        <p14:creationId xmlns:p14="http://schemas.microsoft.com/office/powerpoint/2010/main" val="1345330795"/>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Performance</a:t>
            </a:r>
            <a:endParaRPr lang="ko-KR" altLang="en-US" dirty="0"/>
          </a:p>
        </p:txBody>
      </p:sp>
      <p:graphicFrame>
        <p:nvGraphicFramePr>
          <p:cNvPr id="6" name="내용 개체 틀 5"/>
          <p:cNvGraphicFramePr>
            <a:graphicFrameLocks noGrp="1"/>
          </p:cNvGraphicFramePr>
          <p:nvPr>
            <p:ph idx="1"/>
            <p:extLst>
              <p:ext uri="{D42A27DB-BD31-4B8C-83A1-F6EECF244321}">
                <p14:modId xmlns:p14="http://schemas.microsoft.com/office/powerpoint/2010/main" val="264123269"/>
              </p:ext>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38894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7" dur="500"/>
                                        <p:tgtEl>
                                          <p:spTgt spid="6">
                                            <p:graphicEl>
                                              <a:chart seriesIdx="-4" categoryIdx="1" bldStep="category"/>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10" dur="500"/>
                                        <p:tgtEl>
                                          <p:spTgt spid="6">
                                            <p:graphicEl>
                                              <a:chart seriesIdx="-4" categoryIdx="2" bldStep="category"/>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15" dur="500"/>
                                        <p:tgtEl>
                                          <p:spTgt spid="6">
                                            <p:graphicEl>
                                              <a:chart seriesIdx="-4" categoryIdx="3" bldStep="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20" dur="500"/>
                                        <p:tgtEl>
                                          <p:spTgt spid="6">
                                            <p:graphicEl>
                                              <a:chart seriesIdx="-4" categoryIdx="4" bldStep="category"/>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23" dur="500"/>
                                        <p:tgtEl>
                                          <p:spTgt spid="6">
                                            <p:graphicEl>
                                              <a:chart seriesIdx="-4" categoryIdx="5"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category"/>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1141913"/>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9" name="Straight Connector 8"/>
          <p:cNvCxnSpPr/>
          <p:nvPr/>
        </p:nvCxnSpPr>
        <p:spPr>
          <a:xfrm flipH="1" flipV="1">
            <a:off x="1371600" y="1903913"/>
            <a:ext cx="4572000" cy="2"/>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513514"/>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3123113"/>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732714"/>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343401"/>
            <a:ext cx="4572000" cy="2"/>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61009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600" dirty="0" smtClean="0">
                <a:solidFill>
                  <a:prstClr val="black"/>
                </a:solidFill>
                <a:latin typeface="Calibri Light"/>
              </a:rPr>
              <a:t> Row of Cells</a:t>
            </a:r>
            <a:endParaRPr lang="en-US" sz="3600" dirty="0">
              <a:solidFill>
                <a:prstClr val="black"/>
              </a:solidFill>
              <a:latin typeface="Calibri Light"/>
            </a:endParaRPr>
          </a:p>
        </p:txBody>
      </p:sp>
      <p:sp>
        <p:nvSpPr>
          <p:cNvPr id="16" name="Rectangle 15"/>
          <p:cNvSpPr/>
          <p:nvPr/>
        </p:nvSpPr>
        <p:spPr>
          <a:xfrm>
            <a:off x="1828800" y="2208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4000" smtClean="0">
                <a:solidFill>
                  <a:prstClr val="black"/>
                </a:solidFill>
                <a:latin typeface="Calibri Light"/>
              </a:rPr>
              <a:t> Row</a:t>
            </a:r>
            <a:endParaRPr lang="en-US" sz="4000">
              <a:solidFill>
                <a:prstClr val="black"/>
              </a:solidFill>
              <a:latin typeface="Calibri Light"/>
            </a:endParaRPr>
          </a:p>
        </p:txBody>
      </p:sp>
      <p:sp>
        <p:nvSpPr>
          <p:cNvPr id="17" name="Row"/>
          <p:cNvSpPr/>
          <p:nvPr/>
        </p:nvSpPr>
        <p:spPr>
          <a:xfrm>
            <a:off x="1828800" y="28183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4000" smtClean="0">
                <a:solidFill>
                  <a:prstClr val="black"/>
                </a:solidFill>
                <a:latin typeface="Calibri Light"/>
              </a:rPr>
              <a:t> Row</a:t>
            </a:r>
            <a:endParaRPr lang="en-US" sz="4000">
              <a:solidFill>
                <a:prstClr val="black"/>
              </a:solidFill>
              <a:latin typeface="Calibri Light"/>
            </a:endParaRPr>
          </a:p>
        </p:txBody>
      </p:sp>
      <p:sp>
        <p:nvSpPr>
          <p:cNvPr id="18" name="Rectangle 17"/>
          <p:cNvSpPr/>
          <p:nvPr/>
        </p:nvSpPr>
        <p:spPr>
          <a:xfrm>
            <a:off x="1828800" y="34279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4000" smtClean="0">
                <a:solidFill>
                  <a:prstClr val="black"/>
                </a:solidFill>
                <a:latin typeface="Calibri Light"/>
              </a:rPr>
              <a:t> Row</a:t>
            </a:r>
            <a:endParaRPr lang="en-US" sz="4000">
              <a:solidFill>
                <a:prstClr val="black"/>
              </a:solidFill>
              <a:latin typeface="Calibri Light"/>
            </a:endParaRPr>
          </a:p>
        </p:txBody>
      </p:sp>
      <p:sp>
        <p:nvSpPr>
          <p:cNvPr id="19" name="Rectangle 18"/>
          <p:cNvSpPr/>
          <p:nvPr/>
        </p:nvSpPr>
        <p:spPr>
          <a:xfrm>
            <a:off x="1828800" y="4037512"/>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600" dirty="0" smtClean="0">
                <a:solidFill>
                  <a:prstClr val="black"/>
                </a:solidFill>
                <a:latin typeface="Calibri Light"/>
              </a:rPr>
              <a:t> Row</a:t>
            </a:r>
            <a:endParaRPr lang="en-US" sz="3600" dirty="0">
              <a:solidFill>
                <a:prstClr val="black"/>
              </a:solidFill>
              <a:latin typeface="Calibri Light"/>
            </a:endParaRPr>
          </a:p>
        </p:txBody>
      </p:sp>
      <p:sp>
        <p:nvSpPr>
          <p:cNvPr id="20" name="TextBox 19"/>
          <p:cNvSpPr txBox="1"/>
          <p:nvPr/>
        </p:nvSpPr>
        <p:spPr>
          <a:xfrm>
            <a:off x="5943600" y="1675311"/>
            <a:ext cx="2286000" cy="457201"/>
          </a:xfrm>
          <a:prstGeom prst="rect">
            <a:avLst/>
          </a:prstGeom>
          <a:noFill/>
        </p:spPr>
        <p:txBody>
          <a:bodyPr wrap="square" rtlCol="0" anchor="ctr">
            <a:noAutofit/>
          </a:bodyPr>
          <a:lstStyle/>
          <a:p>
            <a:r>
              <a:rPr lang="en-US" sz="4000" smtClean="0">
                <a:solidFill>
                  <a:prstClr val="black"/>
                </a:solidFill>
                <a:latin typeface="Calibri Light"/>
              </a:rPr>
              <a:t> Wordline</a:t>
            </a:r>
            <a:endParaRPr lang="en-US" sz="4000">
              <a:solidFill>
                <a:prstClr val="black"/>
              </a:solidFill>
              <a:latin typeface="Calibri Light"/>
            </a:endParaRPr>
          </a:p>
        </p:txBody>
      </p:sp>
      <p:sp>
        <p:nvSpPr>
          <p:cNvPr id="21" name="Low Volt"/>
          <p:cNvSpPr txBox="1"/>
          <p:nvPr/>
        </p:nvSpPr>
        <p:spPr>
          <a:xfrm>
            <a:off x="5943600" y="2894512"/>
            <a:ext cx="2286000" cy="457201"/>
          </a:xfrm>
          <a:prstGeom prst="rect">
            <a:avLst/>
          </a:prstGeom>
          <a:noFill/>
        </p:spPr>
        <p:txBody>
          <a:bodyPr wrap="square" rtlCol="0" anchor="ctr">
            <a:noAutofit/>
          </a:bodyPr>
          <a:lstStyle/>
          <a:p>
            <a:r>
              <a:rPr lang="en-US" sz="4400" b="1" i="1" smtClean="0">
                <a:solidFill>
                  <a:prstClr val="black">
                    <a:lumMod val="65000"/>
                    <a:lumOff val="35000"/>
                  </a:prstClr>
                </a:solidFill>
                <a:latin typeface="Calibri Light"/>
              </a:rPr>
              <a:t> V</a:t>
            </a:r>
            <a:r>
              <a:rPr lang="en-US" sz="4800" b="1" i="1" baseline="-20000" smtClean="0">
                <a:solidFill>
                  <a:prstClr val="black">
                    <a:lumMod val="65000"/>
                    <a:lumOff val="35000"/>
                  </a:prstClr>
                </a:solidFill>
                <a:latin typeface="Calibri Light"/>
              </a:rPr>
              <a:t>LOW</a:t>
            </a:r>
            <a:endParaRPr lang="en-US" sz="4400" b="1" i="1" baseline="-20000">
              <a:solidFill>
                <a:prstClr val="black">
                  <a:lumMod val="65000"/>
                  <a:lumOff val="35000"/>
                </a:prstClr>
              </a:solidFill>
              <a:latin typeface="Calibri Light"/>
            </a:endParaRPr>
          </a:p>
        </p:txBody>
      </p:sp>
      <p:sp>
        <p:nvSpPr>
          <p:cNvPr id="22" name="High Volt"/>
          <p:cNvSpPr txBox="1"/>
          <p:nvPr/>
        </p:nvSpPr>
        <p:spPr>
          <a:xfrm>
            <a:off x="5943600" y="2895277"/>
            <a:ext cx="2286000" cy="457201"/>
          </a:xfrm>
          <a:prstGeom prst="rect">
            <a:avLst/>
          </a:prstGeom>
          <a:noFill/>
        </p:spPr>
        <p:txBody>
          <a:bodyPr wrap="square" rtlCol="0" anchor="ctr">
            <a:noAutofit/>
          </a:bodyPr>
          <a:lstStyle/>
          <a:p>
            <a:r>
              <a:rPr lang="en-US" sz="4400" b="1" smtClean="0">
                <a:solidFill>
                  <a:srgbClr val="FF0000"/>
                </a:solidFill>
                <a:latin typeface="Calibri Light"/>
              </a:rPr>
              <a:t> </a:t>
            </a:r>
            <a:r>
              <a:rPr lang="en-US" sz="4400" b="1" i="1">
                <a:solidFill>
                  <a:srgbClr val="FF0000"/>
                </a:solidFill>
                <a:latin typeface="Calibri Light"/>
              </a:rPr>
              <a:t>V</a:t>
            </a:r>
            <a:r>
              <a:rPr lang="en-US" sz="4800" b="1" i="1" baseline="-20000">
                <a:solidFill>
                  <a:srgbClr val="FF0000"/>
                </a:solidFill>
                <a:latin typeface="Calibri Light"/>
              </a:rPr>
              <a:t>HIGH</a:t>
            </a:r>
            <a:endParaRPr lang="en-US" sz="4400" b="1" i="1" baseline="-20000">
              <a:solidFill>
                <a:srgbClr val="FF0000"/>
              </a:solidFill>
              <a:latin typeface="Calibri Light"/>
            </a:endParaRPr>
          </a:p>
        </p:txBody>
      </p:sp>
      <p:sp>
        <p:nvSpPr>
          <p:cNvPr id="23" name="Error"/>
          <p:cNvSpPr/>
          <p:nvPr/>
        </p:nvSpPr>
        <p:spPr>
          <a:xfrm>
            <a:off x="4876800" y="2204223"/>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Error"/>
          <p:cNvSpPr/>
          <p:nvPr/>
        </p:nvSpPr>
        <p:spPr>
          <a:xfrm>
            <a:off x="4267200" y="3431317"/>
            <a:ext cx="609600" cy="609599"/>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Error"/>
          <p:cNvSpPr/>
          <p:nvPr/>
        </p:nvSpPr>
        <p:spPr>
          <a:xfrm>
            <a:off x="3657600" y="2204223"/>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Error"/>
          <p:cNvSpPr/>
          <p:nvPr/>
        </p:nvSpPr>
        <p:spPr>
          <a:xfrm>
            <a:off x="3657600" y="3424510"/>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Error"/>
          <p:cNvSpPr/>
          <p:nvPr/>
        </p:nvSpPr>
        <p:spPr>
          <a:xfrm>
            <a:off x="2419350" y="2204223"/>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Victim"/>
          <p:cNvSpPr/>
          <p:nvPr/>
        </p:nvSpPr>
        <p:spPr>
          <a:xfrm>
            <a:off x="1828800" y="342845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600" b="1" dirty="0" smtClean="0">
                <a:solidFill>
                  <a:prstClr val="white"/>
                </a:solidFill>
                <a:latin typeface="Calibri Light"/>
              </a:rPr>
              <a:t> </a:t>
            </a:r>
            <a:r>
              <a:rPr lang="en-US" sz="3600" b="1" dirty="0" smtClean="0">
                <a:solidFill>
                  <a:prstClr val="black"/>
                </a:solidFill>
                <a:latin typeface="Calibri Light"/>
              </a:rPr>
              <a:t>Victim Row</a:t>
            </a:r>
            <a:endParaRPr lang="en-US" sz="3600" b="1" dirty="0">
              <a:solidFill>
                <a:prstClr val="black"/>
              </a:solidFill>
              <a:latin typeface="Calibri Light"/>
            </a:endParaRPr>
          </a:p>
        </p:txBody>
      </p:sp>
      <p:sp>
        <p:nvSpPr>
          <p:cNvPr id="32" name="Victim"/>
          <p:cNvSpPr/>
          <p:nvPr/>
        </p:nvSpPr>
        <p:spPr>
          <a:xfrm>
            <a:off x="1828800" y="2210711"/>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600" b="1" dirty="0" smtClean="0">
                <a:solidFill>
                  <a:prstClr val="white"/>
                </a:solidFill>
                <a:latin typeface="Calibri Light"/>
              </a:rPr>
              <a:t> </a:t>
            </a:r>
            <a:r>
              <a:rPr lang="en-US" sz="3600" b="1" dirty="0" smtClean="0">
                <a:solidFill>
                  <a:prstClr val="black"/>
                </a:solidFill>
                <a:latin typeface="Calibri Light"/>
              </a:rPr>
              <a:t>Victim Row</a:t>
            </a:r>
            <a:endParaRPr lang="en-US" sz="3600" b="1" dirty="0">
              <a:solidFill>
                <a:prstClr val="black"/>
              </a:solidFill>
              <a:latin typeface="Calibri Light"/>
            </a:endParaRPr>
          </a:p>
        </p:txBody>
      </p:sp>
      <p:sp>
        <p:nvSpPr>
          <p:cNvPr id="33" name="Aggressor"/>
          <p:cNvSpPr/>
          <p:nvPr/>
        </p:nvSpPr>
        <p:spPr>
          <a:xfrm>
            <a:off x="1828800" y="2818314"/>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600" b="1" dirty="0" smtClean="0">
                <a:solidFill>
                  <a:prstClr val="white"/>
                </a:solidFill>
                <a:latin typeface="Calibri Light"/>
              </a:rPr>
              <a:t> Hammered Row</a:t>
            </a:r>
            <a:endParaRPr lang="en-US" sz="3600" b="1" dirty="0">
              <a:solidFill>
                <a:prstClr val="white"/>
              </a:solidFill>
              <a:latin typeface="Calibri Light"/>
            </a:endParaRPr>
          </a:p>
        </p:txBody>
      </p:sp>
      <p:sp>
        <p:nvSpPr>
          <p:cNvPr id="34" name="Punchline"/>
          <p:cNvSpPr txBox="1"/>
          <p:nvPr/>
        </p:nvSpPr>
        <p:spPr>
          <a:xfrm>
            <a:off x="395536" y="5257800"/>
            <a:ext cx="8359080" cy="1143002"/>
          </a:xfrm>
          <a:prstGeom prst="rect">
            <a:avLst/>
          </a:prstGeom>
          <a:noFill/>
        </p:spPr>
        <p:txBody>
          <a:bodyPr wrap="square" rtlCol="0" anchor="ctr">
            <a:noAutofit/>
          </a:bodyPr>
          <a:lstStyle/>
          <a:p>
            <a:r>
              <a:rPr lang="en-US" sz="3300" i="1" dirty="0" smtClean="0">
                <a:solidFill>
                  <a:prstClr val="black"/>
                </a:solidFill>
                <a:latin typeface="Calibri Light"/>
              </a:rPr>
              <a:t>Repeatedly opening and closing a row induces </a:t>
            </a:r>
            <a:r>
              <a:rPr lang="en-US" sz="3300" b="1" i="1" dirty="0" smtClean="0">
                <a:solidFill>
                  <a:srgbClr val="FF0000"/>
                </a:solidFill>
                <a:latin typeface="Calibri Light"/>
              </a:rPr>
              <a:t>disturbance errors</a:t>
            </a:r>
            <a:r>
              <a:rPr lang="en-US" sz="3300" i="1" dirty="0" smtClean="0">
                <a:solidFill>
                  <a:srgbClr val="FF0000"/>
                </a:solidFill>
                <a:latin typeface="Calibri Light"/>
              </a:rPr>
              <a:t> </a:t>
            </a:r>
            <a:r>
              <a:rPr lang="en-US" sz="3300" i="1" dirty="0" smtClean="0">
                <a:solidFill>
                  <a:prstClr val="black"/>
                </a:solidFill>
                <a:latin typeface="Calibri Light"/>
              </a:rPr>
              <a:t>in adjacent rows in </a:t>
            </a:r>
            <a:r>
              <a:rPr lang="en-US" sz="3300" b="1" i="1" dirty="0" smtClean="0">
                <a:solidFill>
                  <a:srgbClr val="FF0000"/>
                </a:solidFill>
                <a:latin typeface="Calibri Light"/>
              </a:rPr>
              <a:t>most real DRAM chips </a:t>
            </a:r>
            <a:r>
              <a:rPr lang="en-US" sz="3300" b="1" i="1" dirty="0">
                <a:solidFill>
                  <a:srgbClr val="FF0000"/>
                </a:solidFill>
                <a:latin typeface="Calibri Light"/>
              </a:rPr>
              <a:t> </a:t>
            </a:r>
            <a:r>
              <a:rPr lang="en-US" sz="3300" b="1" i="1" dirty="0" smtClean="0">
                <a:solidFill>
                  <a:srgbClr val="FF0000"/>
                </a:solidFill>
                <a:latin typeface="Calibri Light"/>
              </a:rPr>
              <a:t>  </a:t>
            </a:r>
            <a:r>
              <a:rPr lang="en-US" sz="3000" b="1" dirty="0" smtClean="0">
                <a:solidFill>
                  <a:schemeClr val="accent6">
                    <a:lumMod val="50000"/>
                  </a:schemeClr>
                </a:solidFill>
                <a:latin typeface="Calibri Light"/>
              </a:rPr>
              <a:t>[Kim+ ISCA 2014]</a:t>
            </a:r>
            <a:endParaRPr lang="en-US" sz="3000" b="1" dirty="0">
              <a:solidFill>
                <a:schemeClr val="accent6">
                  <a:lumMod val="50000"/>
                </a:schemeClr>
              </a:solidFill>
              <a:latin typeface="Calibri Light"/>
            </a:endParaRPr>
          </a:p>
        </p:txBody>
      </p:sp>
      <p:sp>
        <p:nvSpPr>
          <p:cNvPr id="35" name="Opened"/>
          <p:cNvSpPr txBox="1"/>
          <p:nvPr/>
        </p:nvSpPr>
        <p:spPr>
          <a:xfrm>
            <a:off x="3124200" y="2899003"/>
            <a:ext cx="2209800" cy="457201"/>
          </a:xfrm>
          <a:prstGeom prst="rect">
            <a:avLst/>
          </a:prstGeom>
          <a:noFill/>
        </p:spPr>
        <p:txBody>
          <a:bodyPr wrap="square" rtlCol="0" anchor="ctr">
            <a:noAutofit/>
          </a:bodyPr>
          <a:lstStyle/>
          <a:p>
            <a:pPr algn="r"/>
            <a:r>
              <a:rPr lang="en-US" sz="4000" b="1" i="1" smtClean="0">
                <a:solidFill>
                  <a:prstClr val="black"/>
                </a:solidFill>
                <a:latin typeface="Calibri Light"/>
              </a:rPr>
              <a:t>Opened</a:t>
            </a:r>
          </a:p>
        </p:txBody>
      </p:sp>
      <p:sp>
        <p:nvSpPr>
          <p:cNvPr id="28" name="Closed"/>
          <p:cNvSpPr txBox="1"/>
          <p:nvPr/>
        </p:nvSpPr>
        <p:spPr>
          <a:xfrm>
            <a:off x="3133725" y="2899002"/>
            <a:ext cx="2200275" cy="457201"/>
          </a:xfrm>
          <a:prstGeom prst="rect">
            <a:avLst/>
          </a:prstGeom>
          <a:noFill/>
        </p:spPr>
        <p:txBody>
          <a:bodyPr wrap="square" rtlCol="0" anchor="ctr">
            <a:noAutofit/>
          </a:bodyPr>
          <a:lstStyle/>
          <a:p>
            <a:pPr algn="r"/>
            <a:r>
              <a:rPr lang="en-US" sz="4000" b="1" i="1" smtClean="0">
                <a:solidFill>
                  <a:prstClr val="black"/>
                </a:solidFill>
                <a:latin typeface="Calibri Light"/>
              </a:rPr>
              <a:t>Closed</a:t>
            </a:r>
          </a:p>
        </p:txBody>
      </p:sp>
      <p:sp>
        <p:nvSpPr>
          <p:cNvPr id="3" name="Slide Number Placeholder 2"/>
          <p:cNvSpPr>
            <a:spLocks noGrp="1"/>
          </p:cNvSpPr>
          <p:nvPr>
            <p:ph type="sldNum" sz="quarter" idx="12"/>
          </p:nvPr>
        </p:nvSpPr>
        <p:spPr/>
        <p:txBody>
          <a:bodyPr/>
          <a:lstStyle/>
          <a:p>
            <a:fld id="{D4D2B188-1D62-4FCA-8363-938AD4629BBB}" type="slidenum">
              <a:rPr lang="en-US" smtClean="0">
                <a:solidFill>
                  <a:prstClr val="black">
                    <a:tint val="75000"/>
                  </a:prstClr>
                </a:solidFill>
              </a:rPr>
              <a:pPr/>
              <a:t>13</a:t>
            </a:fld>
            <a:endParaRPr lang="en-US">
              <a:solidFill>
                <a:prstClr val="black">
                  <a:tint val="75000"/>
                </a:prstClr>
              </a:solidFill>
            </a:endParaRPr>
          </a:p>
        </p:txBody>
      </p:sp>
      <p:sp>
        <p:nvSpPr>
          <p:cNvPr id="29"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An Example of The Scaling </a:t>
            </a:r>
            <a:r>
              <a:rPr lang="en-US" sz="4400" b="0" dirty="0">
                <a:solidFill>
                  <a:srgbClr val="1A5712"/>
                </a:solidFill>
                <a:latin typeface="Garamond" charset="0"/>
                <a:ea typeface="ＭＳ Ｐゴシック" charset="0"/>
                <a:cs typeface="ＭＳ Ｐゴシック" charset="0"/>
              </a:rPr>
              <a:t>Problem</a:t>
            </a:r>
          </a:p>
        </p:txBody>
      </p:sp>
    </p:spTree>
    <p:extLst>
      <p:ext uri="{BB962C8B-B14F-4D97-AF65-F5344CB8AC3E}">
        <p14:creationId xmlns:p14="http://schemas.microsoft.com/office/powerpoint/2010/main" val="2373387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grpId="0"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grpId="0"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grpId="0"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grpId="0"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grpId="0"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p:stCondLst>
                        <p:cond delay="indefinite"/>
                      </p:stCondLst>
                      <p:childTnLst>
                        <p:par>
                          <p:cTn id="178" fill="hold">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23" grpId="0" animBg="1"/>
      <p:bldP spid="24" grpId="0" animBg="1"/>
      <p:bldP spid="25" grpId="0" animBg="1"/>
      <p:bldP spid="26" grpId="0" animBg="1"/>
      <p:bldP spid="27" grpId="0" animBg="1"/>
      <p:bldP spid="31" grpId="0" animBg="1"/>
      <p:bldP spid="32" grpId="0" animBg="1"/>
      <p:bldP spid="33" grpId="0" animBg="1"/>
      <p:bldP spid="34" grpId="0"/>
      <p:bldP spid="35" grpId="0"/>
      <p:bldP spid="35" grpId="1"/>
      <p:bldP spid="28" grpId="0"/>
      <p:bldP spid="28"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Memory Energy Consumption</a:t>
            </a:r>
            <a:endParaRPr lang="ko-KR" altLang="en-US" dirty="0"/>
          </a:p>
        </p:txBody>
      </p:sp>
      <p:graphicFrame>
        <p:nvGraphicFramePr>
          <p:cNvPr id="12" name="내용 개체 틀 11"/>
          <p:cNvGraphicFramePr>
            <a:graphicFrameLocks noGrp="1"/>
          </p:cNvGraphicFramePr>
          <p:nvPr>
            <p:ph idx="1"/>
            <p:extLst>
              <p:ext uri="{D42A27DB-BD31-4B8C-83A1-F6EECF244321}">
                <p14:modId xmlns:p14="http://schemas.microsoft.com/office/powerpoint/2010/main" val="956260632"/>
              </p:ext>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6222447" y="4848835"/>
            <a:ext cx="809837" cy="461665"/>
          </a:xfrm>
          <a:prstGeom prst="rect">
            <a:avLst/>
          </a:prstGeom>
          <a:noFill/>
        </p:spPr>
        <p:txBody>
          <a:bodyPr wrap="none" rtlCol="0" anchor="b">
            <a:spAutoFit/>
          </a:bodyPr>
          <a:lstStyle/>
          <a:p>
            <a:pPr algn="ctr" latinLnBrk="1"/>
            <a:r>
              <a:rPr lang="en-US" altLang="ko-KR" sz="2400" dirty="0" smtClean="0">
                <a:solidFill>
                  <a:prstClr val="black"/>
                </a:solidFill>
                <a:latin typeface="Calibri"/>
                <a:ea typeface="나눔고딕"/>
              </a:rPr>
              <a:t>-87%</a:t>
            </a:r>
            <a:endParaRPr lang="ko-KR" altLang="en-US" sz="2400" dirty="0">
              <a:solidFill>
                <a:prstClr val="black"/>
              </a:solidFill>
              <a:latin typeface="Calibri"/>
              <a:ea typeface="나눔고딕"/>
            </a:endParaRPr>
          </a:p>
        </p:txBody>
      </p:sp>
    </p:spTree>
    <p:extLst>
      <p:ext uri="{BB962C8B-B14F-4D97-AF65-F5344CB8AC3E}">
        <p14:creationId xmlns:p14="http://schemas.microsoft.com/office/powerpoint/2010/main" val="2835591941"/>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Conclusion</a:t>
            </a:r>
            <a:endParaRPr lang="ko-KR" altLang="en-US" dirty="0"/>
          </a:p>
        </p:txBody>
      </p:sp>
      <p:sp>
        <p:nvSpPr>
          <p:cNvPr id="3" name="내용 개체 틀 2"/>
          <p:cNvSpPr>
            <a:spLocks noGrp="1"/>
          </p:cNvSpPr>
          <p:nvPr>
            <p:ph idx="1"/>
          </p:nvPr>
        </p:nvSpPr>
        <p:spPr>
          <a:xfrm>
            <a:off x="457200" y="1340768"/>
            <a:ext cx="8229600" cy="5040560"/>
          </a:xfrm>
        </p:spPr>
        <p:txBody>
          <a:bodyPr>
            <a:normAutofit fontScale="92500" lnSpcReduction="10000"/>
          </a:bodyPr>
          <a:lstStyle/>
          <a:p>
            <a:r>
              <a:rPr lang="en-US" altLang="ko-KR" dirty="0" smtClean="0"/>
              <a:t>Revisiting the PIM concept in a new context</a:t>
            </a:r>
          </a:p>
          <a:p>
            <a:pPr lvl="1"/>
            <a:r>
              <a:rPr lang="en-US" altLang="ko-KR" dirty="0" smtClean="0"/>
              <a:t>Cost-effective 3D integration of logic and memory</a:t>
            </a:r>
          </a:p>
          <a:p>
            <a:pPr lvl="1"/>
            <a:r>
              <a:rPr lang="en-US" altLang="ko-KR" spc="-20" dirty="0" smtClean="0"/>
              <a:t>Graph processing workloads demanding high memory bandwidth</a:t>
            </a:r>
          </a:p>
          <a:p>
            <a:pPr lvl="1"/>
            <a:endParaRPr lang="en-US" altLang="ko-KR" dirty="0"/>
          </a:p>
          <a:p>
            <a:r>
              <a:rPr lang="en-US" altLang="ko-KR" dirty="0" smtClean="0"/>
              <a:t>Tesseract: scalable PIM for graph processing</a:t>
            </a:r>
          </a:p>
          <a:p>
            <a:pPr lvl="1"/>
            <a:r>
              <a:rPr lang="en-US" altLang="ko-KR" dirty="0" smtClean="0"/>
              <a:t>Many in-order cores in a memory chip</a:t>
            </a:r>
          </a:p>
          <a:p>
            <a:pPr lvl="1"/>
            <a:r>
              <a:rPr lang="en-US" altLang="ko-KR" dirty="0" smtClean="0"/>
              <a:t>New message passing mechanism for latency hiding</a:t>
            </a:r>
          </a:p>
          <a:p>
            <a:pPr lvl="1"/>
            <a:r>
              <a:rPr lang="en-US" altLang="ko-KR" dirty="0" smtClean="0"/>
              <a:t>New hardware </a:t>
            </a:r>
            <a:r>
              <a:rPr lang="en-US" altLang="ko-KR" dirty="0" err="1" smtClean="0"/>
              <a:t>prefetchers</a:t>
            </a:r>
            <a:r>
              <a:rPr lang="en-US" altLang="ko-KR" dirty="0" smtClean="0"/>
              <a:t> for graph processing</a:t>
            </a:r>
          </a:p>
          <a:p>
            <a:pPr lvl="1"/>
            <a:r>
              <a:rPr lang="en-US" altLang="ko-KR" dirty="0" smtClean="0"/>
              <a:t>Programming interface that exploits our hardware design</a:t>
            </a:r>
          </a:p>
          <a:p>
            <a:pPr lvl="1"/>
            <a:endParaRPr lang="en-US" altLang="ko-KR" dirty="0"/>
          </a:p>
          <a:p>
            <a:r>
              <a:rPr lang="en-US" altLang="ko-KR" dirty="0" smtClean="0"/>
              <a:t>Evaluations demonstrate the benefits of Tesseract</a:t>
            </a:r>
          </a:p>
          <a:p>
            <a:pPr lvl="1"/>
            <a:r>
              <a:rPr lang="en-US" altLang="ko-KR" dirty="0" smtClean="0"/>
              <a:t>14x performance improvement &amp; 87% energy reduction</a:t>
            </a:r>
          </a:p>
          <a:p>
            <a:pPr lvl="1"/>
            <a:r>
              <a:rPr lang="en-US" altLang="ko-KR" dirty="0" smtClean="0"/>
              <a:t>Scalable: </a:t>
            </a:r>
            <a:r>
              <a:rPr lang="en-US" altLang="ko-KR" i="1" dirty="0" smtClean="0"/>
              <a:t>memory-capacity-proportional</a:t>
            </a:r>
            <a:r>
              <a:rPr lang="en-US" altLang="ko-KR" dirty="0" smtClean="0"/>
              <a:t> performance</a:t>
            </a:r>
            <a:endParaRPr lang="ko-KR" altLang="en-US" dirty="0"/>
          </a:p>
        </p:txBody>
      </p:sp>
    </p:spTree>
    <p:extLst>
      <p:ext uri="{BB962C8B-B14F-4D97-AF65-F5344CB8AC3E}">
        <p14:creationId xmlns:p14="http://schemas.microsoft.com/office/powerpoint/2010/main" val="2400916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2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2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2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200"/>
                                        <p:tgtEl>
                                          <p:spTgt spid="3">
                                            <p:txEl>
                                              <p:pRg st="10" end="1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200"/>
                                        <p:tgtEl>
                                          <p:spTgt spid="3">
                                            <p:txEl>
                                              <p:pRg st="11" end="1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fade">
                                      <p:cBhvr>
                                        <p:cTn id="41" dur="2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323528" y="1844824"/>
            <a:ext cx="8496944" cy="1470025"/>
          </a:xfrm>
        </p:spPr>
        <p:txBody>
          <a:bodyPr>
            <a:normAutofit/>
          </a:bodyPr>
          <a:lstStyle/>
          <a:p>
            <a:r>
              <a:rPr lang="en-US" altLang="ko-KR" dirty="0"/>
              <a:t>PIM-Enabled Instructions: A Low-Overhead, Locality-Aware PIM Architecture</a:t>
            </a:r>
            <a:endParaRPr lang="ko-KR" altLang="en-US" dirty="0"/>
          </a:p>
        </p:txBody>
      </p:sp>
      <p:sp>
        <p:nvSpPr>
          <p:cNvPr id="3" name="부제목 2"/>
          <p:cNvSpPr>
            <a:spLocks noGrp="1"/>
          </p:cNvSpPr>
          <p:nvPr>
            <p:ph type="subTitle" idx="1"/>
          </p:nvPr>
        </p:nvSpPr>
        <p:spPr>
          <a:xfrm>
            <a:off x="467544" y="4149080"/>
            <a:ext cx="8208912" cy="1656184"/>
          </a:xfrm>
        </p:spPr>
        <p:txBody>
          <a:bodyPr>
            <a:normAutofit/>
          </a:bodyPr>
          <a:lstStyle/>
          <a:p>
            <a:r>
              <a:rPr lang="en-US" altLang="ko-KR" sz="2600" u="sng" dirty="0" smtClean="0"/>
              <a:t>Junwhan Ahn</a:t>
            </a:r>
            <a:r>
              <a:rPr lang="en-US" altLang="ko-KR" sz="2600" dirty="0" smtClean="0"/>
              <a:t>, </a:t>
            </a:r>
            <a:r>
              <a:rPr lang="en-US" altLang="ko-KR" sz="2600" dirty="0" err="1" smtClean="0"/>
              <a:t>Sungjoo</a:t>
            </a:r>
            <a:r>
              <a:rPr lang="en-US" altLang="ko-KR" sz="2600" dirty="0" smtClean="0"/>
              <a:t> </a:t>
            </a:r>
            <a:r>
              <a:rPr lang="en-US" altLang="ko-KR" sz="2600" dirty="0" err="1" smtClean="0"/>
              <a:t>Yoo</a:t>
            </a:r>
            <a:r>
              <a:rPr lang="en-US" altLang="ko-KR" sz="2600" dirty="0" smtClean="0"/>
              <a:t>, </a:t>
            </a:r>
            <a:r>
              <a:rPr lang="en-US" altLang="ko-KR" sz="2600" dirty="0" err="1" smtClean="0"/>
              <a:t>Onur</a:t>
            </a:r>
            <a:r>
              <a:rPr lang="en-US" altLang="ko-KR" sz="2600" dirty="0" smtClean="0"/>
              <a:t> </a:t>
            </a:r>
            <a:r>
              <a:rPr lang="en-US" altLang="ko-KR" sz="2600" dirty="0" err="1" smtClean="0"/>
              <a:t>Mutlu</a:t>
            </a:r>
            <a:r>
              <a:rPr lang="en-US" altLang="ko-KR" sz="2600" baseline="30000" dirty="0" smtClean="0"/>
              <a:t>+</a:t>
            </a:r>
            <a:r>
              <a:rPr lang="en-US" altLang="ko-KR" sz="2600" dirty="0" smtClean="0"/>
              <a:t>, and </a:t>
            </a:r>
            <a:r>
              <a:rPr lang="en-US" altLang="ko-KR" sz="2600" dirty="0" err="1" smtClean="0"/>
              <a:t>Kiyoung</a:t>
            </a:r>
            <a:r>
              <a:rPr lang="en-US" altLang="ko-KR" sz="2600" dirty="0" smtClean="0"/>
              <a:t> Choi</a:t>
            </a:r>
          </a:p>
        </p:txBody>
      </p:sp>
      <p:grpSp>
        <p:nvGrpSpPr>
          <p:cNvPr id="4" name="그룹 3"/>
          <p:cNvGrpSpPr/>
          <p:nvPr/>
        </p:nvGrpSpPr>
        <p:grpSpPr>
          <a:xfrm>
            <a:off x="1334663" y="4869160"/>
            <a:ext cx="6474674" cy="405827"/>
            <a:chOff x="1960232" y="5409038"/>
            <a:chExt cx="6474674" cy="405827"/>
          </a:xfrm>
        </p:grpSpPr>
        <p:sp>
          <p:nvSpPr>
            <p:cNvPr id="5" name="TextBox 4"/>
            <p:cNvSpPr txBox="1"/>
            <p:nvPr/>
          </p:nvSpPr>
          <p:spPr>
            <a:xfrm>
              <a:off x="1960232" y="5409038"/>
              <a:ext cx="2807563" cy="400110"/>
            </a:xfrm>
            <a:prstGeom prst="rect">
              <a:avLst/>
            </a:prstGeom>
            <a:noFill/>
          </p:spPr>
          <p:txBody>
            <a:bodyPr wrap="none" rtlCol="0">
              <a:spAutoFit/>
            </a:bodyPr>
            <a:lstStyle/>
            <a:p>
              <a:pPr algn="ctr"/>
              <a:r>
                <a:rPr lang="en-US" altLang="ko-KR" sz="2000" dirty="0" smtClean="0">
                  <a:solidFill>
                    <a:schemeClr val="tx1">
                      <a:lumMod val="65000"/>
                      <a:lumOff val="35000"/>
                    </a:schemeClr>
                  </a:solidFill>
                </a:rPr>
                <a:t>Seoul National University</a:t>
              </a:r>
              <a:endParaRPr lang="ko-KR" altLang="en-US" sz="2000" dirty="0">
                <a:solidFill>
                  <a:schemeClr val="tx1">
                    <a:lumMod val="65000"/>
                    <a:lumOff val="35000"/>
                  </a:schemeClr>
                </a:solidFill>
              </a:endParaRPr>
            </a:p>
          </p:txBody>
        </p:sp>
        <p:sp>
          <p:nvSpPr>
            <p:cNvPr id="7" name="TextBox 6"/>
            <p:cNvSpPr txBox="1"/>
            <p:nvPr/>
          </p:nvSpPr>
          <p:spPr>
            <a:xfrm>
              <a:off x="5346047" y="5414755"/>
              <a:ext cx="3088859" cy="400110"/>
            </a:xfrm>
            <a:prstGeom prst="rect">
              <a:avLst/>
            </a:prstGeom>
            <a:noFill/>
          </p:spPr>
          <p:txBody>
            <a:bodyPr wrap="none" rtlCol="0">
              <a:spAutoFit/>
            </a:bodyPr>
            <a:lstStyle/>
            <a:p>
              <a:pPr algn="ctr"/>
              <a:r>
                <a:rPr lang="en-US" altLang="ko-KR" sz="2000" baseline="30000" dirty="0" smtClean="0">
                  <a:solidFill>
                    <a:schemeClr val="tx1">
                      <a:lumMod val="65000"/>
                      <a:lumOff val="35000"/>
                    </a:schemeClr>
                  </a:solidFill>
                </a:rPr>
                <a:t>+</a:t>
              </a:r>
              <a:r>
                <a:rPr lang="en-US" altLang="ko-KR" sz="2000" dirty="0" smtClean="0">
                  <a:solidFill>
                    <a:schemeClr val="tx1">
                      <a:lumMod val="65000"/>
                      <a:lumOff val="35000"/>
                    </a:schemeClr>
                  </a:solidFill>
                </a:rPr>
                <a:t>Carnegie Mellon University</a:t>
              </a:r>
              <a:endParaRPr lang="ko-KR" altLang="en-US" sz="2000" dirty="0">
                <a:solidFill>
                  <a:schemeClr val="tx1">
                    <a:lumMod val="65000"/>
                    <a:lumOff val="35000"/>
                  </a:schemeClr>
                </a:solidFill>
              </a:endParaRPr>
            </a:p>
          </p:txBody>
        </p:sp>
      </p:grpSp>
    </p:spTree>
    <p:extLst>
      <p:ext uri="{BB962C8B-B14F-4D97-AF65-F5344CB8AC3E}">
        <p14:creationId xmlns:p14="http://schemas.microsoft.com/office/powerpoint/2010/main" val="3393333798"/>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7" name="그룹 1036"/>
          <p:cNvGrpSpPr/>
          <p:nvPr/>
        </p:nvGrpSpPr>
        <p:grpSpPr>
          <a:xfrm>
            <a:off x="6682694" y="4750182"/>
            <a:ext cx="1873466" cy="1620292"/>
            <a:chOff x="6682694" y="4976720"/>
            <a:chExt cx="1873466" cy="1620292"/>
          </a:xfrm>
        </p:grpSpPr>
        <p:pic>
          <p:nvPicPr>
            <p:cNvPr id="141"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2694" y="4976720"/>
              <a:ext cx="1873466" cy="1231804"/>
            </a:xfrm>
            <a:prstGeom prst="rect">
              <a:avLst/>
            </a:prstGeom>
            <a:noFill/>
            <a:extLst>
              <a:ext uri="{909E8E84-426E-40dd-AFC4-6F175D3DCCD1}">
                <a14:hiddenFill xmlns:a14="http://schemas.microsoft.com/office/drawing/2010/main">
                  <a:solidFill>
                    <a:srgbClr val="FFFFFF"/>
                  </a:solidFill>
                </a14:hiddenFill>
              </a:ext>
            </a:extLst>
          </p:spPr>
        </p:pic>
        <p:sp>
          <p:nvSpPr>
            <p:cNvPr id="152" name="TextBox 151"/>
            <p:cNvSpPr txBox="1"/>
            <p:nvPr/>
          </p:nvSpPr>
          <p:spPr>
            <a:xfrm>
              <a:off x="7056612" y="6227680"/>
              <a:ext cx="1125629" cy="369332"/>
            </a:xfrm>
            <a:prstGeom prst="rect">
              <a:avLst/>
            </a:prstGeom>
            <a:noFill/>
          </p:spPr>
          <p:txBody>
            <a:bodyPr wrap="none" rtlCol="0" anchor="ctr">
              <a:spAutoFit/>
            </a:bodyPr>
            <a:lstStyle/>
            <a:p>
              <a:pPr algn="ctr"/>
              <a:r>
                <a:rPr lang="en-US" altLang="ko-KR" dirty="0" smtClean="0"/>
                <a:t>DRAM die</a:t>
              </a:r>
              <a:endParaRPr lang="ko-KR" altLang="en-US" dirty="0"/>
            </a:p>
          </p:txBody>
        </p:sp>
      </p:grpSp>
      <p:sp>
        <p:nvSpPr>
          <p:cNvPr id="2" name="제목 1"/>
          <p:cNvSpPr>
            <a:spLocks noGrp="1"/>
          </p:cNvSpPr>
          <p:nvPr>
            <p:ph type="title"/>
          </p:nvPr>
        </p:nvSpPr>
        <p:spPr/>
        <p:txBody>
          <a:bodyPr/>
          <a:lstStyle/>
          <a:p>
            <a:r>
              <a:rPr lang="en-US" altLang="ko-KR" dirty="0"/>
              <a:t>Challenges in Processing-in-Memory</a:t>
            </a:r>
            <a:endParaRPr lang="ko-KR" altLang="en-US" dirty="0"/>
          </a:p>
        </p:txBody>
      </p:sp>
      <p:cxnSp>
        <p:nvCxnSpPr>
          <p:cNvPr id="6" name="직선 연결선 5"/>
          <p:cNvCxnSpPr/>
          <p:nvPr/>
        </p:nvCxnSpPr>
        <p:spPr>
          <a:xfrm>
            <a:off x="3048000" y="1340768"/>
            <a:ext cx="0" cy="532859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 name="직선 연결선 6"/>
          <p:cNvCxnSpPr/>
          <p:nvPr/>
        </p:nvCxnSpPr>
        <p:spPr>
          <a:xfrm>
            <a:off x="6096000" y="1340768"/>
            <a:ext cx="0" cy="532859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7267" y="1340768"/>
            <a:ext cx="2511073" cy="461665"/>
          </a:xfrm>
          <a:prstGeom prst="rect">
            <a:avLst/>
          </a:prstGeom>
          <a:noFill/>
        </p:spPr>
        <p:txBody>
          <a:bodyPr wrap="none" rtlCol="0">
            <a:spAutoFit/>
          </a:bodyPr>
          <a:lstStyle/>
          <a:p>
            <a:pPr algn="ctr"/>
            <a:r>
              <a:rPr lang="en-US" altLang="ko-KR" sz="2400" b="1" dirty="0" smtClean="0"/>
              <a:t>Cost-effectiveness</a:t>
            </a:r>
            <a:endParaRPr lang="ko-KR" altLang="en-US" sz="2400" b="1" dirty="0"/>
          </a:p>
        </p:txBody>
      </p:sp>
      <p:sp>
        <p:nvSpPr>
          <p:cNvPr id="12" name="TextBox 11"/>
          <p:cNvSpPr txBox="1"/>
          <p:nvPr/>
        </p:nvSpPr>
        <p:spPr>
          <a:xfrm>
            <a:off x="3169667" y="1340768"/>
            <a:ext cx="2804679" cy="461665"/>
          </a:xfrm>
          <a:prstGeom prst="rect">
            <a:avLst/>
          </a:prstGeom>
          <a:noFill/>
        </p:spPr>
        <p:txBody>
          <a:bodyPr wrap="none" rtlCol="0">
            <a:spAutoFit/>
          </a:bodyPr>
          <a:lstStyle/>
          <a:p>
            <a:pPr algn="ctr"/>
            <a:r>
              <a:rPr lang="en-US" altLang="ko-KR" sz="2400" b="1" dirty="0" smtClean="0"/>
              <a:t>Programming Model</a:t>
            </a:r>
            <a:endParaRPr lang="ko-KR" altLang="en-US" sz="2400" b="1" dirty="0"/>
          </a:p>
        </p:txBody>
      </p:sp>
      <p:sp>
        <p:nvSpPr>
          <p:cNvPr id="13" name="TextBox 12"/>
          <p:cNvSpPr txBox="1"/>
          <p:nvPr/>
        </p:nvSpPr>
        <p:spPr>
          <a:xfrm>
            <a:off x="6444970" y="1340768"/>
            <a:ext cx="2350067" cy="461665"/>
          </a:xfrm>
          <a:prstGeom prst="rect">
            <a:avLst/>
          </a:prstGeom>
          <a:noFill/>
        </p:spPr>
        <p:txBody>
          <a:bodyPr wrap="none" rtlCol="0">
            <a:spAutoFit/>
          </a:bodyPr>
          <a:lstStyle/>
          <a:p>
            <a:pPr algn="ctr"/>
            <a:r>
              <a:rPr lang="en-US" altLang="ko-KR" sz="2400" b="1" dirty="0" smtClean="0"/>
              <a:t>Coherence &amp; VM</a:t>
            </a:r>
            <a:endParaRPr lang="ko-KR" altLang="en-US" sz="2400" b="1" dirty="0"/>
          </a:p>
        </p:txBody>
      </p:sp>
      <p:grpSp>
        <p:nvGrpSpPr>
          <p:cNvPr id="50" name="그룹 49"/>
          <p:cNvGrpSpPr/>
          <p:nvPr/>
        </p:nvGrpSpPr>
        <p:grpSpPr>
          <a:xfrm>
            <a:off x="586069" y="2107136"/>
            <a:ext cx="1873468" cy="4284286"/>
            <a:chOff x="586069" y="2107136"/>
            <a:chExt cx="1873468" cy="4284286"/>
          </a:xfrm>
        </p:grpSpPr>
        <p:grpSp>
          <p:nvGrpSpPr>
            <p:cNvPr id="20" name="그룹 19"/>
            <p:cNvGrpSpPr/>
            <p:nvPr/>
          </p:nvGrpSpPr>
          <p:grpSpPr>
            <a:xfrm>
              <a:off x="586070" y="2107136"/>
              <a:ext cx="1873466" cy="1632102"/>
              <a:chOff x="606032" y="2248556"/>
              <a:chExt cx="1873466" cy="1632102"/>
            </a:xfrm>
          </p:grpSpPr>
          <p:pic>
            <p:nvPicPr>
              <p:cNvPr id="1026"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032" y="2248556"/>
                <a:ext cx="1873466" cy="12318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79950" y="3511326"/>
                <a:ext cx="1125629" cy="369332"/>
              </a:xfrm>
              <a:prstGeom prst="rect">
                <a:avLst/>
              </a:prstGeom>
              <a:noFill/>
            </p:spPr>
            <p:txBody>
              <a:bodyPr wrap="none" rtlCol="0" anchor="ctr">
                <a:spAutoFit/>
              </a:bodyPr>
              <a:lstStyle/>
              <a:p>
                <a:pPr algn="ctr"/>
                <a:r>
                  <a:rPr lang="en-US" altLang="ko-KR" dirty="0" smtClean="0"/>
                  <a:t>DRAM die</a:t>
                </a:r>
                <a:endParaRPr lang="ko-KR" altLang="en-US" dirty="0"/>
              </a:p>
            </p:txBody>
          </p:sp>
        </p:grpSp>
        <p:grpSp>
          <p:nvGrpSpPr>
            <p:cNvPr id="19" name="그룹 18"/>
            <p:cNvGrpSpPr/>
            <p:nvPr/>
          </p:nvGrpSpPr>
          <p:grpSpPr>
            <a:xfrm>
              <a:off x="586069" y="4581128"/>
              <a:ext cx="1873468" cy="1810294"/>
              <a:chOff x="606030" y="4688194"/>
              <a:chExt cx="1873468" cy="1810294"/>
            </a:xfrm>
          </p:grpSpPr>
          <p:pic>
            <p:nvPicPr>
              <p:cNvPr id="1028" name="Picture 4" descr="http://files.itproportal.com/wp-content/uploads/photos/Xeon-Phi-3Aubrey_Isle_die-640x480_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030" y="4688194"/>
                <a:ext cx="1873468" cy="140510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76498" y="6129156"/>
                <a:ext cx="1532535" cy="369332"/>
              </a:xfrm>
              <a:prstGeom prst="rect">
                <a:avLst/>
              </a:prstGeom>
              <a:noFill/>
            </p:spPr>
            <p:txBody>
              <a:bodyPr wrap="none" rtlCol="0" anchor="ctr">
                <a:spAutoFit/>
              </a:bodyPr>
              <a:lstStyle/>
              <a:p>
                <a:pPr algn="ctr"/>
                <a:r>
                  <a:rPr lang="en-US" altLang="ko-KR" dirty="0" smtClean="0"/>
                  <a:t>Complex Logic</a:t>
                </a:r>
                <a:endParaRPr lang="ko-KR" altLang="en-US" dirty="0"/>
              </a:p>
            </p:txBody>
          </p:sp>
        </p:grpSp>
        <p:sp>
          <p:nvSpPr>
            <p:cNvPr id="22" name="십자형 21"/>
            <p:cNvSpPr/>
            <p:nvPr/>
          </p:nvSpPr>
          <p:spPr>
            <a:xfrm>
              <a:off x="1227311" y="3788803"/>
              <a:ext cx="590984" cy="590984"/>
            </a:xfrm>
            <a:prstGeom prst="plus">
              <a:avLst>
                <a:gd name="adj" fmla="val 4005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ko-KR" altLang="en-US"/>
            </a:p>
          </p:txBody>
        </p:sp>
      </p:grpSp>
      <p:grpSp>
        <p:nvGrpSpPr>
          <p:cNvPr id="15" name="그룹 14"/>
          <p:cNvGrpSpPr/>
          <p:nvPr/>
        </p:nvGrpSpPr>
        <p:grpSpPr>
          <a:xfrm>
            <a:off x="3659501" y="1977422"/>
            <a:ext cx="1825010" cy="2009476"/>
            <a:chOff x="3614507" y="1977422"/>
            <a:chExt cx="1825010" cy="2009476"/>
          </a:xfrm>
        </p:grpSpPr>
        <p:grpSp>
          <p:nvGrpSpPr>
            <p:cNvPr id="1024" name="그룹 1023"/>
            <p:cNvGrpSpPr/>
            <p:nvPr/>
          </p:nvGrpSpPr>
          <p:grpSpPr>
            <a:xfrm>
              <a:off x="3614507" y="1977422"/>
              <a:ext cx="1825010" cy="2009476"/>
              <a:chOff x="3611086" y="1832067"/>
              <a:chExt cx="1825010" cy="2009476"/>
            </a:xfrm>
          </p:grpSpPr>
          <p:pic>
            <p:nvPicPr>
              <p:cNvPr id="1030" name="Picture 6" descr="http://www.digicortex.net/sites/default/files/styles/medium/public/field/image/IvyTownCo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733887" y="1832067"/>
                <a:ext cx="1579408" cy="369332"/>
              </a:xfrm>
              <a:prstGeom prst="rect">
                <a:avLst/>
              </a:prstGeom>
              <a:noFill/>
            </p:spPr>
            <p:txBody>
              <a:bodyPr wrap="none" rtlCol="0" anchor="ctr">
                <a:spAutoFit/>
              </a:bodyPr>
              <a:lstStyle/>
              <a:p>
                <a:pPr algn="ctr"/>
                <a:r>
                  <a:rPr lang="en-US" altLang="ko-KR" dirty="0" smtClean="0"/>
                  <a:t>Host Processor</a:t>
                </a:r>
                <a:endParaRPr lang="ko-KR" altLang="en-US" dirty="0"/>
              </a:p>
            </p:txBody>
          </p:sp>
        </p:grpSp>
        <p:grpSp>
          <p:nvGrpSpPr>
            <p:cNvPr id="26" name="그룹 25"/>
            <p:cNvGrpSpPr/>
            <p:nvPr/>
          </p:nvGrpSpPr>
          <p:grpSpPr>
            <a:xfrm>
              <a:off x="3614737" y="2750443"/>
              <a:ext cx="1814513" cy="952500"/>
              <a:chOff x="3614737" y="2605088"/>
              <a:chExt cx="1814513" cy="952500"/>
            </a:xfrm>
          </p:grpSpPr>
          <p:sp>
            <p:nvSpPr>
              <p:cNvPr id="25" name="직사각형 24"/>
              <p:cNvSpPr/>
              <p:nvPr/>
            </p:nvSpPr>
            <p:spPr>
              <a:xfrm>
                <a:off x="3614737" y="2605088"/>
                <a:ext cx="604837"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sp>
            <p:nvSpPr>
              <p:cNvPr id="31" name="직사각형 30"/>
              <p:cNvSpPr/>
              <p:nvPr/>
            </p:nvSpPr>
            <p:spPr>
              <a:xfrm>
                <a:off x="3614737" y="2795588"/>
                <a:ext cx="604837"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sp>
            <p:nvSpPr>
              <p:cNvPr id="32" name="직사각형 31"/>
              <p:cNvSpPr/>
              <p:nvPr/>
            </p:nvSpPr>
            <p:spPr>
              <a:xfrm>
                <a:off x="3614737" y="2986088"/>
                <a:ext cx="604837"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sp>
            <p:nvSpPr>
              <p:cNvPr id="33" name="직사각형 32"/>
              <p:cNvSpPr/>
              <p:nvPr/>
            </p:nvSpPr>
            <p:spPr>
              <a:xfrm>
                <a:off x="3614737" y="3176588"/>
                <a:ext cx="604837"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sp>
            <p:nvSpPr>
              <p:cNvPr id="34" name="직사각형 33"/>
              <p:cNvSpPr/>
              <p:nvPr/>
            </p:nvSpPr>
            <p:spPr>
              <a:xfrm>
                <a:off x="3614737" y="3367088"/>
                <a:ext cx="604837"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sp>
            <p:nvSpPr>
              <p:cNvPr id="40" name="직사각형 39"/>
              <p:cNvSpPr/>
              <p:nvPr/>
            </p:nvSpPr>
            <p:spPr>
              <a:xfrm>
                <a:off x="4219858" y="2605088"/>
                <a:ext cx="608488"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sp>
            <p:nvSpPr>
              <p:cNvPr id="41" name="직사각형 40"/>
              <p:cNvSpPr/>
              <p:nvPr/>
            </p:nvSpPr>
            <p:spPr>
              <a:xfrm>
                <a:off x="4219858" y="2795588"/>
                <a:ext cx="608488"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sp>
            <p:nvSpPr>
              <p:cNvPr id="42" name="직사각형 41"/>
              <p:cNvSpPr/>
              <p:nvPr/>
            </p:nvSpPr>
            <p:spPr>
              <a:xfrm>
                <a:off x="4219858" y="2986088"/>
                <a:ext cx="608488"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sp>
            <p:nvSpPr>
              <p:cNvPr id="43" name="직사각형 42"/>
              <p:cNvSpPr/>
              <p:nvPr/>
            </p:nvSpPr>
            <p:spPr>
              <a:xfrm>
                <a:off x="4219858" y="3176588"/>
                <a:ext cx="608488"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sp>
            <p:nvSpPr>
              <p:cNvPr id="44" name="직사각형 43"/>
              <p:cNvSpPr/>
              <p:nvPr/>
            </p:nvSpPr>
            <p:spPr>
              <a:xfrm>
                <a:off x="4219858" y="3367088"/>
                <a:ext cx="608488"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sp>
            <p:nvSpPr>
              <p:cNvPr id="45" name="직사각형 44"/>
              <p:cNvSpPr/>
              <p:nvPr/>
            </p:nvSpPr>
            <p:spPr>
              <a:xfrm>
                <a:off x="4827978" y="2605088"/>
                <a:ext cx="601272"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sp>
            <p:nvSpPr>
              <p:cNvPr id="46" name="직사각형 45"/>
              <p:cNvSpPr/>
              <p:nvPr/>
            </p:nvSpPr>
            <p:spPr>
              <a:xfrm>
                <a:off x="4827978" y="2795588"/>
                <a:ext cx="601272"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sp>
            <p:nvSpPr>
              <p:cNvPr id="47" name="직사각형 46"/>
              <p:cNvSpPr/>
              <p:nvPr/>
            </p:nvSpPr>
            <p:spPr>
              <a:xfrm>
                <a:off x="4827978" y="2986088"/>
                <a:ext cx="601272"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sp>
            <p:nvSpPr>
              <p:cNvPr id="48" name="직사각형 47"/>
              <p:cNvSpPr/>
              <p:nvPr/>
            </p:nvSpPr>
            <p:spPr>
              <a:xfrm>
                <a:off x="4827978" y="3176588"/>
                <a:ext cx="601272"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sp>
            <p:nvSpPr>
              <p:cNvPr id="49" name="직사각형 48"/>
              <p:cNvSpPr/>
              <p:nvPr/>
            </p:nvSpPr>
            <p:spPr>
              <a:xfrm>
                <a:off x="4827978" y="3367088"/>
                <a:ext cx="601272" cy="190500"/>
              </a:xfrm>
              <a:prstGeom prst="rect">
                <a:avLst/>
              </a:prstGeom>
              <a:effectLst/>
            </p:spPr>
            <p:style>
              <a:lnRef idx="1">
                <a:schemeClr val="accent1"/>
              </a:lnRef>
              <a:fillRef idx="2">
                <a:schemeClr val="accent1"/>
              </a:fillRef>
              <a:effectRef idx="1">
                <a:schemeClr val="accent1"/>
              </a:effectRef>
              <a:fontRef idx="minor">
                <a:schemeClr val="dk1"/>
              </a:fontRef>
            </p:style>
            <p:txBody>
              <a:bodyPr lIns="46800" rIns="46800" rtlCol="0" anchor="ctr"/>
              <a:lstStyle/>
              <a:p>
                <a:pPr algn="ctr"/>
                <a:r>
                  <a:rPr lang="en-US" altLang="ko-KR" sz="900" dirty="0" smtClean="0"/>
                  <a:t>Thread</a:t>
                </a:r>
                <a:endParaRPr lang="ko-KR" altLang="en-US" sz="900" dirty="0"/>
              </a:p>
            </p:txBody>
          </p:sp>
        </p:grpSp>
      </p:grpSp>
      <p:grpSp>
        <p:nvGrpSpPr>
          <p:cNvPr id="137" name="그룹 136"/>
          <p:cNvGrpSpPr/>
          <p:nvPr/>
        </p:nvGrpSpPr>
        <p:grpSpPr>
          <a:xfrm>
            <a:off x="6706922" y="1977422"/>
            <a:ext cx="1825010" cy="2009476"/>
            <a:chOff x="3611086" y="1832067"/>
            <a:chExt cx="1825010" cy="2009476"/>
          </a:xfrm>
        </p:grpSpPr>
        <p:pic>
          <p:nvPicPr>
            <p:cNvPr id="138" name="Picture 6" descr="http://www.digicortex.net/sites/default/files/styles/medium/public/field/image/IvyTownCo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p:cNvSpPr txBox="1"/>
            <p:nvPr/>
          </p:nvSpPr>
          <p:spPr>
            <a:xfrm>
              <a:off x="3733887" y="1832067"/>
              <a:ext cx="1579408" cy="369332"/>
            </a:xfrm>
            <a:prstGeom prst="rect">
              <a:avLst/>
            </a:prstGeom>
            <a:noFill/>
          </p:spPr>
          <p:txBody>
            <a:bodyPr wrap="none" rtlCol="0" anchor="ctr">
              <a:spAutoFit/>
            </a:bodyPr>
            <a:lstStyle/>
            <a:p>
              <a:pPr algn="ctr"/>
              <a:r>
                <a:rPr lang="en-US" altLang="ko-KR" dirty="0" smtClean="0"/>
                <a:t>Host Processor</a:t>
              </a:r>
              <a:endParaRPr lang="ko-KR" altLang="en-US" dirty="0"/>
            </a:p>
          </p:txBody>
        </p:sp>
      </p:grpSp>
      <p:cxnSp>
        <p:nvCxnSpPr>
          <p:cNvPr id="1029" name="직선 화살표 연결선 1028"/>
          <p:cNvCxnSpPr>
            <a:stCxn id="101" idx="0"/>
            <a:endCxn id="126" idx="2"/>
          </p:cNvCxnSpPr>
          <p:nvPr/>
        </p:nvCxnSpPr>
        <p:spPr>
          <a:xfrm flipH="1" flipV="1">
            <a:off x="7198678" y="3519489"/>
            <a:ext cx="81221" cy="1925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40" name="직사각형 1039"/>
          <p:cNvSpPr/>
          <p:nvPr/>
        </p:nvSpPr>
        <p:spPr>
          <a:xfrm>
            <a:off x="6706922" y="3331955"/>
            <a:ext cx="241342" cy="187533"/>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r>
              <a:rPr lang="en-US" altLang="ko-KR" sz="1400" dirty="0" smtClean="0"/>
              <a:t>C</a:t>
            </a:r>
            <a:endParaRPr lang="ko-KR" altLang="en-US" sz="1400" dirty="0"/>
          </a:p>
        </p:txBody>
      </p:sp>
      <p:sp>
        <p:nvSpPr>
          <p:cNvPr id="162" name="직사각형 161"/>
          <p:cNvSpPr/>
          <p:nvPr/>
        </p:nvSpPr>
        <p:spPr>
          <a:xfrm>
            <a:off x="7497587" y="5619295"/>
            <a:ext cx="241342" cy="187533"/>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r>
              <a:rPr lang="en-US" altLang="ko-KR" sz="1400" dirty="0" smtClean="0"/>
              <a:t>C</a:t>
            </a:r>
            <a:endParaRPr lang="ko-KR" altLang="en-US" sz="1400" dirty="0"/>
          </a:p>
        </p:txBody>
      </p:sp>
      <p:cxnSp>
        <p:nvCxnSpPr>
          <p:cNvPr id="1044" name="구부러진 연결선 1043"/>
          <p:cNvCxnSpPr>
            <a:endCxn id="162" idx="1"/>
          </p:cNvCxnSpPr>
          <p:nvPr/>
        </p:nvCxnSpPr>
        <p:spPr>
          <a:xfrm rot="16200000" flipH="1">
            <a:off x="7348519" y="5563993"/>
            <a:ext cx="80449" cy="217688"/>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048" name="구부러진 연결선 1047"/>
          <p:cNvCxnSpPr>
            <a:stCxn id="162" idx="1"/>
            <a:endCxn id="101" idx="2"/>
          </p:cNvCxnSpPr>
          <p:nvPr/>
        </p:nvCxnSpPr>
        <p:spPr>
          <a:xfrm rot="10800000">
            <a:off x="7279899" y="5632614"/>
            <a:ext cx="217688" cy="8044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nvGrpSpPr>
          <p:cNvPr id="14" name="그룹 13"/>
          <p:cNvGrpSpPr/>
          <p:nvPr/>
        </p:nvGrpSpPr>
        <p:grpSpPr>
          <a:xfrm>
            <a:off x="3427366" y="4365939"/>
            <a:ext cx="2289281" cy="2026223"/>
            <a:chOff x="3382372" y="4365939"/>
            <a:chExt cx="2289281" cy="2026223"/>
          </a:xfrm>
        </p:grpSpPr>
        <p:sp>
          <p:nvSpPr>
            <p:cNvPr id="53" name="TextBox 52"/>
            <p:cNvSpPr txBox="1"/>
            <p:nvPr/>
          </p:nvSpPr>
          <p:spPr>
            <a:xfrm>
              <a:off x="3382372" y="6022830"/>
              <a:ext cx="2289281" cy="369332"/>
            </a:xfrm>
            <a:prstGeom prst="rect">
              <a:avLst/>
            </a:prstGeom>
            <a:noFill/>
          </p:spPr>
          <p:txBody>
            <a:bodyPr wrap="none" rtlCol="0" anchor="ctr">
              <a:spAutoFit/>
            </a:bodyPr>
            <a:lstStyle/>
            <a:p>
              <a:pPr algn="ctr"/>
              <a:r>
                <a:rPr lang="en-US" altLang="ko-KR" dirty="0" smtClean="0"/>
                <a:t>In-Memory Processors</a:t>
              </a:r>
              <a:endParaRPr lang="ko-KR" altLang="en-US" dirty="0"/>
            </a:p>
          </p:txBody>
        </p:sp>
        <p:grpSp>
          <p:nvGrpSpPr>
            <p:cNvPr id="11" name="그룹 10"/>
            <p:cNvGrpSpPr/>
            <p:nvPr/>
          </p:nvGrpSpPr>
          <p:grpSpPr>
            <a:xfrm>
              <a:off x="3482907" y="4365939"/>
              <a:ext cx="2088211" cy="1621031"/>
              <a:chOff x="3586857" y="4365939"/>
              <a:chExt cx="2088211" cy="1621031"/>
            </a:xfrm>
          </p:grpSpPr>
          <p:pic>
            <p:nvPicPr>
              <p:cNvPr id="179" name="Picture 4" descr="http://files.itproportal.com/wp-content/uploads/photos/Xeon-Phi-3Aubrey_Isle_die-640x480_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1600" y="4366800"/>
                <a:ext cx="1873468" cy="1405102"/>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4" descr="http://files.itproportal.com/wp-content/uploads/photos/Xeon-Phi-3Aubrey_Isle_die-640x480_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3600" y="4474800"/>
                <a:ext cx="1873468" cy="140510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http://files.itproportal.com/wp-content/uploads/photos/Xeon-Phi-3Aubrey_Isle_die-640x480_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6857" y="4581868"/>
                <a:ext cx="1873468" cy="140510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그룹 27"/>
              <p:cNvGrpSpPr/>
              <p:nvPr/>
            </p:nvGrpSpPr>
            <p:grpSpPr>
              <a:xfrm>
                <a:off x="3628629" y="4695061"/>
                <a:ext cx="1658034" cy="1181106"/>
                <a:chOff x="3628629" y="4694321"/>
                <a:chExt cx="1658034" cy="1181106"/>
              </a:xfrm>
            </p:grpSpPr>
            <p:sp>
              <p:nvSpPr>
                <p:cNvPr id="55" name="직사각형 54"/>
                <p:cNvSpPr/>
                <p:nvPr/>
              </p:nvSpPr>
              <p:spPr>
                <a:xfrm rot="5400000">
                  <a:off x="3496470" y="5224148"/>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71" name="직사각형 70"/>
                <p:cNvSpPr/>
                <p:nvPr/>
              </p:nvSpPr>
              <p:spPr>
                <a:xfrm rot="5400000">
                  <a:off x="3615533" y="5224149"/>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72" name="직사각형 71"/>
                <p:cNvSpPr/>
                <p:nvPr/>
              </p:nvSpPr>
              <p:spPr>
                <a:xfrm rot="5400000">
                  <a:off x="3732313" y="5224149"/>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73" name="직사각형 72"/>
                <p:cNvSpPr/>
                <p:nvPr/>
              </p:nvSpPr>
              <p:spPr>
                <a:xfrm rot="5400000">
                  <a:off x="3851376" y="5224150"/>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74" name="직사각형 73"/>
                <p:cNvSpPr/>
                <p:nvPr/>
              </p:nvSpPr>
              <p:spPr>
                <a:xfrm rot="5400000">
                  <a:off x="3971032" y="5224149"/>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75" name="직사각형 74"/>
                <p:cNvSpPr/>
                <p:nvPr/>
              </p:nvSpPr>
              <p:spPr>
                <a:xfrm rot="5400000">
                  <a:off x="4090095" y="5224150"/>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76" name="직사각형 75"/>
                <p:cNvSpPr/>
                <p:nvPr/>
              </p:nvSpPr>
              <p:spPr>
                <a:xfrm rot="5400000">
                  <a:off x="4206875" y="5224150"/>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77" name="직사각형 76"/>
                <p:cNvSpPr/>
                <p:nvPr/>
              </p:nvSpPr>
              <p:spPr>
                <a:xfrm rot="5400000">
                  <a:off x="4325938" y="5224151"/>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82" name="직사각형 81"/>
                <p:cNvSpPr/>
                <p:nvPr/>
              </p:nvSpPr>
              <p:spPr>
                <a:xfrm rot="5400000">
                  <a:off x="4444693" y="5224150"/>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83" name="직사각형 82"/>
                <p:cNvSpPr/>
                <p:nvPr/>
              </p:nvSpPr>
              <p:spPr>
                <a:xfrm rot="5400000">
                  <a:off x="4563756" y="5224151"/>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84" name="직사각형 83"/>
                <p:cNvSpPr/>
                <p:nvPr/>
              </p:nvSpPr>
              <p:spPr>
                <a:xfrm rot="5400000">
                  <a:off x="4680536" y="5224151"/>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85" name="직사각형 84"/>
                <p:cNvSpPr/>
                <p:nvPr/>
              </p:nvSpPr>
              <p:spPr>
                <a:xfrm rot="5400000">
                  <a:off x="4799599" y="5224152"/>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86" name="직사각형 85"/>
                <p:cNvSpPr/>
                <p:nvPr/>
              </p:nvSpPr>
              <p:spPr>
                <a:xfrm rot="5400000">
                  <a:off x="4916378" y="5224152"/>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87" name="직사각형 86"/>
                <p:cNvSpPr/>
                <p:nvPr/>
              </p:nvSpPr>
              <p:spPr>
                <a:xfrm rot="5400000">
                  <a:off x="5035441" y="5224153"/>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02" name="직사각형 101"/>
                <p:cNvSpPr/>
                <p:nvPr/>
              </p:nvSpPr>
              <p:spPr>
                <a:xfrm rot="5400000">
                  <a:off x="3496470" y="5624199"/>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03" name="직사각형 102"/>
                <p:cNvSpPr/>
                <p:nvPr/>
              </p:nvSpPr>
              <p:spPr>
                <a:xfrm rot="5400000">
                  <a:off x="3615533" y="5624200"/>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04" name="직사각형 103"/>
                <p:cNvSpPr/>
                <p:nvPr/>
              </p:nvSpPr>
              <p:spPr>
                <a:xfrm rot="5400000">
                  <a:off x="3732313" y="5624200"/>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05" name="직사각형 104"/>
                <p:cNvSpPr/>
                <p:nvPr/>
              </p:nvSpPr>
              <p:spPr>
                <a:xfrm rot="5400000">
                  <a:off x="3851376" y="5624201"/>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06" name="직사각형 105"/>
                <p:cNvSpPr/>
                <p:nvPr/>
              </p:nvSpPr>
              <p:spPr>
                <a:xfrm rot="5400000">
                  <a:off x="3971032" y="5624200"/>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07" name="직사각형 106"/>
                <p:cNvSpPr/>
                <p:nvPr/>
              </p:nvSpPr>
              <p:spPr>
                <a:xfrm rot="5400000">
                  <a:off x="4090095" y="5624201"/>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08" name="직사각형 107"/>
                <p:cNvSpPr/>
                <p:nvPr/>
              </p:nvSpPr>
              <p:spPr>
                <a:xfrm rot="5400000">
                  <a:off x="4206875" y="5624201"/>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09" name="직사각형 108"/>
                <p:cNvSpPr/>
                <p:nvPr/>
              </p:nvSpPr>
              <p:spPr>
                <a:xfrm rot="5400000">
                  <a:off x="4325938" y="5624202"/>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10" name="직사각형 109"/>
                <p:cNvSpPr/>
                <p:nvPr/>
              </p:nvSpPr>
              <p:spPr>
                <a:xfrm rot="5400000">
                  <a:off x="4444693" y="5624201"/>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11" name="직사각형 110"/>
                <p:cNvSpPr/>
                <p:nvPr/>
              </p:nvSpPr>
              <p:spPr>
                <a:xfrm rot="5400000">
                  <a:off x="4563756" y="5624202"/>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12" name="직사각형 111"/>
                <p:cNvSpPr/>
                <p:nvPr/>
              </p:nvSpPr>
              <p:spPr>
                <a:xfrm rot="5400000">
                  <a:off x="4680536" y="5624202"/>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13" name="직사각형 112"/>
                <p:cNvSpPr/>
                <p:nvPr/>
              </p:nvSpPr>
              <p:spPr>
                <a:xfrm rot="5400000">
                  <a:off x="4799599" y="5624203"/>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14" name="직사각형 113"/>
                <p:cNvSpPr/>
                <p:nvPr/>
              </p:nvSpPr>
              <p:spPr>
                <a:xfrm rot="5400000">
                  <a:off x="4916378" y="5624203"/>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15" name="직사각형 114"/>
                <p:cNvSpPr/>
                <p:nvPr/>
              </p:nvSpPr>
              <p:spPr>
                <a:xfrm rot="5400000">
                  <a:off x="5035441" y="5624204"/>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16" name="직사각형 115"/>
                <p:cNvSpPr/>
                <p:nvPr/>
              </p:nvSpPr>
              <p:spPr>
                <a:xfrm rot="5400000">
                  <a:off x="3560764" y="4826480"/>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17" name="직사각형 116"/>
                <p:cNvSpPr/>
                <p:nvPr/>
              </p:nvSpPr>
              <p:spPr>
                <a:xfrm rot="5400000">
                  <a:off x="3769640" y="4826483"/>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18" name="직사각형 117"/>
                <p:cNvSpPr/>
                <p:nvPr/>
              </p:nvSpPr>
              <p:spPr>
                <a:xfrm rot="5400000">
                  <a:off x="3886420" y="4826483"/>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19" name="직사각형 118"/>
                <p:cNvSpPr/>
                <p:nvPr/>
              </p:nvSpPr>
              <p:spPr>
                <a:xfrm rot="5400000">
                  <a:off x="4067395" y="4826485"/>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20" name="직사각형 119"/>
                <p:cNvSpPr/>
                <p:nvPr/>
              </p:nvSpPr>
              <p:spPr>
                <a:xfrm rot="5400000">
                  <a:off x="4187051" y="4826484"/>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21" name="직사각형 120"/>
                <p:cNvSpPr/>
                <p:nvPr/>
              </p:nvSpPr>
              <p:spPr>
                <a:xfrm rot="5400000">
                  <a:off x="4401364" y="4826486"/>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22" name="직사각형 121"/>
                <p:cNvSpPr/>
                <p:nvPr/>
              </p:nvSpPr>
              <p:spPr>
                <a:xfrm rot="5400000">
                  <a:off x="4518144" y="4826486"/>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23" name="직사각형 122"/>
                <p:cNvSpPr/>
                <p:nvPr/>
              </p:nvSpPr>
              <p:spPr>
                <a:xfrm rot="5400000">
                  <a:off x="4637207" y="4826487"/>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24" name="직사각형 123"/>
                <p:cNvSpPr/>
                <p:nvPr/>
              </p:nvSpPr>
              <p:spPr>
                <a:xfrm rot="5400000">
                  <a:off x="4810391" y="4826488"/>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sp>
              <p:nvSpPr>
                <p:cNvPr id="125" name="직사각형 124"/>
                <p:cNvSpPr/>
                <p:nvPr/>
              </p:nvSpPr>
              <p:spPr>
                <a:xfrm rot="5400000">
                  <a:off x="5019941" y="4826489"/>
                  <a:ext cx="383382" cy="119063"/>
                </a:xfrm>
                <a:prstGeom prst="rect">
                  <a:avLst/>
                </a:prstGeom>
                <a:effectLst/>
              </p:spPr>
              <p:style>
                <a:lnRef idx="1">
                  <a:schemeClr val="accent5"/>
                </a:lnRef>
                <a:fillRef idx="2">
                  <a:schemeClr val="accent5"/>
                </a:fillRef>
                <a:effectRef idx="1">
                  <a:schemeClr val="accent5"/>
                </a:effectRef>
                <a:fontRef idx="minor">
                  <a:schemeClr val="dk1"/>
                </a:fontRef>
              </p:style>
              <p:txBody>
                <a:bodyPr lIns="46800" rIns="46800" rtlCol="0" anchor="ctr"/>
                <a:lstStyle/>
                <a:p>
                  <a:pPr algn="ctr"/>
                  <a:r>
                    <a:rPr lang="en-US" altLang="ko-KR" sz="900" spc="-70" dirty="0" smtClean="0"/>
                    <a:t>Thread</a:t>
                  </a:r>
                  <a:endParaRPr lang="ko-KR" altLang="en-US" sz="900" spc="-70" dirty="0"/>
                </a:p>
              </p:txBody>
            </p:sp>
          </p:grpSp>
          <p:grpSp>
            <p:nvGrpSpPr>
              <p:cNvPr id="1068" name="그룹 1067"/>
              <p:cNvGrpSpPr/>
              <p:nvPr/>
            </p:nvGrpSpPr>
            <p:grpSpPr>
              <a:xfrm>
                <a:off x="3586875" y="4365939"/>
                <a:ext cx="213644" cy="217429"/>
                <a:chOff x="3586875" y="4365939"/>
                <a:chExt cx="213644" cy="217429"/>
              </a:xfrm>
            </p:grpSpPr>
            <p:cxnSp>
              <p:nvCxnSpPr>
                <p:cNvPr id="208" name="구부러진 연결선 207"/>
                <p:cNvCxnSpPr/>
                <p:nvPr/>
              </p:nvCxnSpPr>
              <p:spPr>
                <a:xfrm rot="5400000" flipH="1" flipV="1">
                  <a:off x="3693329" y="4368819"/>
                  <a:ext cx="110069" cy="104310"/>
                </a:xfrm>
                <a:prstGeom prst="curvedConnector3">
                  <a:avLst>
                    <a:gd name="adj1" fmla="val 264177"/>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9" name="구부러진 연결선 208"/>
                <p:cNvCxnSpPr/>
                <p:nvPr/>
              </p:nvCxnSpPr>
              <p:spPr>
                <a:xfrm rot="5400000" flipH="1" flipV="1">
                  <a:off x="3583995" y="4476179"/>
                  <a:ext cx="110069" cy="104310"/>
                </a:xfrm>
                <a:prstGeom prst="curvedConnector3">
                  <a:avLst>
                    <a:gd name="adj1" fmla="val 264177"/>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101" name="직사각형 100"/>
          <p:cNvSpPr/>
          <p:nvPr/>
        </p:nvSpPr>
        <p:spPr>
          <a:xfrm>
            <a:off x="7163377" y="5445079"/>
            <a:ext cx="233043" cy="187534"/>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600" dirty="0" smtClean="0"/>
              <a:t>5</a:t>
            </a:r>
            <a:endParaRPr lang="ko-KR" altLang="en-US" sz="1600" dirty="0"/>
          </a:p>
        </p:txBody>
      </p:sp>
      <p:sp>
        <p:nvSpPr>
          <p:cNvPr id="126" name="직사각형 125"/>
          <p:cNvSpPr/>
          <p:nvPr/>
        </p:nvSpPr>
        <p:spPr>
          <a:xfrm>
            <a:off x="7082156" y="3331955"/>
            <a:ext cx="233043" cy="187534"/>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600" dirty="0" smtClean="0"/>
              <a:t>4</a:t>
            </a:r>
            <a:endParaRPr lang="ko-KR" altLang="en-US" sz="1600" dirty="0"/>
          </a:p>
        </p:txBody>
      </p:sp>
      <p:cxnSp>
        <p:nvCxnSpPr>
          <p:cNvPr id="99" name="직선 화살표 연결선 98"/>
          <p:cNvCxnSpPr>
            <a:stCxn id="1040" idx="3"/>
            <a:endCxn id="126" idx="1"/>
          </p:cNvCxnSpPr>
          <p:nvPr/>
        </p:nvCxnSpPr>
        <p:spPr>
          <a:xfrm>
            <a:off x="6948264" y="3425722"/>
            <a:ext cx="133892" cy="0"/>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13463592"/>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PIM-Enabled Instructions</a:t>
            </a:r>
            <a:endParaRPr lang="ko-KR" altLang="en-US" dirty="0"/>
          </a:p>
        </p:txBody>
      </p:sp>
      <p:sp>
        <p:nvSpPr>
          <p:cNvPr id="3" name="내용 개체 틀 2"/>
          <p:cNvSpPr>
            <a:spLocks noGrp="1"/>
          </p:cNvSpPr>
          <p:nvPr>
            <p:ph idx="1"/>
          </p:nvPr>
        </p:nvSpPr>
        <p:spPr/>
        <p:txBody>
          <a:bodyPr/>
          <a:lstStyle/>
          <a:p>
            <a:r>
              <a:rPr lang="en-US" altLang="ko-KR" spc="-10" dirty="0"/>
              <a:t>Our </a:t>
            </a:r>
            <a:r>
              <a:rPr lang="en-US" altLang="ko-KR" spc="-10" dirty="0" smtClean="0"/>
              <a:t>direction: </a:t>
            </a:r>
            <a:r>
              <a:rPr lang="en-US" altLang="ko-KR" spc="-10" dirty="0">
                <a:solidFill>
                  <a:srgbClr val="FF0000"/>
                </a:solidFill>
              </a:rPr>
              <a:t>simple</a:t>
            </a:r>
            <a:r>
              <a:rPr lang="en-US" altLang="ko-KR" spc="-10" dirty="0"/>
              <a:t> PIM operations as </a:t>
            </a:r>
            <a:r>
              <a:rPr lang="en-US" altLang="ko-KR" spc="-10" dirty="0">
                <a:solidFill>
                  <a:srgbClr val="FF0000"/>
                </a:solidFill>
              </a:rPr>
              <a:t>ISA extension</a:t>
            </a:r>
          </a:p>
          <a:p>
            <a:pPr lvl="1"/>
            <a:r>
              <a:rPr lang="en-US" altLang="ko-KR" dirty="0"/>
              <a:t>Simple: low-overhead implementation</a:t>
            </a:r>
          </a:p>
          <a:p>
            <a:pPr lvl="1"/>
            <a:r>
              <a:rPr lang="en-US" altLang="ko-KR" dirty="0" smtClean="0"/>
              <a:t>ISA extension: No changes to existing programming models</a:t>
            </a:r>
          </a:p>
          <a:p>
            <a:pPr lvl="1"/>
            <a:r>
              <a:rPr lang="en-US" altLang="ko-KR" i="1" dirty="0" smtClean="0"/>
              <a:t>One more thing</a:t>
            </a:r>
            <a:r>
              <a:rPr lang="en-US" altLang="ko-KR" dirty="0" smtClean="0"/>
              <a:t>: locality-aware dynamic PIM execution</a:t>
            </a:r>
          </a:p>
          <a:p>
            <a:pPr lvl="2"/>
            <a:r>
              <a:rPr lang="en-US" altLang="ko-KR" dirty="0" smtClean="0"/>
              <a:t>Adaptation between host-side and memory-side execution</a:t>
            </a:r>
          </a:p>
          <a:p>
            <a:pPr lvl="1"/>
            <a:endParaRPr lang="en-US" altLang="ko-KR" sz="1800" dirty="0"/>
          </a:p>
          <a:p>
            <a:r>
              <a:rPr lang="en-US" altLang="ko-KR" dirty="0" smtClean="0"/>
              <a:t>Evaluation highlight</a:t>
            </a:r>
          </a:p>
          <a:p>
            <a:pPr lvl="1"/>
            <a:r>
              <a:rPr lang="en-US" altLang="ko-KR" dirty="0" smtClean="0">
                <a:solidFill>
                  <a:srgbClr val="FF0000"/>
                </a:solidFill>
              </a:rPr>
              <a:t>47%</a:t>
            </a:r>
            <a:r>
              <a:rPr lang="en-US" altLang="ko-KR" dirty="0" smtClean="0"/>
              <a:t> speedup over conventional systems in large inputs</a:t>
            </a:r>
          </a:p>
          <a:p>
            <a:pPr lvl="1"/>
            <a:r>
              <a:rPr lang="en-US" altLang="ko-KR" dirty="0" smtClean="0">
                <a:solidFill>
                  <a:srgbClr val="FF0000"/>
                </a:solidFill>
              </a:rPr>
              <a:t>32%</a:t>
            </a:r>
            <a:r>
              <a:rPr lang="en-US" altLang="ko-KR" dirty="0" smtClean="0"/>
              <a:t> speedup over PIM-only systems in small inputs</a:t>
            </a:r>
          </a:p>
          <a:p>
            <a:pPr lvl="1"/>
            <a:r>
              <a:rPr lang="en-US" altLang="ko-KR" dirty="0" smtClean="0"/>
              <a:t>Impact of data locality, energy efficiency, and more…</a:t>
            </a:r>
          </a:p>
        </p:txBody>
      </p:sp>
      <p:sp>
        <p:nvSpPr>
          <p:cNvPr id="4" name="모서리가 둥근 직사각형 3"/>
          <p:cNvSpPr/>
          <p:nvPr/>
        </p:nvSpPr>
        <p:spPr>
          <a:xfrm>
            <a:off x="1331640" y="5849416"/>
            <a:ext cx="6480720" cy="56034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2400" dirty="0" smtClean="0"/>
              <a:t>Session 6A: Memory Systems I (10:20~10:45)</a:t>
            </a:r>
            <a:endParaRPr lang="ko-KR" altLang="en-US" sz="2400" dirty="0"/>
          </a:p>
        </p:txBody>
      </p:sp>
    </p:spTree>
    <p:extLst>
      <p:ext uri="{BB962C8B-B14F-4D97-AF65-F5344CB8AC3E}">
        <p14:creationId xmlns:p14="http://schemas.microsoft.com/office/powerpoint/2010/main" val="390580795"/>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NVM and Emerging Technologies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135</a:t>
            </a:fld>
            <a:endParaRPr lang="en-US"/>
          </a:p>
        </p:txBody>
      </p:sp>
    </p:spTree>
    <p:extLst>
      <p:ext uri="{BB962C8B-B14F-4D97-AF65-F5344CB8AC3E}">
        <p14:creationId xmlns:p14="http://schemas.microsoft.com/office/powerpoint/2010/main" val="4026508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title"/>
          </p:nvPr>
        </p:nvSpPr>
        <p:spPr/>
        <p:txBody>
          <a:bodyPr/>
          <a:lstStyle/>
          <a:p>
            <a:r>
              <a:rPr lang="en-US" sz="3500" dirty="0" smtClean="0">
                <a:latin typeface="Garamond" charset="0"/>
              </a:rPr>
              <a:t>Error Management in MLC NAND Flash</a:t>
            </a:r>
            <a:endParaRPr lang="en-US" sz="3500" dirty="0">
              <a:latin typeface="Garamond" charset="0"/>
            </a:endParaRPr>
          </a:p>
        </p:txBody>
      </p:sp>
      <p:sp>
        <p:nvSpPr>
          <p:cNvPr id="3" name="Content Placeholder 2"/>
          <p:cNvSpPr>
            <a:spLocks noGrp="1"/>
          </p:cNvSpPr>
          <p:nvPr>
            <p:ph idx="1"/>
          </p:nvPr>
        </p:nvSpPr>
        <p:spPr>
          <a:xfrm>
            <a:off x="228600" y="1117600"/>
            <a:ext cx="8915400" cy="5130800"/>
          </a:xfrm>
        </p:spPr>
        <p:txBody>
          <a:bodyPr/>
          <a:lstStyle/>
          <a:p>
            <a:pPr>
              <a:buFont typeface="Wingdings" pitchFamily="2" charset="2"/>
              <a:buChar char="n"/>
              <a:defRPr/>
            </a:pPr>
            <a:r>
              <a:rPr lang="en-US" sz="2300" dirty="0" smtClean="0">
                <a:ea typeface="+mn-ea"/>
                <a:cs typeface="+mn-cs"/>
              </a:rPr>
              <a:t>Problem: MLC NAND flash memory reliability/endurance is a key challenge for satisfying future storage systems’ requirements</a:t>
            </a:r>
          </a:p>
          <a:p>
            <a:pPr>
              <a:buFont typeface="Wingdings" pitchFamily="2" charset="2"/>
              <a:buChar char="n"/>
              <a:defRPr/>
            </a:pPr>
            <a:endParaRPr lang="en-US" sz="2000" dirty="0">
              <a:ea typeface="+mn-ea"/>
              <a:cs typeface="+mn-cs"/>
            </a:endParaRPr>
          </a:p>
          <a:p>
            <a:pPr>
              <a:buFont typeface="Wingdings" pitchFamily="2" charset="2"/>
              <a:buChar char="n"/>
              <a:defRPr/>
            </a:pPr>
            <a:r>
              <a:rPr lang="en-US" sz="2300" dirty="0" smtClean="0">
                <a:ea typeface="+mn-ea"/>
                <a:cs typeface="+mn-cs"/>
              </a:rPr>
              <a:t>Our Goals: (1) </a:t>
            </a:r>
            <a:r>
              <a:rPr lang="en-US" sz="2300" dirty="0" smtClean="0">
                <a:solidFill>
                  <a:srgbClr val="0000FF"/>
                </a:solidFill>
                <a:ea typeface="+mn-ea"/>
                <a:cs typeface="+mn-cs"/>
              </a:rPr>
              <a:t>Build reliable error models for NAND </a:t>
            </a:r>
            <a:r>
              <a:rPr lang="en-US" sz="2300" dirty="0">
                <a:solidFill>
                  <a:srgbClr val="0000FF"/>
                </a:solidFill>
                <a:ea typeface="+mn-ea"/>
                <a:cs typeface="+mn-cs"/>
              </a:rPr>
              <a:t>f</a:t>
            </a:r>
            <a:r>
              <a:rPr lang="en-US" sz="2300" dirty="0" smtClean="0">
                <a:solidFill>
                  <a:srgbClr val="0000FF"/>
                </a:solidFill>
                <a:ea typeface="+mn-ea"/>
                <a:cs typeface="+mn-cs"/>
              </a:rPr>
              <a:t>lash memory via experimental characterization</a:t>
            </a:r>
            <a:r>
              <a:rPr lang="en-US" sz="2300" dirty="0" smtClean="0">
                <a:ea typeface="+mn-ea"/>
                <a:cs typeface="+mn-cs"/>
              </a:rPr>
              <a:t>, (2) </a:t>
            </a:r>
            <a:r>
              <a:rPr lang="en-US" sz="2300" dirty="0">
                <a:solidFill>
                  <a:srgbClr val="0000FF"/>
                </a:solidFill>
                <a:ea typeface="+mn-ea"/>
                <a:cs typeface="+mn-cs"/>
              </a:rPr>
              <a:t>D</a:t>
            </a:r>
            <a:r>
              <a:rPr lang="en-US" sz="2300" dirty="0" smtClean="0">
                <a:solidFill>
                  <a:srgbClr val="0000FF"/>
                </a:solidFill>
                <a:ea typeface="+mn-ea"/>
                <a:cs typeface="+mn-cs"/>
              </a:rPr>
              <a:t>evelop efficient techniques to improve reliability and endurance</a:t>
            </a:r>
          </a:p>
          <a:p>
            <a:pPr>
              <a:buFont typeface="Wingdings" pitchFamily="2" charset="2"/>
              <a:buChar char="n"/>
              <a:defRPr/>
            </a:pPr>
            <a:endParaRPr lang="en-US" sz="2000" dirty="0">
              <a:ea typeface="+mn-ea"/>
              <a:cs typeface="+mn-cs"/>
            </a:endParaRPr>
          </a:p>
          <a:p>
            <a:pPr>
              <a:buFont typeface="Wingdings" pitchFamily="2" charset="2"/>
              <a:buChar char="n"/>
              <a:defRPr/>
            </a:pPr>
            <a:r>
              <a:rPr lang="en-US" sz="2300" dirty="0"/>
              <a:t>This talk </a:t>
            </a:r>
            <a:r>
              <a:rPr lang="en-US" sz="2300" dirty="0" smtClean="0"/>
              <a:t>provides </a:t>
            </a:r>
            <a:r>
              <a:rPr lang="en-US" sz="2300" dirty="0"/>
              <a:t>a “flash” summary of our recent results published in the past 3 </a:t>
            </a:r>
            <a:r>
              <a:rPr lang="en-US" sz="2300" dirty="0" smtClean="0"/>
              <a:t>years</a:t>
            </a:r>
            <a:r>
              <a:rPr lang="en-US" sz="2300" dirty="0" smtClean="0">
                <a:ea typeface="+mn-ea"/>
                <a:cs typeface="+mn-cs"/>
              </a:rPr>
              <a:t>:</a:t>
            </a:r>
          </a:p>
          <a:p>
            <a:pPr lvl="1">
              <a:buFont typeface="Wingdings" pitchFamily="2" charset="2"/>
              <a:buChar char="q"/>
              <a:defRPr/>
            </a:pPr>
            <a:r>
              <a:rPr lang="en-US" sz="2000" dirty="0" smtClean="0">
                <a:solidFill>
                  <a:srgbClr val="FF0000"/>
                </a:solidFill>
              </a:rPr>
              <a:t>Experimental error and threshold voltage characterization </a:t>
            </a:r>
            <a:r>
              <a:rPr lang="en-US" sz="1600" b="1" dirty="0" smtClean="0">
                <a:solidFill>
                  <a:schemeClr val="accent2">
                    <a:lumMod val="75000"/>
                  </a:schemeClr>
                </a:solidFill>
              </a:rPr>
              <a:t>[DATE’12&amp;13]</a:t>
            </a:r>
          </a:p>
          <a:p>
            <a:pPr lvl="1">
              <a:buFont typeface="Wingdings" pitchFamily="2" charset="2"/>
              <a:buChar char="q"/>
              <a:defRPr/>
            </a:pPr>
            <a:r>
              <a:rPr lang="en-US" sz="2000" dirty="0" smtClean="0">
                <a:solidFill>
                  <a:srgbClr val="FF0000"/>
                </a:solidFill>
              </a:rPr>
              <a:t>Retention-aware error management </a:t>
            </a:r>
            <a:r>
              <a:rPr lang="en-US" sz="1600" b="1" dirty="0" smtClean="0">
                <a:solidFill>
                  <a:srgbClr val="3B812F">
                    <a:lumMod val="75000"/>
                  </a:srgbClr>
                </a:solidFill>
                <a:ea typeface="+mn-ea"/>
                <a:cs typeface="+mn-cs"/>
              </a:rPr>
              <a:t>[ICCD’12</a:t>
            </a:r>
            <a:r>
              <a:rPr lang="en-US" sz="1600" b="1" dirty="0">
                <a:solidFill>
                  <a:srgbClr val="3B812F">
                    <a:lumMod val="75000"/>
                  </a:srgbClr>
                </a:solidFill>
                <a:ea typeface="+mn-ea"/>
                <a:cs typeface="+mn-cs"/>
              </a:rPr>
              <a:t>]</a:t>
            </a:r>
            <a:endParaRPr lang="en-US" sz="2000" dirty="0" smtClean="0"/>
          </a:p>
          <a:p>
            <a:pPr lvl="1">
              <a:buFont typeface="Wingdings" pitchFamily="2" charset="2"/>
              <a:buChar char="q"/>
              <a:defRPr/>
            </a:pPr>
            <a:r>
              <a:rPr lang="en-US" sz="2000" dirty="0" smtClean="0">
                <a:solidFill>
                  <a:srgbClr val="FF0000"/>
                </a:solidFill>
              </a:rPr>
              <a:t>Program interference analysis and read reference V prediction </a:t>
            </a:r>
            <a:r>
              <a:rPr lang="en-US" sz="1600" b="1" dirty="0" smtClean="0">
                <a:solidFill>
                  <a:srgbClr val="3B812F">
                    <a:lumMod val="75000"/>
                  </a:srgbClr>
                </a:solidFill>
                <a:ea typeface="+mn-ea"/>
                <a:cs typeface="+mn-cs"/>
              </a:rPr>
              <a:t>[ICCD’13]</a:t>
            </a:r>
            <a:endParaRPr lang="en-US" sz="2000" dirty="0" smtClean="0"/>
          </a:p>
          <a:p>
            <a:pPr lvl="1">
              <a:buFont typeface="Wingdings" pitchFamily="2" charset="2"/>
              <a:buChar char="q"/>
              <a:defRPr/>
            </a:pPr>
            <a:r>
              <a:rPr lang="en-US" sz="2000" dirty="0" smtClean="0">
                <a:solidFill>
                  <a:srgbClr val="FF0000"/>
                </a:solidFill>
              </a:rPr>
              <a:t>Neighbor-assisted error correction </a:t>
            </a:r>
            <a:r>
              <a:rPr lang="en-US" sz="1600" b="1" dirty="0" smtClean="0">
                <a:solidFill>
                  <a:srgbClr val="3B812F">
                    <a:lumMod val="75000"/>
                  </a:srgbClr>
                </a:solidFill>
                <a:ea typeface="+mn-ea"/>
                <a:cs typeface="+mn-cs"/>
              </a:rPr>
              <a:t>[SIGMETRICS’14]</a:t>
            </a:r>
            <a:endParaRPr lang="en-US" sz="2000" dirty="0"/>
          </a:p>
        </p:txBody>
      </p:sp>
      <p:sp>
        <p:nvSpPr>
          <p:cNvPr id="19149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6734C0-FEE6-C04D-9F27-8D134132CC2F}" type="slidenum">
              <a:rPr lang="en-US" sz="1600">
                <a:solidFill>
                  <a:srgbClr val="000000"/>
                </a:solidFill>
                <a:latin typeface="Garamond" charset="0"/>
              </a:rPr>
              <a:pPr eaLnBrk="1" hangingPunct="1"/>
              <a:t>136</a:t>
            </a:fld>
            <a:endParaRPr lang="en-US" sz="1600">
              <a:solidFill>
                <a:srgbClr val="000000"/>
              </a:solidFill>
              <a:latin typeface="Garamond" charset="0"/>
            </a:endParaRPr>
          </a:p>
        </p:txBody>
      </p:sp>
      <p:pic>
        <p:nvPicPr>
          <p:cNvPr id="191492"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4521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atin typeface="Garamond" charset="0"/>
                <a:ea typeface="ＭＳ Ｐゴシック" charset="0"/>
                <a:cs typeface="ＭＳ Ｐゴシック" charset="0"/>
              </a:rPr>
              <a:t>Charge vs. Resistive Memories</a:t>
            </a:r>
          </a:p>
        </p:txBody>
      </p:sp>
      <p:sp>
        <p:nvSpPr>
          <p:cNvPr id="38915"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Charge Memory </a:t>
            </a:r>
            <a:r>
              <a:rPr lang="en-US" dirty="0">
                <a:latin typeface="Tahoma" charset="0"/>
                <a:ea typeface="ＭＳ Ｐゴシック" charset="0"/>
                <a:cs typeface="ＭＳ Ｐゴシック" charset="0"/>
              </a:rPr>
              <a:t>(e.g., DRAM, Flash)</a:t>
            </a:r>
          </a:p>
          <a:p>
            <a:pPr lvl="1"/>
            <a:r>
              <a:rPr lang="en-US" dirty="0">
                <a:latin typeface="Tahoma" charset="0"/>
                <a:ea typeface="ＭＳ Ｐゴシック" charset="0"/>
              </a:rPr>
              <a:t>Write data by </a:t>
            </a:r>
            <a:r>
              <a:rPr lang="en-US" dirty="0">
                <a:solidFill>
                  <a:srgbClr val="FF0000"/>
                </a:solidFill>
                <a:latin typeface="Tahoma" charset="0"/>
                <a:ea typeface="ＭＳ Ｐゴシック" charset="0"/>
              </a:rPr>
              <a:t>capturing charge Q</a:t>
            </a:r>
          </a:p>
          <a:p>
            <a:pPr lvl="1"/>
            <a:r>
              <a:rPr lang="en-US" dirty="0">
                <a:latin typeface="Tahoma" charset="0"/>
                <a:ea typeface="ＭＳ Ｐゴシック" charset="0"/>
              </a:rPr>
              <a:t>Read data by </a:t>
            </a:r>
            <a:r>
              <a:rPr lang="en-US" dirty="0">
                <a:solidFill>
                  <a:srgbClr val="FF0000"/>
                </a:solidFill>
                <a:latin typeface="Tahoma" charset="0"/>
                <a:ea typeface="ＭＳ Ｐゴシック" charset="0"/>
              </a:rPr>
              <a:t>detecting voltage V</a:t>
            </a:r>
          </a:p>
          <a:p>
            <a:pPr lvl="1"/>
            <a:endParaRPr lang="en-US" dirty="0">
              <a:latin typeface="Tahoma" charset="0"/>
              <a:ea typeface="ＭＳ Ｐゴシック" charset="0"/>
            </a:endParaRP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Resistive Memory </a:t>
            </a:r>
            <a:r>
              <a:rPr lang="en-US" dirty="0">
                <a:latin typeface="Tahoma" charset="0"/>
                <a:ea typeface="ＭＳ Ｐゴシック" charset="0"/>
                <a:cs typeface="ＭＳ Ｐゴシック" charset="0"/>
              </a:rPr>
              <a:t>(e.g., PCM, STT-MRAM, </a:t>
            </a:r>
            <a:r>
              <a:rPr lang="en-US" dirty="0" err="1">
                <a:latin typeface="Tahoma" charset="0"/>
                <a:ea typeface="ＭＳ Ｐゴシック" charset="0"/>
                <a:cs typeface="ＭＳ Ｐゴシック" charset="0"/>
              </a:rPr>
              <a:t>memristors</a:t>
            </a:r>
            <a:r>
              <a:rPr lang="en-US" dirty="0">
                <a:latin typeface="Tahoma" charset="0"/>
                <a:ea typeface="ＭＳ Ｐゴシック" charset="0"/>
                <a:cs typeface="ＭＳ Ｐゴシック" charset="0"/>
              </a:rPr>
              <a:t>)</a:t>
            </a:r>
          </a:p>
          <a:p>
            <a:pPr lvl="1"/>
            <a:r>
              <a:rPr lang="en-US" dirty="0">
                <a:latin typeface="Tahoma" charset="0"/>
                <a:ea typeface="ＭＳ Ｐゴシック" charset="0"/>
              </a:rPr>
              <a:t>Write data by </a:t>
            </a:r>
            <a:r>
              <a:rPr lang="en-US" dirty="0">
                <a:solidFill>
                  <a:srgbClr val="FF0000"/>
                </a:solidFill>
                <a:latin typeface="Tahoma" charset="0"/>
                <a:ea typeface="ＭＳ Ｐゴシック" charset="0"/>
              </a:rPr>
              <a:t>pulsing current </a:t>
            </a:r>
            <a:r>
              <a:rPr lang="en-US" dirty="0" err="1">
                <a:solidFill>
                  <a:srgbClr val="FF0000"/>
                </a:solidFill>
                <a:latin typeface="Tahoma" charset="0"/>
                <a:ea typeface="ＭＳ Ｐゴシック" charset="0"/>
              </a:rPr>
              <a:t>dQ</a:t>
            </a:r>
            <a:r>
              <a:rPr lang="en-US" dirty="0">
                <a:solidFill>
                  <a:srgbClr val="FF0000"/>
                </a:solidFill>
                <a:latin typeface="Tahoma" charset="0"/>
                <a:ea typeface="ＭＳ Ｐゴシック" charset="0"/>
              </a:rPr>
              <a:t>/</a:t>
            </a:r>
            <a:r>
              <a:rPr lang="en-US" dirty="0" err="1">
                <a:solidFill>
                  <a:srgbClr val="FF0000"/>
                </a:solidFill>
                <a:latin typeface="Tahoma" charset="0"/>
                <a:ea typeface="ＭＳ Ｐゴシック" charset="0"/>
              </a:rPr>
              <a:t>dt</a:t>
            </a:r>
            <a:endParaRPr lang="en-US" dirty="0">
              <a:solidFill>
                <a:srgbClr val="FF0000"/>
              </a:solidFill>
              <a:latin typeface="Tahoma" charset="0"/>
              <a:ea typeface="ＭＳ Ｐゴシック" charset="0"/>
            </a:endParaRPr>
          </a:p>
          <a:p>
            <a:pPr lvl="1"/>
            <a:r>
              <a:rPr lang="en-US" dirty="0">
                <a:latin typeface="Tahoma" charset="0"/>
                <a:ea typeface="ＭＳ Ｐゴシック" charset="0"/>
              </a:rPr>
              <a:t>Read data by </a:t>
            </a:r>
            <a:r>
              <a:rPr lang="en-US" dirty="0">
                <a:solidFill>
                  <a:srgbClr val="FF0000"/>
                </a:solidFill>
                <a:latin typeface="Tahoma" charset="0"/>
                <a:ea typeface="ＭＳ Ｐゴシック" charset="0"/>
              </a:rPr>
              <a:t>detecting resistance R </a:t>
            </a:r>
          </a:p>
        </p:txBody>
      </p:sp>
      <p:sp>
        <p:nvSpPr>
          <p:cNvPr id="3891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1650DB3-29A2-714E-810A-FBE1E1392B9C}" type="slidenum">
              <a:rPr lang="en-US" sz="1600">
                <a:solidFill>
                  <a:srgbClr val="000000"/>
                </a:solidFill>
                <a:latin typeface="Garamond" charset="0"/>
              </a:rPr>
              <a:pPr eaLnBrk="1" hangingPunct="1"/>
              <a:t>137</a:t>
            </a:fld>
            <a:endParaRPr lang="en-US" sz="1600">
              <a:solidFill>
                <a:srgbClr val="000000"/>
              </a:solidFill>
              <a:latin typeface="Garamond" charset="0"/>
            </a:endParaRPr>
          </a:p>
        </p:txBody>
      </p:sp>
    </p:spTree>
    <p:extLst>
      <p:ext uri="{BB962C8B-B14F-4D97-AF65-F5344CB8AC3E}">
        <p14:creationId xmlns:p14="http://schemas.microsoft.com/office/powerpoint/2010/main" val="41485068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91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9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fld id="{481389B1-16D0-EE4E-960B-3BEB333B27E2}" type="slidenum">
              <a:rPr lang="en-US" smtClean="0"/>
              <a:pPr/>
              <a:t>138</a:t>
            </a:fld>
            <a:endParaRPr lang="en-US"/>
          </a:p>
        </p:txBody>
      </p:sp>
      <p:pic>
        <p:nvPicPr>
          <p:cNvPr id="5" name="Picture 4"/>
          <p:cNvPicPr>
            <a:picLocks noChangeAspect="1"/>
          </p:cNvPicPr>
          <p:nvPr/>
        </p:nvPicPr>
        <p:blipFill>
          <a:blip r:embed="rId2"/>
          <a:stretch>
            <a:fillRect/>
          </a:stretch>
        </p:blipFill>
        <p:spPr>
          <a:xfrm>
            <a:off x="406400" y="152400"/>
            <a:ext cx="8318500" cy="6553200"/>
          </a:xfrm>
          <a:prstGeom prst="rect">
            <a:avLst/>
          </a:prstGeom>
        </p:spPr>
      </p:pic>
    </p:spTree>
    <p:extLst>
      <p:ext uri="{BB962C8B-B14F-4D97-AF65-F5344CB8AC3E}">
        <p14:creationId xmlns:p14="http://schemas.microsoft.com/office/powerpoint/2010/main" val="19767500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smtClean="0"/>
              <a:t>DRAM vs. PCM: An Observation</a:t>
            </a:r>
            <a:endParaRPr lang="en-US" sz="3600" dirty="0"/>
          </a:p>
        </p:txBody>
      </p:sp>
      <p:sp>
        <p:nvSpPr>
          <p:cNvPr id="3" name="Content Placeholder 2"/>
          <p:cNvSpPr>
            <a:spLocks noGrp="1"/>
          </p:cNvSpPr>
          <p:nvPr>
            <p:ph idx="1"/>
          </p:nvPr>
        </p:nvSpPr>
        <p:spPr>
          <a:xfrm>
            <a:off x="228600" y="997527"/>
            <a:ext cx="8915400" cy="5193723"/>
          </a:xfrm>
        </p:spPr>
        <p:txBody>
          <a:bodyPr/>
          <a:lstStyle/>
          <a:p>
            <a:r>
              <a:rPr lang="en-US" sz="2200" dirty="0" smtClean="0">
                <a:sym typeface="Wingdings" charset="0"/>
              </a:rPr>
              <a:t>Row buffers are the same in DRAM and PCM</a:t>
            </a:r>
          </a:p>
          <a:p>
            <a:r>
              <a:rPr lang="en-US" sz="2200" dirty="0" smtClean="0"/>
              <a:t>Row </a:t>
            </a:r>
            <a:r>
              <a:rPr lang="en-US" sz="2200" dirty="0"/>
              <a:t>buffer </a:t>
            </a:r>
            <a:r>
              <a:rPr lang="en-US" sz="2200" dirty="0">
                <a:solidFill>
                  <a:srgbClr val="0000FF"/>
                </a:solidFill>
              </a:rPr>
              <a:t>hit</a:t>
            </a:r>
            <a:r>
              <a:rPr lang="en-US" sz="2200" dirty="0">
                <a:solidFill>
                  <a:srgbClr val="008000"/>
                </a:solidFill>
              </a:rPr>
              <a:t> </a:t>
            </a:r>
            <a:r>
              <a:rPr lang="en-US" sz="2200" dirty="0"/>
              <a:t>latency </a:t>
            </a:r>
            <a:r>
              <a:rPr lang="en-US" sz="2200" b="1" dirty="0">
                <a:solidFill>
                  <a:srgbClr val="0000FF"/>
                </a:solidFill>
              </a:rPr>
              <a:t>same</a:t>
            </a:r>
            <a:r>
              <a:rPr lang="en-US" sz="2200" dirty="0">
                <a:solidFill>
                  <a:srgbClr val="0000FF"/>
                </a:solidFill>
              </a:rPr>
              <a:t> </a:t>
            </a:r>
            <a:r>
              <a:rPr lang="en-US" sz="2200" dirty="0"/>
              <a:t>in DRAM and </a:t>
            </a:r>
            <a:r>
              <a:rPr lang="en-US" sz="2200" dirty="0" smtClean="0"/>
              <a:t>PCM</a:t>
            </a:r>
          </a:p>
          <a:p>
            <a:r>
              <a:rPr lang="en-US" sz="2200" dirty="0" smtClean="0"/>
              <a:t>Row </a:t>
            </a:r>
            <a:r>
              <a:rPr lang="en-US" sz="2200" dirty="0"/>
              <a:t>buffer </a:t>
            </a:r>
            <a:r>
              <a:rPr lang="en-US" sz="2200" dirty="0">
                <a:solidFill>
                  <a:srgbClr val="FF0000"/>
                </a:solidFill>
              </a:rPr>
              <a:t>miss </a:t>
            </a:r>
            <a:r>
              <a:rPr lang="en-US" sz="2200" dirty="0"/>
              <a:t>latency </a:t>
            </a:r>
            <a:r>
              <a:rPr lang="en-US" sz="2200" b="1" dirty="0">
                <a:solidFill>
                  <a:srgbClr val="FF0000"/>
                </a:solidFill>
              </a:rPr>
              <a:t>small </a:t>
            </a:r>
            <a:r>
              <a:rPr lang="en-US" sz="2200" dirty="0"/>
              <a:t>in </a:t>
            </a:r>
            <a:r>
              <a:rPr lang="en-US" sz="2200" dirty="0" smtClean="0"/>
              <a:t>DRAM, </a:t>
            </a:r>
            <a:r>
              <a:rPr lang="en-US" sz="2200" b="1" dirty="0" smtClean="0">
                <a:solidFill>
                  <a:srgbClr val="FF0000"/>
                </a:solidFill>
              </a:rPr>
              <a:t>large </a:t>
            </a:r>
            <a:r>
              <a:rPr lang="en-US" sz="2200" dirty="0"/>
              <a:t>in PCM</a:t>
            </a:r>
          </a:p>
          <a:p>
            <a:endParaRPr lang="en-US" sz="2200" dirty="0">
              <a:latin typeface="Tahoma" charset="0"/>
              <a:sym typeface="Wingdings" charset="0"/>
            </a:endParaRPr>
          </a:p>
          <a:p>
            <a:endParaRPr lang="en-US" dirty="0" smtClean="0"/>
          </a:p>
          <a:p>
            <a:endParaRPr lang="en-US" dirty="0"/>
          </a:p>
          <a:p>
            <a:endParaRPr lang="en-US" dirty="0" smtClean="0"/>
          </a:p>
          <a:p>
            <a:endParaRPr lang="en-US" dirty="0"/>
          </a:p>
          <a:p>
            <a:pPr marL="0" indent="0">
              <a:buNone/>
            </a:pPr>
            <a:endParaRPr lang="en-US" dirty="0" smtClean="0"/>
          </a:p>
          <a:p>
            <a:pPr marL="0" indent="0">
              <a:buNone/>
            </a:pPr>
            <a:endParaRPr lang="en-US" dirty="0" smtClean="0"/>
          </a:p>
          <a:p>
            <a:pPr marL="0" indent="0">
              <a:buNone/>
            </a:pPr>
            <a:endParaRPr lang="en-US" sz="2000" dirty="0"/>
          </a:p>
          <a:p>
            <a:r>
              <a:rPr lang="en-US" sz="2200" dirty="0" smtClean="0"/>
              <a:t>Accessing the row buffer in PCM is fast</a:t>
            </a:r>
          </a:p>
          <a:p>
            <a:r>
              <a:rPr lang="en-US" sz="2200" dirty="0" smtClean="0"/>
              <a:t>What incurs high latency is the PCM array access </a:t>
            </a:r>
            <a:r>
              <a:rPr lang="en-US" sz="2200" dirty="0" smtClean="0">
                <a:sym typeface="Wingdings"/>
              </a:rPr>
              <a:t> avoid this</a:t>
            </a:r>
            <a:endParaRPr lang="en-US" sz="2200"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139</a:t>
            </a:fld>
            <a:endParaRPr lang="en-US" dirty="0"/>
          </a:p>
        </p:txBody>
      </p:sp>
      <p:sp>
        <p:nvSpPr>
          <p:cNvPr id="5" name="Rectangle 4"/>
          <p:cNvSpPr/>
          <p:nvPr/>
        </p:nvSpPr>
        <p:spPr>
          <a:xfrm>
            <a:off x="3720290" y="2348880"/>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ahoma"/>
              </a:rPr>
              <a:t>CPU</a:t>
            </a:r>
            <a:endParaRPr lang="en-US" sz="2400" dirty="0">
              <a:solidFill>
                <a:srgbClr val="FFFFFF"/>
              </a:solidFill>
              <a:latin typeface="Tahoma"/>
            </a:endParaRPr>
          </a:p>
        </p:txBody>
      </p:sp>
      <p:sp>
        <p:nvSpPr>
          <p:cNvPr id="6" name="Rectangle 5"/>
          <p:cNvSpPr/>
          <p:nvPr/>
        </p:nvSpPr>
        <p:spPr>
          <a:xfrm>
            <a:off x="3720290" y="3343211"/>
            <a:ext cx="792087"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solidFill>
                  <a:srgbClr val="000000"/>
                </a:solidFill>
                <a:latin typeface="Tahoma"/>
              </a:rPr>
              <a:t>DRAMCtrl</a:t>
            </a:r>
            <a:endParaRPr lang="en-US" dirty="0">
              <a:solidFill>
                <a:srgbClr val="000000"/>
              </a:solidFill>
              <a:latin typeface="Tahoma"/>
            </a:endParaRPr>
          </a:p>
        </p:txBody>
      </p:sp>
      <p:sp>
        <p:nvSpPr>
          <p:cNvPr id="12" name="Rectangle 11"/>
          <p:cNvSpPr/>
          <p:nvPr/>
        </p:nvSpPr>
        <p:spPr>
          <a:xfrm>
            <a:off x="4512378" y="3341693"/>
            <a:ext cx="735381"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303030"/>
                </a:solidFill>
                <a:latin typeface="Tahoma"/>
              </a:rPr>
              <a:t>PCM Ctrl</a:t>
            </a:r>
            <a:endParaRPr lang="en-US" dirty="0">
              <a:solidFill>
                <a:srgbClr val="303030"/>
              </a:solidFill>
              <a:latin typeface="Tahoma"/>
            </a:endParaRPr>
          </a:p>
        </p:txBody>
      </p:sp>
      <p:cxnSp>
        <p:nvCxnSpPr>
          <p:cNvPr id="16" name="Straight Connector 7"/>
          <p:cNvCxnSpPr>
            <a:endCxn id="17" idx="3"/>
          </p:cNvCxnSpPr>
          <p:nvPr/>
        </p:nvCxnSpPr>
        <p:spPr>
          <a:xfrm rot="5400000">
            <a:off x="3660651" y="4095220"/>
            <a:ext cx="589756" cy="207963"/>
          </a:xfrm>
          <a:prstGeom prst="bentConnector2">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186135" y="4097998"/>
            <a:ext cx="2665412" cy="7921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effectLst>
                <a:outerShdw blurRad="38100" dist="38100" dir="2700000" algn="tl">
                  <a:srgbClr val="000000">
                    <a:alpha val="43137"/>
                  </a:srgbClr>
                </a:outerShdw>
              </a:effectLst>
              <a:latin typeface="Tahoma"/>
            </a:endParaRPr>
          </a:p>
        </p:txBody>
      </p:sp>
      <p:sp>
        <p:nvSpPr>
          <p:cNvPr id="18" name="Rectangle 17"/>
          <p:cNvSpPr/>
          <p:nvPr/>
        </p:nvSpPr>
        <p:spPr>
          <a:xfrm>
            <a:off x="5146947" y="4097998"/>
            <a:ext cx="2665413" cy="7921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effectLst>
                <a:outerShdw blurRad="38100" dist="38100" dir="2700000" algn="tl">
                  <a:srgbClr val="000000">
                    <a:alpha val="43137"/>
                  </a:srgbClr>
                </a:outerShdw>
              </a:effectLst>
              <a:latin typeface="Tahoma"/>
            </a:endParaRPr>
          </a:p>
        </p:txBody>
      </p:sp>
      <p:cxnSp>
        <p:nvCxnSpPr>
          <p:cNvPr id="19" name="Straight Connector 13"/>
          <p:cNvCxnSpPr>
            <a:endCxn id="18" idx="1"/>
          </p:cNvCxnSpPr>
          <p:nvPr/>
        </p:nvCxnSpPr>
        <p:spPr>
          <a:xfrm rot="16200000" flipH="1">
            <a:off x="4747293" y="4094425"/>
            <a:ext cx="591344" cy="207963"/>
          </a:xfrm>
          <a:prstGeom prst="bentConnector2">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262454" y="4175788"/>
            <a:ext cx="731717" cy="65246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2000" dirty="0" smtClean="0">
                <a:solidFill>
                  <a:srgbClr val="000000"/>
                </a:solidFill>
                <a:latin typeface="Tahoma"/>
              </a:rPr>
              <a:t>Bank</a:t>
            </a:r>
            <a:endParaRPr lang="en-US" sz="2000" dirty="0">
              <a:solidFill>
                <a:srgbClr val="000000"/>
              </a:solidFill>
              <a:latin typeface="Tahoma"/>
            </a:endParaRPr>
          </a:p>
        </p:txBody>
      </p:sp>
      <p:sp>
        <p:nvSpPr>
          <p:cNvPr id="24" name="Rectangle 23"/>
          <p:cNvSpPr/>
          <p:nvPr/>
        </p:nvSpPr>
        <p:spPr>
          <a:xfrm>
            <a:off x="3006598" y="4175788"/>
            <a:ext cx="731717" cy="65246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2000" dirty="0" smtClean="0">
                <a:solidFill>
                  <a:srgbClr val="000000"/>
                </a:solidFill>
                <a:latin typeface="Tahoma"/>
              </a:rPr>
              <a:t>Bank</a:t>
            </a:r>
            <a:endParaRPr lang="en-US" sz="2000" dirty="0">
              <a:solidFill>
                <a:srgbClr val="000000"/>
              </a:solidFill>
              <a:latin typeface="Tahoma"/>
            </a:endParaRPr>
          </a:p>
        </p:txBody>
      </p:sp>
      <p:sp>
        <p:nvSpPr>
          <p:cNvPr id="25" name="Rectangle 24"/>
          <p:cNvSpPr/>
          <p:nvPr/>
        </p:nvSpPr>
        <p:spPr>
          <a:xfrm>
            <a:off x="1262454" y="4175788"/>
            <a:ext cx="731717" cy="13335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sz="1600" dirty="0">
              <a:solidFill>
                <a:srgbClr val="000000"/>
              </a:solidFill>
              <a:latin typeface="Tahoma"/>
            </a:endParaRPr>
          </a:p>
        </p:txBody>
      </p:sp>
      <p:cxnSp>
        <p:nvCxnSpPr>
          <p:cNvPr id="26" name="Straight Connector 25"/>
          <p:cNvCxnSpPr>
            <a:stCxn id="25" idx="0"/>
          </p:cNvCxnSpPr>
          <p:nvPr/>
        </p:nvCxnSpPr>
        <p:spPr>
          <a:xfrm flipH="1" flipV="1">
            <a:off x="1428236" y="3794389"/>
            <a:ext cx="200077" cy="381399"/>
          </a:xfrm>
          <a:prstGeom prst="line">
            <a:avLst/>
          </a:prstGeom>
        </p:spPr>
        <p:style>
          <a:lnRef idx="2">
            <a:schemeClr val="dk1"/>
          </a:lnRef>
          <a:fillRef idx="0">
            <a:schemeClr val="dk1"/>
          </a:fillRef>
          <a:effectRef idx="1">
            <a:schemeClr val="dk1"/>
          </a:effectRef>
          <a:fontRef idx="minor">
            <a:schemeClr val="tx1"/>
          </a:fontRef>
        </p:style>
      </p:cxnSp>
      <p:sp>
        <p:nvSpPr>
          <p:cNvPr id="27" name="Rectangle 26"/>
          <p:cNvSpPr/>
          <p:nvPr/>
        </p:nvSpPr>
        <p:spPr>
          <a:xfrm>
            <a:off x="3006598" y="4175788"/>
            <a:ext cx="731717" cy="13335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sz="1600" dirty="0">
              <a:solidFill>
                <a:srgbClr val="000000"/>
              </a:solidFill>
              <a:latin typeface="Tahoma"/>
            </a:endParaRPr>
          </a:p>
        </p:txBody>
      </p:sp>
      <p:sp>
        <p:nvSpPr>
          <p:cNvPr id="28" name="Rectangle 27"/>
          <p:cNvSpPr/>
          <p:nvPr/>
        </p:nvSpPr>
        <p:spPr>
          <a:xfrm>
            <a:off x="5241249" y="4175788"/>
            <a:ext cx="731717" cy="65246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2000" dirty="0" smtClean="0">
                <a:solidFill>
                  <a:srgbClr val="000000"/>
                </a:solidFill>
                <a:latin typeface="Tahoma"/>
              </a:rPr>
              <a:t>Bank</a:t>
            </a:r>
            <a:endParaRPr lang="en-US" sz="2000" dirty="0">
              <a:solidFill>
                <a:srgbClr val="000000"/>
              </a:solidFill>
              <a:latin typeface="Tahoma"/>
            </a:endParaRPr>
          </a:p>
        </p:txBody>
      </p:sp>
      <p:sp>
        <p:nvSpPr>
          <p:cNvPr id="29" name="Rectangle 28"/>
          <p:cNvSpPr/>
          <p:nvPr/>
        </p:nvSpPr>
        <p:spPr>
          <a:xfrm>
            <a:off x="6985393" y="4175788"/>
            <a:ext cx="731717" cy="65246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2000" dirty="0" smtClean="0">
                <a:solidFill>
                  <a:srgbClr val="000000"/>
                </a:solidFill>
                <a:latin typeface="Tahoma"/>
              </a:rPr>
              <a:t>Bank</a:t>
            </a:r>
            <a:endParaRPr lang="en-US" sz="2000" dirty="0">
              <a:solidFill>
                <a:srgbClr val="000000"/>
              </a:solidFill>
              <a:latin typeface="Tahoma"/>
            </a:endParaRPr>
          </a:p>
        </p:txBody>
      </p:sp>
      <p:sp>
        <p:nvSpPr>
          <p:cNvPr id="30" name="Rectangle 29"/>
          <p:cNvSpPr/>
          <p:nvPr/>
        </p:nvSpPr>
        <p:spPr>
          <a:xfrm>
            <a:off x="5241249" y="4175788"/>
            <a:ext cx="731717" cy="13335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sz="1600" dirty="0">
              <a:solidFill>
                <a:srgbClr val="000000"/>
              </a:solidFill>
              <a:latin typeface="Tahoma"/>
            </a:endParaRPr>
          </a:p>
        </p:txBody>
      </p:sp>
      <p:sp>
        <p:nvSpPr>
          <p:cNvPr id="31" name="Rectangle 30"/>
          <p:cNvSpPr/>
          <p:nvPr/>
        </p:nvSpPr>
        <p:spPr>
          <a:xfrm>
            <a:off x="6985393" y="4175788"/>
            <a:ext cx="731717" cy="13335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sz="1600" dirty="0">
              <a:solidFill>
                <a:srgbClr val="000000"/>
              </a:solidFill>
              <a:latin typeface="Tahoma"/>
            </a:endParaRPr>
          </a:p>
        </p:txBody>
      </p:sp>
      <p:sp>
        <p:nvSpPr>
          <p:cNvPr id="32" name="Oval 31"/>
          <p:cNvSpPr/>
          <p:nvPr/>
        </p:nvSpPr>
        <p:spPr>
          <a:xfrm>
            <a:off x="2149747" y="4447512"/>
            <a:ext cx="93133" cy="931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FFFF"/>
              </a:solidFill>
              <a:latin typeface="Tahoma"/>
            </a:endParaRPr>
          </a:p>
        </p:txBody>
      </p:sp>
      <p:sp>
        <p:nvSpPr>
          <p:cNvPr id="33" name="Oval 32"/>
          <p:cNvSpPr/>
          <p:nvPr/>
        </p:nvSpPr>
        <p:spPr>
          <a:xfrm>
            <a:off x="2455605" y="4447512"/>
            <a:ext cx="93133" cy="931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FFFF"/>
              </a:solidFill>
              <a:latin typeface="Tahoma"/>
            </a:endParaRPr>
          </a:p>
        </p:txBody>
      </p:sp>
      <p:sp>
        <p:nvSpPr>
          <p:cNvPr id="34" name="Oval 33"/>
          <p:cNvSpPr/>
          <p:nvPr/>
        </p:nvSpPr>
        <p:spPr>
          <a:xfrm>
            <a:off x="2766754" y="4447512"/>
            <a:ext cx="93133" cy="931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FFFF"/>
              </a:solidFill>
              <a:latin typeface="Tahoma"/>
            </a:endParaRPr>
          </a:p>
        </p:txBody>
      </p:sp>
      <p:sp>
        <p:nvSpPr>
          <p:cNvPr id="35" name="Oval 34"/>
          <p:cNvSpPr/>
          <p:nvPr/>
        </p:nvSpPr>
        <p:spPr>
          <a:xfrm>
            <a:off x="6120614" y="4447512"/>
            <a:ext cx="93133" cy="931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FFFF"/>
              </a:solidFill>
              <a:latin typeface="Tahoma"/>
            </a:endParaRPr>
          </a:p>
        </p:txBody>
      </p:sp>
      <p:sp>
        <p:nvSpPr>
          <p:cNvPr id="36" name="Oval 35"/>
          <p:cNvSpPr/>
          <p:nvPr/>
        </p:nvSpPr>
        <p:spPr>
          <a:xfrm>
            <a:off x="6426472" y="4447512"/>
            <a:ext cx="93133" cy="931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FFFF"/>
              </a:solidFill>
              <a:latin typeface="Tahoma"/>
            </a:endParaRPr>
          </a:p>
        </p:txBody>
      </p:sp>
      <p:sp>
        <p:nvSpPr>
          <p:cNvPr id="37" name="Oval 36"/>
          <p:cNvSpPr/>
          <p:nvPr/>
        </p:nvSpPr>
        <p:spPr>
          <a:xfrm>
            <a:off x="6737621" y="4447512"/>
            <a:ext cx="93133" cy="931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FFFF"/>
              </a:solidFill>
              <a:latin typeface="Tahoma"/>
            </a:endParaRPr>
          </a:p>
        </p:txBody>
      </p:sp>
      <p:sp>
        <p:nvSpPr>
          <p:cNvPr id="38" name="TextBox 26"/>
          <p:cNvSpPr txBox="1">
            <a:spLocks noChangeArrowheads="1"/>
          </p:cNvSpPr>
          <p:nvPr/>
        </p:nvSpPr>
        <p:spPr bwMode="auto">
          <a:xfrm>
            <a:off x="435247" y="3472586"/>
            <a:ext cx="13284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000" dirty="0" smtClean="0">
                <a:solidFill>
                  <a:srgbClr val="000000"/>
                </a:solidFill>
              </a:rPr>
              <a:t>Row buffer</a:t>
            </a:r>
            <a:endParaRPr lang="en-US" sz="2000" dirty="0">
              <a:solidFill>
                <a:srgbClr val="000000"/>
              </a:solidFill>
            </a:endParaRPr>
          </a:p>
        </p:txBody>
      </p:sp>
      <p:sp>
        <p:nvSpPr>
          <p:cNvPr id="39" name="TextBox 38"/>
          <p:cNvSpPr txBox="1"/>
          <p:nvPr/>
        </p:nvSpPr>
        <p:spPr>
          <a:xfrm>
            <a:off x="1786446" y="3754534"/>
            <a:ext cx="1489410" cy="369332"/>
          </a:xfrm>
          <a:prstGeom prst="rect">
            <a:avLst/>
          </a:prstGeom>
          <a:noFill/>
        </p:spPr>
        <p:txBody>
          <a:bodyPr wrap="none" rtlCol="0">
            <a:spAutoFit/>
          </a:bodyPr>
          <a:lstStyle/>
          <a:p>
            <a:r>
              <a:rPr lang="en-US" dirty="0" smtClean="0">
                <a:solidFill>
                  <a:srgbClr val="303030"/>
                </a:solidFill>
                <a:latin typeface="Tahoma"/>
              </a:rPr>
              <a:t>DRAM Cache</a:t>
            </a:r>
            <a:endParaRPr lang="en-US" dirty="0">
              <a:solidFill>
                <a:srgbClr val="303030"/>
              </a:solidFill>
              <a:latin typeface="Tahoma"/>
            </a:endParaRPr>
          </a:p>
        </p:txBody>
      </p:sp>
      <p:sp>
        <p:nvSpPr>
          <p:cNvPr id="40" name="TextBox 39"/>
          <p:cNvSpPr txBox="1"/>
          <p:nvPr/>
        </p:nvSpPr>
        <p:spPr>
          <a:xfrm>
            <a:off x="5508104" y="3717032"/>
            <a:ext cx="2069872" cy="369332"/>
          </a:xfrm>
          <a:prstGeom prst="rect">
            <a:avLst/>
          </a:prstGeom>
          <a:noFill/>
        </p:spPr>
        <p:txBody>
          <a:bodyPr wrap="none" rtlCol="0">
            <a:spAutoFit/>
          </a:bodyPr>
          <a:lstStyle/>
          <a:p>
            <a:r>
              <a:rPr lang="en-US" dirty="0" smtClean="0">
                <a:solidFill>
                  <a:srgbClr val="303030"/>
                </a:solidFill>
                <a:latin typeface="Tahoma"/>
              </a:rPr>
              <a:t>PCM Main Memory</a:t>
            </a:r>
            <a:endParaRPr lang="en-US" dirty="0">
              <a:solidFill>
                <a:srgbClr val="303030"/>
              </a:solidFill>
              <a:latin typeface="Tahoma"/>
            </a:endParaRPr>
          </a:p>
        </p:txBody>
      </p:sp>
      <p:sp>
        <p:nvSpPr>
          <p:cNvPr id="42" name="Rectangle 41"/>
          <p:cNvSpPr/>
          <p:nvPr/>
        </p:nvSpPr>
        <p:spPr>
          <a:xfrm>
            <a:off x="107504" y="4869160"/>
            <a:ext cx="4572000" cy="646331"/>
          </a:xfrm>
          <a:prstGeom prst="rect">
            <a:avLst/>
          </a:prstGeom>
        </p:spPr>
        <p:txBody>
          <a:bodyPr>
            <a:spAutoFit/>
          </a:bodyPr>
          <a:lstStyle/>
          <a:p>
            <a:pPr algn="ctr"/>
            <a:r>
              <a:rPr lang="en-US" dirty="0">
                <a:solidFill>
                  <a:srgbClr val="008000"/>
                </a:solidFill>
                <a:latin typeface="Tahoma"/>
              </a:rPr>
              <a:t>N ns row hit</a:t>
            </a:r>
          </a:p>
          <a:p>
            <a:pPr algn="ctr"/>
            <a:r>
              <a:rPr lang="en-US" dirty="0">
                <a:solidFill>
                  <a:srgbClr val="008000"/>
                </a:solidFill>
                <a:latin typeface="Tahoma"/>
              </a:rPr>
              <a:t>Fast row miss</a:t>
            </a:r>
            <a:endParaRPr lang="en-US" dirty="0">
              <a:solidFill>
                <a:srgbClr val="FF0000"/>
              </a:solidFill>
              <a:latin typeface="Tahoma"/>
            </a:endParaRPr>
          </a:p>
        </p:txBody>
      </p:sp>
      <p:sp>
        <p:nvSpPr>
          <p:cNvPr id="43" name="Rectangle 42"/>
          <p:cNvSpPr/>
          <p:nvPr/>
        </p:nvSpPr>
        <p:spPr>
          <a:xfrm>
            <a:off x="4211960" y="4869160"/>
            <a:ext cx="4572000" cy="646331"/>
          </a:xfrm>
          <a:prstGeom prst="rect">
            <a:avLst/>
          </a:prstGeom>
        </p:spPr>
        <p:txBody>
          <a:bodyPr>
            <a:spAutoFit/>
          </a:bodyPr>
          <a:lstStyle/>
          <a:p>
            <a:pPr algn="ctr"/>
            <a:r>
              <a:rPr lang="en-US" dirty="0">
                <a:solidFill>
                  <a:srgbClr val="008000"/>
                </a:solidFill>
                <a:latin typeface="Tahoma"/>
              </a:rPr>
              <a:t>N ns row hit</a:t>
            </a:r>
          </a:p>
          <a:p>
            <a:pPr algn="ctr"/>
            <a:r>
              <a:rPr lang="en-US" dirty="0">
                <a:solidFill>
                  <a:srgbClr val="FF0000"/>
                </a:solidFill>
                <a:latin typeface="Tahoma"/>
              </a:rPr>
              <a:t>Slow row miss</a:t>
            </a:r>
          </a:p>
        </p:txBody>
      </p:sp>
    </p:spTree>
    <p:extLst>
      <p:ext uri="{BB962C8B-B14F-4D97-AF65-F5344CB8AC3E}">
        <p14:creationId xmlns:p14="http://schemas.microsoft.com/office/powerpoint/2010/main" val="2697479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lvl="0"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lvl="0"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lvl="0"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lvl="0"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lvl="0"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lvl="0"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chemeClr val="accent1"/>
                </a:solidFill>
                <a:latin typeface="+mj-lt"/>
              </a:rPr>
              <a:t>A</a:t>
            </a:r>
            <a:r>
              <a:rPr lang="en-US" sz="4000" b="1" smtClean="0">
                <a:solidFill>
                  <a:schemeClr val="accent1"/>
                </a:solidFill>
                <a:latin typeface="+mj-lt"/>
              </a:rPr>
              <a:t> </a:t>
            </a:r>
            <a:r>
              <a:rPr lang="en-US" sz="3200" smtClean="0">
                <a:solidFill>
                  <a:schemeClr val="accent1"/>
                </a:solidFill>
                <a:latin typeface="+mj-lt"/>
              </a:rPr>
              <a:t>company</a:t>
            </a:r>
            <a:endParaRPr lang="en-US" sz="4000" smtClean="0">
              <a:solidFill>
                <a:schemeClr val="accent1"/>
              </a:solidFill>
              <a:latin typeface="+mj-l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chemeClr val="accent2"/>
                </a:solidFill>
                <a:latin typeface="+mj-lt"/>
              </a:rPr>
              <a:t>B</a:t>
            </a:r>
            <a:r>
              <a:rPr lang="en-US" sz="4000" smtClean="0">
                <a:solidFill>
                  <a:schemeClr val="accent2"/>
                </a:solidFill>
                <a:latin typeface="+mj-lt"/>
              </a:rPr>
              <a:t> </a:t>
            </a:r>
            <a:r>
              <a:rPr lang="en-US" sz="3200" smtClean="0">
                <a:solidFill>
                  <a:schemeClr val="accent2"/>
                </a:solidFill>
                <a:latin typeface="+mj-lt"/>
              </a:rPr>
              <a:t>company</a:t>
            </a:r>
            <a:endParaRPr lang="en-US" sz="4000" smtClean="0">
              <a:solidFill>
                <a:schemeClr val="accent2"/>
              </a:solidFill>
              <a:latin typeface="+mj-l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chemeClr val="accent6"/>
                </a:solidFill>
                <a:latin typeface="+mj-lt"/>
              </a:rPr>
              <a:t>C </a:t>
            </a:r>
            <a:r>
              <a:rPr lang="en-US" sz="3200" smtClean="0">
                <a:solidFill>
                  <a:schemeClr val="accent6"/>
                </a:solidFill>
                <a:latin typeface="+mj-lt"/>
              </a:rPr>
              <a:t>company</a:t>
            </a:r>
            <a:endParaRPr lang="en-US" sz="4000" smtClean="0">
              <a:solidFill>
                <a:schemeClr val="accent6"/>
              </a:solidFill>
              <a:latin typeface="+mj-l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chemeClr val="accent1"/>
                </a:solidFill>
                <a:latin typeface="+mj-lt"/>
                <a:cs typeface="Courier New" panose="02070309020205020404" pitchFamily="49" charset="0"/>
              </a:rPr>
              <a:t>Up to</a:t>
            </a:r>
          </a:p>
          <a:p>
            <a:pPr algn="ctr"/>
            <a:r>
              <a:rPr lang="en-US" sz="4400" b="1" dirty="0" smtClean="0">
                <a:solidFill>
                  <a:schemeClr val="accent1"/>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smtClean="0">
                <a:solidFill>
                  <a:schemeClr val="accent1"/>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smtClean="0">
                <a:solidFill>
                  <a:schemeClr val="accent1"/>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chemeClr val="accent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chemeClr val="accent1"/>
                </a:solidFill>
                <a:latin typeface="+mj-l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chemeClr val="accent2"/>
                </a:solidFill>
                <a:latin typeface="+mj-lt"/>
                <a:cs typeface="Courier New" panose="02070309020205020404" pitchFamily="49" charset="0"/>
              </a:rPr>
              <a:t>Up to</a:t>
            </a:r>
          </a:p>
          <a:p>
            <a:pPr algn="ctr"/>
            <a:r>
              <a:rPr lang="en-US" sz="4400" b="1" dirty="0" smtClean="0">
                <a:solidFill>
                  <a:schemeClr val="accent2"/>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smtClean="0">
                <a:solidFill>
                  <a:schemeClr val="accent2"/>
                </a:solidFill>
                <a:latin typeface="Cambria Math" panose="02040503050406030204" pitchFamily="18" charset="0"/>
                <a:ea typeface="Cambria Math" panose="02040503050406030204" pitchFamily="18" charset="0"/>
                <a:cs typeface="Courier New" panose="02070309020205020404" pitchFamily="49" charset="0"/>
              </a:rPr>
              <a:t>6</a:t>
            </a:r>
            <a:r>
              <a:rPr lang="en-US" sz="3600" dirty="0" smtClean="0">
                <a:solidFill>
                  <a:schemeClr val="accent2"/>
                </a:solidFill>
                <a:latin typeface="Cambria Math" panose="02040503050406030204" pitchFamily="18" charset="0"/>
                <a:ea typeface="Cambria Math" panose="02040503050406030204" pitchFamily="18" charset="0"/>
                <a:cs typeface="Courier New" panose="02070309020205020404" pitchFamily="49" charset="0"/>
              </a:rPr>
              <a:t/>
            </a:r>
            <a:br>
              <a:rPr lang="en-US" sz="3600" dirty="0" smtClean="0">
                <a:solidFill>
                  <a:schemeClr val="accent2"/>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chemeClr val="accent2"/>
                </a:solidFill>
                <a:latin typeface="+mj-l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chemeClr val="accent6"/>
                </a:solidFill>
                <a:latin typeface="+mj-lt"/>
                <a:cs typeface="Courier New" panose="02070309020205020404" pitchFamily="49" charset="0"/>
              </a:rPr>
              <a:t>Up to</a:t>
            </a:r>
          </a:p>
          <a:p>
            <a:pPr algn="ctr"/>
            <a:r>
              <a:rPr lang="en-US" sz="4400" b="1" dirty="0" smtClean="0">
                <a:solidFill>
                  <a:schemeClr val="accent6"/>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smtClean="0">
                <a:solidFill>
                  <a:schemeClr val="accent6"/>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smtClean="0">
                <a:solidFill>
                  <a:schemeClr val="accent6"/>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chemeClr val="accent6"/>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chemeClr val="accent6"/>
                </a:solidFill>
                <a:latin typeface="+mj-l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pPr/>
              <a:t>14</a:t>
            </a:fld>
            <a:endParaRPr lang="en-US"/>
          </a:p>
        </p:txBody>
      </p:sp>
      <p:sp>
        <p:nvSpPr>
          <p:cNvPr id="3" name="Rectangle 2"/>
          <p:cNvSpPr/>
          <p:nvPr/>
        </p:nvSpPr>
        <p:spPr>
          <a:xfrm>
            <a:off x="107504" y="6093296"/>
            <a:ext cx="8242270" cy="646331"/>
          </a:xfrm>
          <a:prstGeom prst="rect">
            <a:avLst/>
          </a:prstGeom>
        </p:spPr>
        <p:txBody>
          <a:bodyPr wrap="square">
            <a:spAutoFit/>
          </a:bodyPr>
          <a:lstStyle/>
          <a:p>
            <a:r>
              <a:rPr lang="en-US" dirty="0">
                <a:latin typeface="Tahoma" charset="0"/>
                <a:ea typeface="ＭＳ Ｐゴシック" charset="0"/>
                <a:cs typeface="ＭＳ Ｐゴシック" charset="0"/>
              </a:rPr>
              <a:t>Kim+, “</a:t>
            </a:r>
            <a:r>
              <a:rPr lang="en-US" dirty="0">
                <a:solidFill>
                  <a:srgbClr val="0000FF"/>
                </a:solidFill>
              </a:rPr>
              <a:t>Flipping Bits in Memory Without Accessing Them: An Experimental Study of DRAM Disturbance Errors</a:t>
            </a:r>
            <a:r>
              <a:rPr lang="en-US" dirty="0">
                <a:latin typeface="Tahoma" charset="0"/>
                <a:ea typeface="ＭＳ Ｐゴシック" charset="0"/>
                <a:cs typeface="ＭＳ Ｐゴシック" charset="0"/>
              </a:rPr>
              <a:t>,” ISCA 2014.</a:t>
            </a:r>
          </a:p>
        </p:txBody>
      </p:sp>
      <p:sp>
        <p:nvSpPr>
          <p:cNvPr id="48" name="Title 1"/>
          <p:cNvSpPr>
            <a:spLocks noGrp="1"/>
          </p:cNvSpPr>
          <p:nvPr>
            <p:ph type="title"/>
          </p:nvPr>
        </p:nvSpPr>
        <p:spPr>
          <a:xfrm>
            <a:off x="228600" y="-2738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Most DRAM Modules Are At Risk</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2562530083"/>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Row-Locality-Aware Data Placement</a:t>
            </a:r>
            <a:endParaRPr lang="en-US" dirty="0"/>
          </a:p>
        </p:txBody>
      </p:sp>
      <p:sp>
        <p:nvSpPr>
          <p:cNvPr id="3" name="Content Placeholder 2"/>
          <p:cNvSpPr>
            <a:spLocks noGrp="1"/>
          </p:cNvSpPr>
          <p:nvPr>
            <p:ph idx="1"/>
          </p:nvPr>
        </p:nvSpPr>
        <p:spPr/>
        <p:txBody>
          <a:bodyPr/>
          <a:lstStyle/>
          <a:p>
            <a:r>
              <a:rPr lang="en-US" sz="2200" dirty="0" smtClean="0"/>
              <a:t>Idea: </a:t>
            </a:r>
            <a:r>
              <a:rPr lang="en-US" sz="2200" dirty="0" smtClean="0">
                <a:solidFill>
                  <a:srgbClr val="0000FF"/>
                </a:solidFill>
              </a:rPr>
              <a:t>Cache in </a:t>
            </a:r>
            <a:r>
              <a:rPr lang="en-US" sz="2200" dirty="0">
                <a:solidFill>
                  <a:srgbClr val="0000FF"/>
                </a:solidFill>
              </a:rPr>
              <a:t>DRAM </a:t>
            </a:r>
            <a:r>
              <a:rPr lang="en-US" sz="2200" dirty="0" smtClean="0">
                <a:solidFill>
                  <a:srgbClr val="0000FF"/>
                </a:solidFill>
              </a:rPr>
              <a:t>only those rows that</a:t>
            </a:r>
            <a:endParaRPr lang="en-US" sz="2200" dirty="0">
              <a:solidFill>
                <a:srgbClr val="0000FF"/>
              </a:solidFill>
            </a:endParaRPr>
          </a:p>
          <a:p>
            <a:pPr lvl="1"/>
            <a:r>
              <a:rPr lang="en-US" sz="2000" dirty="0">
                <a:solidFill>
                  <a:srgbClr val="0000FF"/>
                </a:solidFill>
              </a:rPr>
              <a:t>Frequently </a:t>
            </a:r>
            <a:r>
              <a:rPr lang="en-US" sz="2000" dirty="0" smtClean="0">
                <a:solidFill>
                  <a:srgbClr val="0000FF"/>
                </a:solidFill>
              </a:rPr>
              <a:t>cause row </a:t>
            </a:r>
            <a:r>
              <a:rPr lang="en-US" sz="2000" dirty="0">
                <a:solidFill>
                  <a:srgbClr val="0000FF"/>
                </a:solidFill>
              </a:rPr>
              <a:t>buffer </a:t>
            </a:r>
            <a:r>
              <a:rPr lang="en-US" sz="2000" dirty="0" smtClean="0">
                <a:solidFill>
                  <a:srgbClr val="0000FF"/>
                </a:solidFill>
              </a:rPr>
              <a:t>conflicts </a:t>
            </a:r>
            <a:r>
              <a:rPr lang="en-US" sz="2000" dirty="0" smtClean="0">
                <a:sym typeface="Wingdings" charset="0"/>
              </a:rPr>
              <a:t> </a:t>
            </a:r>
            <a:r>
              <a:rPr lang="en-US" sz="2000" dirty="0"/>
              <a:t>because </a:t>
            </a:r>
            <a:r>
              <a:rPr lang="en-US" sz="2000" dirty="0" smtClean="0"/>
              <a:t>row-conflict latency </a:t>
            </a:r>
            <a:r>
              <a:rPr lang="en-US" sz="2000" dirty="0"/>
              <a:t>is smaller in DRAM</a:t>
            </a:r>
          </a:p>
          <a:p>
            <a:pPr lvl="1"/>
            <a:r>
              <a:rPr lang="en-US" sz="2000" dirty="0" smtClean="0">
                <a:solidFill>
                  <a:srgbClr val="0000FF"/>
                </a:solidFill>
              </a:rPr>
              <a:t>Are </a:t>
            </a:r>
            <a:r>
              <a:rPr lang="en-US" sz="2000" dirty="0">
                <a:solidFill>
                  <a:srgbClr val="0000FF"/>
                </a:solidFill>
              </a:rPr>
              <a:t>reused many times</a:t>
            </a:r>
            <a:r>
              <a:rPr lang="en-US" sz="2000" dirty="0">
                <a:solidFill>
                  <a:srgbClr val="0000FF"/>
                </a:solidFill>
                <a:sym typeface="Wingdings" charset="0"/>
              </a:rPr>
              <a:t> </a:t>
            </a:r>
            <a:r>
              <a:rPr lang="en-US" sz="2000" dirty="0">
                <a:sym typeface="Wingdings" charset="0"/>
              </a:rPr>
              <a:t> </a:t>
            </a:r>
            <a:r>
              <a:rPr lang="en-US" sz="2000" dirty="0" smtClean="0">
                <a:sym typeface="Wingdings" charset="0"/>
              </a:rPr>
              <a:t>to reduce cache pollution and bandwidth waste</a:t>
            </a:r>
            <a:endParaRPr lang="en-US" sz="2000" dirty="0"/>
          </a:p>
          <a:p>
            <a:endParaRPr lang="en-US" sz="1400" dirty="0" smtClean="0"/>
          </a:p>
          <a:p>
            <a:r>
              <a:rPr lang="en-US" sz="2200" dirty="0" smtClean="0"/>
              <a:t>Simplified rule of thumb:</a:t>
            </a:r>
          </a:p>
          <a:p>
            <a:pPr lvl="1"/>
            <a:r>
              <a:rPr lang="en-US" sz="2000" dirty="0" smtClean="0"/>
              <a:t>Streaming accesses: Better to place in PCM </a:t>
            </a:r>
          </a:p>
          <a:p>
            <a:pPr lvl="1"/>
            <a:r>
              <a:rPr lang="en-US" sz="2000" dirty="0" smtClean="0"/>
              <a:t>Other accesses (with some reuse): Better to place in DRAM</a:t>
            </a:r>
          </a:p>
          <a:p>
            <a:pPr lvl="1"/>
            <a:endParaRPr lang="en-US" sz="1400" dirty="0"/>
          </a:p>
          <a:p>
            <a:endParaRPr lang="en-US" sz="2200" dirty="0"/>
          </a:p>
          <a:p>
            <a:endParaRPr lang="en-US" sz="2200" dirty="0" smtClean="0"/>
          </a:p>
          <a:p>
            <a:endParaRPr lang="en-US" sz="1400" dirty="0"/>
          </a:p>
          <a:p>
            <a:r>
              <a:rPr lang="en-US" sz="2200" dirty="0" smtClean="0"/>
              <a:t>Yoon </a:t>
            </a:r>
            <a:r>
              <a:rPr lang="en-US" sz="2200" dirty="0"/>
              <a:t>et al., “</a:t>
            </a:r>
            <a:r>
              <a:rPr lang="en-US" sz="2200" dirty="0">
                <a:solidFill>
                  <a:srgbClr val="0000FF"/>
                </a:solidFill>
              </a:rPr>
              <a:t>Row Buffer Locality-Aware Data Placement in Hybrid </a:t>
            </a:r>
            <a:r>
              <a:rPr lang="en-US" sz="2200" dirty="0" smtClean="0">
                <a:solidFill>
                  <a:srgbClr val="0000FF"/>
                </a:solidFill>
              </a:rPr>
              <a:t>Memories</a:t>
            </a:r>
            <a:r>
              <a:rPr lang="en-US" sz="2200" dirty="0" smtClean="0"/>
              <a:t>,” ICCD 2012 Best Paper Award.</a:t>
            </a:r>
            <a:endParaRPr lang="en-US" sz="2200"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140</a:t>
            </a:fld>
            <a:endParaRPr lang="en-US"/>
          </a:p>
        </p:txBody>
      </p:sp>
    </p:spTree>
    <p:extLst>
      <p:ext uri="{BB962C8B-B14F-4D97-AF65-F5344CB8AC3E}">
        <p14:creationId xmlns:p14="http://schemas.microsoft.com/office/powerpoint/2010/main" val="10101233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More Detail on New Memory Architectures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solidFill>
                  <a:srgbClr val="000000"/>
                </a:solidFill>
              </a:rPr>
              <a:pPr/>
              <a:t>141</a:t>
            </a:fld>
            <a:endParaRPr lang="en-US">
              <a:solidFill>
                <a:srgbClr val="000000"/>
              </a:solidFill>
            </a:endParaRPr>
          </a:p>
        </p:txBody>
      </p:sp>
    </p:spTree>
    <p:extLst>
      <p:ext uri="{BB962C8B-B14F-4D97-AF65-F5344CB8AC3E}">
        <p14:creationId xmlns:p14="http://schemas.microsoft.com/office/powerpoint/2010/main" val="3963625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In-DRAM Bitwise AND/OR</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solidFill>
                  <a:srgbClr val="FF0000"/>
                </a:solidFill>
              </a:rPr>
              <a:t>Required Operation:</a:t>
            </a:r>
            <a:r>
              <a:rPr lang="en-US" dirty="0" smtClean="0"/>
              <a:t> Perform a bitwise AND of two rows </a:t>
            </a:r>
            <a:r>
              <a:rPr lang="en-US" i="1" dirty="0" smtClean="0"/>
              <a:t>A</a:t>
            </a:r>
            <a:r>
              <a:rPr lang="en-US" dirty="0" smtClean="0"/>
              <a:t> and </a:t>
            </a:r>
            <a:r>
              <a:rPr lang="en-US" i="1" dirty="0" smtClean="0"/>
              <a:t>B</a:t>
            </a:r>
            <a:r>
              <a:rPr lang="en-US" dirty="0" smtClean="0"/>
              <a:t> and store the result in </a:t>
            </a:r>
            <a:r>
              <a:rPr lang="en-US" i="1" dirty="0" smtClean="0"/>
              <a:t>C</a:t>
            </a:r>
          </a:p>
          <a:p>
            <a:pPr marL="0" indent="0">
              <a:buNone/>
            </a:pPr>
            <a:endParaRPr lang="en-US" dirty="0" smtClean="0"/>
          </a:p>
          <a:p>
            <a:r>
              <a:rPr lang="en-US" i="1" dirty="0" smtClean="0"/>
              <a:t>R0</a:t>
            </a:r>
            <a:r>
              <a:rPr lang="en-US" dirty="0" smtClean="0"/>
              <a:t> – reserved zero row, </a:t>
            </a:r>
            <a:r>
              <a:rPr lang="en-US" i="1" dirty="0" smtClean="0"/>
              <a:t>R1</a:t>
            </a:r>
            <a:r>
              <a:rPr lang="en-US" dirty="0" smtClean="0"/>
              <a:t> – reserved one row</a:t>
            </a:r>
          </a:p>
          <a:p>
            <a:r>
              <a:rPr lang="en-US" i="1" dirty="0" smtClean="0"/>
              <a:t>D1, D2, D3</a:t>
            </a:r>
            <a:r>
              <a:rPr lang="en-US" dirty="0" smtClean="0"/>
              <a:t> – Designated rows for triple activation</a:t>
            </a:r>
            <a:endParaRPr lang="en-US" dirty="0"/>
          </a:p>
          <a:p>
            <a:endParaRPr lang="en-US" dirty="0" smtClean="0"/>
          </a:p>
          <a:p>
            <a:pPr marL="514350" indent="-514350">
              <a:buFont typeface="+mj-lt"/>
              <a:buAutoNum type="arabicPeriod"/>
            </a:pPr>
            <a:r>
              <a:rPr lang="en-US" dirty="0" smtClean="0"/>
              <a:t>RowClone  </a:t>
            </a:r>
            <a:r>
              <a:rPr lang="en-US" i="1" dirty="0" smtClean="0"/>
              <a:t>A</a:t>
            </a:r>
            <a:r>
              <a:rPr lang="en-US" dirty="0" smtClean="0"/>
              <a:t>  into  </a:t>
            </a:r>
            <a:r>
              <a:rPr lang="en-US" i="1" dirty="0" smtClean="0"/>
              <a:t>D1</a:t>
            </a:r>
          </a:p>
          <a:p>
            <a:pPr marL="514350" indent="-514350">
              <a:buFont typeface="+mj-lt"/>
              <a:buAutoNum type="arabicPeriod"/>
            </a:pPr>
            <a:r>
              <a:rPr lang="en-US" dirty="0" smtClean="0"/>
              <a:t>RowClone  </a:t>
            </a:r>
            <a:r>
              <a:rPr lang="en-US" i="1" dirty="0" smtClean="0"/>
              <a:t>B  </a:t>
            </a:r>
            <a:r>
              <a:rPr lang="en-US" dirty="0" smtClean="0"/>
              <a:t>into  </a:t>
            </a:r>
            <a:r>
              <a:rPr lang="en-US" i="1" dirty="0" smtClean="0"/>
              <a:t>D2</a:t>
            </a:r>
          </a:p>
          <a:p>
            <a:pPr marL="514350" indent="-514350">
              <a:buFont typeface="+mj-lt"/>
              <a:buAutoNum type="arabicPeriod"/>
            </a:pPr>
            <a:r>
              <a:rPr lang="en-US" dirty="0" smtClean="0"/>
              <a:t>RowClone  </a:t>
            </a:r>
            <a:r>
              <a:rPr lang="en-US" i="1" dirty="0" smtClean="0"/>
              <a:t>R0  </a:t>
            </a:r>
            <a:r>
              <a:rPr lang="en-US" dirty="0" smtClean="0"/>
              <a:t>into  </a:t>
            </a:r>
            <a:r>
              <a:rPr lang="en-US" i="1" dirty="0" smtClean="0"/>
              <a:t>D3</a:t>
            </a:r>
          </a:p>
          <a:p>
            <a:pPr marL="514350" indent="-514350">
              <a:buFont typeface="+mj-lt"/>
              <a:buAutoNum type="arabicPeriod"/>
            </a:pPr>
            <a:r>
              <a:rPr lang="en-US" dirty="0" smtClean="0"/>
              <a:t>ACTIVATE  </a:t>
            </a:r>
            <a:r>
              <a:rPr lang="en-US" i="1" dirty="0" smtClean="0"/>
              <a:t>D1,D2,D3</a:t>
            </a:r>
          </a:p>
          <a:p>
            <a:pPr marL="514350" indent="-514350">
              <a:buFont typeface="+mj-lt"/>
              <a:buAutoNum type="arabicPeriod"/>
            </a:pPr>
            <a:r>
              <a:rPr lang="en-US" dirty="0" smtClean="0"/>
              <a:t>RowClone  </a:t>
            </a:r>
            <a:r>
              <a:rPr lang="en-US" i="1" dirty="0" smtClean="0"/>
              <a:t>Result  </a:t>
            </a:r>
            <a:r>
              <a:rPr lang="en-US" dirty="0" smtClean="0"/>
              <a:t>into  </a:t>
            </a:r>
            <a:r>
              <a:rPr lang="en-US" i="1" dirty="0" smtClean="0"/>
              <a:t>C</a:t>
            </a:r>
            <a:endParaRPr lang="en-US" dirty="0"/>
          </a:p>
        </p:txBody>
      </p:sp>
      <p:sp>
        <p:nvSpPr>
          <p:cNvPr id="4" name="Slide Number Placeholder 3"/>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latin typeface="Calibri"/>
              </a:rPr>
              <a:pPr/>
              <a:t>142</a:t>
            </a:fld>
            <a:endParaRPr lang="en-US" dirty="0">
              <a:solidFill>
                <a:prstClr val="black">
                  <a:lumMod val="65000"/>
                  <a:lumOff val="35000"/>
                </a:prstClr>
              </a:solidFill>
              <a:latin typeface="Calibri"/>
            </a:endParaRPr>
          </a:p>
        </p:txBody>
      </p:sp>
    </p:spTree>
    <p:extLst>
      <p:ext uri="{BB962C8B-B14F-4D97-AF65-F5344CB8AC3E}">
        <p14:creationId xmlns:p14="http://schemas.microsoft.com/office/powerpoint/2010/main" val="2581431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Bitmap Index</a:t>
            </a:r>
            <a:endParaRPr lang="en-US" dirty="0"/>
          </a:p>
        </p:txBody>
      </p:sp>
      <p:sp>
        <p:nvSpPr>
          <p:cNvPr id="3" name="Content Placeholder 2"/>
          <p:cNvSpPr>
            <a:spLocks noGrp="1"/>
          </p:cNvSpPr>
          <p:nvPr>
            <p:ph idx="1"/>
          </p:nvPr>
        </p:nvSpPr>
        <p:spPr>
          <a:xfrm>
            <a:off x="304800" y="1143000"/>
            <a:ext cx="8610600" cy="1295400"/>
          </a:xfrm>
        </p:spPr>
        <p:txBody>
          <a:bodyPr/>
          <a:lstStyle/>
          <a:p>
            <a:r>
              <a:rPr lang="en-US" dirty="0" smtClean="0"/>
              <a:t>Alternative to B-tree and its variants</a:t>
            </a:r>
          </a:p>
          <a:p>
            <a:r>
              <a:rPr lang="en-US" dirty="0" smtClean="0"/>
              <a:t>Efficient for performing </a:t>
            </a:r>
            <a:r>
              <a:rPr lang="en-US" i="1" dirty="0">
                <a:solidFill>
                  <a:srgbClr val="FF0000"/>
                </a:solidFill>
              </a:rPr>
              <a:t>r</a:t>
            </a:r>
            <a:r>
              <a:rPr lang="en-US" i="1" dirty="0" smtClean="0">
                <a:solidFill>
                  <a:srgbClr val="FF0000"/>
                </a:solidFill>
              </a:rPr>
              <a:t>ange queries</a:t>
            </a:r>
            <a:r>
              <a:rPr lang="en-US" i="1" dirty="0" smtClean="0"/>
              <a:t> </a:t>
            </a:r>
            <a:r>
              <a:rPr lang="en-US" dirty="0" smtClean="0"/>
              <a:t>and </a:t>
            </a:r>
            <a:r>
              <a:rPr lang="en-US" i="1" dirty="0" smtClean="0"/>
              <a:t> </a:t>
            </a:r>
            <a:r>
              <a:rPr lang="en-US" i="1" dirty="0" smtClean="0">
                <a:solidFill>
                  <a:srgbClr val="FF0000"/>
                </a:solidFill>
              </a:rPr>
              <a:t>joins</a:t>
            </a:r>
          </a:p>
          <a:p>
            <a:pPr marL="0" indent="0">
              <a:buNone/>
            </a:pPr>
            <a:endParaRPr lang="en-US" dirty="0" smtClean="0"/>
          </a:p>
        </p:txBody>
      </p:sp>
      <p:sp>
        <p:nvSpPr>
          <p:cNvPr id="4" name="Slide Number Placeholder 3"/>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latin typeface="Calibri"/>
              </a:rPr>
              <a:pPr/>
              <a:t>143</a:t>
            </a:fld>
            <a:endParaRPr lang="en-US" dirty="0">
              <a:solidFill>
                <a:prstClr val="black">
                  <a:lumMod val="65000"/>
                  <a:lumOff val="35000"/>
                </a:prstClr>
              </a:solidFill>
              <a:latin typeface="Calibri"/>
            </a:endParaRPr>
          </a:p>
        </p:txBody>
      </p:sp>
      <p:sp>
        <p:nvSpPr>
          <p:cNvPr id="5" name="Rounded Rectangle 4"/>
          <p:cNvSpPr/>
          <p:nvPr/>
        </p:nvSpPr>
        <p:spPr>
          <a:xfrm>
            <a:off x="1143000" y="32004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b="1" dirty="0" smtClean="0">
                <a:solidFill>
                  <a:prstClr val="white"/>
                </a:solidFill>
                <a:latin typeface="Calibri"/>
              </a:rPr>
              <a:t>Bitmap 1</a:t>
            </a:r>
          </a:p>
        </p:txBody>
      </p:sp>
      <p:sp>
        <p:nvSpPr>
          <p:cNvPr id="6" name="Rounded Rectangle 5"/>
          <p:cNvSpPr/>
          <p:nvPr/>
        </p:nvSpPr>
        <p:spPr>
          <a:xfrm>
            <a:off x="2959204" y="32004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b="1" dirty="0" smtClean="0">
                <a:solidFill>
                  <a:prstClr val="white"/>
                </a:solidFill>
                <a:latin typeface="Calibri"/>
              </a:rPr>
              <a:t>Bitmap 2</a:t>
            </a:r>
          </a:p>
        </p:txBody>
      </p:sp>
      <p:sp>
        <p:nvSpPr>
          <p:cNvPr id="7" name="Rounded Rectangle 6"/>
          <p:cNvSpPr/>
          <p:nvPr/>
        </p:nvSpPr>
        <p:spPr>
          <a:xfrm>
            <a:off x="7086601" y="32004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b="1" dirty="0" smtClean="0">
                <a:solidFill>
                  <a:prstClr val="white"/>
                </a:solidFill>
                <a:latin typeface="Calibri"/>
              </a:rPr>
              <a:t>Bitmap 4</a:t>
            </a:r>
          </a:p>
        </p:txBody>
      </p:sp>
      <p:sp>
        <p:nvSpPr>
          <p:cNvPr id="8" name="Rounded Rectangle 7"/>
          <p:cNvSpPr/>
          <p:nvPr/>
        </p:nvSpPr>
        <p:spPr>
          <a:xfrm>
            <a:off x="5181681" y="32004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b="1" dirty="0" smtClean="0">
                <a:solidFill>
                  <a:prstClr val="white"/>
                </a:solidFill>
                <a:latin typeface="Calibri"/>
              </a:rPr>
              <a:t>Bitmap 3</a:t>
            </a:r>
          </a:p>
        </p:txBody>
      </p:sp>
      <p:sp>
        <p:nvSpPr>
          <p:cNvPr id="9" name="TextBox 8"/>
          <p:cNvSpPr txBox="1"/>
          <p:nvPr/>
        </p:nvSpPr>
        <p:spPr>
          <a:xfrm>
            <a:off x="838200" y="2667000"/>
            <a:ext cx="1282723" cy="523220"/>
          </a:xfrm>
          <a:prstGeom prst="rect">
            <a:avLst/>
          </a:prstGeom>
          <a:noFill/>
        </p:spPr>
        <p:txBody>
          <a:bodyPr wrap="none" rtlCol="0">
            <a:spAutoFit/>
          </a:bodyPr>
          <a:lstStyle/>
          <a:p>
            <a:r>
              <a:rPr lang="en-US" sz="2800" b="1" dirty="0" smtClean="0">
                <a:solidFill>
                  <a:prstClr val="black"/>
                </a:solidFill>
                <a:latin typeface="Calibri"/>
              </a:rPr>
              <a:t>age &lt; 18</a:t>
            </a:r>
          </a:p>
        </p:txBody>
      </p:sp>
      <p:sp>
        <p:nvSpPr>
          <p:cNvPr id="10" name="TextBox 9"/>
          <p:cNvSpPr txBox="1"/>
          <p:nvPr/>
        </p:nvSpPr>
        <p:spPr>
          <a:xfrm>
            <a:off x="2349687" y="2667000"/>
            <a:ext cx="1917513" cy="523220"/>
          </a:xfrm>
          <a:prstGeom prst="rect">
            <a:avLst/>
          </a:prstGeom>
          <a:noFill/>
        </p:spPr>
        <p:txBody>
          <a:bodyPr wrap="none" rtlCol="0">
            <a:spAutoFit/>
          </a:bodyPr>
          <a:lstStyle/>
          <a:p>
            <a:pPr algn="ctr"/>
            <a:r>
              <a:rPr lang="en-US" sz="2800" b="1" dirty="0" smtClean="0">
                <a:solidFill>
                  <a:prstClr val="black"/>
                </a:solidFill>
                <a:latin typeface="Calibri"/>
              </a:rPr>
              <a:t>18 &lt; age &lt; 25</a:t>
            </a:r>
          </a:p>
        </p:txBody>
      </p:sp>
      <p:sp>
        <p:nvSpPr>
          <p:cNvPr id="11" name="TextBox 10"/>
          <p:cNvSpPr txBox="1"/>
          <p:nvPr/>
        </p:nvSpPr>
        <p:spPr>
          <a:xfrm>
            <a:off x="4559487" y="2667000"/>
            <a:ext cx="1917513" cy="523220"/>
          </a:xfrm>
          <a:prstGeom prst="rect">
            <a:avLst/>
          </a:prstGeom>
          <a:noFill/>
        </p:spPr>
        <p:txBody>
          <a:bodyPr wrap="none" rtlCol="0">
            <a:spAutoFit/>
          </a:bodyPr>
          <a:lstStyle/>
          <a:p>
            <a:pPr algn="ctr"/>
            <a:r>
              <a:rPr lang="en-US" sz="2800" b="1" dirty="0" smtClean="0">
                <a:solidFill>
                  <a:prstClr val="black"/>
                </a:solidFill>
                <a:latin typeface="Calibri"/>
              </a:rPr>
              <a:t>25 &lt; age &lt; 60</a:t>
            </a:r>
          </a:p>
        </p:txBody>
      </p:sp>
      <p:sp>
        <p:nvSpPr>
          <p:cNvPr id="12" name="TextBox 11"/>
          <p:cNvSpPr txBox="1"/>
          <p:nvPr/>
        </p:nvSpPr>
        <p:spPr>
          <a:xfrm>
            <a:off x="6794477" y="2667000"/>
            <a:ext cx="1282723" cy="523220"/>
          </a:xfrm>
          <a:prstGeom prst="rect">
            <a:avLst/>
          </a:prstGeom>
          <a:noFill/>
        </p:spPr>
        <p:txBody>
          <a:bodyPr wrap="none" rtlCol="0">
            <a:spAutoFit/>
          </a:bodyPr>
          <a:lstStyle/>
          <a:p>
            <a:pPr algn="ctr"/>
            <a:r>
              <a:rPr lang="en-US" sz="2800" b="1" dirty="0" smtClean="0">
                <a:solidFill>
                  <a:prstClr val="black"/>
                </a:solidFill>
                <a:latin typeface="Calibri"/>
              </a:rPr>
              <a:t>age &gt; 60</a:t>
            </a:r>
          </a:p>
        </p:txBody>
      </p:sp>
    </p:spTree>
    <p:extLst>
      <p:ext uri="{BB962C8B-B14F-4D97-AF65-F5344CB8AC3E}">
        <p14:creationId xmlns:p14="http://schemas.microsoft.com/office/powerpoint/2010/main" val="2640379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Evaluation</a:t>
            </a:r>
            <a:endParaRPr lang="en-US" dirty="0"/>
          </a:p>
        </p:txBody>
      </p:sp>
      <p:sp>
        <p:nvSpPr>
          <p:cNvPr id="4" name="Slide Number Placeholder 3"/>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latin typeface="Calibri"/>
              </a:rPr>
              <a:pPr/>
              <a:t>144</a:t>
            </a:fld>
            <a:endParaRPr lang="en-US" dirty="0">
              <a:solidFill>
                <a:prstClr val="black">
                  <a:lumMod val="65000"/>
                  <a:lumOff val="35000"/>
                </a:prstClr>
              </a:solidFill>
              <a:latin typeface="Calibri"/>
            </a:endParaRPr>
          </a:p>
        </p:txBody>
      </p:sp>
      <p:graphicFrame>
        <p:nvGraphicFramePr>
          <p:cNvPr id="5" name="Chart 4"/>
          <p:cNvGraphicFramePr>
            <a:graphicFrameLocks/>
          </p:cNvGraphicFramePr>
          <p:nvPr>
            <p:extLst>
              <p:ext uri="{D42A27DB-BD31-4B8C-83A1-F6EECF244321}">
                <p14:modId xmlns:p14="http://schemas.microsoft.com/office/powerpoint/2010/main" val="321705417"/>
              </p:ext>
            </p:extLst>
          </p:nvPr>
        </p:nvGraphicFramePr>
        <p:xfrm>
          <a:off x="685800" y="1295400"/>
          <a:ext cx="8001000" cy="50292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a:xfrm>
            <a:off x="1816100" y="3441700"/>
            <a:ext cx="6629400" cy="0"/>
          </a:xfrm>
          <a:prstGeom prst="line">
            <a:avLst/>
          </a:prstGeom>
          <a:ln w="3810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487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fade">
                                      <p:cBhvr>
                                        <p:cTn id="12" dur="500"/>
                                        <p:tgtEl>
                                          <p:spTgt spid="5">
                                            <p:graphicEl>
                                              <a:chart seriesIdx="0" categoryIdx="-4" bldStep="series"/>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fade">
                                      <p:cBhvr>
                                        <p:cTn id="15" dur="500"/>
                                        <p:tgtEl>
                                          <p:spTgt spid="5">
                                            <p:graphicEl>
                                              <a:chart seriesIdx="1" categoryIdx="-4" bldStep="series"/>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fade">
                                      <p:cBhvr>
                                        <p:cTn id="18" dur="500"/>
                                        <p:tgtEl>
                                          <p:spTgt spid="5">
                                            <p:graphicEl>
                                              <a:chart seriesIdx="2" categoryIdx="-4" bldStep="series"/>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graphicEl>
                                              <a:chart seriesIdx="3" categoryIdx="-4" bldStep="series"/>
                                            </p:graphicEl>
                                          </p:spTgt>
                                        </p:tgtEl>
                                        <p:attrNameLst>
                                          <p:attrName>style.visibility</p:attrName>
                                        </p:attrNameLst>
                                      </p:cBhvr>
                                      <p:to>
                                        <p:strVal val="visible"/>
                                      </p:to>
                                    </p:set>
                                    <p:animEffect transition="in" filter="fade">
                                      <p:cBhvr>
                                        <p:cTn id="21" dur="500"/>
                                        <p:tgtEl>
                                          <p:spTgt spid="5">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ontent Placeholder 2"/>
          <p:cNvSpPr>
            <a:spLocks noGrp="1"/>
          </p:cNvSpPr>
          <p:nvPr>
            <p:ph idx="1"/>
          </p:nvPr>
        </p:nvSpPr>
        <p:spPr>
          <a:xfrm>
            <a:off x="228600" y="793422"/>
            <a:ext cx="8915400" cy="5195664"/>
          </a:xfrm>
        </p:spPr>
        <p:txBody>
          <a:bodyPr/>
          <a:lstStyle/>
          <a:p>
            <a:r>
              <a:rPr lang="en-US" dirty="0" smtClean="0">
                <a:solidFill>
                  <a:srgbClr val="0000FF"/>
                </a:solidFill>
              </a:rPr>
              <a:t>Memory Channel Partitioning</a:t>
            </a:r>
          </a:p>
          <a:p>
            <a:pPr lvl="1"/>
            <a:r>
              <a:rPr lang="en-US" dirty="0" smtClean="0"/>
              <a:t>Idea: System software maps badly-interfering applications’ pages to different channels </a:t>
            </a:r>
            <a:r>
              <a:rPr lang="en-US" sz="1800" dirty="0" smtClean="0">
                <a:solidFill>
                  <a:srgbClr val="008000"/>
                </a:solidFill>
              </a:rPr>
              <a:t>[</a:t>
            </a:r>
            <a:r>
              <a:rPr lang="en-US" sz="1800" dirty="0" err="1" smtClean="0">
                <a:solidFill>
                  <a:srgbClr val="008000"/>
                </a:solidFill>
              </a:rPr>
              <a:t>Muralidhara</a:t>
            </a:r>
            <a:r>
              <a:rPr lang="en-US" sz="1800" dirty="0" smtClean="0">
                <a:solidFill>
                  <a:srgbClr val="008000"/>
                </a:solidFill>
              </a:rPr>
              <a:t>+, MICRO’11]</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marL="0" indent="0">
              <a:buNone/>
            </a:pPr>
            <a:endParaRPr lang="en-US" sz="2000" dirty="0" smtClean="0"/>
          </a:p>
          <a:p>
            <a:r>
              <a:rPr lang="en-US" sz="2000" dirty="0" smtClean="0"/>
              <a:t>Separate data of low/high intensity and low/high row-locality applications</a:t>
            </a:r>
          </a:p>
          <a:p>
            <a:r>
              <a:rPr lang="en-US" sz="2000" dirty="0" smtClean="0"/>
              <a:t>Especially effective in reducing interference of threads with “medium” and “heavy” memory intensity </a:t>
            </a:r>
          </a:p>
          <a:p>
            <a:pPr lvl="1"/>
            <a:r>
              <a:rPr lang="en-US" sz="1800" dirty="0" smtClean="0"/>
              <a:t>11% higher performance over existing systems (200 workloads)</a:t>
            </a:r>
            <a:endParaRPr lang="en-US" sz="1800" dirty="0"/>
          </a:p>
        </p:txBody>
      </p:sp>
      <p:sp>
        <p:nvSpPr>
          <p:cNvPr id="2" name="Title 1"/>
          <p:cNvSpPr>
            <a:spLocks noGrp="1"/>
          </p:cNvSpPr>
          <p:nvPr>
            <p:ph type="title"/>
          </p:nvPr>
        </p:nvSpPr>
        <p:spPr/>
        <p:txBody>
          <a:bodyPr/>
          <a:lstStyle/>
          <a:p>
            <a:r>
              <a:rPr lang="en-US" sz="3600" dirty="0" smtClean="0"/>
              <a:t>A Mechanism to Reduce Memory Interference</a:t>
            </a:r>
            <a:endParaRPr lang="en-US" sz="36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145</a:t>
            </a:fld>
            <a:endParaRPr lang="en-US" altLang="en-US"/>
          </a:p>
        </p:txBody>
      </p:sp>
      <p:grpSp>
        <p:nvGrpSpPr>
          <p:cNvPr id="12" name="Group 11"/>
          <p:cNvGrpSpPr/>
          <p:nvPr/>
        </p:nvGrpSpPr>
        <p:grpSpPr>
          <a:xfrm>
            <a:off x="160512" y="1988840"/>
            <a:ext cx="4125504" cy="3105636"/>
            <a:chOff x="160512" y="1988840"/>
            <a:chExt cx="4125504" cy="3105636"/>
          </a:xfrm>
        </p:grpSpPr>
        <p:sp>
          <p:nvSpPr>
            <p:cNvPr id="8" name="Rectangle 7"/>
            <p:cNvSpPr/>
            <p:nvPr/>
          </p:nvSpPr>
          <p:spPr>
            <a:xfrm>
              <a:off x="160512" y="2696843"/>
              <a:ext cx="1013651" cy="53175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latin typeface="Tahoma"/>
                </a:rPr>
                <a:t>Core 0</a:t>
              </a:r>
            </a:p>
            <a:p>
              <a:pPr algn="ctr"/>
              <a:r>
                <a:rPr lang="en-US" dirty="0" smtClean="0">
                  <a:solidFill>
                    <a:srgbClr val="FFFFFF"/>
                  </a:solidFill>
                  <a:latin typeface="Tahoma"/>
                </a:rPr>
                <a:t>App A</a:t>
              </a:r>
              <a:endParaRPr lang="en-US" dirty="0">
                <a:solidFill>
                  <a:srgbClr val="FFFFFF"/>
                </a:solidFill>
                <a:latin typeface="Tahoma"/>
              </a:endParaRPr>
            </a:p>
          </p:txBody>
        </p:sp>
        <p:sp>
          <p:nvSpPr>
            <p:cNvPr id="9" name="Rectangle 8"/>
            <p:cNvSpPr/>
            <p:nvPr/>
          </p:nvSpPr>
          <p:spPr>
            <a:xfrm>
              <a:off x="160512" y="3826815"/>
              <a:ext cx="1013651" cy="53175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latin typeface="Tahoma"/>
                </a:rPr>
                <a:t>Core 1</a:t>
              </a:r>
            </a:p>
            <a:p>
              <a:pPr algn="ctr"/>
              <a:r>
                <a:rPr lang="en-US" dirty="0" smtClean="0">
                  <a:solidFill>
                    <a:srgbClr val="FFFFFF"/>
                  </a:solidFill>
                  <a:latin typeface="Tahoma"/>
                </a:rPr>
                <a:t>App B</a:t>
              </a:r>
              <a:endParaRPr lang="en-US" dirty="0">
                <a:solidFill>
                  <a:srgbClr val="FFFFFF"/>
                </a:solidFill>
                <a:latin typeface="Tahoma"/>
              </a:endParaRPr>
            </a:p>
          </p:txBody>
        </p:sp>
        <p:sp>
          <p:nvSpPr>
            <p:cNvPr id="10" name="Rectangle 9"/>
            <p:cNvSpPr/>
            <p:nvPr/>
          </p:nvSpPr>
          <p:spPr>
            <a:xfrm>
              <a:off x="3002058" y="2430968"/>
              <a:ext cx="1283958" cy="99703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11" name="TextBox 10"/>
            <p:cNvSpPr txBox="1"/>
            <p:nvPr/>
          </p:nvSpPr>
          <p:spPr>
            <a:xfrm>
              <a:off x="3067587" y="2093084"/>
              <a:ext cx="1216381" cy="369332"/>
            </a:xfrm>
            <a:prstGeom prst="rect">
              <a:avLst/>
            </a:prstGeom>
            <a:noFill/>
          </p:spPr>
          <p:txBody>
            <a:bodyPr wrap="square" rtlCol="0">
              <a:spAutoFit/>
            </a:bodyPr>
            <a:lstStyle/>
            <a:p>
              <a:r>
                <a:rPr lang="en-US" dirty="0" smtClean="0">
                  <a:solidFill>
                    <a:srgbClr val="000000"/>
                  </a:solidFill>
                  <a:latin typeface="Tahoma"/>
                </a:rPr>
                <a:t>Channel 0</a:t>
              </a:r>
              <a:endParaRPr lang="en-US" dirty="0">
                <a:solidFill>
                  <a:srgbClr val="000000"/>
                </a:solidFill>
                <a:latin typeface="Tahoma"/>
              </a:endParaRPr>
            </a:p>
          </p:txBody>
        </p:sp>
        <p:sp>
          <p:nvSpPr>
            <p:cNvPr id="14" name="Rectangle 13"/>
            <p:cNvSpPr/>
            <p:nvPr/>
          </p:nvSpPr>
          <p:spPr>
            <a:xfrm>
              <a:off x="3069635" y="2962719"/>
              <a:ext cx="1148805" cy="39881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latin typeface="Tahoma"/>
                </a:rPr>
                <a:t>Bank 1</a:t>
              </a:r>
              <a:endParaRPr lang="en-US" dirty="0">
                <a:solidFill>
                  <a:srgbClr val="000000"/>
                </a:solidFill>
                <a:latin typeface="Tahoma"/>
              </a:endParaRPr>
            </a:p>
          </p:txBody>
        </p:sp>
        <p:sp>
          <p:nvSpPr>
            <p:cNvPr id="15" name="Rectangle 14"/>
            <p:cNvSpPr/>
            <p:nvPr/>
          </p:nvSpPr>
          <p:spPr>
            <a:xfrm>
              <a:off x="3002058" y="3627408"/>
              <a:ext cx="1283958" cy="86409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16" name="TextBox 15"/>
            <p:cNvSpPr txBox="1"/>
            <p:nvPr/>
          </p:nvSpPr>
          <p:spPr>
            <a:xfrm>
              <a:off x="3067587" y="4416458"/>
              <a:ext cx="1216381" cy="369332"/>
            </a:xfrm>
            <a:prstGeom prst="rect">
              <a:avLst/>
            </a:prstGeom>
            <a:noFill/>
          </p:spPr>
          <p:txBody>
            <a:bodyPr wrap="square" rtlCol="0">
              <a:spAutoFit/>
            </a:bodyPr>
            <a:lstStyle/>
            <a:p>
              <a:r>
                <a:rPr lang="en-US" dirty="0" smtClean="0">
                  <a:solidFill>
                    <a:srgbClr val="000000"/>
                  </a:solidFill>
                  <a:latin typeface="Tahoma"/>
                </a:rPr>
                <a:t>Channel 1</a:t>
              </a:r>
              <a:endParaRPr lang="en-US" dirty="0">
                <a:solidFill>
                  <a:srgbClr val="000000"/>
                </a:solidFill>
                <a:latin typeface="Tahoma"/>
              </a:endParaRPr>
            </a:p>
          </p:txBody>
        </p:sp>
        <p:sp>
          <p:nvSpPr>
            <p:cNvPr id="17" name="Rectangle 16"/>
            <p:cNvSpPr/>
            <p:nvPr/>
          </p:nvSpPr>
          <p:spPr>
            <a:xfrm>
              <a:off x="3069635" y="3693877"/>
              <a:ext cx="1148805" cy="33234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latin typeface="Tahoma"/>
                </a:rPr>
                <a:t>Bank 0</a:t>
              </a:r>
              <a:endParaRPr lang="en-US" dirty="0">
                <a:solidFill>
                  <a:srgbClr val="000000"/>
                </a:solidFill>
                <a:latin typeface="Tahoma"/>
              </a:endParaRPr>
            </a:p>
          </p:txBody>
        </p:sp>
        <p:sp>
          <p:nvSpPr>
            <p:cNvPr id="18" name="Rectangle 17"/>
            <p:cNvSpPr/>
            <p:nvPr/>
          </p:nvSpPr>
          <p:spPr>
            <a:xfrm>
              <a:off x="3069635" y="4092691"/>
              <a:ext cx="1148805" cy="33234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latin typeface="Tahoma"/>
                </a:rPr>
                <a:t>Bank 1</a:t>
              </a:r>
              <a:endParaRPr lang="en-US" dirty="0">
                <a:solidFill>
                  <a:srgbClr val="000000"/>
                </a:solidFill>
                <a:latin typeface="Tahoma"/>
              </a:endParaRPr>
            </a:p>
          </p:txBody>
        </p:sp>
        <p:cxnSp>
          <p:nvCxnSpPr>
            <p:cNvPr id="20" name="Straight Connector 19"/>
            <p:cNvCxnSpPr/>
            <p:nvPr/>
          </p:nvCxnSpPr>
          <p:spPr>
            <a:xfrm>
              <a:off x="2664174" y="2364499"/>
              <a:ext cx="0" cy="2326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26291" y="2364499"/>
              <a:ext cx="0" cy="2326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88407" y="2364499"/>
              <a:ext cx="0" cy="2326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50523" y="2364499"/>
              <a:ext cx="0" cy="2326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12640" y="2364499"/>
              <a:ext cx="0" cy="2326412"/>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069635" y="2497437"/>
              <a:ext cx="1148805" cy="39881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latin typeface="Tahoma"/>
                </a:rPr>
                <a:t>Bank 0</a:t>
              </a:r>
              <a:endParaRPr lang="en-US" dirty="0">
                <a:solidFill>
                  <a:srgbClr val="000000"/>
                </a:solidFill>
                <a:latin typeface="Tahoma"/>
              </a:endParaRPr>
            </a:p>
          </p:txBody>
        </p:sp>
        <p:sp>
          <p:nvSpPr>
            <p:cNvPr id="28" name="Rectangle 27"/>
            <p:cNvSpPr/>
            <p:nvPr/>
          </p:nvSpPr>
          <p:spPr>
            <a:xfrm>
              <a:off x="2723342" y="2696843"/>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29" name="Rectangle 28"/>
            <p:cNvSpPr/>
            <p:nvPr/>
          </p:nvSpPr>
          <p:spPr>
            <a:xfrm>
              <a:off x="2376187" y="2696843"/>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0" name="Rectangle 29"/>
            <p:cNvSpPr/>
            <p:nvPr/>
          </p:nvSpPr>
          <p:spPr>
            <a:xfrm>
              <a:off x="1367408" y="2696843"/>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1" name="Rectangle 30"/>
            <p:cNvSpPr/>
            <p:nvPr/>
          </p:nvSpPr>
          <p:spPr>
            <a:xfrm>
              <a:off x="2702599" y="4204880"/>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2" name="Rectangle 31"/>
            <p:cNvSpPr/>
            <p:nvPr/>
          </p:nvSpPr>
          <p:spPr>
            <a:xfrm>
              <a:off x="2381059" y="4204880"/>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3" name="Rectangle 32"/>
            <p:cNvSpPr/>
            <p:nvPr/>
          </p:nvSpPr>
          <p:spPr>
            <a:xfrm>
              <a:off x="2052448" y="4204880"/>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4" name="Rectangle 33"/>
            <p:cNvSpPr/>
            <p:nvPr/>
          </p:nvSpPr>
          <p:spPr>
            <a:xfrm>
              <a:off x="2034767" y="2696843"/>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5" name="Rectangle 34"/>
            <p:cNvSpPr/>
            <p:nvPr/>
          </p:nvSpPr>
          <p:spPr>
            <a:xfrm>
              <a:off x="2729469" y="3120628"/>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44" name="Rectangle 43"/>
            <p:cNvSpPr/>
            <p:nvPr/>
          </p:nvSpPr>
          <p:spPr>
            <a:xfrm>
              <a:off x="1705292" y="2696843"/>
              <a:ext cx="231883" cy="19940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121" name="TextBox 120"/>
            <p:cNvSpPr txBox="1"/>
            <p:nvPr/>
          </p:nvSpPr>
          <p:spPr>
            <a:xfrm>
              <a:off x="611560" y="4725144"/>
              <a:ext cx="3456384" cy="369332"/>
            </a:xfrm>
            <a:prstGeom prst="rect">
              <a:avLst/>
            </a:prstGeom>
            <a:noFill/>
          </p:spPr>
          <p:txBody>
            <a:bodyPr wrap="square" rtlCol="0">
              <a:spAutoFit/>
            </a:bodyPr>
            <a:lstStyle/>
            <a:p>
              <a:r>
                <a:rPr lang="en-US" b="1" dirty="0" smtClean="0">
                  <a:solidFill>
                    <a:srgbClr val="000000"/>
                  </a:solidFill>
                  <a:latin typeface="Tahoma"/>
                </a:rPr>
                <a:t>Conventional Page Mapping</a:t>
              </a:r>
              <a:endParaRPr lang="en-US" b="1" dirty="0">
                <a:solidFill>
                  <a:srgbClr val="000000"/>
                </a:solidFill>
                <a:latin typeface="Tahoma"/>
              </a:endParaRPr>
            </a:p>
          </p:txBody>
        </p:sp>
        <p:grpSp>
          <p:nvGrpSpPr>
            <p:cNvPr id="6" name="Group 131"/>
            <p:cNvGrpSpPr/>
            <p:nvPr/>
          </p:nvGrpSpPr>
          <p:grpSpPr>
            <a:xfrm>
              <a:off x="1187624" y="1988840"/>
              <a:ext cx="1872208" cy="642490"/>
              <a:chOff x="1187624" y="1731288"/>
              <a:chExt cx="1872208" cy="642490"/>
            </a:xfrm>
          </p:grpSpPr>
          <p:cxnSp>
            <p:nvCxnSpPr>
              <p:cNvPr id="125" name="Straight Arrow Connector 124"/>
              <p:cNvCxnSpPr/>
              <p:nvPr/>
            </p:nvCxnSpPr>
            <p:spPr>
              <a:xfrm flipH="1">
                <a:off x="1187624" y="1988840"/>
                <a:ext cx="1800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1691680" y="1731288"/>
                <a:ext cx="1368152" cy="276999"/>
              </a:xfrm>
              <a:prstGeom prst="rect">
                <a:avLst/>
              </a:prstGeom>
              <a:noFill/>
            </p:spPr>
            <p:txBody>
              <a:bodyPr wrap="square" rtlCol="0">
                <a:spAutoFit/>
              </a:bodyPr>
              <a:lstStyle/>
              <a:p>
                <a:r>
                  <a:rPr lang="en-US" sz="1200" dirty="0" smtClean="0">
                    <a:solidFill>
                      <a:srgbClr val="000000"/>
                    </a:solidFill>
                    <a:latin typeface="Tahoma"/>
                  </a:rPr>
                  <a:t>Time Units</a:t>
                </a:r>
                <a:endParaRPr lang="en-US" sz="1200" dirty="0">
                  <a:solidFill>
                    <a:srgbClr val="000000"/>
                  </a:solidFill>
                  <a:latin typeface="Tahoma"/>
                </a:endParaRPr>
              </a:p>
            </p:txBody>
          </p:sp>
          <p:sp>
            <p:nvSpPr>
              <p:cNvPr id="127" name="TextBox 126"/>
              <p:cNvSpPr txBox="1"/>
              <p:nvPr/>
            </p:nvSpPr>
            <p:spPr>
              <a:xfrm>
                <a:off x="2673288" y="2015344"/>
                <a:ext cx="288032" cy="338554"/>
              </a:xfrm>
              <a:prstGeom prst="rect">
                <a:avLst/>
              </a:prstGeom>
              <a:noFill/>
            </p:spPr>
            <p:txBody>
              <a:bodyPr wrap="square" rtlCol="0">
                <a:spAutoFit/>
              </a:bodyPr>
              <a:lstStyle/>
              <a:p>
                <a:r>
                  <a:rPr lang="en-US" sz="1600" dirty="0" smtClean="0">
                    <a:solidFill>
                      <a:srgbClr val="000000"/>
                    </a:solidFill>
                    <a:latin typeface="Tahoma"/>
                  </a:rPr>
                  <a:t>1</a:t>
                </a:r>
                <a:endParaRPr lang="en-US" sz="1600" dirty="0">
                  <a:solidFill>
                    <a:srgbClr val="000000"/>
                  </a:solidFill>
                  <a:latin typeface="Tahoma"/>
                </a:endParaRPr>
              </a:p>
            </p:txBody>
          </p:sp>
          <p:sp>
            <p:nvSpPr>
              <p:cNvPr id="128" name="TextBox 127"/>
              <p:cNvSpPr txBox="1"/>
              <p:nvPr/>
            </p:nvSpPr>
            <p:spPr>
              <a:xfrm>
                <a:off x="2339752" y="2023578"/>
                <a:ext cx="288032" cy="338554"/>
              </a:xfrm>
              <a:prstGeom prst="rect">
                <a:avLst/>
              </a:prstGeom>
              <a:noFill/>
            </p:spPr>
            <p:txBody>
              <a:bodyPr wrap="square" rtlCol="0">
                <a:spAutoFit/>
              </a:bodyPr>
              <a:lstStyle/>
              <a:p>
                <a:r>
                  <a:rPr lang="en-US" sz="1600" dirty="0" smtClean="0">
                    <a:solidFill>
                      <a:srgbClr val="000000"/>
                    </a:solidFill>
                    <a:latin typeface="Tahoma"/>
                  </a:rPr>
                  <a:t>2</a:t>
                </a:r>
                <a:endParaRPr lang="en-US" sz="1600" dirty="0">
                  <a:solidFill>
                    <a:srgbClr val="000000"/>
                  </a:solidFill>
                  <a:latin typeface="Tahoma"/>
                </a:endParaRPr>
              </a:p>
            </p:txBody>
          </p:sp>
          <p:sp>
            <p:nvSpPr>
              <p:cNvPr id="129" name="TextBox 128"/>
              <p:cNvSpPr txBox="1"/>
              <p:nvPr/>
            </p:nvSpPr>
            <p:spPr>
              <a:xfrm>
                <a:off x="1992964" y="2015344"/>
                <a:ext cx="288032" cy="338554"/>
              </a:xfrm>
              <a:prstGeom prst="rect">
                <a:avLst/>
              </a:prstGeom>
              <a:noFill/>
            </p:spPr>
            <p:txBody>
              <a:bodyPr wrap="square" rtlCol="0">
                <a:spAutoFit/>
              </a:bodyPr>
              <a:lstStyle/>
              <a:p>
                <a:r>
                  <a:rPr lang="en-US" sz="1600" dirty="0" smtClean="0">
                    <a:solidFill>
                      <a:srgbClr val="000000"/>
                    </a:solidFill>
                    <a:latin typeface="Tahoma"/>
                  </a:rPr>
                  <a:t>3</a:t>
                </a:r>
                <a:endParaRPr lang="en-US" sz="1600" dirty="0">
                  <a:solidFill>
                    <a:srgbClr val="000000"/>
                  </a:solidFill>
                  <a:latin typeface="Tahoma"/>
                </a:endParaRPr>
              </a:p>
            </p:txBody>
          </p:sp>
          <p:sp>
            <p:nvSpPr>
              <p:cNvPr id="130" name="TextBox 129"/>
              <p:cNvSpPr txBox="1"/>
              <p:nvPr/>
            </p:nvSpPr>
            <p:spPr>
              <a:xfrm>
                <a:off x="1651924" y="2021092"/>
                <a:ext cx="288032" cy="338554"/>
              </a:xfrm>
              <a:prstGeom prst="rect">
                <a:avLst/>
              </a:prstGeom>
              <a:noFill/>
            </p:spPr>
            <p:txBody>
              <a:bodyPr wrap="square" rtlCol="0">
                <a:spAutoFit/>
              </a:bodyPr>
              <a:lstStyle/>
              <a:p>
                <a:r>
                  <a:rPr lang="en-US" sz="1600" dirty="0" smtClean="0">
                    <a:solidFill>
                      <a:srgbClr val="000000"/>
                    </a:solidFill>
                    <a:latin typeface="Tahoma"/>
                  </a:rPr>
                  <a:t>4</a:t>
                </a:r>
                <a:endParaRPr lang="en-US" sz="1600" dirty="0">
                  <a:solidFill>
                    <a:srgbClr val="000000"/>
                  </a:solidFill>
                  <a:latin typeface="Tahoma"/>
                </a:endParaRPr>
              </a:p>
            </p:txBody>
          </p:sp>
          <p:sp>
            <p:nvSpPr>
              <p:cNvPr id="131" name="TextBox 130"/>
              <p:cNvSpPr txBox="1"/>
              <p:nvPr/>
            </p:nvSpPr>
            <p:spPr>
              <a:xfrm>
                <a:off x="1331640" y="2035224"/>
                <a:ext cx="288032" cy="338554"/>
              </a:xfrm>
              <a:prstGeom prst="rect">
                <a:avLst/>
              </a:prstGeom>
              <a:noFill/>
            </p:spPr>
            <p:txBody>
              <a:bodyPr wrap="square" rtlCol="0">
                <a:spAutoFit/>
              </a:bodyPr>
              <a:lstStyle/>
              <a:p>
                <a:r>
                  <a:rPr lang="en-US" sz="1600" dirty="0" smtClean="0">
                    <a:solidFill>
                      <a:srgbClr val="000000"/>
                    </a:solidFill>
                    <a:latin typeface="Tahoma"/>
                  </a:rPr>
                  <a:t>5</a:t>
                </a:r>
                <a:endParaRPr lang="en-US" sz="1600" dirty="0">
                  <a:solidFill>
                    <a:srgbClr val="000000"/>
                  </a:solidFill>
                  <a:latin typeface="Tahoma"/>
                </a:endParaRPr>
              </a:p>
            </p:txBody>
          </p:sp>
        </p:grpSp>
      </p:grpSp>
      <p:grpSp>
        <p:nvGrpSpPr>
          <p:cNvPr id="13" name="Group 12"/>
          <p:cNvGrpSpPr/>
          <p:nvPr/>
        </p:nvGrpSpPr>
        <p:grpSpPr>
          <a:xfrm>
            <a:off x="4804312" y="1939922"/>
            <a:ext cx="4160176" cy="3154554"/>
            <a:chOff x="4804312" y="1939922"/>
            <a:chExt cx="4160176" cy="3154554"/>
          </a:xfrm>
        </p:grpSpPr>
        <p:sp>
          <p:nvSpPr>
            <p:cNvPr id="122" name="TextBox 121"/>
            <p:cNvSpPr txBox="1"/>
            <p:nvPr/>
          </p:nvSpPr>
          <p:spPr>
            <a:xfrm>
              <a:off x="4932040" y="4725144"/>
              <a:ext cx="3024336" cy="369332"/>
            </a:xfrm>
            <a:prstGeom prst="rect">
              <a:avLst/>
            </a:prstGeom>
            <a:noFill/>
          </p:spPr>
          <p:txBody>
            <a:bodyPr wrap="square" rtlCol="0">
              <a:spAutoFit/>
            </a:bodyPr>
            <a:lstStyle/>
            <a:p>
              <a:pPr algn="ctr"/>
              <a:r>
                <a:rPr lang="en-US" b="1" dirty="0" smtClean="0">
                  <a:solidFill>
                    <a:srgbClr val="000000"/>
                  </a:solidFill>
                  <a:latin typeface="Tahoma"/>
                </a:rPr>
                <a:t>Channel Partitioning</a:t>
              </a:r>
              <a:endParaRPr lang="en-US" b="1" dirty="0">
                <a:solidFill>
                  <a:srgbClr val="000000"/>
                </a:solidFill>
                <a:latin typeface="Tahoma"/>
              </a:endParaRPr>
            </a:p>
          </p:txBody>
        </p:sp>
        <p:sp>
          <p:nvSpPr>
            <p:cNvPr id="73" name="Rectangle 72"/>
            <p:cNvSpPr/>
            <p:nvPr/>
          </p:nvSpPr>
          <p:spPr>
            <a:xfrm>
              <a:off x="4804312" y="2661279"/>
              <a:ext cx="1013651" cy="53175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latin typeface="Tahoma"/>
                </a:rPr>
                <a:t>Core 0</a:t>
              </a:r>
            </a:p>
            <a:p>
              <a:pPr algn="ctr"/>
              <a:r>
                <a:rPr lang="en-US" dirty="0" smtClean="0">
                  <a:solidFill>
                    <a:srgbClr val="FFFFFF"/>
                  </a:solidFill>
                  <a:latin typeface="Tahoma"/>
                </a:rPr>
                <a:t>App A</a:t>
              </a:r>
              <a:endParaRPr lang="en-US" dirty="0">
                <a:solidFill>
                  <a:srgbClr val="FFFFFF"/>
                </a:solidFill>
                <a:latin typeface="Tahoma"/>
              </a:endParaRPr>
            </a:p>
          </p:txBody>
        </p:sp>
        <p:sp>
          <p:nvSpPr>
            <p:cNvPr id="74" name="Rectangle 73"/>
            <p:cNvSpPr/>
            <p:nvPr/>
          </p:nvSpPr>
          <p:spPr>
            <a:xfrm>
              <a:off x="4804312" y="3791251"/>
              <a:ext cx="1013651" cy="53175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latin typeface="Tahoma"/>
                </a:rPr>
                <a:t>Core 1</a:t>
              </a:r>
            </a:p>
            <a:p>
              <a:pPr algn="ctr"/>
              <a:r>
                <a:rPr lang="en-US" dirty="0" smtClean="0">
                  <a:solidFill>
                    <a:srgbClr val="FFFFFF"/>
                  </a:solidFill>
                  <a:latin typeface="Tahoma"/>
                </a:rPr>
                <a:t>App B</a:t>
              </a:r>
              <a:endParaRPr lang="en-US" dirty="0">
                <a:solidFill>
                  <a:srgbClr val="FFFFFF"/>
                </a:solidFill>
                <a:latin typeface="Tahoma"/>
              </a:endParaRPr>
            </a:p>
          </p:txBody>
        </p:sp>
        <p:sp>
          <p:nvSpPr>
            <p:cNvPr id="75" name="Rectangle 74"/>
            <p:cNvSpPr/>
            <p:nvPr/>
          </p:nvSpPr>
          <p:spPr>
            <a:xfrm>
              <a:off x="7645858" y="2395404"/>
              <a:ext cx="1283958" cy="99703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76" name="TextBox 75"/>
            <p:cNvSpPr txBox="1"/>
            <p:nvPr/>
          </p:nvSpPr>
          <p:spPr>
            <a:xfrm>
              <a:off x="7711387" y="2057520"/>
              <a:ext cx="1216381" cy="369332"/>
            </a:xfrm>
            <a:prstGeom prst="rect">
              <a:avLst/>
            </a:prstGeom>
            <a:noFill/>
          </p:spPr>
          <p:txBody>
            <a:bodyPr wrap="square" rtlCol="0">
              <a:spAutoFit/>
            </a:bodyPr>
            <a:lstStyle/>
            <a:p>
              <a:r>
                <a:rPr lang="en-US" dirty="0" smtClean="0">
                  <a:solidFill>
                    <a:srgbClr val="000000"/>
                  </a:solidFill>
                  <a:latin typeface="Tahoma"/>
                </a:rPr>
                <a:t>Channel 0</a:t>
              </a:r>
              <a:endParaRPr lang="en-US" dirty="0">
                <a:solidFill>
                  <a:srgbClr val="000000"/>
                </a:solidFill>
                <a:latin typeface="Tahoma"/>
              </a:endParaRPr>
            </a:p>
          </p:txBody>
        </p:sp>
        <p:sp>
          <p:nvSpPr>
            <p:cNvPr id="77" name="Rectangle 76"/>
            <p:cNvSpPr/>
            <p:nvPr/>
          </p:nvSpPr>
          <p:spPr>
            <a:xfrm>
              <a:off x="7713435" y="2927155"/>
              <a:ext cx="1148805" cy="39881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latin typeface="Tahoma"/>
                </a:rPr>
                <a:t>Bank 1</a:t>
              </a:r>
              <a:endParaRPr lang="en-US" dirty="0">
                <a:solidFill>
                  <a:srgbClr val="000000"/>
                </a:solidFill>
                <a:latin typeface="Tahoma"/>
              </a:endParaRPr>
            </a:p>
          </p:txBody>
        </p:sp>
        <p:sp>
          <p:nvSpPr>
            <p:cNvPr id="78" name="Rectangle 77"/>
            <p:cNvSpPr/>
            <p:nvPr/>
          </p:nvSpPr>
          <p:spPr>
            <a:xfrm>
              <a:off x="7645858" y="3591844"/>
              <a:ext cx="1283958" cy="86409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79" name="Rectangle 78"/>
            <p:cNvSpPr/>
            <p:nvPr/>
          </p:nvSpPr>
          <p:spPr>
            <a:xfrm>
              <a:off x="7713435" y="3658313"/>
              <a:ext cx="1148805" cy="33234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latin typeface="Tahoma"/>
                </a:rPr>
                <a:t>Bank 0</a:t>
              </a:r>
              <a:endParaRPr lang="en-US" dirty="0">
                <a:solidFill>
                  <a:srgbClr val="000000"/>
                </a:solidFill>
                <a:latin typeface="Tahoma"/>
              </a:endParaRPr>
            </a:p>
          </p:txBody>
        </p:sp>
        <p:sp>
          <p:nvSpPr>
            <p:cNvPr id="80" name="Rectangle 79"/>
            <p:cNvSpPr/>
            <p:nvPr/>
          </p:nvSpPr>
          <p:spPr>
            <a:xfrm>
              <a:off x="7713435" y="4057127"/>
              <a:ext cx="1148805" cy="33234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latin typeface="Tahoma"/>
                </a:rPr>
                <a:t>Bank 1</a:t>
              </a:r>
              <a:endParaRPr lang="en-US" dirty="0">
                <a:solidFill>
                  <a:srgbClr val="000000"/>
                </a:solidFill>
                <a:latin typeface="Tahoma"/>
              </a:endParaRPr>
            </a:p>
          </p:txBody>
        </p:sp>
        <p:cxnSp>
          <p:nvCxnSpPr>
            <p:cNvPr id="81" name="Straight Connector 80"/>
            <p:cNvCxnSpPr/>
            <p:nvPr/>
          </p:nvCxnSpPr>
          <p:spPr>
            <a:xfrm>
              <a:off x="7307974" y="2328935"/>
              <a:ext cx="0" cy="2326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970091" y="2328935"/>
              <a:ext cx="0" cy="2326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632207" y="2328935"/>
              <a:ext cx="0" cy="2326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294323" y="2328935"/>
              <a:ext cx="0" cy="2326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956440" y="2328935"/>
              <a:ext cx="0" cy="2326412"/>
            </a:xfrm>
            <a:prstGeom prst="line">
              <a:avLst/>
            </a:prstGeom>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7713435" y="2461873"/>
              <a:ext cx="1148805" cy="39881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latin typeface="Tahoma"/>
                </a:rPr>
                <a:t>Bank 0</a:t>
              </a:r>
              <a:endParaRPr lang="en-US" dirty="0">
                <a:solidFill>
                  <a:srgbClr val="000000"/>
                </a:solidFill>
                <a:latin typeface="Tahoma"/>
              </a:endParaRPr>
            </a:p>
          </p:txBody>
        </p:sp>
        <p:sp>
          <p:nvSpPr>
            <p:cNvPr id="87" name="Rectangle 86"/>
            <p:cNvSpPr/>
            <p:nvPr/>
          </p:nvSpPr>
          <p:spPr>
            <a:xfrm>
              <a:off x="7367142" y="2661279"/>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88" name="Rectangle 87"/>
            <p:cNvSpPr/>
            <p:nvPr/>
          </p:nvSpPr>
          <p:spPr>
            <a:xfrm>
              <a:off x="7019987" y="2661279"/>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89" name="Rectangle 88"/>
            <p:cNvSpPr/>
            <p:nvPr/>
          </p:nvSpPr>
          <p:spPr>
            <a:xfrm>
              <a:off x="6346488" y="2661279"/>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93" name="Rectangle 92"/>
            <p:cNvSpPr/>
            <p:nvPr/>
          </p:nvSpPr>
          <p:spPr>
            <a:xfrm>
              <a:off x="6678567" y="2661279"/>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95" name="Rectangle 94"/>
            <p:cNvSpPr/>
            <p:nvPr/>
          </p:nvSpPr>
          <p:spPr>
            <a:xfrm>
              <a:off x="7354932" y="3762752"/>
              <a:ext cx="231883" cy="19940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grpSp>
          <p:nvGrpSpPr>
            <p:cNvPr id="96" name="Group 131"/>
            <p:cNvGrpSpPr/>
            <p:nvPr/>
          </p:nvGrpSpPr>
          <p:grpSpPr>
            <a:xfrm>
              <a:off x="5831424" y="1939922"/>
              <a:ext cx="1894645" cy="655844"/>
              <a:chOff x="1187624" y="1717934"/>
              <a:chExt cx="1894645" cy="655844"/>
            </a:xfrm>
          </p:grpSpPr>
          <p:cxnSp>
            <p:nvCxnSpPr>
              <p:cNvPr id="123" name="Straight Arrow Connector 122"/>
              <p:cNvCxnSpPr/>
              <p:nvPr/>
            </p:nvCxnSpPr>
            <p:spPr>
              <a:xfrm flipH="1">
                <a:off x="1187624" y="1988840"/>
                <a:ext cx="1800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1714117" y="1717934"/>
                <a:ext cx="1368152" cy="276999"/>
              </a:xfrm>
              <a:prstGeom prst="rect">
                <a:avLst/>
              </a:prstGeom>
              <a:noFill/>
            </p:spPr>
            <p:txBody>
              <a:bodyPr wrap="square" rtlCol="0">
                <a:spAutoFit/>
              </a:bodyPr>
              <a:lstStyle/>
              <a:p>
                <a:r>
                  <a:rPr lang="en-US" sz="1200" dirty="0" smtClean="0">
                    <a:solidFill>
                      <a:srgbClr val="000000"/>
                    </a:solidFill>
                    <a:latin typeface="Tahoma"/>
                  </a:rPr>
                  <a:t>Time Units</a:t>
                </a:r>
                <a:endParaRPr lang="en-US" sz="1200" dirty="0">
                  <a:solidFill>
                    <a:srgbClr val="000000"/>
                  </a:solidFill>
                  <a:latin typeface="Tahoma"/>
                </a:endParaRPr>
              </a:p>
            </p:txBody>
          </p:sp>
          <p:sp>
            <p:nvSpPr>
              <p:cNvPr id="132" name="TextBox 131"/>
              <p:cNvSpPr txBox="1"/>
              <p:nvPr/>
            </p:nvSpPr>
            <p:spPr>
              <a:xfrm>
                <a:off x="2673288" y="2015344"/>
                <a:ext cx="288032" cy="338554"/>
              </a:xfrm>
              <a:prstGeom prst="rect">
                <a:avLst/>
              </a:prstGeom>
              <a:noFill/>
            </p:spPr>
            <p:txBody>
              <a:bodyPr wrap="square" rtlCol="0">
                <a:spAutoFit/>
              </a:bodyPr>
              <a:lstStyle/>
              <a:p>
                <a:r>
                  <a:rPr lang="en-US" sz="1600" dirty="0" smtClean="0">
                    <a:solidFill>
                      <a:srgbClr val="000000"/>
                    </a:solidFill>
                    <a:latin typeface="Tahoma"/>
                  </a:rPr>
                  <a:t>1</a:t>
                </a:r>
                <a:endParaRPr lang="en-US" sz="1600" dirty="0">
                  <a:solidFill>
                    <a:srgbClr val="000000"/>
                  </a:solidFill>
                  <a:latin typeface="Tahoma"/>
                </a:endParaRPr>
              </a:p>
            </p:txBody>
          </p:sp>
          <p:sp>
            <p:nvSpPr>
              <p:cNvPr id="133" name="TextBox 132"/>
              <p:cNvSpPr txBox="1"/>
              <p:nvPr/>
            </p:nvSpPr>
            <p:spPr>
              <a:xfrm>
                <a:off x="2339752" y="2023578"/>
                <a:ext cx="288032" cy="338554"/>
              </a:xfrm>
              <a:prstGeom prst="rect">
                <a:avLst/>
              </a:prstGeom>
              <a:noFill/>
            </p:spPr>
            <p:txBody>
              <a:bodyPr wrap="square" rtlCol="0">
                <a:spAutoFit/>
              </a:bodyPr>
              <a:lstStyle/>
              <a:p>
                <a:r>
                  <a:rPr lang="en-US" sz="1600" dirty="0" smtClean="0">
                    <a:solidFill>
                      <a:srgbClr val="000000"/>
                    </a:solidFill>
                    <a:latin typeface="Tahoma"/>
                  </a:rPr>
                  <a:t>2</a:t>
                </a:r>
                <a:endParaRPr lang="en-US" sz="1600" dirty="0">
                  <a:solidFill>
                    <a:srgbClr val="000000"/>
                  </a:solidFill>
                  <a:latin typeface="Tahoma"/>
                </a:endParaRPr>
              </a:p>
            </p:txBody>
          </p:sp>
          <p:sp>
            <p:nvSpPr>
              <p:cNvPr id="141" name="TextBox 140"/>
              <p:cNvSpPr txBox="1"/>
              <p:nvPr/>
            </p:nvSpPr>
            <p:spPr>
              <a:xfrm>
                <a:off x="1992964" y="2015344"/>
                <a:ext cx="288032" cy="338554"/>
              </a:xfrm>
              <a:prstGeom prst="rect">
                <a:avLst/>
              </a:prstGeom>
              <a:noFill/>
            </p:spPr>
            <p:txBody>
              <a:bodyPr wrap="square" rtlCol="0">
                <a:spAutoFit/>
              </a:bodyPr>
              <a:lstStyle/>
              <a:p>
                <a:r>
                  <a:rPr lang="en-US" sz="1600" dirty="0" smtClean="0">
                    <a:solidFill>
                      <a:srgbClr val="000000"/>
                    </a:solidFill>
                    <a:latin typeface="Tahoma"/>
                  </a:rPr>
                  <a:t>3</a:t>
                </a:r>
                <a:endParaRPr lang="en-US" sz="1600" dirty="0">
                  <a:solidFill>
                    <a:srgbClr val="000000"/>
                  </a:solidFill>
                  <a:latin typeface="Tahoma"/>
                </a:endParaRPr>
              </a:p>
            </p:txBody>
          </p:sp>
          <p:sp>
            <p:nvSpPr>
              <p:cNvPr id="142" name="TextBox 141"/>
              <p:cNvSpPr txBox="1"/>
              <p:nvPr/>
            </p:nvSpPr>
            <p:spPr>
              <a:xfrm>
                <a:off x="1651924" y="2021092"/>
                <a:ext cx="288032" cy="338554"/>
              </a:xfrm>
              <a:prstGeom prst="rect">
                <a:avLst/>
              </a:prstGeom>
              <a:noFill/>
            </p:spPr>
            <p:txBody>
              <a:bodyPr wrap="square" rtlCol="0">
                <a:spAutoFit/>
              </a:bodyPr>
              <a:lstStyle/>
              <a:p>
                <a:r>
                  <a:rPr lang="en-US" sz="1600" dirty="0" smtClean="0">
                    <a:solidFill>
                      <a:srgbClr val="000000"/>
                    </a:solidFill>
                    <a:latin typeface="Tahoma"/>
                  </a:rPr>
                  <a:t>4</a:t>
                </a:r>
                <a:endParaRPr lang="en-US" sz="1600" dirty="0">
                  <a:solidFill>
                    <a:srgbClr val="000000"/>
                  </a:solidFill>
                  <a:latin typeface="Tahoma"/>
                </a:endParaRPr>
              </a:p>
            </p:txBody>
          </p:sp>
          <p:sp>
            <p:nvSpPr>
              <p:cNvPr id="143" name="TextBox 142"/>
              <p:cNvSpPr txBox="1"/>
              <p:nvPr/>
            </p:nvSpPr>
            <p:spPr>
              <a:xfrm>
                <a:off x="1331640" y="2035224"/>
                <a:ext cx="288032" cy="338554"/>
              </a:xfrm>
              <a:prstGeom prst="rect">
                <a:avLst/>
              </a:prstGeom>
              <a:noFill/>
            </p:spPr>
            <p:txBody>
              <a:bodyPr wrap="square" rtlCol="0">
                <a:spAutoFit/>
              </a:bodyPr>
              <a:lstStyle/>
              <a:p>
                <a:r>
                  <a:rPr lang="en-US" sz="1600" dirty="0" smtClean="0">
                    <a:solidFill>
                      <a:srgbClr val="000000"/>
                    </a:solidFill>
                    <a:latin typeface="Tahoma"/>
                  </a:rPr>
                  <a:t>5</a:t>
                </a:r>
                <a:endParaRPr lang="en-US" sz="1600" dirty="0">
                  <a:solidFill>
                    <a:srgbClr val="000000"/>
                  </a:solidFill>
                  <a:latin typeface="Tahoma"/>
                </a:endParaRPr>
              </a:p>
            </p:txBody>
          </p:sp>
        </p:grpSp>
        <p:sp>
          <p:nvSpPr>
            <p:cNvPr id="145" name="Rectangle 144"/>
            <p:cNvSpPr/>
            <p:nvPr/>
          </p:nvSpPr>
          <p:spPr>
            <a:xfrm>
              <a:off x="7366902" y="3085576"/>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146" name="Rectangle 145"/>
            <p:cNvSpPr/>
            <p:nvPr/>
          </p:nvSpPr>
          <p:spPr>
            <a:xfrm>
              <a:off x="7019747" y="3085576"/>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147" name="Rectangle 146"/>
            <p:cNvSpPr/>
            <p:nvPr/>
          </p:nvSpPr>
          <p:spPr>
            <a:xfrm>
              <a:off x="6346248" y="3085576"/>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148" name="Rectangle 147"/>
            <p:cNvSpPr/>
            <p:nvPr/>
          </p:nvSpPr>
          <p:spPr>
            <a:xfrm>
              <a:off x="6678327" y="3085576"/>
              <a:ext cx="231883" cy="1994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151" name="TextBox 150"/>
            <p:cNvSpPr txBox="1"/>
            <p:nvPr/>
          </p:nvSpPr>
          <p:spPr>
            <a:xfrm>
              <a:off x="7748107" y="4397340"/>
              <a:ext cx="1216381" cy="369332"/>
            </a:xfrm>
            <a:prstGeom prst="rect">
              <a:avLst/>
            </a:prstGeom>
            <a:noFill/>
          </p:spPr>
          <p:txBody>
            <a:bodyPr wrap="square" rtlCol="0">
              <a:spAutoFit/>
            </a:bodyPr>
            <a:lstStyle/>
            <a:p>
              <a:r>
                <a:rPr lang="en-US" dirty="0" smtClean="0">
                  <a:solidFill>
                    <a:srgbClr val="000000"/>
                  </a:solidFill>
                  <a:latin typeface="Tahoma"/>
                </a:rPr>
                <a:t>Channel 1</a:t>
              </a:r>
              <a:endParaRPr lang="en-US" dirty="0">
                <a:solidFill>
                  <a:srgbClr val="000000"/>
                </a:solidFill>
                <a:latin typeface="Tahoma"/>
              </a:endParaRPr>
            </a:p>
          </p:txBody>
        </p:sp>
      </p:grpSp>
    </p:spTree>
    <p:extLst>
      <p:ext uri="{BB962C8B-B14F-4D97-AF65-F5344CB8AC3E}">
        <p14:creationId xmlns:p14="http://schemas.microsoft.com/office/powerpoint/2010/main" val="2417542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Memory Channel Partitioning</a:t>
            </a:r>
            <a:endParaRPr lang="en-US" dirty="0"/>
          </a:p>
        </p:txBody>
      </p:sp>
      <p:sp>
        <p:nvSpPr>
          <p:cNvPr id="3" name="Content Placeholder 2"/>
          <p:cNvSpPr>
            <a:spLocks noGrp="1"/>
          </p:cNvSpPr>
          <p:nvPr>
            <p:ph idx="1"/>
          </p:nvPr>
        </p:nvSpPr>
        <p:spPr/>
        <p:txBody>
          <a:bodyPr/>
          <a:lstStyle/>
          <a:p>
            <a:r>
              <a:rPr lang="en-US" sz="2000" dirty="0" err="1"/>
              <a:t>Sai</a:t>
            </a:r>
            <a:r>
              <a:rPr lang="en-US" sz="2000" dirty="0"/>
              <a:t> </a:t>
            </a:r>
            <a:r>
              <a:rPr lang="en-US" sz="2000" dirty="0" err="1"/>
              <a:t>Prashanth</a:t>
            </a:r>
            <a:r>
              <a:rPr lang="en-US" sz="2000" dirty="0"/>
              <a:t> </a:t>
            </a:r>
            <a:r>
              <a:rPr lang="en-US" sz="2000" dirty="0" err="1"/>
              <a:t>Muralidhara</a:t>
            </a:r>
            <a:r>
              <a:rPr lang="en-US" sz="2000" dirty="0"/>
              <a:t>, Lavanya Subramanian, </a:t>
            </a:r>
            <a:r>
              <a:rPr lang="en-US" sz="2000" u="sng" dirty="0"/>
              <a:t>Onur Mutlu</a:t>
            </a:r>
            <a:r>
              <a:rPr lang="en-US" sz="2000" dirty="0"/>
              <a:t>, </a:t>
            </a:r>
            <a:r>
              <a:rPr lang="en-US" sz="2000" dirty="0" err="1"/>
              <a:t>Mahmut</a:t>
            </a:r>
            <a:r>
              <a:rPr lang="en-US" sz="2000" dirty="0"/>
              <a:t> </a:t>
            </a:r>
            <a:r>
              <a:rPr lang="en-US" sz="2000" dirty="0" err="1"/>
              <a:t>Kandemir</a:t>
            </a:r>
            <a:r>
              <a:rPr lang="en-US" sz="2000" dirty="0"/>
              <a:t>, and Thomas Moscibroda, </a:t>
            </a:r>
            <a:br>
              <a:rPr lang="en-US" sz="2000" dirty="0"/>
            </a:br>
            <a:r>
              <a:rPr lang="en-US" sz="2000" b="1" dirty="0">
                <a:hlinkClick r:id="rId2"/>
              </a:rPr>
              <a:t>"Reducing Memory Interference in Multicore Systems via Application-Aware Memory Channel Partitioning"</a:t>
            </a:r>
            <a:r>
              <a:rPr lang="en-US" sz="2000" dirty="0"/>
              <a:t/>
            </a:r>
            <a:br>
              <a:rPr lang="en-US" sz="2000" dirty="0"/>
            </a:br>
            <a:r>
              <a:rPr lang="en-US" sz="2000" i="1" dirty="0"/>
              <a:t>Proceedings of the </a:t>
            </a:r>
            <a:r>
              <a:rPr lang="en-US" sz="2000" i="1" dirty="0">
                <a:hlinkClick r:id="rId3"/>
              </a:rPr>
              <a:t>44th International Symposium on Microarchitecture</a:t>
            </a:r>
            <a:r>
              <a:rPr lang="en-US" sz="2000" i="1" dirty="0"/>
              <a:t> (</a:t>
            </a:r>
            <a:r>
              <a:rPr lang="en-US" sz="2000" b="1" i="1" dirty="0"/>
              <a:t>MICRO</a:t>
            </a:r>
            <a:r>
              <a:rPr lang="en-US" sz="2000" i="1" dirty="0"/>
              <a:t>)</a:t>
            </a:r>
            <a:r>
              <a:rPr lang="en-US" sz="2000" dirty="0"/>
              <a:t>, Porto </a:t>
            </a:r>
            <a:r>
              <a:rPr lang="en-US" sz="2000" dirty="0" err="1"/>
              <a:t>Alegre</a:t>
            </a:r>
            <a:r>
              <a:rPr lang="en-US" sz="2000" dirty="0"/>
              <a:t>, Brazil, December 2011. </a:t>
            </a:r>
            <a:r>
              <a:rPr lang="en-US" sz="2000" dirty="0">
                <a:hlinkClick r:id="rId4"/>
              </a:rPr>
              <a:t>Slides (pptx)</a:t>
            </a:r>
            <a:r>
              <a:rPr lang="en-US" sz="2000" dirty="0"/>
              <a:t> </a:t>
            </a:r>
          </a:p>
        </p:txBody>
      </p:sp>
      <p:sp>
        <p:nvSpPr>
          <p:cNvPr id="4" name="Slide Number Placeholder 3"/>
          <p:cNvSpPr>
            <a:spLocks noGrp="1"/>
          </p:cNvSpPr>
          <p:nvPr>
            <p:ph type="sldNum" sz="quarter" idx="11"/>
          </p:nvPr>
        </p:nvSpPr>
        <p:spPr/>
        <p:txBody>
          <a:bodyPr/>
          <a:lstStyle/>
          <a:p>
            <a:fld id="{27F28456-B93E-5440-A8F9-7EDDF5DA4557}" type="slidenum">
              <a:rPr lang="en-US" smtClean="0"/>
              <a:pPr/>
              <a:t>146</a:t>
            </a:fld>
            <a:endParaRPr lang="en-US"/>
          </a:p>
        </p:txBody>
      </p:sp>
    </p:spTree>
    <p:extLst>
      <p:ext uri="{BB962C8B-B14F-4D97-AF65-F5344CB8AC3E}">
        <p14:creationId xmlns:p14="http://schemas.microsoft.com/office/powerpoint/2010/main" val="15555833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28600" y="152401"/>
            <a:ext cx="8915400" cy="1066800"/>
          </a:xfrm>
        </p:spPr>
        <p:txBody>
          <a:bodyPr/>
          <a:lstStyle/>
          <a:p>
            <a:r>
              <a:rPr lang="en-US" sz="3200">
                <a:ea typeface="ＭＳ Ｐゴシック" pitchFamily="30" charset="-128"/>
                <a:cs typeface="ＭＳ Ｐゴシック" pitchFamily="30" charset="-128"/>
              </a:rPr>
              <a:t>Designing QoS-Aware Memory Systems: Approaches</a:t>
            </a:r>
          </a:p>
        </p:txBody>
      </p:sp>
      <p:sp>
        <p:nvSpPr>
          <p:cNvPr id="3" name="Content Placeholder 2"/>
          <p:cNvSpPr>
            <a:spLocks noGrp="1"/>
          </p:cNvSpPr>
          <p:nvPr>
            <p:ph idx="1"/>
          </p:nvPr>
        </p:nvSpPr>
        <p:spPr>
          <a:xfrm>
            <a:off x="228600" y="1052736"/>
            <a:ext cx="8915400" cy="5043264"/>
          </a:xfrm>
        </p:spPr>
        <p:txBody>
          <a:bodyPr/>
          <a:lstStyle/>
          <a:p>
            <a:r>
              <a:rPr lang="en-US" dirty="0" smtClean="0">
                <a:solidFill>
                  <a:srgbClr val="FF0000"/>
                </a:solidFill>
                <a:ea typeface="ＭＳ Ｐゴシック" pitchFamily="30" charset="-128"/>
                <a:cs typeface="ＭＳ Ｐゴシック" pitchFamily="30" charset="-128"/>
              </a:rPr>
              <a:t>Smart resources: </a:t>
            </a:r>
            <a:r>
              <a:rPr lang="en-US" dirty="0" smtClean="0">
                <a:solidFill>
                  <a:srgbClr val="0000FF"/>
                </a:solidFill>
                <a:ea typeface="ＭＳ Ｐゴシック" pitchFamily="30" charset="-128"/>
                <a:cs typeface="ＭＳ Ｐゴシック" pitchFamily="30" charset="-128"/>
              </a:rPr>
              <a:t>Design each shared resource to have a configurable interference control/reduction mechanism</a:t>
            </a:r>
          </a:p>
          <a:p>
            <a:pPr lvl="1"/>
            <a:r>
              <a:rPr lang="en-US" sz="2000" dirty="0">
                <a:solidFill>
                  <a:srgbClr val="000000"/>
                </a:solidFill>
              </a:rPr>
              <a:t>QoS-aware memory controllers </a:t>
            </a:r>
            <a:r>
              <a:rPr lang="en-US" sz="1400" dirty="0">
                <a:solidFill>
                  <a:srgbClr val="006633"/>
                </a:solidFill>
              </a:rPr>
              <a:t>[Mutlu+ MICRO’07]</a:t>
            </a:r>
            <a:r>
              <a:rPr lang="en-US" sz="1400" dirty="0">
                <a:solidFill>
                  <a:srgbClr val="000000"/>
                </a:solidFill>
              </a:rPr>
              <a:t> </a:t>
            </a:r>
            <a:r>
              <a:rPr lang="en-US" sz="1400" dirty="0">
                <a:solidFill>
                  <a:srgbClr val="006633"/>
                </a:solidFill>
              </a:rPr>
              <a:t>[Moscibroda+, </a:t>
            </a:r>
            <a:r>
              <a:rPr lang="en-US" sz="1400" dirty="0" err="1">
                <a:solidFill>
                  <a:srgbClr val="006633"/>
                </a:solidFill>
              </a:rPr>
              <a:t>Usenix</a:t>
            </a:r>
            <a:r>
              <a:rPr lang="en-US" sz="1400" dirty="0">
                <a:solidFill>
                  <a:srgbClr val="006633"/>
                </a:solidFill>
              </a:rPr>
              <a:t> Security’07] [Mutlu+ ISCA’08, Top Picks’09]</a:t>
            </a:r>
            <a:r>
              <a:rPr lang="en-US" sz="1400" dirty="0">
                <a:solidFill>
                  <a:srgbClr val="000000"/>
                </a:solidFill>
              </a:rPr>
              <a:t> </a:t>
            </a:r>
            <a:r>
              <a:rPr lang="en-US" sz="1400" dirty="0">
                <a:solidFill>
                  <a:srgbClr val="006633"/>
                </a:solidFill>
                <a:ea typeface="+mn-ea"/>
                <a:cs typeface="+mn-cs"/>
              </a:rPr>
              <a:t>[Kim+ HPCA’10] </a:t>
            </a:r>
            <a:r>
              <a:rPr lang="en-US" sz="1400" dirty="0">
                <a:solidFill>
                  <a:srgbClr val="006633"/>
                </a:solidFill>
              </a:rPr>
              <a:t>[Kim+ MICRO’10, Top Picks’11] [Ebrahimi+ ISCA’11, MICRO’11] [</a:t>
            </a:r>
            <a:r>
              <a:rPr lang="en-US" sz="1400" dirty="0" err="1">
                <a:solidFill>
                  <a:srgbClr val="006633"/>
                </a:solidFill>
              </a:rPr>
              <a:t>Ausavarungnirun</a:t>
            </a:r>
            <a:r>
              <a:rPr lang="en-US" sz="1400" dirty="0">
                <a:solidFill>
                  <a:srgbClr val="006633"/>
                </a:solidFill>
              </a:rPr>
              <a:t>+, ISCA’12</a:t>
            </a:r>
            <a:r>
              <a:rPr lang="en-US" sz="1400" dirty="0" smtClean="0">
                <a:solidFill>
                  <a:srgbClr val="006633"/>
                </a:solidFill>
              </a:rPr>
              <a:t>][Subramanian+, HPCA’13</a:t>
            </a:r>
            <a:r>
              <a:rPr lang="en-US" sz="1400" dirty="0">
                <a:solidFill>
                  <a:srgbClr val="006633"/>
                </a:solidFill>
              </a:rPr>
              <a:t>] [Subramanian+, ICCD’14</a:t>
            </a:r>
            <a:r>
              <a:rPr lang="en-US" sz="1400" dirty="0" smtClean="0">
                <a:solidFill>
                  <a:srgbClr val="006633"/>
                </a:solidFill>
              </a:rPr>
              <a:t>]</a:t>
            </a:r>
            <a:endParaRPr lang="en-US" sz="1400" dirty="0">
              <a:solidFill>
                <a:srgbClr val="000000"/>
              </a:solidFill>
            </a:endParaRPr>
          </a:p>
          <a:p>
            <a:pPr lvl="1"/>
            <a:r>
              <a:rPr lang="en-US" sz="2000" dirty="0" err="1">
                <a:solidFill>
                  <a:srgbClr val="000000"/>
                </a:solidFill>
              </a:rPr>
              <a:t>QoS</a:t>
            </a:r>
            <a:r>
              <a:rPr lang="en-US" sz="2000" dirty="0">
                <a:solidFill>
                  <a:srgbClr val="000000"/>
                </a:solidFill>
              </a:rPr>
              <a:t>-aware interconnects </a:t>
            </a:r>
            <a:r>
              <a:rPr lang="en-US" sz="1400" dirty="0">
                <a:solidFill>
                  <a:srgbClr val="006633"/>
                </a:solidFill>
              </a:rPr>
              <a:t>[Das+ MICRO’09, ISCA’10, Top Picks </a:t>
            </a:r>
            <a:r>
              <a:rPr lang="fr-FR" sz="1400" dirty="0">
                <a:solidFill>
                  <a:srgbClr val="006633"/>
                </a:solidFill>
              </a:rPr>
              <a:t>’</a:t>
            </a:r>
            <a:r>
              <a:rPr lang="en-US" sz="1400" dirty="0">
                <a:solidFill>
                  <a:srgbClr val="006633"/>
                </a:solidFill>
              </a:rPr>
              <a:t>11] [Grot+ MICRO’09, ISCA’11, Top Picks </a:t>
            </a:r>
            <a:r>
              <a:rPr lang="fr-FR" sz="1400" dirty="0">
                <a:solidFill>
                  <a:srgbClr val="006633"/>
                </a:solidFill>
              </a:rPr>
              <a:t>’</a:t>
            </a:r>
            <a:r>
              <a:rPr lang="en-US" sz="1400" dirty="0">
                <a:solidFill>
                  <a:srgbClr val="006633"/>
                </a:solidFill>
              </a:rPr>
              <a:t>12]</a:t>
            </a:r>
          </a:p>
          <a:p>
            <a:pPr lvl="1"/>
            <a:r>
              <a:rPr lang="en-US" sz="2000" dirty="0" err="1">
                <a:solidFill>
                  <a:srgbClr val="000000"/>
                </a:solidFill>
                <a:ea typeface="+mn-ea"/>
                <a:cs typeface="+mn-cs"/>
              </a:rPr>
              <a:t>QoS</a:t>
            </a:r>
            <a:r>
              <a:rPr lang="en-US" sz="2000" dirty="0">
                <a:solidFill>
                  <a:srgbClr val="000000"/>
                </a:solidFill>
                <a:ea typeface="+mn-ea"/>
                <a:cs typeface="+mn-cs"/>
              </a:rPr>
              <a:t>-aware caches</a:t>
            </a:r>
            <a:endParaRPr lang="en-US" sz="1600" dirty="0">
              <a:solidFill>
                <a:srgbClr val="006633"/>
              </a:solidFill>
            </a:endParaRPr>
          </a:p>
          <a:p>
            <a:endParaRPr lang="en-US" sz="1200" dirty="0">
              <a:ea typeface="ＭＳ Ｐゴシック" pitchFamily="30" charset="-128"/>
              <a:cs typeface="ＭＳ Ｐゴシック" pitchFamily="30" charset="-128"/>
            </a:endParaRPr>
          </a:p>
          <a:p>
            <a:r>
              <a:rPr lang="en-US" dirty="0" smtClean="0">
                <a:solidFill>
                  <a:srgbClr val="FF0000"/>
                </a:solidFill>
                <a:ea typeface="ＭＳ Ｐゴシック" pitchFamily="30" charset="-128"/>
                <a:cs typeface="ＭＳ Ｐゴシック" pitchFamily="30" charset="-128"/>
              </a:rPr>
              <a:t>Dumb resources: </a:t>
            </a:r>
            <a:r>
              <a:rPr lang="en-US" dirty="0" smtClean="0">
                <a:solidFill>
                  <a:srgbClr val="0000FF"/>
                </a:solidFill>
                <a:ea typeface="ＭＳ Ｐゴシック" pitchFamily="30" charset="-128"/>
                <a:cs typeface="ＭＳ Ｐゴシック" pitchFamily="30" charset="-128"/>
              </a:rPr>
              <a:t>Keep each resource free-for-all, but reduce/control interference by injection control or data mapping</a:t>
            </a:r>
          </a:p>
          <a:p>
            <a:pPr lvl="1"/>
            <a:r>
              <a:rPr lang="en-US" sz="2000" dirty="0">
                <a:ea typeface="ＭＳ Ｐゴシック" pitchFamily="30" charset="-128"/>
              </a:rPr>
              <a:t>Source throttling to control access to memory system </a:t>
            </a:r>
            <a:r>
              <a:rPr lang="en-US" sz="1400" dirty="0">
                <a:solidFill>
                  <a:srgbClr val="006633"/>
                </a:solidFill>
              </a:rPr>
              <a:t>[Ebrahimi+ ASPLOS’10, ISCA’11, TOCS’12] [Ebrahimi+ MICRO’09] [</a:t>
            </a:r>
            <a:r>
              <a:rPr lang="en-US" sz="1400" dirty="0" err="1">
                <a:solidFill>
                  <a:srgbClr val="006633"/>
                </a:solidFill>
              </a:rPr>
              <a:t>Nychis</a:t>
            </a:r>
            <a:r>
              <a:rPr lang="en-US" sz="1400" dirty="0">
                <a:solidFill>
                  <a:srgbClr val="006633"/>
                </a:solidFill>
              </a:rPr>
              <a:t>+ HotNets’10] [</a:t>
            </a:r>
            <a:r>
              <a:rPr lang="en-US" sz="1400" dirty="0" err="1">
                <a:solidFill>
                  <a:srgbClr val="006633"/>
                </a:solidFill>
              </a:rPr>
              <a:t>Nychis</a:t>
            </a:r>
            <a:r>
              <a:rPr lang="en-US" sz="1400" dirty="0">
                <a:solidFill>
                  <a:srgbClr val="006633"/>
                </a:solidFill>
              </a:rPr>
              <a:t>+ SIGCOMM’12</a:t>
            </a:r>
            <a:r>
              <a:rPr lang="en-US" sz="1400" dirty="0" smtClean="0">
                <a:solidFill>
                  <a:srgbClr val="006633"/>
                </a:solidFill>
              </a:rPr>
              <a:t>]</a:t>
            </a:r>
            <a:endParaRPr lang="en-US" sz="1400" dirty="0">
              <a:solidFill>
                <a:srgbClr val="006633"/>
              </a:solidFill>
            </a:endParaRPr>
          </a:p>
          <a:p>
            <a:pPr lvl="1"/>
            <a:r>
              <a:rPr lang="en-US" sz="2000" dirty="0" err="1">
                <a:solidFill>
                  <a:srgbClr val="000000"/>
                </a:solidFill>
                <a:ea typeface="ＭＳ Ｐゴシック" pitchFamily="30" charset="-128"/>
                <a:cs typeface="+mn-cs"/>
              </a:rPr>
              <a:t>QoS</a:t>
            </a:r>
            <a:r>
              <a:rPr lang="en-US" sz="2000" dirty="0">
                <a:solidFill>
                  <a:srgbClr val="000000"/>
                </a:solidFill>
                <a:ea typeface="ＭＳ Ｐゴシック" pitchFamily="30" charset="-128"/>
                <a:cs typeface="+mn-cs"/>
              </a:rPr>
              <a:t>-aware data mapping to memory controllers </a:t>
            </a:r>
            <a:r>
              <a:rPr lang="en-US" sz="1400" dirty="0">
                <a:solidFill>
                  <a:srgbClr val="006633"/>
                </a:solidFill>
                <a:ea typeface="+mn-ea"/>
                <a:cs typeface="+mn-cs"/>
              </a:rPr>
              <a:t>[</a:t>
            </a:r>
            <a:r>
              <a:rPr lang="en-US" sz="1400" dirty="0" err="1">
                <a:solidFill>
                  <a:srgbClr val="006633"/>
                </a:solidFill>
                <a:ea typeface="+mn-ea"/>
                <a:cs typeface="+mn-cs"/>
              </a:rPr>
              <a:t>Muralidhara</a:t>
            </a:r>
            <a:r>
              <a:rPr lang="en-US" sz="1400" dirty="0">
                <a:solidFill>
                  <a:srgbClr val="006633"/>
                </a:solidFill>
                <a:ea typeface="+mn-ea"/>
                <a:cs typeface="+mn-cs"/>
              </a:rPr>
              <a:t>+ MICRO’11]</a:t>
            </a:r>
          </a:p>
          <a:p>
            <a:pPr lvl="1">
              <a:buClr>
                <a:srgbClr val="3B812F"/>
              </a:buClr>
            </a:pPr>
            <a:r>
              <a:rPr lang="en-US" sz="2000" dirty="0">
                <a:solidFill>
                  <a:srgbClr val="000000"/>
                </a:solidFill>
                <a:ea typeface="ＭＳ Ｐゴシック" pitchFamily="30" charset="-128"/>
              </a:rPr>
              <a:t>QoS-aware thread scheduling to </a:t>
            </a:r>
            <a:r>
              <a:rPr lang="en-US" sz="2000" dirty="0" smtClean="0">
                <a:solidFill>
                  <a:srgbClr val="000000"/>
                </a:solidFill>
                <a:ea typeface="ＭＳ Ｐゴシック" pitchFamily="30" charset="-128"/>
              </a:rPr>
              <a:t>cores </a:t>
            </a:r>
            <a:r>
              <a:rPr lang="en-US" sz="1400" dirty="0">
                <a:solidFill>
                  <a:srgbClr val="006633"/>
                </a:solidFill>
                <a:ea typeface="+mn-ea"/>
                <a:cs typeface="+mn-cs"/>
              </a:rPr>
              <a:t>[Das+ HPCA’13]</a:t>
            </a:r>
          </a:p>
          <a:p>
            <a:pPr lvl="1"/>
            <a:endParaRPr lang="en-US" dirty="0" smtClean="0"/>
          </a:p>
          <a:p>
            <a:endParaRPr lang="en-US" dirty="0" smtClean="0">
              <a:ea typeface="ＭＳ Ｐゴシック" pitchFamily="30" charset="-128"/>
              <a:cs typeface="ＭＳ Ｐゴシック" pitchFamily="30" charset="-128"/>
            </a:endParaRPr>
          </a:p>
        </p:txBody>
      </p:sp>
      <p:sp>
        <p:nvSpPr>
          <p:cNvPr id="4" name="Slide Number Placeholder 3"/>
          <p:cNvSpPr>
            <a:spLocks noGrp="1"/>
          </p:cNvSpPr>
          <p:nvPr>
            <p:ph type="sldNum" sz="quarter" idx="11"/>
          </p:nvPr>
        </p:nvSpPr>
        <p:spPr/>
        <p:txBody>
          <a:bodyPr/>
          <a:lstStyle/>
          <a:p>
            <a:pPr>
              <a:defRPr/>
            </a:pPr>
            <a:fld id="{B5B996E0-F30A-4D4D-9230-93494278B895}" type="slidenum">
              <a:rPr lang="en-US" smtClean="0"/>
              <a:pPr>
                <a:defRPr/>
              </a:pPr>
              <a:t>147</a:t>
            </a:fld>
            <a:endParaRPr lang="en-US"/>
          </a:p>
        </p:txBody>
      </p:sp>
      <p:sp>
        <p:nvSpPr>
          <p:cNvPr id="6" name="Rectangle 5"/>
          <p:cNvSpPr/>
          <p:nvPr/>
        </p:nvSpPr>
        <p:spPr>
          <a:xfrm>
            <a:off x="899592" y="1844824"/>
            <a:ext cx="3600400" cy="42862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Tree>
    <p:extLst>
      <p:ext uri="{BB962C8B-B14F-4D97-AF65-F5344CB8AC3E}">
        <p14:creationId xmlns:p14="http://schemas.microsoft.com/office/powerpoint/2010/main" val="36764705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QoS</a:t>
            </a:r>
            <a:r>
              <a:rPr lang="en-US" dirty="0" smtClean="0"/>
              <a:t>-Aware Memory Scheduling</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r>
              <a:rPr lang="en-US" dirty="0" smtClean="0"/>
              <a:t>How to schedule requests to provide</a:t>
            </a:r>
          </a:p>
          <a:p>
            <a:pPr lvl="1"/>
            <a:r>
              <a:rPr lang="en-US" dirty="0" smtClean="0"/>
              <a:t>High system performance</a:t>
            </a:r>
          </a:p>
          <a:p>
            <a:pPr lvl="1"/>
            <a:r>
              <a:rPr lang="en-US" dirty="0" smtClean="0"/>
              <a:t>High fairness to applications</a:t>
            </a:r>
          </a:p>
          <a:p>
            <a:pPr lvl="1"/>
            <a:r>
              <a:rPr lang="en-US" dirty="0" smtClean="0"/>
              <a:t>Configurability to system software </a:t>
            </a:r>
          </a:p>
          <a:p>
            <a:pPr lvl="1"/>
            <a:endParaRPr lang="en-US" dirty="0"/>
          </a:p>
          <a:p>
            <a:r>
              <a:rPr lang="en-US" dirty="0" smtClean="0"/>
              <a:t>Memory controller needs to be aware of threads</a:t>
            </a:r>
            <a:endParaRPr lang="en-US" dirty="0"/>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148</a:t>
            </a:fld>
            <a:endParaRPr lang="en-US" altLang="en-US">
              <a:solidFill>
                <a:srgbClr val="000000"/>
              </a:solidFill>
            </a:endParaRPr>
          </a:p>
        </p:txBody>
      </p:sp>
      <p:sp>
        <p:nvSpPr>
          <p:cNvPr id="15" name="Rounded Rectangle 14"/>
          <p:cNvSpPr/>
          <p:nvPr/>
        </p:nvSpPr>
        <p:spPr>
          <a:xfrm>
            <a:off x="2209800" y="1981201"/>
            <a:ext cx="1447800" cy="838200"/>
          </a:xfrm>
          <a:prstGeom prst="roundRect">
            <a:avLst/>
          </a:prstGeom>
          <a:noFill/>
          <a:ln w="31750" cap="flat" cmpd="sng" algn="ctr">
            <a:solidFill>
              <a:sysClr val="windowText" lastClr="000000"/>
            </a:solidFill>
            <a:prstDash val="sysDot"/>
          </a:ln>
          <a:effectLst/>
        </p:spPr>
        <p:txBody>
          <a:bodyPr lIns="91425" tIns="45713" rIns="91425" bIns="45713" rtlCol="0" anchor="ctr"/>
          <a:lstStyle/>
          <a:p>
            <a:pPr algn="ctr" defTabSz="914259">
              <a:defRPr/>
            </a:pPr>
            <a:endParaRPr lang="en-US" kern="0">
              <a:solidFill>
                <a:sysClr val="window" lastClr="FFFFFF"/>
              </a:solidFill>
              <a:latin typeface="Calibri"/>
            </a:endParaRPr>
          </a:p>
        </p:txBody>
      </p:sp>
      <p:sp>
        <p:nvSpPr>
          <p:cNvPr id="16" name="Rectangle 15"/>
          <p:cNvSpPr/>
          <p:nvPr/>
        </p:nvSpPr>
        <p:spPr>
          <a:xfrm>
            <a:off x="2286000" y="2095501"/>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13" rIns="0" bIns="45713" rtlCol="0" anchor="ctr"/>
          <a:lstStyle/>
          <a:p>
            <a:pPr algn="ctr" defTabSz="914259">
              <a:lnSpc>
                <a:spcPct val="90000"/>
              </a:lnSpc>
              <a:defRPr/>
            </a:pPr>
            <a:r>
              <a:rPr lang="en-US" sz="2200" kern="0" dirty="0">
                <a:solidFill>
                  <a:sysClr val="window" lastClr="FFFFFF"/>
                </a:solidFill>
                <a:latin typeface="Calibri"/>
              </a:rPr>
              <a:t>Memory Controller</a:t>
            </a:r>
          </a:p>
        </p:txBody>
      </p:sp>
      <p:sp>
        <p:nvSpPr>
          <p:cNvPr id="17" name="Rectangle 16"/>
          <p:cNvSpPr/>
          <p:nvPr/>
        </p:nvSpPr>
        <p:spPr>
          <a:xfrm>
            <a:off x="762000" y="1828800"/>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algn="ctr" defTabSz="914259">
              <a:defRPr/>
            </a:pPr>
            <a:r>
              <a:rPr lang="en-US" sz="2200" kern="0" dirty="0">
                <a:solidFill>
                  <a:sysClr val="window" lastClr="FFFFFF"/>
                </a:solidFill>
                <a:latin typeface="Calibri"/>
              </a:rPr>
              <a:t>Core</a:t>
            </a:r>
          </a:p>
        </p:txBody>
      </p:sp>
      <p:sp>
        <p:nvSpPr>
          <p:cNvPr id="18" name="Rectangle 17"/>
          <p:cNvSpPr/>
          <p:nvPr/>
        </p:nvSpPr>
        <p:spPr>
          <a:xfrm>
            <a:off x="1447800" y="1828800"/>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algn="ctr" defTabSz="914259">
              <a:defRPr/>
            </a:pPr>
            <a:r>
              <a:rPr lang="en-US" sz="2200" kern="0" dirty="0">
                <a:solidFill>
                  <a:sysClr val="window" lastClr="FFFFFF"/>
                </a:solidFill>
                <a:latin typeface="Calibri"/>
              </a:rPr>
              <a:t>Core</a:t>
            </a:r>
          </a:p>
        </p:txBody>
      </p:sp>
      <p:sp>
        <p:nvSpPr>
          <p:cNvPr id="19" name="Rectangle 18"/>
          <p:cNvSpPr/>
          <p:nvPr/>
        </p:nvSpPr>
        <p:spPr>
          <a:xfrm>
            <a:off x="762000" y="2438400"/>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algn="ctr" defTabSz="914259">
              <a:defRPr/>
            </a:pPr>
            <a:r>
              <a:rPr lang="en-US" sz="2200" kern="0" dirty="0">
                <a:solidFill>
                  <a:sysClr val="window" lastClr="FFFFFF"/>
                </a:solidFill>
                <a:latin typeface="Calibri"/>
              </a:rPr>
              <a:t>Core</a:t>
            </a:r>
          </a:p>
        </p:txBody>
      </p:sp>
      <p:sp>
        <p:nvSpPr>
          <p:cNvPr id="20" name="Rectangle 19"/>
          <p:cNvSpPr/>
          <p:nvPr/>
        </p:nvSpPr>
        <p:spPr>
          <a:xfrm>
            <a:off x="1447800" y="2438400"/>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algn="ctr" defTabSz="914259">
              <a:defRPr/>
            </a:pPr>
            <a:r>
              <a:rPr lang="en-US" sz="2200" kern="0" dirty="0">
                <a:solidFill>
                  <a:sysClr val="window" lastClr="FFFFFF"/>
                </a:solidFill>
                <a:latin typeface="Calibri"/>
              </a:rPr>
              <a:t>Core</a:t>
            </a:r>
          </a:p>
        </p:txBody>
      </p:sp>
      <p:grpSp>
        <p:nvGrpSpPr>
          <p:cNvPr id="21" name="Group 20"/>
          <p:cNvGrpSpPr/>
          <p:nvPr/>
        </p:nvGrpSpPr>
        <p:grpSpPr>
          <a:xfrm>
            <a:off x="3759696" y="2132856"/>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algn="ctr" defTabSz="914259">
                <a:defRPr/>
              </a:pPr>
              <a:endParaRPr lang="en-US" kern="0">
                <a:solidFill>
                  <a:sysClr val="window" lastClr="FFFFFF"/>
                </a:solidFill>
                <a:latin typeface="Calibri"/>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algn="ctr" defTabSz="914259">
                <a:defRPr/>
              </a:pPr>
              <a:r>
                <a:rPr lang="en-US" sz="2000" kern="0" dirty="0">
                  <a:solidFill>
                    <a:sysClr val="window" lastClr="FFFFFF"/>
                  </a:solidFill>
                  <a:latin typeface="Calibri"/>
                </a:rPr>
                <a:t>Memory</a:t>
              </a:r>
            </a:p>
          </p:txBody>
        </p:sp>
      </p:grpSp>
      <p:cxnSp>
        <p:nvCxnSpPr>
          <p:cNvPr id="24" name="Curved Connector 23"/>
          <p:cNvCxnSpPr>
            <a:stCxn id="16" idx="0"/>
          </p:cNvCxnSpPr>
          <p:nvPr/>
        </p:nvCxnSpPr>
        <p:spPr>
          <a:xfrm rot="5400000" flipH="1" flipV="1">
            <a:off x="3011020" y="1525117"/>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635896" y="1196752"/>
            <a:ext cx="4086944" cy="830997"/>
          </a:xfrm>
          <a:prstGeom prst="rect">
            <a:avLst/>
          </a:prstGeom>
          <a:noFill/>
        </p:spPr>
        <p:txBody>
          <a:bodyPr wrap="square" lIns="91425" tIns="45713" rIns="91425" bIns="45713" rtlCol="0">
            <a:spAutoFit/>
          </a:bodyPr>
          <a:lstStyle/>
          <a:p>
            <a:pPr defTabSz="914259">
              <a:defRPr/>
            </a:pPr>
            <a:r>
              <a:rPr lang="en-US" sz="2400" i="1" kern="0" dirty="0">
                <a:solidFill>
                  <a:srgbClr val="FF0000"/>
                </a:solidFill>
                <a:latin typeface="Tahoma"/>
              </a:rPr>
              <a:t>Resolves memory contention by scheduling requests</a:t>
            </a:r>
          </a:p>
        </p:txBody>
      </p:sp>
    </p:spTree>
    <p:extLst>
      <p:ext uri="{BB962C8B-B14F-4D97-AF65-F5344CB8AC3E}">
        <p14:creationId xmlns:p14="http://schemas.microsoft.com/office/powerpoint/2010/main" val="25548444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DRAM Disturbance Errors</a:t>
            </a:r>
            <a:endParaRPr lang="en-US" dirty="0"/>
          </a:p>
        </p:txBody>
      </p:sp>
      <p:sp>
        <p:nvSpPr>
          <p:cNvPr id="3" name="Content Placeholder 2"/>
          <p:cNvSpPr>
            <a:spLocks noGrp="1"/>
          </p:cNvSpPr>
          <p:nvPr>
            <p:ph idx="1"/>
          </p:nvPr>
        </p:nvSpPr>
        <p:spPr>
          <a:xfrm>
            <a:off x="228600" y="1196752"/>
            <a:ext cx="8807896" cy="5051648"/>
          </a:xfrm>
        </p:spPr>
        <p:txBody>
          <a:bodyPr/>
          <a:lstStyle/>
          <a:p>
            <a:r>
              <a:rPr lang="en-US" sz="2000" dirty="0" err="1"/>
              <a:t>Yoongu</a:t>
            </a:r>
            <a:r>
              <a:rPr lang="en-US" sz="2000" dirty="0"/>
              <a:t> Kim, Ross Daly, </a:t>
            </a:r>
            <a:r>
              <a:rPr lang="en-US" sz="2000" dirty="0" err="1"/>
              <a:t>Jeremie</a:t>
            </a:r>
            <a:r>
              <a:rPr lang="en-US" sz="2000" dirty="0"/>
              <a:t> Kim, Chris Fallin, </a:t>
            </a:r>
            <a:r>
              <a:rPr lang="en-US" sz="2000" dirty="0" err="1"/>
              <a:t>Ji</a:t>
            </a:r>
            <a:r>
              <a:rPr lang="en-US" sz="2000" dirty="0"/>
              <a:t> </a:t>
            </a:r>
            <a:r>
              <a:rPr lang="en-US" sz="2000" dirty="0" err="1"/>
              <a:t>Hye</a:t>
            </a:r>
            <a:r>
              <a:rPr lang="en-US" sz="2000" dirty="0"/>
              <a:t> Lee, Donghyuk Lee, Chris Wilkerson, </a:t>
            </a:r>
            <a:r>
              <a:rPr lang="en-US" sz="2000" dirty="0" err="1"/>
              <a:t>Konrad</a:t>
            </a:r>
            <a:r>
              <a:rPr lang="en-US" sz="2000" dirty="0"/>
              <a:t> Lai, and Onur Mutlu,</a:t>
            </a:r>
            <a:br>
              <a:rPr lang="en-US" sz="2000" dirty="0"/>
            </a:br>
            <a:r>
              <a:rPr lang="en-US" sz="2000" b="1" dirty="0">
                <a:hlinkClick r:id="rId2"/>
              </a:rPr>
              <a:t>"Flipping Bits in Memory Without Accessing Them: An Experimental Study of DRAM Disturbance Errors"</a:t>
            </a:r>
            <a:r>
              <a:rPr lang="en-US" sz="2000" dirty="0"/>
              <a:t/>
            </a:r>
            <a:br>
              <a:rPr lang="en-US" sz="2000" dirty="0"/>
            </a:br>
            <a:r>
              <a:rPr lang="en-US" sz="2000" i="1" dirty="0"/>
              <a:t>Proceedings of the </a:t>
            </a:r>
            <a:r>
              <a:rPr lang="en-US" sz="2000" i="1" dirty="0">
                <a:hlinkClick r:id="rId3"/>
              </a:rPr>
              <a:t>41st International Symposium on Computer Architecture</a:t>
            </a:r>
            <a:r>
              <a:rPr lang="en-US" sz="2000" i="1" dirty="0"/>
              <a:t> (</a:t>
            </a:r>
            <a:r>
              <a:rPr lang="en-US" sz="2000" b="1" i="1" dirty="0"/>
              <a:t>ISCA</a:t>
            </a:r>
            <a:r>
              <a:rPr lang="en-US" sz="2000" i="1" dirty="0"/>
              <a:t>)</a:t>
            </a:r>
            <a:r>
              <a:rPr lang="en-US" sz="2000" dirty="0"/>
              <a:t>, Minneapolis, MN, June 2014. </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(pptx)</a:t>
            </a:r>
            <a:r>
              <a:rPr lang="en-US" sz="2000" dirty="0"/>
              <a:t> </a:t>
            </a:r>
            <a:r>
              <a:rPr lang="en-US" sz="2000" dirty="0">
                <a:hlinkClick r:id="rId7"/>
              </a:rPr>
              <a:t>(pdf)</a:t>
            </a:r>
            <a:r>
              <a:rPr lang="en-US" sz="2000" dirty="0"/>
              <a:t> </a:t>
            </a:r>
            <a:r>
              <a:rPr lang="en-US" sz="2000" dirty="0">
                <a:hlinkClick r:id="rId8"/>
              </a:rPr>
              <a:t>Source Code and Data</a:t>
            </a:r>
            <a:r>
              <a:rPr lang="en-US" sz="2000" dirty="0"/>
              <a:t> </a:t>
            </a:r>
            <a:endParaRPr lang="en-US" sz="2000" dirty="0" smtClean="0"/>
          </a:p>
          <a:p>
            <a:endParaRPr lang="en-US" sz="2000" dirty="0"/>
          </a:p>
          <a:p>
            <a:endParaRPr lang="en-US" sz="2000" dirty="0" smtClean="0">
              <a:hlinkClick r:id="rId8"/>
            </a:endParaRPr>
          </a:p>
          <a:p>
            <a:r>
              <a:rPr lang="en-US" sz="2000" dirty="0" smtClean="0"/>
              <a:t>Source Code</a:t>
            </a:r>
            <a:endParaRPr lang="en-US" sz="2000" dirty="0" smtClean="0">
              <a:hlinkClick r:id="rId8"/>
            </a:endParaRPr>
          </a:p>
          <a:p>
            <a:pPr lvl="1"/>
            <a:r>
              <a:rPr lang="en-US" sz="1800" dirty="0" smtClean="0">
                <a:hlinkClick r:id="rId8"/>
              </a:rPr>
              <a:t>https</a:t>
            </a:r>
            <a:r>
              <a:rPr lang="en-US" sz="1800" dirty="0">
                <a:hlinkClick r:id="rId8"/>
              </a:rPr>
              <a:t>://github.com/CMU-SAFARI/</a:t>
            </a:r>
            <a:r>
              <a:rPr lang="en-US" sz="1800" dirty="0" smtClean="0">
                <a:hlinkClick r:id="rId8"/>
              </a:rPr>
              <a:t>rowhammer</a:t>
            </a:r>
            <a:endParaRPr lang="en-US" sz="1800" dirty="0" smtClean="0"/>
          </a:p>
          <a:p>
            <a:endParaRPr lang="en-US" sz="20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149</a:t>
            </a:fld>
            <a:endParaRPr lang="en-US" altLang="en-US">
              <a:solidFill>
                <a:srgbClr val="000000"/>
              </a:solidFill>
            </a:endParaRPr>
          </a:p>
        </p:txBody>
      </p:sp>
    </p:spTree>
    <p:extLst>
      <p:ext uri="{BB962C8B-B14F-4D97-AF65-F5344CB8AC3E}">
        <p14:creationId xmlns:p14="http://schemas.microsoft.com/office/powerpoint/2010/main" val="2626924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4" name="YArrow"/>
          <p:cNvCxnSpPr>
            <a:stCxn id="26" idx="3"/>
            <a:endCxn id="29"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6"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9" name="XArrow"/>
          <p:cNvCxnSpPr>
            <a:stCxn id="2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2" name="Rectangle 1"/>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85378332"/>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More on Heterogeneous-Reliability Memory</a:t>
            </a:r>
            <a:endParaRPr lang="en-US" sz="3800" dirty="0"/>
          </a:p>
        </p:txBody>
      </p:sp>
      <p:sp>
        <p:nvSpPr>
          <p:cNvPr id="3" name="Content Placeholder 2"/>
          <p:cNvSpPr>
            <a:spLocks noGrp="1"/>
          </p:cNvSpPr>
          <p:nvPr>
            <p:ph idx="1"/>
          </p:nvPr>
        </p:nvSpPr>
        <p:spPr>
          <a:xfrm>
            <a:off x="228600" y="1196752"/>
            <a:ext cx="8807896" cy="5051648"/>
          </a:xfrm>
        </p:spPr>
        <p:txBody>
          <a:bodyPr/>
          <a:lstStyle/>
          <a:p>
            <a:r>
              <a:rPr lang="en-US" sz="2000" dirty="0" err="1"/>
              <a:t>Yixin</a:t>
            </a:r>
            <a:r>
              <a:rPr lang="en-US" sz="2000" dirty="0"/>
              <a:t> </a:t>
            </a:r>
            <a:r>
              <a:rPr lang="en-US" sz="2000" dirty="0" err="1"/>
              <a:t>Luo</a:t>
            </a:r>
            <a:r>
              <a:rPr lang="en-US" sz="2000" dirty="0"/>
              <a:t>, </a:t>
            </a:r>
            <a:r>
              <a:rPr lang="en-US" sz="2000" dirty="0" err="1"/>
              <a:t>Sriram</a:t>
            </a:r>
            <a:r>
              <a:rPr lang="en-US" sz="2000" dirty="0"/>
              <a:t> </a:t>
            </a:r>
            <a:r>
              <a:rPr lang="en-US" sz="2000" dirty="0" err="1"/>
              <a:t>Govindan</a:t>
            </a:r>
            <a:r>
              <a:rPr lang="en-US" sz="2000" dirty="0"/>
              <a:t>, </a:t>
            </a:r>
            <a:r>
              <a:rPr lang="en-US" sz="2000" dirty="0" err="1"/>
              <a:t>Bikash</a:t>
            </a:r>
            <a:r>
              <a:rPr lang="en-US" sz="2000" dirty="0"/>
              <a:t> Sharma, Mark </a:t>
            </a:r>
            <a:r>
              <a:rPr lang="en-US" sz="2000" dirty="0" err="1"/>
              <a:t>Santaniello</a:t>
            </a:r>
            <a:r>
              <a:rPr lang="en-US" sz="2000" dirty="0"/>
              <a:t>, Justin Meza, </a:t>
            </a:r>
            <a:r>
              <a:rPr lang="en-US" sz="2000" dirty="0" err="1"/>
              <a:t>Aman</a:t>
            </a:r>
            <a:r>
              <a:rPr lang="en-US" sz="2000" dirty="0"/>
              <a:t> </a:t>
            </a:r>
            <a:r>
              <a:rPr lang="en-US" sz="2000" dirty="0" err="1"/>
              <a:t>Kansal</a:t>
            </a:r>
            <a:r>
              <a:rPr lang="en-US" sz="2000" dirty="0"/>
              <a:t>, </a:t>
            </a:r>
            <a:r>
              <a:rPr lang="en-US" sz="2000" dirty="0" err="1"/>
              <a:t>Jie</a:t>
            </a:r>
            <a:r>
              <a:rPr lang="en-US" sz="2000" dirty="0"/>
              <a:t> Liu, </a:t>
            </a:r>
            <a:r>
              <a:rPr lang="en-US" sz="2000" dirty="0" err="1"/>
              <a:t>Badriddine</a:t>
            </a:r>
            <a:r>
              <a:rPr lang="en-US" sz="2000" dirty="0"/>
              <a:t> </a:t>
            </a:r>
            <a:r>
              <a:rPr lang="en-US" sz="2000" dirty="0" err="1"/>
              <a:t>Khessib</a:t>
            </a:r>
            <a:r>
              <a:rPr lang="en-US" sz="2000" dirty="0"/>
              <a:t>, </a:t>
            </a:r>
            <a:r>
              <a:rPr lang="en-US" sz="2000" dirty="0" err="1"/>
              <a:t>Kushagra</a:t>
            </a:r>
            <a:r>
              <a:rPr lang="en-US" sz="2000" dirty="0"/>
              <a:t> </a:t>
            </a:r>
            <a:r>
              <a:rPr lang="en-US" sz="2000" dirty="0" err="1"/>
              <a:t>Vaid</a:t>
            </a:r>
            <a:r>
              <a:rPr lang="en-US" sz="2000" dirty="0"/>
              <a:t>, and Onur Mutlu,</a:t>
            </a:r>
            <a:br>
              <a:rPr lang="en-US" sz="2000" dirty="0"/>
            </a:br>
            <a:r>
              <a:rPr lang="en-US" sz="2000" b="1" dirty="0">
                <a:hlinkClick r:id="rId2"/>
              </a:rPr>
              <a:t>"Characterizing Application Memory Error Vulnerability to Optimize Data Center Cost via Heterogeneous-Reliability Memory"</a:t>
            </a:r>
            <a:r>
              <a:rPr lang="en-US" sz="2000" dirty="0"/>
              <a:t> </a:t>
            </a:r>
            <a:br>
              <a:rPr lang="en-US" sz="2000" dirty="0"/>
            </a:br>
            <a:r>
              <a:rPr lang="en-US" sz="2000" i="1" dirty="0"/>
              <a:t>Proceedings of the </a:t>
            </a:r>
            <a:r>
              <a:rPr lang="en-US" sz="2000" i="1" dirty="0">
                <a:hlinkClick r:id="rId3"/>
              </a:rPr>
              <a:t>44th Annual IEEE/IFIP International Conference on Dependable Systems and Networks </a:t>
            </a:r>
            <a:r>
              <a:rPr lang="en-US" sz="2000" i="1" dirty="0"/>
              <a:t>(</a:t>
            </a:r>
            <a:r>
              <a:rPr lang="en-US" sz="2000" b="1" i="1" dirty="0"/>
              <a:t>DSN</a:t>
            </a:r>
            <a:r>
              <a:rPr lang="en-US" sz="2000" i="1" dirty="0"/>
              <a:t>)</a:t>
            </a:r>
            <a:r>
              <a:rPr lang="en-US" sz="2000" dirty="0"/>
              <a:t>, Atlanta, GA, June 2014. </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on ZDNet</a:t>
            </a:r>
            <a:endParaRPr lang="en-US" sz="20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150</a:t>
            </a:fld>
            <a:endParaRPr lang="en-US" altLang="en-US">
              <a:solidFill>
                <a:srgbClr val="000000"/>
              </a:solidFill>
            </a:endParaRPr>
          </a:p>
        </p:txBody>
      </p:sp>
    </p:spTree>
    <p:extLst>
      <p:ext uri="{BB962C8B-B14F-4D97-AF65-F5344CB8AC3E}">
        <p14:creationId xmlns:p14="http://schemas.microsoft.com/office/powerpoint/2010/main" val="10717439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latin typeface="Calibri"/>
              </a:rPr>
              <a:pPr/>
              <a:t>151</a:t>
            </a:fld>
            <a:endParaRPr lang="en-US" altLang="en-US">
              <a:solidFill>
                <a:prstClr val="black"/>
              </a:solidFill>
              <a:latin typeface="Calibri"/>
            </a:endParaRPr>
          </a:p>
        </p:txBody>
      </p:sp>
      <p:pic>
        <p:nvPicPr>
          <p:cNvPr id="7" name="Picture 6"/>
          <p:cNvPicPr>
            <a:picLocks noChangeAspect="1"/>
          </p:cNvPicPr>
          <p:nvPr/>
        </p:nvPicPr>
        <p:blipFill>
          <a:blip r:embed="rId2"/>
          <a:stretch>
            <a:fillRect/>
          </a:stretch>
        </p:blipFill>
        <p:spPr>
          <a:xfrm>
            <a:off x="179512" y="-14762"/>
            <a:ext cx="6954290" cy="6858000"/>
          </a:xfrm>
          <a:prstGeom prst="rect">
            <a:avLst/>
          </a:prstGeom>
        </p:spPr>
      </p:pic>
      <p:pic>
        <p:nvPicPr>
          <p:cNvPr id="8" name="Picture 7"/>
          <p:cNvPicPr>
            <a:picLocks noChangeAspect="1"/>
          </p:cNvPicPr>
          <p:nvPr/>
        </p:nvPicPr>
        <p:blipFill>
          <a:blip r:embed="rId3"/>
          <a:stretch>
            <a:fillRect/>
          </a:stretch>
        </p:blipFill>
        <p:spPr>
          <a:xfrm>
            <a:off x="6804248" y="5085184"/>
            <a:ext cx="2108200" cy="1168400"/>
          </a:xfrm>
          <a:prstGeom prst="rect">
            <a:avLst/>
          </a:prstGeom>
        </p:spPr>
      </p:pic>
    </p:spTree>
    <p:extLst>
      <p:ext uri="{BB962C8B-B14F-4D97-AF65-F5344CB8AC3E}">
        <p14:creationId xmlns:p14="http://schemas.microsoft.com/office/powerpoint/2010/main" val="788263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Solve The Problem?</a:t>
            </a:r>
            <a:endParaRPr lang="en-US" dirty="0"/>
          </a:p>
        </p:txBody>
      </p:sp>
      <p:sp>
        <p:nvSpPr>
          <p:cNvPr id="3" name="Content Placeholder 2"/>
          <p:cNvSpPr>
            <a:spLocks noGrp="1"/>
          </p:cNvSpPr>
          <p:nvPr>
            <p:ph idx="1"/>
          </p:nvPr>
        </p:nvSpPr>
        <p:spPr>
          <a:xfrm>
            <a:off x="179512" y="980728"/>
            <a:ext cx="8856984" cy="5193723"/>
          </a:xfrm>
        </p:spPr>
        <p:txBody>
          <a:bodyPr/>
          <a:lstStyle/>
          <a:p>
            <a:r>
              <a:rPr lang="en-US" dirty="0" smtClean="0">
                <a:solidFill>
                  <a:srgbClr val="0000FF"/>
                </a:solidFill>
              </a:rPr>
              <a:t>Tolerate it</a:t>
            </a:r>
            <a:r>
              <a:rPr lang="en-US" dirty="0" smtClean="0"/>
              <a:t>: Make DRAM and controllers more intelligent</a:t>
            </a:r>
          </a:p>
          <a:p>
            <a:pPr lvl="1"/>
            <a:r>
              <a:rPr lang="en-US" dirty="0" smtClean="0">
                <a:solidFill>
                  <a:srgbClr val="FF0000"/>
                </a:solidFill>
              </a:rPr>
              <a:t>New interfaces, functions, architectures</a:t>
            </a:r>
            <a:r>
              <a:rPr lang="en-US" dirty="0" smtClean="0"/>
              <a:t>: system-DRAM </a:t>
            </a:r>
            <a:r>
              <a:rPr lang="en-US" dirty="0" err="1" smtClean="0"/>
              <a:t>codesign</a:t>
            </a:r>
            <a:endParaRPr lang="en-US" dirty="0" smtClean="0"/>
          </a:p>
          <a:p>
            <a:pPr lvl="1"/>
            <a:endParaRPr lang="en-US" dirty="0"/>
          </a:p>
          <a:p>
            <a:r>
              <a:rPr lang="en-US" dirty="0" smtClean="0">
                <a:solidFill>
                  <a:srgbClr val="0000FF"/>
                </a:solidFill>
              </a:rPr>
              <a:t>Eliminate or minimize it</a:t>
            </a:r>
            <a:r>
              <a:rPr lang="en-US" dirty="0" smtClean="0"/>
              <a:t>: Replace or (more likely) augment DRAM with a different technology</a:t>
            </a:r>
          </a:p>
          <a:p>
            <a:pPr lvl="1"/>
            <a:r>
              <a:rPr lang="en-US" dirty="0" smtClean="0">
                <a:solidFill>
                  <a:srgbClr val="FF0000"/>
                </a:solidFill>
              </a:rPr>
              <a:t>New technologies and system-wide rethinking</a:t>
            </a:r>
            <a:r>
              <a:rPr lang="en-US" dirty="0" smtClean="0"/>
              <a:t> of memory &amp; storage</a:t>
            </a:r>
          </a:p>
          <a:p>
            <a:endParaRPr lang="en-US" dirty="0"/>
          </a:p>
          <a:p>
            <a:r>
              <a:rPr lang="en-US" dirty="0" smtClean="0">
                <a:solidFill>
                  <a:srgbClr val="0000FF"/>
                </a:solidFill>
              </a:rPr>
              <a:t>Embrace it</a:t>
            </a:r>
            <a:r>
              <a:rPr lang="en-US" dirty="0" smtClean="0"/>
              <a:t>: Design heterogeneous-reliability memories that map error-tolerant data to less reliable portions</a:t>
            </a:r>
          </a:p>
          <a:p>
            <a:pPr lvl="1"/>
            <a:r>
              <a:rPr lang="en-US" dirty="0" smtClean="0">
                <a:solidFill>
                  <a:srgbClr val="FF0000"/>
                </a:solidFill>
              </a:rPr>
              <a:t>New models for execution and maybe usage</a:t>
            </a:r>
          </a:p>
          <a:p>
            <a:pPr lvl="1"/>
            <a:endParaRPr lang="en-US" dirty="0"/>
          </a:p>
          <a:p>
            <a:r>
              <a:rPr lang="en-US" dirty="0" smtClean="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152</a:t>
            </a:fld>
            <a:endParaRPr lang="en-US"/>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4000" b="1" dirty="0" smtClean="0">
                <a:solidFill>
                  <a:srgbClr val="0000FF"/>
                </a:solidFill>
                <a:latin typeface="Calibri"/>
              </a:rPr>
              <a:t>Solutions (to memory scaling) require </a:t>
            </a:r>
          </a:p>
          <a:p>
            <a:pPr algn="ctr" defTabSz="457200" fontAlgn="base">
              <a:spcBef>
                <a:spcPct val="0"/>
              </a:spcBef>
              <a:spcAft>
                <a:spcPct val="0"/>
              </a:spcAft>
            </a:pPr>
            <a:r>
              <a:rPr lang="en-US" sz="4000" b="1" dirty="0" smtClean="0">
                <a:solidFill>
                  <a:srgbClr val="0000FF"/>
                </a:solidFill>
                <a:latin typeface="Calibri"/>
              </a:rPr>
              <a:t>software/hardware/device cooperation</a:t>
            </a:r>
            <a:endParaRPr lang="en-US" sz="4000" b="1" dirty="0">
              <a:solidFill>
                <a:srgbClr val="0000FF"/>
              </a:solidFill>
              <a:latin typeface="Calibri"/>
            </a:endParaRPr>
          </a:p>
        </p:txBody>
      </p:sp>
    </p:spTree>
    <p:extLst>
      <p:ext uri="{BB962C8B-B14F-4D97-AF65-F5344CB8AC3E}">
        <p14:creationId xmlns:p14="http://schemas.microsoft.com/office/powerpoint/2010/main" val="12827630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Memory Scheduling</a:t>
            </a:r>
            <a:endParaRPr lang="en-US" dirty="0"/>
          </a:p>
        </p:txBody>
      </p:sp>
      <p:sp>
        <p:nvSpPr>
          <p:cNvPr id="3" name="Content Placeholder 2"/>
          <p:cNvSpPr>
            <a:spLocks noGrp="1"/>
          </p:cNvSpPr>
          <p:nvPr>
            <p:ph idx="1"/>
          </p:nvPr>
        </p:nvSpPr>
        <p:spPr/>
        <p:txBody>
          <a:bodyPr/>
          <a:lstStyle/>
          <a:p>
            <a:r>
              <a:rPr lang="en-US" sz="1700" dirty="0"/>
              <a:t>Lavanya Subramanian, Vivek Seshadri, </a:t>
            </a:r>
            <a:r>
              <a:rPr lang="en-US" sz="1700" dirty="0" err="1"/>
              <a:t>Yoongu</a:t>
            </a:r>
            <a:r>
              <a:rPr lang="en-US" sz="1700" dirty="0"/>
              <a:t> Kim, Ben </a:t>
            </a:r>
            <a:r>
              <a:rPr lang="en-US" sz="1700" dirty="0" err="1"/>
              <a:t>Jaiyen</a:t>
            </a:r>
            <a:r>
              <a:rPr lang="en-US" sz="1700" dirty="0"/>
              <a:t>, and </a:t>
            </a:r>
            <a:r>
              <a:rPr lang="en-US" sz="1700" u="sng" dirty="0"/>
              <a:t>Onur Mutlu</a:t>
            </a:r>
            <a:r>
              <a:rPr lang="en-US" sz="1700" dirty="0"/>
              <a:t>,</a:t>
            </a:r>
            <a:br>
              <a:rPr lang="en-US" sz="1700" dirty="0"/>
            </a:br>
            <a:r>
              <a:rPr lang="en-US" sz="1700" b="1" dirty="0">
                <a:hlinkClick r:id="rId2"/>
              </a:rPr>
              <a:t>"MISE: Providing Performance Predictability and Improving Fairness in Shared Main Memory Systems"</a:t>
            </a:r>
            <a:r>
              <a:rPr lang="en-US" sz="1700" dirty="0"/>
              <a:t> </a:t>
            </a:r>
            <a:br>
              <a:rPr lang="en-US" sz="1700" dirty="0"/>
            </a:br>
            <a:r>
              <a:rPr lang="en-US" sz="1700" i="1" dirty="0"/>
              <a:t>Proceedings of the </a:t>
            </a:r>
            <a:r>
              <a:rPr lang="en-US" sz="1700" i="1" dirty="0">
                <a:hlinkClick r:id="rId3"/>
              </a:rPr>
              <a:t>19th International Symposium on High-Performance Computer Architecture</a:t>
            </a:r>
            <a:r>
              <a:rPr lang="en-US" sz="1700" i="1" dirty="0"/>
              <a:t> (</a:t>
            </a:r>
            <a:r>
              <a:rPr lang="en-US" sz="1700" b="1" i="1" dirty="0"/>
              <a:t>HPCA</a:t>
            </a:r>
            <a:r>
              <a:rPr lang="en-US" sz="1700" i="1" dirty="0"/>
              <a:t>)</a:t>
            </a:r>
            <a:r>
              <a:rPr lang="en-US" sz="1700" dirty="0"/>
              <a:t>, Shenzhen, China, February 2013. </a:t>
            </a:r>
            <a:r>
              <a:rPr lang="en-US" sz="1700" dirty="0">
                <a:hlinkClick r:id="rId4"/>
              </a:rPr>
              <a:t>Slides (pptx</a:t>
            </a:r>
            <a:r>
              <a:rPr lang="en-US" sz="1700" dirty="0" smtClean="0">
                <a:hlinkClick r:id="rId4"/>
              </a:rPr>
              <a:t>)</a:t>
            </a:r>
            <a:endParaRPr lang="en-US" sz="1700" dirty="0" smtClean="0"/>
          </a:p>
          <a:p>
            <a:endParaRPr lang="en-US" sz="1700" dirty="0"/>
          </a:p>
          <a:p>
            <a:r>
              <a:rPr lang="en-US" sz="1700" dirty="0"/>
              <a:t>Lavanya Subramanian, Donghyuk Lee, Vivek Seshadri, </a:t>
            </a:r>
            <a:r>
              <a:rPr lang="en-US" sz="1700" dirty="0" err="1"/>
              <a:t>Harsha</a:t>
            </a:r>
            <a:r>
              <a:rPr lang="en-US" sz="1700" dirty="0"/>
              <a:t> </a:t>
            </a:r>
            <a:r>
              <a:rPr lang="en-US" sz="1700" dirty="0" err="1"/>
              <a:t>Rastogi</a:t>
            </a:r>
            <a:r>
              <a:rPr lang="en-US" sz="1700" dirty="0"/>
              <a:t>, and </a:t>
            </a:r>
            <a:r>
              <a:rPr lang="en-US" sz="1700" u="sng" dirty="0"/>
              <a:t>Onur Mutlu</a:t>
            </a:r>
            <a:r>
              <a:rPr lang="en-US" sz="1700" dirty="0"/>
              <a:t>,</a:t>
            </a:r>
            <a:br>
              <a:rPr lang="en-US" sz="1700" dirty="0"/>
            </a:br>
            <a:r>
              <a:rPr lang="en-US" sz="1700" b="1" dirty="0">
                <a:hlinkClick r:id="rId5"/>
              </a:rPr>
              <a:t>"The Blacklisting Memory Scheduler: Achieving High Performance and Fairness at Low Cost"</a:t>
            </a:r>
            <a:r>
              <a:rPr lang="en-US" sz="1700" dirty="0"/>
              <a:t/>
            </a:r>
            <a:br>
              <a:rPr lang="en-US" sz="1700" dirty="0"/>
            </a:br>
            <a:r>
              <a:rPr lang="en-US" sz="1700" i="1" dirty="0"/>
              <a:t>Proceedings of the </a:t>
            </a:r>
            <a:r>
              <a:rPr lang="en-US" sz="1700" i="1" dirty="0">
                <a:hlinkClick r:id="rId6"/>
              </a:rPr>
              <a:t>32nd IEEE International Conference on Computer Design</a:t>
            </a:r>
            <a:r>
              <a:rPr lang="en-US" sz="1700" i="1" dirty="0"/>
              <a:t> (</a:t>
            </a:r>
            <a:r>
              <a:rPr lang="en-US" sz="1700" b="1" i="1" dirty="0"/>
              <a:t>ICCD</a:t>
            </a:r>
            <a:r>
              <a:rPr lang="en-US" sz="1700" i="1" dirty="0"/>
              <a:t>)</a:t>
            </a:r>
            <a:r>
              <a:rPr lang="en-US" sz="1700" dirty="0"/>
              <a:t>, Seoul, South Korea, October 2014. </a:t>
            </a:r>
            <a:r>
              <a:rPr lang="en-US" sz="1700" dirty="0">
                <a:hlinkClick r:id="rId7"/>
              </a:rPr>
              <a:t>Slides (pptx)</a:t>
            </a:r>
            <a:r>
              <a:rPr lang="en-US" sz="1700" dirty="0"/>
              <a:t> </a:t>
            </a:r>
            <a:r>
              <a:rPr lang="en-US" sz="1700" dirty="0">
                <a:hlinkClick r:id="rId8"/>
              </a:rPr>
              <a:t>(pdf)</a:t>
            </a:r>
            <a:r>
              <a:rPr lang="en-US" sz="1700" dirty="0"/>
              <a:t> </a:t>
            </a:r>
            <a:endParaRPr lang="en-US" sz="1700" dirty="0" smtClean="0"/>
          </a:p>
          <a:p>
            <a:endParaRPr lang="en-US" sz="1700" dirty="0"/>
          </a:p>
          <a:p>
            <a:r>
              <a:rPr lang="en-US" sz="1700" dirty="0" err="1"/>
              <a:t>Yoongu</a:t>
            </a:r>
            <a:r>
              <a:rPr lang="en-US" sz="1700" dirty="0"/>
              <a:t> Kim, Michael </a:t>
            </a:r>
            <a:r>
              <a:rPr lang="en-US" sz="1700" dirty="0" err="1"/>
              <a:t>Papamichael</a:t>
            </a:r>
            <a:r>
              <a:rPr lang="en-US" sz="1700" dirty="0"/>
              <a:t>, </a:t>
            </a:r>
            <a:r>
              <a:rPr lang="en-US" sz="1700" u="sng" dirty="0"/>
              <a:t>Onur Mutlu</a:t>
            </a:r>
            <a:r>
              <a:rPr lang="en-US" sz="1700" dirty="0"/>
              <a:t>, and </a:t>
            </a:r>
            <a:r>
              <a:rPr lang="en-US" sz="1700" dirty="0" err="1"/>
              <a:t>Mor</a:t>
            </a:r>
            <a:r>
              <a:rPr lang="en-US" sz="1700" dirty="0"/>
              <a:t> </a:t>
            </a:r>
            <a:r>
              <a:rPr lang="en-US" sz="1700" dirty="0" err="1"/>
              <a:t>Harchol-Balter</a:t>
            </a:r>
            <a:r>
              <a:rPr lang="en-US" sz="1700" dirty="0"/>
              <a:t>,</a:t>
            </a:r>
            <a:br>
              <a:rPr lang="en-US" sz="1700" dirty="0"/>
            </a:br>
            <a:r>
              <a:rPr lang="en-US" sz="1700" b="1" dirty="0">
                <a:hlinkClick r:id="rId9"/>
              </a:rPr>
              <a:t>"Thread Cluster Memory Scheduling: Exploiting Differences in Memory Access Behavior"</a:t>
            </a:r>
            <a:r>
              <a:rPr lang="en-US" sz="1700" dirty="0"/>
              <a:t> </a:t>
            </a:r>
            <a:br>
              <a:rPr lang="en-US" sz="1700" dirty="0"/>
            </a:br>
            <a:r>
              <a:rPr lang="en-US" sz="1700" i="1" dirty="0"/>
              <a:t>Proceedings of the </a:t>
            </a:r>
            <a:r>
              <a:rPr lang="en-US" sz="1700" i="1" dirty="0">
                <a:hlinkClick r:id="rId10"/>
              </a:rPr>
              <a:t>43rd International Symposium on Microarchitecture</a:t>
            </a:r>
            <a:r>
              <a:rPr lang="en-US" sz="1700" i="1" dirty="0"/>
              <a:t> (</a:t>
            </a:r>
            <a:r>
              <a:rPr lang="en-US" sz="1700" b="1" i="1" dirty="0"/>
              <a:t>MICRO</a:t>
            </a:r>
            <a:r>
              <a:rPr lang="en-US" sz="1700" i="1" dirty="0"/>
              <a:t>)</a:t>
            </a:r>
            <a:r>
              <a:rPr lang="en-US" sz="1700" dirty="0"/>
              <a:t>, pages 65-76, Atlanta, GA, December 2010. </a:t>
            </a:r>
            <a:r>
              <a:rPr lang="en-US" sz="1700" dirty="0">
                <a:hlinkClick r:id="rId11"/>
              </a:rPr>
              <a:t>Slides (pptx)</a:t>
            </a:r>
            <a:r>
              <a:rPr lang="en-US" sz="1700" dirty="0"/>
              <a:t> </a:t>
            </a:r>
            <a:r>
              <a:rPr lang="en-US" sz="1700" dirty="0">
                <a:hlinkClick r:id="rId12"/>
              </a:rPr>
              <a:t>(pdf)</a:t>
            </a:r>
            <a:r>
              <a:rPr lang="en-US" sz="1700" dirty="0"/>
              <a:t> </a:t>
            </a:r>
            <a:endParaRPr lang="en-US" sz="1700" dirty="0" smtClean="0"/>
          </a:p>
          <a:p>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153</a:t>
            </a:fld>
            <a:endParaRPr lang="en-US"/>
          </a:p>
        </p:txBody>
      </p:sp>
    </p:spTree>
    <p:extLst>
      <p:ext uri="{BB962C8B-B14F-4D97-AF65-F5344CB8AC3E}">
        <p14:creationId xmlns:p14="http://schemas.microsoft.com/office/powerpoint/2010/main" val="1173482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smtClean="0"/>
              <a:t>Ramulator</a:t>
            </a:r>
            <a:r>
              <a:rPr lang="en-US" sz="4000" dirty="0" smtClean="0"/>
              <a:t>: A Fast and Extensible DRAM Simulator </a:t>
            </a:r>
            <a:br>
              <a:rPr lang="en-US" sz="4000" dirty="0" smtClean="0"/>
            </a:br>
            <a:r>
              <a:rPr lang="en-US" sz="4000" dirty="0"/>
              <a:t>	</a:t>
            </a:r>
            <a:r>
              <a:rPr lang="en-US" sz="3000" b="1" dirty="0" smtClean="0"/>
              <a:t>[IEEE Comp Arch Letters’15]</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154</a:t>
            </a:fld>
            <a:endParaRPr lang="en-US"/>
          </a:p>
        </p:txBody>
      </p:sp>
    </p:spTree>
    <p:extLst>
      <p:ext uri="{BB962C8B-B14F-4D97-AF65-F5344CB8AC3E}">
        <p14:creationId xmlns:p14="http://schemas.microsoft.com/office/powerpoint/2010/main" val="30774637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Motivation</a:t>
            </a:r>
            <a:endParaRPr lang="en-US" dirty="0"/>
          </a:p>
        </p:txBody>
      </p:sp>
      <p:sp>
        <p:nvSpPr>
          <p:cNvPr id="3" name="Content Placeholder 2"/>
          <p:cNvSpPr>
            <a:spLocks noGrp="1"/>
          </p:cNvSpPr>
          <p:nvPr>
            <p:ph idx="1"/>
          </p:nvPr>
        </p:nvSpPr>
        <p:spPr/>
        <p:txBody>
          <a:bodyPr/>
          <a:lstStyle/>
          <a:p>
            <a:r>
              <a:rPr lang="en-US" sz="2000" dirty="0" smtClean="0"/>
              <a:t>DRAM and Memory Controller landscape is changing</a:t>
            </a:r>
          </a:p>
          <a:p>
            <a:r>
              <a:rPr lang="en-US" sz="2000" dirty="0" smtClean="0"/>
              <a:t>Many new and upcoming standards</a:t>
            </a:r>
          </a:p>
          <a:p>
            <a:r>
              <a:rPr lang="en-US" sz="2000" dirty="0" smtClean="0"/>
              <a:t>Many new controller designs</a:t>
            </a:r>
          </a:p>
          <a:p>
            <a:r>
              <a:rPr lang="en-US" sz="2000" dirty="0" smtClean="0"/>
              <a:t>A fast and easy-to-extend simulator is very much needed</a:t>
            </a:r>
            <a:endParaRPr lang="en-US" sz="2000"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155</a:t>
            </a:fld>
            <a:endParaRPr lang="en-US"/>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376964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a:t>
            </a:r>
            <a:endParaRPr lang="en-US" dirty="0"/>
          </a:p>
        </p:txBody>
      </p:sp>
      <p:sp>
        <p:nvSpPr>
          <p:cNvPr id="3" name="Content Placeholder 2"/>
          <p:cNvSpPr>
            <a:spLocks noGrp="1"/>
          </p:cNvSpPr>
          <p:nvPr>
            <p:ph idx="1"/>
          </p:nvPr>
        </p:nvSpPr>
        <p:spPr/>
        <p:txBody>
          <a:bodyPr/>
          <a:lstStyle/>
          <a:p>
            <a:r>
              <a:rPr lang="en-US" dirty="0" smtClean="0"/>
              <a:t>Provides out-of-the box support for many DRAM standards:</a:t>
            </a:r>
          </a:p>
          <a:p>
            <a:pPr lvl="1"/>
            <a:r>
              <a:rPr lang="en-US" dirty="0" smtClean="0"/>
              <a:t>DDR3</a:t>
            </a:r>
            <a:r>
              <a:rPr lang="en-US" dirty="0"/>
              <a:t>/4, LPDDR3/4, GDDR5, WIO1/2, HBM, </a:t>
            </a:r>
            <a:r>
              <a:rPr lang="en-US" dirty="0" smtClean="0"/>
              <a:t>plus new proposals </a:t>
            </a:r>
            <a:r>
              <a:rPr lang="en-US" dirty="0"/>
              <a:t>(SALP, AL-DRAM, TLDRAM</a:t>
            </a:r>
            <a:r>
              <a:rPr lang="en-US" dirty="0" smtClean="0"/>
              <a:t>, RowClone</a:t>
            </a:r>
            <a:r>
              <a:rPr lang="en-US" dirty="0"/>
              <a:t>, and SARP</a:t>
            </a:r>
            <a:r>
              <a:rPr lang="en-US" dirty="0" smtClean="0"/>
              <a:t>)</a:t>
            </a:r>
          </a:p>
          <a:p>
            <a:r>
              <a:rPr lang="en-US" dirty="0" smtClean="0"/>
              <a:t>~2.5X faster than fastest open-source simulator</a:t>
            </a:r>
          </a:p>
          <a:p>
            <a:r>
              <a:rPr lang="en-US" dirty="0" smtClean="0"/>
              <a:t>Modular and extensible to different standards</a:t>
            </a: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156</a:t>
            </a:fld>
            <a:endParaRPr lang="en-US"/>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40011394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smtClean="0"/>
              <a:t>Case Study: Comparison of DRAM Standards</a:t>
            </a:r>
            <a:endParaRPr lang="en-US" sz="3600"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157</a:t>
            </a:fld>
            <a:endParaRPr lang="en-US"/>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r>
              <a:rPr lang="en-US" dirty="0">
                <a:solidFill>
                  <a:srgbClr val="000000"/>
                </a:solidFill>
                <a:latin typeface="Tahoma"/>
              </a:rPr>
              <a:t>Across 22 workloads, simple CPU model</a:t>
            </a:r>
          </a:p>
        </p:txBody>
      </p:sp>
    </p:spTree>
    <p:extLst>
      <p:ext uri="{BB962C8B-B14F-4D97-AF65-F5344CB8AC3E}">
        <p14:creationId xmlns:p14="http://schemas.microsoft.com/office/powerpoint/2010/main" val="3813604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Paper and Source Code</a:t>
            </a:r>
            <a:endParaRPr lang="en-US" dirty="0"/>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a:t>
            </a:r>
            <a:r>
              <a:rPr lang="en-US" u="sng" dirty="0"/>
              <a:t>Onur Mutlu</a:t>
            </a:r>
            <a:r>
              <a:rPr lang="en-US" dirty="0"/>
              <a:t>,</a:t>
            </a:r>
            <a:br>
              <a:rPr lang="en-US" dirty="0"/>
            </a:br>
            <a:r>
              <a:rPr lang="en-US" b="1" dirty="0">
                <a:hlinkClick r:id="rId2"/>
              </a:rPr>
              <a:t>"Ramulator: A Fast and Extensible DRAM Simulator"</a:t>
            </a:r>
            <a:r>
              <a:rPr lang="en-US" dirty="0"/>
              <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endParaRPr lang="en-US" dirty="0" smtClean="0"/>
          </a:p>
          <a:p>
            <a:endParaRPr lang="en-US" dirty="0"/>
          </a:p>
          <a:p>
            <a:r>
              <a:rPr lang="en-US" dirty="0" smtClean="0"/>
              <a:t>Source code is released under the liberal MIT License</a:t>
            </a:r>
          </a:p>
          <a:p>
            <a:pPr lvl="1"/>
            <a:r>
              <a:rPr lang="en-US" dirty="0">
                <a:hlinkClick r:id="rId4"/>
              </a:rPr>
              <a:t>https://github.com/CMU-SAFARI/</a:t>
            </a:r>
            <a:r>
              <a:rPr lang="en-US" dirty="0" smtClean="0">
                <a:hlinkClick r:id="rId4"/>
              </a:rPr>
              <a:t>ramulator</a:t>
            </a:r>
            <a:r>
              <a:rPr lang="en-US" dirty="0" smtClean="0"/>
              <a:t> </a:t>
            </a: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158</a:t>
            </a:fld>
            <a:endParaRPr lang="en-US"/>
          </a:p>
        </p:txBody>
      </p:sp>
    </p:spTree>
    <p:extLst>
      <p:ext uri="{BB962C8B-B14F-4D97-AF65-F5344CB8AC3E}">
        <p14:creationId xmlns:p14="http://schemas.microsoft.com/office/powerpoint/2010/main" val="174646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cxnSp>
        <p:nvCxnSpPr>
          <p:cNvPr id="20" name="YArrow"/>
          <p:cNvCxnSpPr>
            <a:stCxn id="2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22" name="XArrow"/>
          <p:cNvCxnSpPr>
            <a:stCxn id="27"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7"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4" name="Rectangle 23"/>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2735929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cxnSp>
        <p:nvCxnSpPr>
          <p:cNvPr id="36" name="YArrow"/>
          <p:cNvCxnSpPr>
            <a:stCxn id="37"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3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40" name="XArrow"/>
          <p:cNvCxnSpPr>
            <a:stCxn id="41"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41"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0" name="Rectangle 19"/>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711124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Error"/>
          <p:cNvSpPr/>
          <p:nvPr/>
        </p:nvSpPr>
        <p:spPr>
          <a:xfrm>
            <a:off x="6981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Error"/>
          <p:cNvSpPr/>
          <p:nvPr/>
        </p:nvSpPr>
        <p:spPr>
          <a:xfrm>
            <a:off x="6600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Error"/>
          <p:cNvSpPr/>
          <p:nvPr/>
        </p:nvSpPr>
        <p:spPr>
          <a:xfrm>
            <a:off x="7362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Error"/>
          <p:cNvSpPr/>
          <p:nvPr/>
        </p:nvSpPr>
        <p:spPr>
          <a:xfrm>
            <a:off x="7743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Error"/>
          <p:cNvSpPr/>
          <p:nvPr/>
        </p:nvSpPr>
        <p:spPr>
          <a:xfrm>
            <a:off x="7743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Error"/>
          <p:cNvSpPr/>
          <p:nvPr/>
        </p:nvSpPr>
        <p:spPr>
          <a:xfrm>
            <a:off x="7362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Error"/>
          <p:cNvSpPr/>
          <p:nvPr/>
        </p:nvSpPr>
        <p:spPr>
          <a:xfrm>
            <a:off x="6981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Error"/>
          <p:cNvSpPr/>
          <p:nvPr/>
        </p:nvSpPr>
        <p:spPr>
          <a:xfrm>
            <a:off x="6981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Error"/>
          <p:cNvSpPr/>
          <p:nvPr/>
        </p:nvSpPr>
        <p:spPr>
          <a:xfrm>
            <a:off x="6219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Error"/>
          <p:cNvSpPr/>
          <p:nvPr/>
        </p:nvSpPr>
        <p:spPr>
          <a:xfrm>
            <a:off x="6219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Error"/>
          <p:cNvSpPr/>
          <p:nvPr/>
        </p:nvSpPr>
        <p:spPr>
          <a:xfrm>
            <a:off x="6219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Error"/>
          <p:cNvSpPr/>
          <p:nvPr/>
        </p:nvSpPr>
        <p:spPr>
          <a:xfrm>
            <a:off x="7362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0221955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endParaRPr lang="en-US" sz="2400" i="1" dirty="0" smtClean="0">
              <a:solidFill>
                <a:srgbClr val="FF0000"/>
              </a:solidFill>
            </a:endParaRPr>
          </a:p>
          <a:p>
            <a:r>
              <a:rPr lang="en-US" sz="3200" i="1" dirty="0">
                <a:solidFill>
                  <a:srgbClr val="FF0000"/>
                </a:solidFill>
              </a:rPr>
              <a:t>A real reliability &amp; security issue </a:t>
            </a:r>
          </a:p>
          <a:p>
            <a:r>
              <a:rPr lang="en-US" sz="3200" i="1" dirty="0" smtClean="0"/>
              <a:t>In a more controlled environment, we can induce as many as </a:t>
            </a:r>
            <a:r>
              <a:rPr lang="en-US" sz="3200" i="1" dirty="0" smtClean="0">
                <a:solidFill>
                  <a:srgbClr val="FF0000"/>
                </a:solidFill>
              </a:rPr>
              <a:t>ten million</a:t>
            </a:r>
            <a:r>
              <a:rPr lang="en-US" sz="3200" i="1" dirty="0" smtClean="0"/>
              <a:t> disturbance errors</a:t>
            </a:r>
          </a:p>
        </p:txBody>
      </p:sp>
      <p:graphicFrame>
        <p:nvGraphicFramePr>
          <p:cNvPr id="4" name="Content Placeholder 4"/>
          <p:cNvGraphicFramePr>
            <a:graphicFrameLocks/>
          </p:cNvGraphicFramePr>
          <p:nvPr>
            <p:extLst>
              <p:ext uri="{D42A27DB-BD31-4B8C-83A1-F6EECF244321}">
                <p14:modId xmlns:p14="http://schemas.microsoft.com/office/powerpoint/2010/main" val="4135227315"/>
              </p:ext>
            </p:extLst>
          </p:nvPr>
        </p:nvGraphicFramePr>
        <p:xfrm>
          <a:off x="761999" y="1143000"/>
          <a:ext cx="7620002" cy="3200400"/>
        </p:xfrm>
        <a:graphic>
          <a:graphicData uri="http://schemas.openxmlformats.org/drawingml/2006/table">
            <a:tbl>
              <a:tblPr>
                <a:tableStyleId>{9D7B26C5-4107-4FEC-AEDC-1716B250A1EF}</a:tableStyleId>
              </a:tblPr>
              <a:tblGrid>
                <a:gridCol w="3736732"/>
                <a:gridCol w="1597269"/>
                <a:gridCol w="2286001"/>
              </a:tblGrid>
              <a:tr h="640080">
                <a:tc>
                  <a:txBody>
                    <a:bodyPr/>
                    <a:lstStyle/>
                    <a:p>
                      <a:pPr algn="ctr"/>
                      <a:r>
                        <a:rPr lang="en-US" sz="3200" b="1" dirty="0" smtClean="0">
                          <a:solidFill>
                            <a:schemeClr val="bg1"/>
                          </a:solidFill>
                          <a:latin typeface="+mj-lt"/>
                        </a:rPr>
                        <a:t>CPU Architecture</a:t>
                      </a:r>
                      <a:endParaRPr lang="en-US" sz="3200" b="1" dirty="0">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smtClean="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smtClean="0">
                          <a:solidFill>
                            <a:schemeClr val="bg1"/>
                          </a:solidFill>
                          <a:latin typeface="+mj-lt"/>
                        </a:rPr>
                        <a:t>Access-Rate</a:t>
                      </a:r>
                      <a:endParaRPr lang="en-US" sz="3200" b="1">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r>
              <a:tr h="640080">
                <a:tc>
                  <a:txBody>
                    <a:bodyPr/>
                    <a:lstStyle/>
                    <a:p>
                      <a:r>
                        <a:rPr lang="en-US" sz="2800" b="0" smtClean="0">
                          <a:solidFill>
                            <a:schemeClr val="tx1"/>
                          </a:solidFill>
                          <a:latin typeface="+mj-lt"/>
                        </a:rPr>
                        <a:t>Intel Haswell (2013)</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12.3M/sec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Ivy</a:t>
                      </a:r>
                      <a:r>
                        <a:rPr lang="en-US" sz="2800" b="0" baseline="0" smtClean="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11.7M/sec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Sandy Bridge (2011)</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11.6M/sec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AMD</a:t>
                      </a:r>
                      <a:r>
                        <a:rPr lang="en-US" sz="2800" b="0" baseline="0" smtClean="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Cambria" panose="02040503050406030204" pitchFamily="18" charset="0"/>
                        </a:rPr>
                        <a:t>6.1M/sec</a:t>
                      </a:r>
                      <a:endParaRPr lang="en-US" sz="2800" dirty="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19</a:t>
            </a:fld>
            <a:endParaRPr lang="en-US">
              <a:solidFill>
                <a:prstClr val="black">
                  <a:tint val="75000"/>
                </a:prstClr>
              </a:solidFill>
            </a:endParaRPr>
          </a:p>
        </p:txBody>
      </p:sp>
      <p:sp>
        <p:nvSpPr>
          <p:cNvPr id="7" name="Rectangle 6"/>
          <p:cNvSpPr/>
          <p:nvPr/>
        </p:nvSpPr>
        <p:spPr>
          <a:xfrm>
            <a:off x="107504" y="6239053"/>
            <a:ext cx="8242270" cy="646331"/>
          </a:xfrm>
          <a:prstGeom prst="rect">
            <a:avLst/>
          </a:prstGeom>
        </p:spPr>
        <p:txBody>
          <a:bodyPr wrap="square">
            <a:spAutoFit/>
          </a:bodyPr>
          <a:lstStyle/>
          <a:p>
            <a:r>
              <a:rPr lang="en-US" dirty="0">
                <a:solidFill>
                  <a:prstClr val="black"/>
                </a:solidFill>
                <a:latin typeface="Tahoma" charset="0"/>
                <a:ea typeface="ＭＳ Ｐゴシック" charset="0"/>
                <a:cs typeface="ＭＳ Ｐゴシック" charset="0"/>
              </a:rPr>
              <a:t>Kim+, “</a:t>
            </a:r>
            <a:r>
              <a:rPr lang="en-US" dirty="0">
                <a:solidFill>
                  <a:srgbClr val="0000FF"/>
                </a:solidFill>
                <a:latin typeface="Calibri"/>
              </a:rPr>
              <a:t>Flipping Bits in Memory Without Accessing Them: An Experimental Study of DRAM Disturbance Errors</a:t>
            </a:r>
            <a:r>
              <a:rPr lang="en-US" dirty="0">
                <a:solidFill>
                  <a:prstClr val="black"/>
                </a:solidFill>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Observed Errors in Real Systems</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3981761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Processor</a:t>
            </a:r>
          </a:p>
          <a:p>
            <a:pPr algn="ctr">
              <a:defRPr/>
            </a:pPr>
            <a:r>
              <a:rPr lang="en-US" kern="0" dirty="0">
                <a:solidFill>
                  <a:sysClr val="windowText" lastClr="000000"/>
                </a:solidFill>
                <a:latin typeface="Arial" pitchFamily="-107" charset="0"/>
                <a:ea typeface="Arial" pitchFamily="-107" charset="0"/>
                <a:cs typeface="Arial" pitchFamily="-107" charset="0"/>
              </a:rPr>
              <a:t>a</a:t>
            </a:r>
            <a:r>
              <a:rPr lang="en-US" kern="0" dirty="0" smtClean="0">
                <a:solidFill>
                  <a:sysClr val="windowText" lastClr="000000"/>
                </a:solidFill>
                <a:latin typeface="Arial" pitchFamily="-107" charset="0"/>
                <a:ea typeface="Arial" pitchFamily="-107" charset="0"/>
                <a:cs typeface="Arial" pitchFamily="-107" charset="0"/>
              </a:rPr>
              <a:t>nd caches</a:t>
            </a:r>
            <a:endParaRPr lang="en-US" kern="0" dirty="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a:t>
            </a:r>
            <a:r>
              <a:rPr lang="en-US" kern="0" dirty="0" smtClean="0">
                <a:solidFill>
                  <a:sysClr val="windowText" lastClr="000000"/>
                </a:solidFill>
                <a:latin typeface="Arial" pitchFamily="-107" charset="0"/>
                <a:ea typeface="Arial" pitchFamily="-107" charset="0"/>
                <a:cs typeface="Arial" pitchFamily="-107" charset="0"/>
              </a:rPr>
              <a:t>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3608" y="1633988"/>
            <a:ext cx="1312168" cy="1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3519150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20</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smtClean="0">
                <a:solidFill>
                  <a:srgbClr val="FF0000"/>
                </a:solidFill>
                <a:latin typeface="Calibri Light"/>
              </a:rPr>
              <a:t>All modules from </a:t>
            </a:r>
            <a:r>
              <a:rPr lang="en-US" sz="3200" i="1" dirty="0" smtClean="0">
                <a:solidFill>
                  <a:srgbClr val="FF0000"/>
                </a:solidFill>
                <a:latin typeface="Cambria Math" panose="02040503050406030204" pitchFamily="18" charset="0"/>
                <a:ea typeface="Cambria Math" panose="02040503050406030204" pitchFamily="18" charset="0"/>
              </a:rPr>
              <a:t>2012–2013 </a:t>
            </a:r>
            <a:r>
              <a:rPr lang="en-US" sz="3600" i="1" dirty="0" smtClean="0">
                <a:solidFill>
                  <a:srgbClr val="FF0000"/>
                </a:solidFill>
                <a:latin typeface="Calibri Light"/>
              </a:rPr>
              <a:t>are vulnerable</a:t>
            </a:r>
            <a:endParaRPr lang="en-US" sz="3600" i="1" dirty="0">
              <a:solidFill>
                <a:srgbClr val="FF0000"/>
              </a:solidFill>
              <a:latin typeface="Calibri Light"/>
            </a:endParaRP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smtClean="0">
                <a:solidFill>
                  <a:srgbClr val="70AE46"/>
                </a:solidFill>
                <a:latin typeface="Calibri Light"/>
                <a:cs typeface="Courier New" panose="02070309020205020404" pitchFamily="49" charset="0"/>
              </a:rPr>
              <a:t>First</a:t>
            </a:r>
          </a:p>
          <a:p>
            <a:pPr algn="ctr">
              <a:lnSpc>
                <a:spcPct val="80000"/>
              </a:lnSpc>
            </a:pPr>
            <a:r>
              <a:rPr lang="en-US" sz="2800" i="1" dirty="0" smtClean="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Errors </a:t>
            </a:r>
            <a:r>
              <a:rPr lang="en-US" sz="4400" b="0" i="1" dirty="0" smtClean="0">
                <a:solidFill>
                  <a:srgbClr val="1A5712"/>
                </a:solidFill>
                <a:latin typeface="Garamond" charset="0"/>
                <a:ea typeface="ＭＳ Ｐゴシック" charset="0"/>
                <a:cs typeface="ＭＳ Ｐゴシック" charset="0"/>
              </a:rPr>
              <a:t>vs. </a:t>
            </a:r>
            <a:r>
              <a:rPr lang="en-US" sz="4400" b="0" dirty="0" smtClean="0">
                <a:solidFill>
                  <a:srgbClr val="1A5712"/>
                </a:solidFill>
                <a:latin typeface="Garamond" charset="0"/>
                <a:ea typeface="ＭＳ Ｐゴシック" charset="0"/>
                <a:cs typeface="ＭＳ Ｐゴシック" charset="0"/>
              </a:rPr>
              <a:t>Vintage</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297830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par>
                          <p:cTn id="8" fill="hold">
                            <p:stCondLst>
                              <p:cond delay="1500"/>
                            </p:stCondLst>
                            <p:childTnLst>
                              <p:par>
                                <p:cTn id="9" presetID="1"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500"/>
                                        <p:tgtEl>
                                          <p:spTgt spid="15"/>
                                        </p:tgtEl>
                                      </p:cBhvr>
                                    </p:animEffect>
                                    <p:set>
                                      <p:cBhvr>
                                        <p:cTn id="17" dur="1" fill="hold">
                                          <p:stCondLst>
                                            <p:cond delay="1499"/>
                                          </p:stCondLst>
                                        </p:cTn>
                                        <p:tgtEl>
                                          <p:spTgt spid="15"/>
                                        </p:tgtEl>
                                        <p:attrNameLst>
                                          <p:attrName>style.visibility</p:attrName>
                                        </p:attrNameLst>
                                      </p:cBhvr>
                                      <p:to>
                                        <p:strVal val="hidden"/>
                                      </p:to>
                                    </p:set>
                                  </p:childTnLst>
                                </p:cTn>
                              </p:par>
                              <p:par>
                                <p:cTn id="18" presetID="10" presetClass="entr" presetSubtype="0" fill="hold" nodeType="with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9" grpId="0" animBg="1"/>
      <p:bldP spid="9"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Infrastructure (DRAM)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00"/>
                </a:solidFill>
                <a:latin typeface="Tahoma"/>
              </a:rPr>
              <a:t>Liu+, “</a:t>
            </a:r>
            <a:r>
              <a:rPr lang="en-US" sz="1600" dirty="0">
                <a:solidFill>
                  <a:srgbClr val="0000FF"/>
                </a:solidFill>
                <a:latin typeface="Tahoma"/>
              </a:rPr>
              <a:t>An Experimental Study of Data Retention Behavior in Modern DRAM Devices: Implications for Retention Time Profiling Mechanisms</a:t>
            </a:r>
            <a:r>
              <a:rPr lang="en-US" sz="1600" dirty="0">
                <a:solidFill>
                  <a:srgbClr val="000000"/>
                </a:solidFill>
                <a:latin typeface="Tahoma"/>
              </a:rPr>
              <a:t>”, ISCA 2013.</a:t>
            </a: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00"/>
                </a:solidFill>
                <a:latin typeface="Tahoma" charset="0"/>
                <a:ea typeface="ＭＳ Ｐゴシック" charset="0"/>
                <a:cs typeface="ＭＳ Ｐゴシック" charset="0"/>
              </a:rPr>
              <a:t>Khan</a:t>
            </a:r>
            <a:r>
              <a:rPr lang="en-US" sz="1600" dirty="0">
                <a:solidFill>
                  <a:srgbClr val="000000"/>
                </a:solidFill>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600" dirty="0">
                <a:solidFill>
                  <a:srgbClr val="000000"/>
                </a:solidFill>
                <a:latin typeface="Tahoma" charset="0"/>
                <a:ea typeface="ＭＳ Ｐゴシック" charset="0"/>
                <a:cs typeface="ＭＳ Ｐゴシック" charset="0"/>
              </a:rPr>
              <a:t>,”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00"/>
                </a:solidFill>
                <a:latin typeface="Tahoma"/>
              </a:rPr>
              <a:t>Kim+</a:t>
            </a:r>
            <a:r>
              <a:rPr lang="en-US" sz="1600" dirty="0">
                <a:solidFill>
                  <a:srgbClr val="000000"/>
                </a:solidFill>
                <a:latin typeface="Tahoma"/>
              </a:rPr>
              <a:t>, </a:t>
            </a:r>
            <a:r>
              <a:rPr lang="en-US" sz="1600" dirty="0" smtClean="0">
                <a:solidFill>
                  <a:srgbClr val="000000"/>
                </a:solidFill>
                <a:latin typeface="Tahoma"/>
              </a:rPr>
              <a:t>“</a:t>
            </a:r>
            <a:r>
              <a:rPr lang="en-US" sz="1600" dirty="0">
                <a:solidFill>
                  <a:srgbClr val="0000FF"/>
                </a:solidFill>
                <a:latin typeface="Tahoma"/>
              </a:rPr>
              <a:t>Flipping Bits in Memory Without Accessing Them: An Experimental Study of DRAM Disturbance Errors</a:t>
            </a:r>
            <a:r>
              <a:rPr lang="en-US" sz="1600" dirty="0" smtClean="0">
                <a:solidFill>
                  <a:srgbClr val="000000"/>
                </a:solidFill>
                <a:latin typeface="Tahoma"/>
              </a:rPr>
              <a:t>”</a:t>
            </a:r>
            <a:r>
              <a:rPr lang="en-US" sz="1600" dirty="0">
                <a:solidFill>
                  <a:srgbClr val="000000"/>
                </a:solidFill>
                <a:latin typeface="Tahoma"/>
              </a:rPr>
              <a:t>, ISCA </a:t>
            </a:r>
            <a:r>
              <a:rPr lang="en-US" sz="1600" dirty="0" smtClean="0">
                <a:solidFill>
                  <a:srgbClr val="000000"/>
                </a:solidFill>
                <a:latin typeface="Tahoma"/>
              </a:rPr>
              <a:t>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00"/>
                </a:solidFill>
                <a:latin typeface="Tahoma" charset="0"/>
                <a:ea typeface="ＭＳ Ｐゴシック" charset="0"/>
                <a:cs typeface="ＭＳ Ｐゴシック" charset="0"/>
              </a:rPr>
              <a:t>Lee+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a:t>
            </a:r>
            <a:r>
              <a:rPr lang="en-US" sz="1600" dirty="0">
                <a:solidFill>
                  <a:srgbClr val="0000FF"/>
                </a:solidFill>
                <a:latin typeface="Tahoma" charset="0"/>
                <a:ea typeface="ＭＳ Ｐゴシック" charset="0"/>
                <a:cs typeface="ＭＳ Ｐゴシック" charset="0"/>
              </a:rPr>
              <a:t>Adaptive-Latency DRAM: Optimizing DRAM Timing for the Common-Case</a:t>
            </a:r>
            <a:r>
              <a:rPr lang="en-US" sz="1600" dirty="0" smtClean="0">
                <a:solidFill>
                  <a:srgbClr val="000000"/>
                </a:solidFill>
                <a:latin typeface="Tahoma" charset="0"/>
                <a:ea typeface="ＭＳ Ｐゴシック" charset="0"/>
                <a:cs typeface="ＭＳ Ｐゴシック" charset="0"/>
              </a:rPr>
              <a:t>,</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AVATAR: A Variable-Retention-Time (VRT) Aware Refresh for DRAM Systems</a:t>
            </a:r>
            <a:r>
              <a:rPr lang="en-US" sz="1600" dirty="0" smtClean="0">
                <a:solidFill>
                  <a:srgbClr val="000000"/>
                </a:solidFill>
                <a:latin typeface="Tahoma" charset="0"/>
                <a:ea typeface="ＭＳ Ｐゴシック" charset="0"/>
                <a:cs typeface="ＭＳ Ｐゴシック" charset="0"/>
              </a:rPr>
              <a:t>,” DSN 2015. </a:t>
            </a:r>
            <a:endParaRPr lang="en-US" sz="1600" dirty="0">
              <a:solidFill>
                <a:srgbClr val="000000"/>
              </a:solidFill>
              <a:latin typeface="Tahoma"/>
            </a:endParaRPr>
          </a:p>
        </p:txBody>
      </p:sp>
    </p:spTree>
    <p:extLst>
      <p:ext uri="{BB962C8B-B14F-4D97-AF65-F5344CB8AC3E}">
        <p14:creationId xmlns:p14="http://schemas.microsoft.com/office/powerpoint/2010/main" val="18162319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42545237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smtClean="0"/>
              <a:t>Most Modules Are at Risk</a:t>
            </a:r>
          </a:p>
          <a:p>
            <a:pPr marL="517525" indent="-517525">
              <a:buFont typeface="+mj-lt"/>
              <a:buAutoNum type="arabicPeriod"/>
            </a:pPr>
            <a:r>
              <a:rPr lang="en-US" sz="4000" dirty="0" smtClean="0"/>
              <a:t>Errors vs. Vintage</a:t>
            </a:r>
          </a:p>
          <a:p>
            <a:pPr marL="517525" indent="-517525">
              <a:buFont typeface="+mj-lt"/>
              <a:buAutoNum type="arabicPeriod"/>
            </a:pPr>
            <a:r>
              <a:rPr lang="en-US" sz="4000" dirty="0" smtClean="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smtClean="0"/>
              <a:t>Sensitivity Studies</a:t>
            </a:r>
            <a:endParaRPr lang="en-US" sz="2400" dirty="0" smtClean="0"/>
          </a:p>
          <a:p>
            <a:pPr marL="517525" indent="-517525">
              <a:buFont typeface="+mj-lt"/>
              <a:buAutoNum type="arabicPeriod"/>
            </a:pPr>
            <a:r>
              <a:rPr lang="en-US" sz="4000" dirty="0" smtClean="0"/>
              <a:t>Other Results in Paper</a:t>
            </a:r>
            <a:endParaRPr lang="en-US" sz="4000" dirty="0"/>
          </a:p>
          <a:p>
            <a:pPr marL="517525" indent="-517525">
              <a:buFont typeface="+mj-lt"/>
              <a:buAutoNum type="arabicPeriod"/>
            </a:pPr>
            <a:r>
              <a:rPr lang="en-US" sz="4000" dirty="0" smtClean="0"/>
              <a:t>Solution Space</a:t>
            </a:r>
            <a:endParaRPr lang="en-US" sz="4000" dirty="0"/>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23</a:t>
            </a:fld>
            <a:endParaRPr lang="en-US">
              <a:solidFill>
                <a:prstClr val="black">
                  <a:tint val="75000"/>
                </a:prstClr>
              </a:solidFill>
            </a:endParaRPr>
          </a:p>
        </p:txBody>
      </p:sp>
      <p:sp>
        <p:nvSpPr>
          <p:cNvPr id="6" name="Title 1"/>
          <p:cNvSpPr>
            <a:spLocks noGrp="1"/>
          </p:cNvSpPr>
          <p:nvPr>
            <p:ph type="title"/>
          </p:nvPr>
        </p:nvSpPr>
        <p:spPr>
          <a:xfrm>
            <a:off x="228600" y="-14064"/>
            <a:ext cx="8610600" cy="1066800"/>
          </a:xfrm>
        </p:spPr>
        <p:txBody>
          <a:bodyPr/>
          <a:lstStyle/>
          <a:p>
            <a:r>
              <a:rPr lang="en-US" sz="4400" b="0" dirty="0" err="1" smtClean="0">
                <a:solidFill>
                  <a:srgbClr val="1A5712"/>
                </a:solidFill>
                <a:latin typeface="Garamond" charset="0"/>
                <a:ea typeface="ＭＳ Ｐゴシック" charset="0"/>
                <a:cs typeface="ＭＳ Ｐゴシック" charset="0"/>
              </a:rPr>
              <a:t>RowHammer</a:t>
            </a:r>
            <a:r>
              <a:rPr lang="en-US" sz="4400" b="0" dirty="0" smtClean="0">
                <a:solidFill>
                  <a:srgbClr val="1A5712"/>
                </a:solidFill>
                <a:latin typeface="Garamond" charset="0"/>
                <a:ea typeface="ＭＳ Ｐゴシック" charset="0"/>
                <a:cs typeface="ＭＳ Ｐゴシック" charset="0"/>
              </a:rPr>
              <a:t> Characterization Results</a:t>
            </a:r>
            <a:endParaRPr lang="en-US" sz="4400" b="0" dirty="0">
              <a:solidFill>
                <a:srgbClr val="1A5712"/>
              </a:solidFill>
              <a:latin typeface="Garamond" charset="0"/>
              <a:ea typeface="ＭＳ Ｐゴシック" charset="0"/>
              <a:cs typeface="ＭＳ Ｐゴシック" charset="0"/>
            </a:endParaRPr>
          </a:p>
        </p:txBody>
      </p:sp>
      <p:sp>
        <p:nvSpPr>
          <p:cNvPr id="5" name="Rectangle 4"/>
          <p:cNvSpPr/>
          <p:nvPr/>
        </p:nvSpPr>
        <p:spPr>
          <a:xfrm>
            <a:off x="107504" y="6239053"/>
            <a:ext cx="8242270" cy="646331"/>
          </a:xfrm>
          <a:prstGeom prst="rect">
            <a:avLst/>
          </a:prstGeom>
        </p:spPr>
        <p:txBody>
          <a:bodyPr wrap="square">
            <a:spAutoFit/>
          </a:bodyPr>
          <a:lstStyle/>
          <a:p>
            <a:r>
              <a:rPr lang="en-US" dirty="0">
                <a:solidFill>
                  <a:prstClr val="black"/>
                </a:solidFill>
                <a:latin typeface="Tahoma" charset="0"/>
                <a:ea typeface="ＭＳ Ｐゴシック" charset="0"/>
                <a:cs typeface="ＭＳ Ｐゴシック" charset="0"/>
              </a:rPr>
              <a:t>Kim+, “</a:t>
            </a:r>
            <a:r>
              <a:rPr lang="en-US" dirty="0">
                <a:solidFill>
                  <a:srgbClr val="0000FF"/>
                </a:solidFill>
                <a:latin typeface="Calibri"/>
              </a:rPr>
              <a:t>Flipping Bits in Memory Without Accessing Them: An Experimental Study of DRAM Disturbance Errors</a:t>
            </a:r>
            <a:r>
              <a:rPr lang="en-US" dirty="0">
                <a:solidFill>
                  <a:prstClr val="black"/>
                </a:solidFill>
                <a:latin typeface="Tahoma" charset="0"/>
                <a:ea typeface="ＭＳ Ｐゴシック" charset="0"/>
                <a:cs typeface="ＭＳ Ｐゴシック" charset="0"/>
              </a:rPr>
              <a:t>,” ISCA 2014.</a:t>
            </a:r>
          </a:p>
        </p:txBody>
      </p:sp>
    </p:spTree>
    <p:extLst>
      <p:ext uri="{BB962C8B-B14F-4D97-AF65-F5344CB8AC3E}">
        <p14:creationId xmlns:p14="http://schemas.microsoft.com/office/powerpoint/2010/main" val="29648509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Implications</a:t>
            </a:r>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24</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923330"/>
          </a:xfrm>
          <a:prstGeom prst="rect">
            <a:avLst/>
          </a:prstGeom>
        </p:spPr>
        <p:txBody>
          <a:bodyPr>
            <a:spAutoFit/>
          </a:bodyPr>
          <a:lstStyle/>
          <a:p>
            <a:r>
              <a:rPr lang="en-US" dirty="0">
                <a:solidFill>
                  <a:srgbClr val="000000"/>
                </a:solidFill>
                <a:latin typeface="Tahoma"/>
                <a:hlinkClick r:id="rId5"/>
              </a:rPr>
              <a:t>http://googleprojectzero.blogspot.com/2015/03/exploiting-dram-rowhammer-bug-to-</a:t>
            </a:r>
            <a:r>
              <a:rPr lang="en-US" dirty="0" smtClean="0">
                <a:solidFill>
                  <a:srgbClr val="000000"/>
                </a:solidFill>
                <a:latin typeface="Tahoma"/>
                <a:hlinkClick r:id="rId5"/>
              </a:rPr>
              <a:t>gain.html</a:t>
            </a:r>
            <a:r>
              <a:rPr lang="en-US" dirty="0" smtClean="0">
                <a:solidFill>
                  <a:srgbClr val="000000"/>
                </a:solidFill>
                <a:latin typeface="Tahoma"/>
              </a:rPr>
              <a:t> </a:t>
            </a:r>
            <a:endParaRPr lang="en-US" dirty="0">
              <a:solidFill>
                <a:srgbClr val="000000"/>
              </a:solidFill>
              <a:latin typeface="Tahoma"/>
            </a:endParaRPr>
          </a:p>
        </p:txBody>
      </p:sp>
      <p:sp>
        <p:nvSpPr>
          <p:cNvPr id="5" name="Rectangle 4"/>
          <p:cNvSpPr/>
          <p:nvPr/>
        </p:nvSpPr>
        <p:spPr>
          <a:xfrm>
            <a:off x="4495800" y="3163669"/>
            <a:ext cx="4572000" cy="646331"/>
          </a:xfrm>
          <a:prstGeom prst="rect">
            <a:avLst/>
          </a:prstGeom>
        </p:spPr>
        <p:txBody>
          <a:bodyPr>
            <a:spAutoFit/>
          </a:bodyPr>
          <a:lstStyle/>
          <a:p>
            <a:r>
              <a:rPr lang="en-US" dirty="0">
                <a:solidFill>
                  <a:srgbClr val="000000"/>
                </a:solidFill>
                <a:latin typeface="Tahoma"/>
                <a:hlinkClick r:id="rId6"/>
              </a:rPr>
              <a:t>http://users.ece.cmu.edu/~omutlu/pub/dram-row-hammer_isca14.</a:t>
            </a:r>
            <a:r>
              <a:rPr lang="en-US" dirty="0" smtClean="0">
                <a:solidFill>
                  <a:srgbClr val="000000"/>
                </a:solidFill>
                <a:latin typeface="Tahoma"/>
                <a:hlinkClick r:id="rId6"/>
              </a:rPr>
              <a:t>pdf</a:t>
            </a:r>
            <a:r>
              <a:rPr lang="en-US" dirty="0" smtClean="0">
                <a:solidFill>
                  <a:srgbClr val="000000"/>
                </a:solidFill>
                <a:latin typeface="Tahoma"/>
              </a:rPr>
              <a:t> </a:t>
            </a:r>
            <a:endParaRPr lang="en-US" dirty="0">
              <a:solidFill>
                <a:srgbClr val="000000"/>
              </a:solidFill>
              <a:latin typeface="Tahoma"/>
            </a:endParaRPr>
          </a:p>
        </p:txBody>
      </p:sp>
    </p:spTree>
    <p:extLst>
      <p:ext uri="{BB962C8B-B14F-4D97-AF65-F5344CB8AC3E}">
        <p14:creationId xmlns:p14="http://schemas.microsoft.com/office/powerpoint/2010/main" val="37160728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Implications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25</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spTree>
    <p:extLst>
      <p:ext uri="{BB962C8B-B14F-4D97-AF65-F5344CB8AC3E}">
        <p14:creationId xmlns:p14="http://schemas.microsoft.com/office/powerpoint/2010/main" val="38398008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The DRAM Scaling Problem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26</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4732089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Solve The Problem?</a:t>
            </a:r>
            <a:endParaRPr lang="en-US" dirty="0"/>
          </a:p>
        </p:txBody>
      </p:sp>
      <p:sp>
        <p:nvSpPr>
          <p:cNvPr id="3" name="Content Placeholder 2"/>
          <p:cNvSpPr>
            <a:spLocks noGrp="1"/>
          </p:cNvSpPr>
          <p:nvPr>
            <p:ph idx="1"/>
          </p:nvPr>
        </p:nvSpPr>
        <p:spPr>
          <a:xfrm>
            <a:off x="179512" y="980728"/>
            <a:ext cx="8856984" cy="5193723"/>
          </a:xfrm>
        </p:spPr>
        <p:txBody>
          <a:bodyPr/>
          <a:lstStyle/>
          <a:p>
            <a:r>
              <a:rPr lang="en-US" dirty="0" smtClean="0">
                <a:solidFill>
                  <a:srgbClr val="0000FF"/>
                </a:solidFill>
              </a:rPr>
              <a:t>Fix it</a:t>
            </a:r>
            <a:r>
              <a:rPr lang="en-US" dirty="0" smtClean="0"/>
              <a:t>: Make DRAM and controllers more intelligent</a:t>
            </a:r>
          </a:p>
          <a:p>
            <a:pPr lvl="1"/>
            <a:r>
              <a:rPr lang="en-US" dirty="0" smtClean="0">
                <a:solidFill>
                  <a:srgbClr val="FF0000"/>
                </a:solidFill>
              </a:rPr>
              <a:t>New interfaces, functions, architectures</a:t>
            </a:r>
            <a:r>
              <a:rPr lang="en-US" dirty="0" smtClean="0"/>
              <a:t>: system-DRAM </a:t>
            </a:r>
            <a:r>
              <a:rPr lang="en-US" dirty="0" err="1" smtClean="0"/>
              <a:t>codesign</a:t>
            </a:r>
            <a:endParaRPr lang="en-US" dirty="0" smtClean="0"/>
          </a:p>
          <a:p>
            <a:pPr lvl="1"/>
            <a:endParaRPr lang="en-US" dirty="0"/>
          </a:p>
          <a:p>
            <a:r>
              <a:rPr lang="en-US" dirty="0" smtClean="0">
                <a:solidFill>
                  <a:srgbClr val="0000FF"/>
                </a:solidFill>
              </a:rPr>
              <a:t>Eliminate or minimize it</a:t>
            </a:r>
            <a:r>
              <a:rPr lang="en-US" dirty="0" smtClean="0"/>
              <a:t>: Replace or (more likely) augment DRAM with a different technology</a:t>
            </a:r>
          </a:p>
          <a:p>
            <a:pPr lvl="1"/>
            <a:r>
              <a:rPr lang="en-US" dirty="0" smtClean="0">
                <a:solidFill>
                  <a:srgbClr val="FF0000"/>
                </a:solidFill>
              </a:rPr>
              <a:t>New technologies and system-wide rethinking</a:t>
            </a:r>
            <a:r>
              <a:rPr lang="en-US" dirty="0" smtClean="0"/>
              <a:t> of memory &amp; storage</a:t>
            </a:r>
          </a:p>
          <a:p>
            <a:endParaRPr lang="en-US" dirty="0"/>
          </a:p>
          <a:p>
            <a:r>
              <a:rPr lang="en-US" dirty="0" smtClean="0">
                <a:solidFill>
                  <a:srgbClr val="0000FF"/>
                </a:solidFill>
              </a:rPr>
              <a:t>Embrace it</a:t>
            </a:r>
            <a:r>
              <a:rPr lang="en-US" dirty="0" smtClean="0"/>
              <a:t>: Design heterogeneous memories (none of which are perfect) and map data intelligently across them</a:t>
            </a:r>
          </a:p>
          <a:p>
            <a:pPr lvl="1"/>
            <a:r>
              <a:rPr lang="en-US" dirty="0" smtClean="0">
                <a:solidFill>
                  <a:srgbClr val="FF0000"/>
                </a:solidFill>
              </a:rPr>
              <a:t>New models for data management and maybe usage</a:t>
            </a:r>
          </a:p>
          <a:p>
            <a:pPr lvl="1"/>
            <a:endParaRPr lang="en-US" dirty="0"/>
          </a:p>
          <a:p>
            <a:r>
              <a:rPr lang="en-US" dirty="0" smtClean="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27</a:t>
            </a:fld>
            <a:endParaRPr lang="en-US"/>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4000" b="1" dirty="0" smtClean="0">
                <a:solidFill>
                  <a:srgbClr val="0000FF"/>
                </a:solidFill>
                <a:latin typeface="Calibri"/>
              </a:rPr>
              <a:t>Solutions (to memory scaling) require </a:t>
            </a:r>
          </a:p>
          <a:p>
            <a:pPr algn="ctr" defTabSz="457200" fontAlgn="base">
              <a:spcBef>
                <a:spcPct val="0"/>
              </a:spcBef>
              <a:spcAft>
                <a:spcPct val="0"/>
              </a:spcAft>
            </a:pPr>
            <a:r>
              <a:rPr lang="en-US" sz="4000" b="1" dirty="0" smtClean="0">
                <a:solidFill>
                  <a:srgbClr val="0000FF"/>
                </a:solidFill>
                <a:latin typeface="Calibri"/>
              </a:rPr>
              <a:t>software/hardware/device cooperation</a:t>
            </a:r>
            <a:endParaRPr lang="en-US" sz="4000" b="1" dirty="0">
              <a:solidFill>
                <a:srgbClr val="0000FF"/>
              </a:solidFill>
              <a:latin typeface="Calibri"/>
            </a:endParaRPr>
          </a:p>
        </p:txBody>
      </p:sp>
      <p:grpSp>
        <p:nvGrpSpPr>
          <p:cNvPr id="6" name="Group 16"/>
          <p:cNvGrpSpPr>
            <a:grpSpLocks/>
          </p:cNvGrpSpPr>
          <p:nvPr/>
        </p:nvGrpSpPr>
        <p:grpSpPr bwMode="auto">
          <a:xfrm>
            <a:off x="2843808" y="1186284"/>
            <a:ext cx="3054350" cy="3898900"/>
            <a:chOff x="1863" y="1035"/>
            <a:chExt cx="1924" cy="2456"/>
          </a:xfrm>
        </p:grpSpPr>
        <p:sp>
          <p:nvSpPr>
            <p:cNvPr id="7" name="Text Box 17"/>
            <p:cNvSpPr txBox="1">
              <a:spLocks noChangeArrowheads="1"/>
            </p:cNvSpPr>
            <p:nvPr/>
          </p:nvSpPr>
          <p:spPr bwMode="auto">
            <a:xfrm>
              <a:off x="2307" y="2774"/>
              <a:ext cx="1226" cy="237"/>
            </a:xfrm>
            <a:prstGeom prst="rect">
              <a:avLst/>
            </a:prstGeom>
            <a:solidFill>
              <a:srgbClr val="00FF00"/>
            </a:solidFill>
            <a:ln w="9525">
              <a:solidFill>
                <a:schemeClr val="tx1"/>
              </a:solidFill>
              <a:miter lim="800000"/>
              <a:headEnd/>
              <a:tailEnd/>
            </a:ln>
            <a:effectLst/>
          </p:spPr>
          <p:txBody>
            <a:bodyPr wrap="none">
              <a:spAutoFit/>
            </a:bodyPr>
            <a:lstStyle/>
            <a:p>
              <a:pPr>
                <a:defRPr/>
              </a:pPr>
              <a:r>
                <a:rPr lang="en-US">
                  <a:solidFill>
                    <a:srgbClr val="000000"/>
                  </a:solidFill>
                  <a:latin typeface="Arial" pitchFamily="-105" charset="0"/>
                </a:rPr>
                <a:t>Microarchitecture</a:t>
              </a:r>
            </a:p>
          </p:txBody>
        </p:sp>
        <p:sp>
          <p:nvSpPr>
            <p:cNvPr id="8"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ISA</a:t>
              </a:r>
            </a:p>
          </p:txBody>
        </p:sp>
        <p:sp>
          <p:nvSpPr>
            <p:cNvPr id="9"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Programs</a:t>
              </a:r>
            </a:p>
          </p:txBody>
        </p:sp>
        <p:sp>
          <p:nvSpPr>
            <p:cNvPr id="10"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Algorithms</a:t>
              </a:r>
            </a:p>
          </p:txBody>
        </p:sp>
        <p:sp>
          <p:nvSpPr>
            <p:cNvPr id="11"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Problems</a:t>
              </a:r>
            </a:p>
          </p:txBody>
        </p:sp>
        <p:sp>
          <p:nvSpPr>
            <p:cNvPr id="12"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Logic</a:t>
              </a:r>
            </a:p>
          </p:txBody>
        </p:sp>
        <p:sp>
          <p:nvSpPr>
            <p:cNvPr id="13"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Devices</a:t>
              </a:r>
            </a:p>
          </p:txBody>
        </p:sp>
        <p:sp>
          <p:nvSpPr>
            <p:cNvPr id="14"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Runtime System</a:t>
              </a:r>
            </a:p>
            <a:p>
              <a:pPr>
                <a:defRPr/>
              </a:pPr>
              <a:r>
                <a:rPr lang="en-US">
                  <a:solidFill>
                    <a:srgbClr val="000000"/>
                  </a:solidFill>
                  <a:latin typeface="Arial" pitchFamily="-105" charset="0"/>
                </a:rPr>
                <a:t>(VM, OS, MM)</a:t>
              </a:r>
            </a:p>
          </p:txBody>
        </p:sp>
        <p:sp>
          <p:nvSpPr>
            <p:cNvPr id="15"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User</a:t>
              </a:r>
            </a:p>
          </p:txBody>
        </p:sp>
        <p:sp>
          <p:nvSpPr>
            <p:cNvPr id="16"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7"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8"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grpSp>
    </p:spTree>
    <p:extLst>
      <p:ext uri="{BB962C8B-B14F-4D97-AF65-F5344CB8AC3E}">
        <p14:creationId xmlns:p14="http://schemas.microsoft.com/office/powerpoint/2010/main" val="18418743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Fix DRAM</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1124744"/>
            <a:ext cx="9036496" cy="5339680"/>
          </a:xfrm>
        </p:spPr>
        <p:txBody>
          <a:bodyPr/>
          <a:lstStyle/>
          <a:p>
            <a:pPr eaLnBrk="1" hangingPunct="1"/>
            <a:r>
              <a:rPr lang="en-US" dirty="0" smtClean="0">
                <a:solidFill>
                  <a:srgbClr val="000000"/>
                </a:solidFill>
                <a:latin typeface="Tahoma" charset="0"/>
                <a:ea typeface="ＭＳ Ｐゴシック" charset="0"/>
                <a:cs typeface="ＭＳ Ｐゴシック" charset="0"/>
              </a:rPr>
              <a:t>Overcome DRAM shortcomings with</a:t>
            </a:r>
          </a:p>
          <a:p>
            <a:pPr lvl="1" eaLnBrk="1" hangingPunct="1"/>
            <a:r>
              <a:rPr lang="en-US" dirty="0" smtClean="0">
                <a:solidFill>
                  <a:srgbClr val="0000FF"/>
                </a:solidFill>
                <a:latin typeface="Tahoma" charset="0"/>
                <a:ea typeface="ＭＳ Ｐゴシック" charset="0"/>
                <a:cs typeface="ＭＳ Ｐゴシック" charset="0"/>
              </a:rPr>
              <a:t>System-DRAM co-design</a:t>
            </a:r>
          </a:p>
          <a:p>
            <a:pPr lvl="1" eaLnBrk="1" hangingPunct="1"/>
            <a:r>
              <a:rPr lang="en-US" dirty="0" smtClean="0">
                <a:solidFill>
                  <a:srgbClr val="000000"/>
                </a:solidFill>
                <a:latin typeface="Tahoma" charset="0"/>
                <a:ea typeface="ＭＳ Ｐゴシック" charset="0"/>
                <a:cs typeface="ＭＳ Ｐゴシック" charset="0"/>
              </a:rPr>
              <a:t>Novel DRAM architectures, interface, functions</a:t>
            </a:r>
          </a:p>
          <a:p>
            <a:pPr lvl="1" eaLnBrk="1" hangingPunct="1"/>
            <a:r>
              <a:rPr lang="en-US" dirty="0" smtClean="0">
                <a:solidFill>
                  <a:srgbClr val="000000"/>
                </a:solidFill>
                <a:latin typeface="Tahoma" charset="0"/>
                <a:ea typeface="ＭＳ Ｐゴシック" charset="0"/>
                <a:cs typeface="ＭＳ Ｐゴシック" charset="0"/>
              </a:rPr>
              <a:t>Better waste management (efficient utilization)</a:t>
            </a:r>
          </a:p>
          <a:p>
            <a:pPr lvl="1" eaLnBrk="1" hangingPunct="1"/>
            <a:endParaRPr lang="en-US" dirty="0" smtClean="0">
              <a:solidFill>
                <a:srgbClr val="000000"/>
              </a:solidFill>
              <a:latin typeface="Tahoma" charset="0"/>
              <a:ea typeface="ＭＳ Ｐゴシック" charset="0"/>
              <a:cs typeface="ＭＳ Ｐゴシック" charset="0"/>
            </a:endParaRPr>
          </a:p>
          <a:p>
            <a:pPr lvl="1" eaLnBrk="1" hangingPunct="1"/>
            <a:endParaRPr lang="en-US" sz="900" dirty="0">
              <a:solidFill>
                <a:srgbClr val="000000"/>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Key issues to tackle</a:t>
            </a:r>
          </a:p>
          <a:p>
            <a:pPr lvl="1" eaLnBrk="1" hangingPunct="1"/>
            <a:r>
              <a:rPr lang="en-US" dirty="0">
                <a:solidFill>
                  <a:srgbClr val="FF0000"/>
                </a:solidFill>
                <a:latin typeface="Tahoma" charset="0"/>
                <a:ea typeface="ＭＳ Ｐゴシック" charset="0"/>
                <a:cs typeface="ＭＳ Ｐゴシック" charset="0"/>
              </a:rPr>
              <a:t>Enable reliability at low cost</a:t>
            </a:r>
          </a:p>
          <a:p>
            <a:pPr lvl="1" eaLnBrk="1" hangingPunct="1"/>
            <a:r>
              <a:rPr lang="en-US" dirty="0" smtClean="0">
                <a:solidFill>
                  <a:srgbClr val="FF0000"/>
                </a:solidFill>
                <a:latin typeface="Tahoma" charset="0"/>
                <a:ea typeface="ＭＳ Ｐゴシック" charset="0"/>
                <a:cs typeface="ＭＳ Ｐゴシック" charset="0"/>
              </a:rPr>
              <a:t>Reduce energy</a:t>
            </a:r>
          </a:p>
          <a:p>
            <a:pPr lvl="1" eaLnBrk="1" hangingPunct="1"/>
            <a:r>
              <a:rPr lang="en-US" dirty="0" smtClean="0">
                <a:solidFill>
                  <a:srgbClr val="FF0000"/>
                </a:solidFill>
                <a:latin typeface="Tahoma" charset="0"/>
                <a:ea typeface="ＭＳ Ｐゴシック" charset="0"/>
                <a:cs typeface="ＭＳ Ｐゴシック" charset="0"/>
              </a:rPr>
              <a:t>Improve latency and bandwidth</a:t>
            </a:r>
          </a:p>
          <a:p>
            <a:pPr lvl="1" eaLnBrk="1" hangingPunct="1"/>
            <a:r>
              <a:rPr lang="en-US" dirty="0" smtClean="0">
                <a:solidFill>
                  <a:srgbClr val="FF0000"/>
                </a:solidFill>
                <a:latin typeface="Tahoma" charset="0"/>
                <a:ea typeface="ＭＳ Ｐゴシック" charset="0"/>
                <a:cs typeface="ＭＳ Ｐゴシック" charset="0"/>
              </a:rPr>
              <a:t>Reduce waste (capacity, bandwidth, latency)</a:t>
            </a:r>
          </a:p>
          <a:p>
            <a:pPr lvl="1" eaLnBrk="1" hangingPunct="1"/>
            <a:r>
              <a:rPr lang="en-US" dirty="0" smtClean="0">
                <a:solidFill>
                  <a:srgbClr val="FF0000"/>
                </a:solidFill>
                <a:latin typeface="Tahoma" charset="0"/>
                <a:ea typeface="ＭＳ Ｐゴシック" charset="0"/>
                <a:cs typeface="ＭＳ Ｐゴシック" charset="0"/>
              </a:rPr>
              <a:t>Enable computation close to data</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28</a:t>
            </a:fld>
            <a:endParaRPr lang="en-US" sz="1600" dirty="0">
              <a:solidFill>
                <a:srgbClr val="000000"/>
              </a:solidFill>
              <a:latin typeface="Garamond" charset="0"/>
            </a:endParaRPr>
          </a:p>
        </p:txBody>
      </p:sp>
    </p:spTree>
    <p:extLst>
      <p:ext uri="{BB962C8B-B14F-4D97-AF65-F5344CB8AC3E}">
        <p14:creationId xmlns:p14="http://schemas.microsoft.com/office/powerpoint/2010/main" val="586527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Fix DRAM</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692696"/>
            <a:ext cx="9036496" cy="5339680"/>
          </a:xfrm>
        </p:spPr>
        <p:txBody>
          <a:bodyPr/>
          <a:lstStyle/>
          <a:p>
            <a:pPr lvl="1" eaLnBrk="1" hangingPunct="1">
              <a:buClr>
                <a:srgbClr val="3B812F"/>
              </a:buClr>
            </a:pPr>
            <a:endParaRPr lang="en-US" sz="1000" dirty="0">
              <a:solidFill>
                <a:srgbClr val="000000"/>
              </a:solidFill>
              <a:latin typeface="Tahoma" charset="0"/>
              <a:ea typeface="ＭＳ Ｐゴシック" charset="0"/>
              <a:cs typeface="ＭＳ Ｐゴシック" charset="0"/>
            </a:endParaRPr>
          </a:p>
          <a:p>
            <a:pPr eaLnBrk="1" hangingPunct="1"/>
            <a:r>
              <a:rPr lang="en-US" sz="1150" dirty="0" smtClean="0">
                <a:solidFill>
                  <a:srgbClr val="000000"/>
                </a:solidFill>
                <a:latin typeface="Tahoma" charset="0"/>
                <a:ea typeface="ＭＳ Ｐゴシック" charset="0"/>
                <a:cs typeface="ＭＳ Ｐゴシック" charset="0"/>
              </a:rPr>
              <a:t>Liu+, </a:t>
            </a:r>
            <a:r>
              <a:rPr lang="en-US" sz="1150" dirty="0">
                <a:solidFill>
                  <a:srgbClr val="000000"/>
                </a:solidFill>
                <a:latin typeface="Tahoma" charset="0"/>
                <a:ea typeface="ＭＳ Ｐゴシック" charset="0"/>
                <a:cs typeface="ＭＳ Ｐゴシック" charset="0"/>
              </a:rPr>
              <a:t>“</a:t>
            </a:r>
            <a:r>
              <a:rPr lang="en-US" sz="1150" dirty="0">
                <a:solidFill>
                  <a:srgbClr val="0000FF"/>
                </a:solidFill>
                <a:latin typeface="Tahoma" charset="0"/>
                <a:ea typeface="ＭＳ Ｐゴシック" charset="0"/>
                <a:cs typeface="ＭＳ Ｐゴシック" charset="0"/>
              </a:rPr>
              <a:t>RAIDR: Retention-Aware Intelligent DRAM Refresh</a:t>
            </a:r>
            <a:r>
              <a:rPr lang="en-US" sz="1150" dirty="0">
                <a:solidFill>
                  <a:srgbClr val="000000"/>
                </a:solidFill>
                <a:latin typeface="Tahoma" charset="0"/>
                <a:ea typeface="ＭＳ Ｐゴシック" charset="0"/>
                <a:cs typeface="ＭＳ Ｐゴシック" charset="0"/>
              </a:rPr>
              <a:t>,” ISCA 2012.</a:t>
            </a:r>
          </a:p>
          <a:p>
            <a:pPr eaLnBrk="1" hangingPunct="1"/>
            <a:r>
              <a:rPr lang="en-US" sz="1150" dirty="0" smtClean="0">
                <a:solidFill>
                  <a:srgbClr val="000000"/>
                </a:solidFill>
                <a:latin typeface="Tahoma" charset="0"/>
                <a:ea typeface="ＭＳ Ｐゴシック" charset="0"/>
                <a:cs typeface="ＭＳ Ｐゴシック" charset="0"/>
              </a:rPr>
              <a:t>Kim+, </a:t>
            </a:r>
            <a:r>
              <a:rPr lang="en-US" sz="1150" dirty="0">
                <a:solidFill>
                  <a:srgbClr val="000000"/>
                </a:solidFill>
                <a:latin typeface="Tahoma" charset="0"/>
                <a:ea typeface="ＭＳ Ｐゴシック" charset="0"/>
                <a:cs typeface="ＭＳ Ｐゴシック" charset="0"/>
              </a:rPr>
              <a:t>“</a:t>
            </a:r>
            <a:r>
              <a:rPr lang="en-US" sz="1150" dirty="0">
                <a:solidFill>
                  <a:srgbClr val="0000FF"/>
                </a:solidFill>
                <a:latin typeface="Tahoma" charset="0"/>
                <a:ea typeface="ＭＳ Ｐゴシック" charset="0"/>
                <a:cs typeface="ＭＳ Ｐゴシック" charset="0"/>
              </a:rPr>
              <a:t>A Case for Exploiting Subarray-Level Parallelism in DRAM</a:t>
            </a:r>
            <a:r>
              <a:rPr lang="en-US" sz="1150" dirty="0">
                <a:solidFill>
                  <a:srgbClr val="000000"/>
                </a:solidFill>
                <a:latin typeface="Tahoma" charset="0"/>
                <a:ea typeface="ＭＳ Ｐゴシック" charset="0"/>
                <a:cs typeface="ＭＳ Ｐゴシック" charset="0"/>
              </a:rPr>
              <a:t>,” ISCA 2012</a:t>
            </a:r>
            <a:r>
              <a:rPr lang="en-US" sz="1150" dirty="0" smtClean="0">
                <a:solidFill>
                  <a:srgbClr val="000000"/>
                </a:solidFill>
                <a:latin typeface="Tahoma" charset="0"/>
                <a:ea typeface="ＭＳ Ｐゴシック" charset="0"/>
                <a:cs typeface="ＭＳ Ｐゴシック" charset="0"/>
              </a:rPr>
              <a:t>.</a:t>
            </a:r>
          </a:p>
          <a:p>
            <a:pPr eaLnBrk="1" hangingPunct="1"/>
            <a:r>
              <a:rPr lang="en-US" sz="1150" dirty="0" smtClean="0">
                <a:solidFill>
                  <a:srgbClr val="000000"/>
                </a:solidFill>
                <a:latin typeface="Tahoma" charset="0"/>
                <a:ea typeface="ＭＳ Ｐゴシック" charset="0"/>
                <a:cs typeface="ＭＳ Ｐゴシック" charset="0"/>
              </a:rPr>
              <a:t>Lee</a:t>
            </a:r>
            <a:r>
              <a:rPr lang="en-US" sz="1150" dirty="0">
                <a:solidFill>
                  <a:srgbClr val="000000"/>
                </a:solidFill>
                <a:latin typeface="Tahoma" charset="0"/>
                <a:ea typeface="ＭＳ Ｐゴシック" charset="0"/>
                <a:cs typeface="ＭＳ Ｐゴシック" charset="0"/>
              </a:rPr>
              <a:t>+</a:t>
            </a:r>
            <a:r>
              <a:rPr lang="en-US" sz="1150" dirty="0" smtClean="0">
                <a:solidFill>
                  <a:srgbClr val="000000"/>
                </a:solidFill>
                <a:latin typeface="Tahoma" charset="0"/>
                <a:ea typeface="ＭＳ Ｐゴシック" charset="0"/>
                <a:cs typeface="ＭＳ Ｐゴシック" charset="0"/>
              </a:rPr>
              <a:t>, </a:t>
            </a:r>
            <a:r>
              <a:rPr lang="en-US" sz="1150" dirty="0">
                <a:solidFill>
                  <a:srgbClr val="000000"/>
                </a:solidFill>
                <a:latin typeface="Tahoma" charset="0"/>
                <a:ea typeface="ＭＳ Ｐゴシック" charset="0"/>
                <a:cs typeface="ＭＳ Ｐゴシック" charset="0"/>
              </a:rPr>
              <a:t>“</a:t>
            </a:r>
            <a:r>
              <a:rPr lang="en-US" sz="1150" dirty="0">
                <a:solidFill>
                  <a:srgbClr val="0000FF"/>
                </a:solidFill>
                <a:latin typeface="Tahoma" charset="0"/>
                <a:ea typeface="ＭＳ Ｐゴシック" charset="0"/>
                <a:cs typeface="ＭＳ Ｐゴシック" charset="0"/>
              </a:rPr>
              <a:t>Tiered-Latency DRAM: A Low Latency and Low Cost DRAM </a:t>
            </a:r>
            <a:r>
              <a:rPr lang="en-US" sz="1150" dirty="0" smtClean="0">
                <a:solidFill>
                  <a:srgbClr val="0000FF"/>
                </a:solidFill>
                <a:latin typeface="Tahoma" charset="0"/>
                <a:ea typeface="ＭＳ Ｐゴシック" charset="0"/>
                <a:cs typeface="ＭＳ Ｐゴシック" charset="0"/>
              </a:rPr>
              <a:t>Architecture</a:t>
            </a:r>
            <a:r>
              <a:rPr lang="en-US" sz="1150" dirty="0" smtClean="0">
                <a:solidFill>
                  <a:srgbClr val="000000"/>
                </a:solidFill>
                <a:latin typeface="Tahoma" charset="0"/>
                <a:ea typeface="ＭＳ Ｐゴシック" charset="0"/>
                <a:cs typeface="ＭＳ Ｐゴシック" charset="0"/>
              </a:rPr>
              <a:t>,” HPCA 2013.</a:t>
            </a:r>
          </a:p>
          <a:p>
            <a:pPr eaLnBrk="1" hangingPunct="1"/>
            <a:r>
              <a:rPr lang="en-US" sz="1150" dirty="0" smtClean="0">
                <a:solidFill>
                  <a:srgbClr val="000000"/>
                </a:solidFill>
                <a:latin typeface="Tahoma" charset="0"/>
                <a:ea typeface="ＭＳ Ｐゴシック" charset="0"/>
                <a:cs typeface="ＭＳ Ｐゴシック" charset="0"/>
              </a:rPr>
              <a:t>Liu+, “</a:t>
            </a:r>
            <a:r>
              <a:rPr lang="en-US" sz="1150" dirty="0">
                <a:solidFill>
                  <a:srgbClr val="0000FF"/>
                </a:solidFill>
                <a:latin typeface="Tahoma" charset="0"/>
                <a:ea typeface="ＭＳ Ｐゴシック" charset="0"/>
                <a:cs typeface="ＭＳ Ｐゴシック" charset="0"/>
              </a:rPr>
              <a:t>An Experimental Study of Data Retention Behavior in Modern DRAM </a:t>
            </a:r>
            <a:r>
              <a:rPr lang="en-US" sz="1150" dirty="0" smtClean="0">
                <a:solidFill>
                  <a:srgbClr val="0000FF"/>
                </a:solidFill>
                <a:latin typeface="Tahoma" charset="0"/>
                <a:ea typeface="ＭＳ Ｐゴシック" charset="0"/>
                <a:cs typeface="ＭＳ Ｐゴシック" charset="0"/>
              </a:rPr>
              <a:t>Devices</a:t>
            </a:r>
            <a:r>
              <a:rPr lang="en-US" sz="1150" dirty="0" smtClean="0">
                <a:solidFill>
                  <a:srgbClr val="000000"/>
                </a:solidFill>
                <a:latin typeface="Tahoma" charset="0"/>
                <a:ea typeface="ＭＳ Ｐゴシック" charset="0"/>
                <a:cs typeface="ＭＳ Ｐゴシック" charset="0"/>
              </a:rPr>
              <a:t>,” ISCA 2013.</a:t>
            </a:r>
            <a:endParaRPr lang="en-US" sz="1150" dirty="0">
              <a:solidFill>
                <a:srgbClr val="000000"/>
              </a:solidFill>
              <a:latin typeface="Tahoma" charset="0"/>
              <a:ea typeface="ＭＳ Ｐゴシック" charset="0"/>
              <a:cs typeface="ＭＳ Ｐゴシック" charset="0"/>
            </a:endParaRPr>
          </a:p>
          <a:p>
            <a:pPr eaLnBrk="1" hangingPunct="1"/>
            <a:r>
              <a:rPr lang="en-US" sz="1150" dirty="0" smtClean="0"/>
              <a:t>Seshadri+, “</a:t>
            </a:r>
            <a:r>
              <a:rPr lang="en-US" sz="1150" dirty="0" err="1">
                <a:solidFill>
                  <a:srgbClr val="0000FF"/>
                </a:solidFill>
              </a:rPr>
              <a:t>RowClone</a:t>
            </a:r>
            <a:r>
              <a:rPr lang="en-US" sz="1150" dirty="0">
                <a:solidFill>
                  <a:srgbClr val="0000FF"/>
                </a:solidFill>
              </a:rPr>
              <a:t>: Fast and Efficient In-DRAM Copy and Initialization of Bulk Data</a:t>
            </a:r>
            <a:r>
              <a:rPr lang="en-US" sz="1150" dirty="0"/>
              <a:t>,</a:t>
            </a:r>
            <a:r>
              <a:rPr lang="en-US" sz="1150" dirty="0" smtClean="0"/>
              <a:t>” MICRO 2013.</a:t>
            </a:r>
          </a:p>
          <a:p>
            <a:pPr eaLnBrk="1" hangingPunct="1"/>
            <a:r>
              <a:rPr lang="en-US" sz="1150" dirty="0" err="1" smtClean="0">
                <a:latin typeface="Tahoma" charset="0"/>
                <a:ea typeface="ＭＳ Ｐゴシック" charset="0"/>
                <a:cs typeface="ＭＳ Ｐゴシック" charset="0"/>
              </a:rPr>
              <a:t>Pekhimenko</a:t>
            </a:r>
            <a:r>
              <a:rPr lang="en-US" sz="1150" dirty="0" smtClean="0">
                <a:latin typeface="Tahoma" charset="0"/>
                <a:ea typeface="ＭＳ Ｐゴシック" charset="0"/>
                <a:cs typeface="ＭＳ Ｐゴシック" charset="0"/>
              </a:rPr>
              <a:t>+, “</a:t>
            </a:r>
            <a:r>
              <a:rPr lang="en-US" sz="1150" dirty="0" smtClean="0">
                <a:solidFill>
                  <a:srgbClr val="0000FF"/>
                </a:solidFill>
                <a:latin typeface="Tahoma" charset="0"/>
                <a:ea typeface="ＭＳ Ｐゴシック" charset="0"/>
                <a:cs typeface="ＭＳ Ｐゴシック" charset="0"/>
              </a:rPr>
              <a:t>Linearly Compressed Pages: A Main Memory Compression Framework</a:t>
            </a:r>
            <a:r>
              <a:rPr lang="en-US" sz="1150" dirty="0" smtClean="0">
                <a:latin typeface="Tahoma" charset="0"/>
                <a:ea typeface="ＭＳ Ｐゴシック" charset="0"/>
                <a:cs typeface="ＭＳ Ｐゴシック" charset="0"/>
              </a:rPr>
              <a:t>,” MICRO 2013.</a:t>
            </a:r>
          </a:p>
          <a:p>
            <a:pPr eaLnBrk="1" hangingPunct="1"/>
            <a:r>
              <a:rPr lang="en-US" sz="1150" dirty="0">
                <a:latin typeface="Tahoma" charset="0"/>
                <a:ea typeface="ＭＳ Ｐゴシック" charset="0"/>
                <a:cs typeface="ＭＳ Ｐゴシック" charset="0"/>
              </a:rPr>
              <a:t>Chang+, “</a:t>
            </a:r>
            <a:r>
              <a:rPr lang="en-US" sz="1150" dirty="0">
                <a:solidFill>
                  <a:srgbClr val="0000FF"/>
                </a:solidFill>
                <a:latin typeface="Tahoma" charset="0"/>
                <a:ea typeface="ＭＳ Ｐゴシック" charset="0"/>
                <a:cs typeface="ＭＳ Ｐゴシック" charset="0"/>
              </a:rPr>
              <a:t>Improving DRAM Performance by Parallelizing Refreshes with </a:t>
            </a:r>
            <a:r>
              <a:rPr lang="en-US" sz="1150" dirty="0" smtClean="0">
                <a:solidFill>
                  <a:srgbClr val="0000FF"/>
                </a:solidFill>
                <a:latin typeface="Tahoma" charset="0"/>
                <a:ea typeface="ＭＳ Ｐゴシック" charset="0"/>
                <a:cs typeface="ＭＳ Ｐゴシック" charset="0"/>
              </a:rPr>
              <a:t>Accesses</a:t>
            </a:r>
            <a:r>
              <a:rPr lang="en-US" sz="1150" dirty="0" smtClean="0">
                <a:latin typeface="Tahoma" charset="0"/>
                <a:ea typeface="ＭＳ Ｐゴシック" charset="0"/>
                <a:cs typeface="ＭＳ Ｐゴシック" charset="0"/>
              </a:rPr>
              <a:t>,</a:t>
            </a:r>
            <a:r>
              <a:rPr lang="en-US" sz="1150" dirty="0">
                <a:latin typeface="Tahoma" charset="0"/>
                <a:ea typeface="ＭＳ Ｐゴシック" charset="0"/>
                <a:cs typeface="ＭＳ Ｐゴシック" charset="0"/>
              </a:rPr>
              <a:t>” HPCA 2014</a:t>
            </a:r>
            <a:r>
              <a:rPr lang="en-US" sz="1150" dirty="0" smtClean="0">
                <a:latin typeface="Tahoma" charset="0"/>
                <a:ea typeface="ＭＳ Ｐゴシック" charset="0"/>
                <a:cs typeface="ＭＳ Ｐゴシック" charset="0"/>
              </a:rPr>
              <a:t>.</a:t>
            </a:r>
          </a:p>
          <a:p>
            <a:pPr eaLnBrk="1" hangingPunct="1"/>
            <a:r>
              <a:rPr lang="en-US" sz="1150" dirty="0">
                <a:latin typeface="Tahoma" charset="0"/>
                <a:ea typeface="ＭＳ Ｐゴシック" charset="0"/>
                <a:cs typeface="ＭＳ Ｐゴシック" charset="0"/>
              </a:rPr>
              <a:t>Khan+, “</a:t>
            </a:r>
            <a:r>
              <a:rPr lang="en-US" sz="115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150" dirty="0">
                <a:latin typeface="Tahoma" charset="0"/>
                <a:ea typeface="ＭＳ Ｐゴシック" charset="0"/>
                <a:cs typeface="ＭＳ Ｐゴシック" charset="0"/>
              </a:rPr>
              <a:t>,” SIGMETRICS 2014</a:t>
            </a:r>
            <a:r>
              <a:rPr lang="en-US" sz="1150" dirty="0" smtClean="0">
                <a:latin typeface="Tahoma" charset="0"/>
                <a:ea typeface="ＭＳ Ｐゴシック" charset="0"/>
                <a:cs typeface="ＭＳ Ｐゴシック" charset="0"/>
              </a:rPr>
              <a:t>.</a:t>
            </a:r>
          </a:p>
          <a:p>
            <a:pPr eaLnBrk="1" hangingPunct="1"/>
            <a:r>
              <a:rPr lang="en-US" sz="1150" dirty="0" err="1" smtClean="0">
                <a:latin typeface="Tahoma" charset="0"/>
                <a:ea typeface="ＭＳ Ｐゴシック" charset="0"/>
                <a:cs typeface="ＭＳ Ｐゴシック" charset="0"/>
              </a:rPr>
              <a:t>Luo</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Characterizing Application Memory Error Vulnerability to Optimize Data Center Cost</a:t>
            </a:r>
            <a:r>
              <a:rPr lang="en-US" sz="1150" dirty="0">
                <a:latin typeface="Tahoma" charset="0"/>
                <a:ea typeface="ＭＳ Ｐゴシック" charset="0"/>
                <a:cs typeface="ＭＳ Ｐゴシック" charset="0"/>
              </a:rPr>
              <a:t>,” DSN 2014.</a:t>
            </a:r>
            <a:endParaRPr lang="en-US" sz="1150" dirty="0" smtClean="0">
              <a:latin typeface="Tahoma" charset="0"/>
              <a:ea typeface="ＭＳ Ｐゴシック" charset="0"/>
              <a:cs typeface="ＭＳ Ｐゴシック" charset="0"/>
            </a:endParaRPr>
          </a:p>
          <a:p>
            <a:pPr eaLnBrk="1" hangingPunct="1"/>
            <a:r>
              <a:rPr lang="en-US" sz="1150" dirty="0" smtClean="0">
                <a:latin typeface="Tahoma" charset="0"/>
                <a:ea typeface="ＭＳ Ｐゴシック" charset="0"/>
                <a:cs typeface="ＭＳ Ｐゴシック" charset="0"/>
              </a:rPr>
              <a:t>Kim+, “</a:t>
            </a:r>
            <a:r>
              <a:rPr lang="en-US" sz="1150" dirty="0">
                <a:solidFill>
                  <a:srgbClr val="0000FF"/>
                </a:solidFill>
              </a:rPr>
              <a:t>Flipping Bits in Memory Without Accessing Them: </a:t>
            </a:r>
            <a:r>
              <a:rPr lang="en-US" sz="1150" dirty="0" smtClean="0">
                <a:solidFill>
                  <a:srgbClr val="0000FF"/>
                </a:solidFill>
              </a:rPr>
              <a:t>An Experimental </a:t>
            </a:r>
            <a:r>
              <a:rPr lang="en-US" sz="1150" dirty="0">
                <a:solidFill>
                  <a:srgbClr val="0000FF"/>
                </a:solidFill>
              </a:rPr>
              <a:t>Study of DRAM Disturbance Errors</a:t>
            </a:r>
            <a:r>
              <a:rPr lang="en-US" sz="1150" dirty="0" smtClean="0">
                <a:latin typeface="Tahoma" charset="0"/>
                <a:ea typeface="ＭＳ Ｐゴシック" charset="0"/>
                <a:cs typeface="ＭＳ Ｐゴシック" charset="0"/>
              </a:rPr>
              <a:t>,” ISCA 2014.</a:t>
            </a:r>
          </a:p>
          <a:p>
            <a:pPr eaLnBrk="1" hangingPunct="1"/>
            <a:r>
              <a:rPr lang="en-US" sz="1150" dirty="0">
                <a:latin typeface="Tahoma" charset="0"/>
                <a:ea typeface="ＭＳ Ｐゴシック" charset="0"/>
                <a:cs typeface="ＭＳ Ｐゴシック" charset="0"/>
              </a:rPr>
              <a:t>Lee+, “</a:t>
            </a:r>
            <a:r>
              <a:rPr lang="en-US" sz="1150" dirty="0">
                <a:solidFill>
                  <a:srgbClr val="0000FF"/>
                </a:solidFill>
                <a:latin typeface="Tahoma" charset="0"/>
                <a:ea typeface="ＭＳ Ｐゴシック" charset="0"/>
                <a:cs typeface="ＭＳ Ｐゴシック" charset="0"/>
              </a:rPr>
              <a:t>Adaptive-Latency DRAM: Optimizing DRAM Timing for the Common-Case</a:t>
            </a:r>
            <a:r>
              <a:rPr lang="en-US" sz="1150" dirty="0">
                <a:latin typeface="Tahoma" charset="0"/>
                <a:ea typeface="ＭＳ Ｐゴシック" charset="0"/>
                <a:cs typeface="ＭＳ Ｐゴシック" charset="0"/>
              </a:rPr>
              <a:t>,” HPCA 2015</a:t>
            </a:r>
            <a:r>
              <a:rPr lang="en-US" sz="1150" dirty="0" smtClean="0">
                <a:latin typeface="Tahoma" charset="0"/>
                <a:ea typeface="ＭＳ Ｐゴシック" charset="0"/>
                <a:cs typeface="ＭＳ Ｐゴシック" charset="0"/>
              </a:rPr>
              <a:t>.</a:t>
            </a:r>
          </a:p>
          <a:p>
            <a:pPr eaLnBrk="1" hangingPunct="1"/>
            <a:r>
              <a:rPr lang="en-US" sz="1150" dirty="0" err="1" smtClean="0">
                <a:latin typeface="Tahoma" charset="0"/>
                <a:ea typeface="ＭＳ Ｐゴシック" charset="0"/>
                <a:cs typeface="ＭＳ Ｐゴシック" charset="0"/>
              </a:rPr>
              <a:t>Qureshi</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AVATAR: A Variable-Retention-Time (VRT) Aware Refresh for DRAM Systems</a:t>
            </a:r>
            <a:r>
              <a:rPr lang="en-US" sz="1150" dirty="0">
                <a:latin typeface="Tahoma" charset="0"/>
                <a:ea typeface="ＭＳ Ｐゴシック" charset="0"/>
                <a:cs typeface="ＭＳ Ｐゴシック" charset="0"/>
              </a:rPr>
              <a:t>,” DSN 2015.</a:t>
            </a:r>
            <a:endParaRPr lang="en-US" sz="1150" dirty="0" smtClean="0">
              <a:latin typeface="Tahoma" charset="0"/>
              <a:ea typeface="ＭＳ Ｐゴシック" charset="0"/>
              <a:cs typeface="ＭＳ Ｐゴシック" charset="0"/>
            </a:endParaRPr>
          </a:p>
          <a:p>
            <a:pPr eaLnBrk="1" hangingPunct="1"/>
            <a:r>
              <a:rPr lang="en-US" sz="1150" dirty="0">
                <a:latin typeface="Tahoma" charset="0"/>
                <a:ea typeface="ＭＳ Ｐゴシック" charset="0"/>
                <a:cs typeface="ＭＳ Ｐゴシック" charset="0"/>
              </a:rPr>
              <a:t>Meza+, “</a:t>
            </a:r>
            <a:r>
              <a:rPr lang="en-US" sz="1150" dirty="0">
                <a:solidFill>
                  <a:srgbClr val="0000FF"/>
                </a:solidFill>
                <a:latin typeface="Tahoma" charset="0"/>
                <a:ea typeface="ＭＳ Ｐゴシック" charset="0"/>
                <a:cs typeface="ＭＳ Ｐゴシック" charset="0"/>
              </a:rPr>
              <a:t>Revisiting Memory Errors in Large-Scale Production Data Centers: Analysis and Modeling of New Trends from the Field</a:t>
            </a:r>
            <a:r>
              <a:rPr lang="en-US" sz="1150" dirty="0">
                <a:latin typeface="Tahoma" charset="0"/>
                <a:ea typeface="ＭＳ Ｐゴシック" charset="0"/>
                <a:cs typeface="ＭＳ Ｐゴシック" charset="0"/>
              </a:rPr>
              <a:t>,” DSN 2015</a:t>
            </a:r>
            <a:r>
              <a:rPr lang="en-US" sz="1150" dirty="0" smtClean="0">
                <a:latin typeface="Tahoma" charset="0"/>
                <a:ea typeface="ＭＳ Ｐゴシック" charset="0"/>
                <a:cs typeface="ＭＳ Ｐゴシック" charset="0"/>
              </a:rPr>
              <a:t>.</a:t>
            </a:r>
          </a:p>
          <a:p>
            <a:pPr eaLnBrk="1" hangingPunct="1"/>
            <a:r>
              <a:rPr lang="en-US" sz="1150" dirty="0" smtClean="0">
                <a:latin typeface="Tahoma" charset="0"/>
                <a:ea typeface="ＭＳ Ｐゴシック" charset="0"/>
                <a:cs typeface="ＭＳ Ｐゴシック" charset="0"/>
              </a:rPr>
              <a:t>Kim+</a:t>
            </a:r>
            <a:r>
              <a:rPr lang="en-US" sz="1150" dirty="0">
                <a:latin typeface="Tahoma" charset="0"/>
                <a:ea typeface="ＭＳ Ｐゴシック" charset="0"/>
                <a:cs typeface="ＭＳ Ｐゴシック" charset="0"/>
              </a:rPr>
              <a:t>, “</a:t>
            </a:r>
            <a:r>
              <a:rPr lang="en-US" sz="1150" dirty="0" err="1">
                <a:solidFill>
                  <a:srgbClr val="0000FF"/>
                </a:solidFill>
                <a:latin typeface="Tahoma" charset="0"/>
                <a:ea typeface="ＭＳ Ｐゴシック" charset="0"/>
                <a:cs typeface="ＭＳ Ｐゴシック" charset="0"/>
              </a:rPr>
              <a:t>Ramulator</a:t>
            </a:r>
            <a:r>
              <a:rPr lang="en-US" sz="1150" dirty="0">
                <a:solidFill>
                  <a:srgbClr val="0000FF"/>
                </a:solidFill>
                <a:latin typeface="Tahoma" charset="0"/>
                <a:ea typeface="ＭＳ Ｐゴシック" charset="0"/>
                <a:cs typeface="ＭＳ Ｐゴシック" charset="0"/>
              </a:rPr>
              <a:t>: A Fast and Extensible DRAM Simulator</a:t>
            </a:r>
            <a:r>
              <a:rPr lang="en-US" sz="1150" dirty="0">
                <a:latin typeface="Tahoma" charset="0"/>
                <a:ea typeface="ＭＳ Ｐゴシック" charset="0"/>
                <a:cs typeface="ＭＳ Ｐゴシック" charset="0"/>
              </a:rPr>
              <a:t>,” IEEE CAL 2015</a:t>
            </a:r>
            <a:r>
              <a:rPr lang="en-US" sz="1150" dirty="0" smtClean="0">
                <a:latin typeface="Tahoma" charset="0"/>
                <a:ea typeface="ＭＳ Ｐゴシック" charset="0"/>
                <a:cs typeface="ＭＳ Ｐゴシック" charset="0"/>
              </a:rPr>
              <a:t>.</a:t>
            </a:r>
          </a:p>
          <a:p>
            <a:pPr eaLnBrk="1" hangingPunct="1"/>
            <a:r>
              <a:rPr lang="en-US" sz="1150" dirty="0" smtClean="0">
                <a:latin typeface="Tahoma" charset="0"/>
                <a:ea typeface="ＭＳ Ｐゴシック" charset="0"/>
                <a:cs typeface="ＭＳ Ｐゴシック" charset="0"/>
              </a:rPr>
              <a:t>Seshadri+, “</a:t>
            </a:r>
            <a:r>
              <a:rPr lang="en-US" sz="1150" dirty="0" smtClean="0">
                <a:solidFill>
                  <a:srgbClr val="0000FF"/>
                </a:solidFill>
                <a:latin typeface="Tahoma" charset="0"/>
                <a:ea typeface="ＭＳ Ｐゴシック" charset="0"/>
                <a:cs typeface="ＭＳ Ｐゴシック" charset="0"/>
              </a:rPr>
              <a:t>Fast Bulk Bitwise AND and OR in DRAM</a:t>
            </a:r>
            <a:r>
              <a:rPr lang="en-US" sz="1150" dirty="0" smtClean="0">
                <a:latin typeface="Tahoma" charset="0"/>
                <a:ea typeface="ＭＳ Ｐゴシック" charset="0"/>
                <a:cs typeface="ＭＳ Ｐゴシック" charset="0"/>
              </a:rPr>
              <a:t>,” IEEE CAL 2015.</a:t>
            </a:r>
          </a:p>
          <a:p>
            <a:pPr eaLnBrk="1" hangingPunct="1"/>
            <a:r>
              <a:rPr lang="en-US" sz="1150" dirty="0" err="1" smtClean="0">
                <a:latin typeface="Tahoma" charset="0"/>
                <a:ea typeface="ＭＳ Ｐゴシック" charset="0"/>
                <a:cs typeface="ＭＳ Ｐゴシック" charset="0"/>
              </a:rPr>
              <a:t>Ahn</a:t>
            </a:r>
            <a:r>
              <a:rPr lang="en-US" sz="1150" dirty="0" smtClean="0">
                <a:latin typeface="Tahoma" charset="0"/>
                <a:ea typeface="ＭＳ Ｐゴシック" charset="0"/>
                <a:cs typeface="ＭＳ Ｐゴシック" charset="0"/>
              </a:rPr>
              <a:t>+</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A Scalable Processing-in-Memory Accelerator for Parallel Graph Processing</a:t>
            </a:r>
            <a:r>
              <a:rPr lang="en-US" sz="1150" dirty="0">
                <a:latin typeface="Tahoma" charset="0"/>
                <a:ea typeface="ＭＳ Ｐゴシック" charset="0"/>
                <a:cs typeface="ＭＳ Ｐゴシック" charset="0"/>
              </a:rPr>
              <a:t>,</a:t>
            </a:r>
            <a:r>
              <a:rPr lang="en-US" sz="1150" dirty="0" smtClean="0">
                <a:latin typeface="Tahoma" charset="0"/>
                <a:ea typeface="ＭＳ Ｐゴシック" charset="0"/>
                <a:cs typeface="ＭＳ Ｐゴシック" charset="0"/>
              </a:rPr>
              <a:t>” ISCA 2015.</a:t>
            </a:r>
          </a:p>
          <a:p>
            <a:pPr eaLnBrk="1" hangingPunct="1"/>
            <a:r>
              <a:rPr lang="en-US" sz="1150" dirty="0" err="1" smtClean="0">
                <a:latin typeface="Tahoma" charset="0"/>
                <a:ea typeface="ＭＳ Ｐゴシック" charset="0"/>
                <a:cs typeface="ＭＳ Ｐゴシック" charset="0"/>
              </a:rPr>
              <a:t>Ahn</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PIM-Enabled Instructions: A Low-Overhead, Locality-Aware Processing-in-Memory Architecture</a:t>
            </a:r>
            <a:r>
              <a:rPr lang="en-US" sz="1150" dirty="0">
                <a:latin typeface="Tahoma" charset="0"/>
                <a:ea typeface="ＭＳ Ｐゴシック" charset="0"/>
                <a:cs typeface="ＭＳ Ｐゴシック" charset="0"/>
              </a:rPr>
              <a:t>,</a:t>
            </a:r>
            <a:r>
              <a:rPr lang="en-US" sz="1150" dirty="0" smtClean="0">
                <a:latin typeface="Tahoma" charset="0"/>
                <a:ea typeface="ＭＳ Ｐゴシック" charset="0"/>
                <a:cs typeface="ＭＳ Ｐゴシック" charset="0"/>
              </a:rPr>
              <a:t>” ISCA 2015.</a:t>
            </a:r>
            <a:endParaRPr lang="en-US" sz="1150" dirty="0">
              <a:latin typeface="Tahoma" charset="0"/>
              <a:ea typeface="ＭＳ Ｐゴシック" charset="0"/>
              <a:cs typeface="ＭＳ Ｐゴシック" charset="0"/>
            </a:endParaRPr>
          </a:p>
          <a:p>
            <a:pPr eaLnBrk="1" hangingPunct="1"/>
            <a:r>
              <a:rPr lang="en-US" sz="1150" dirty="0" smtClean="0">
                <a:latin typeface="Tahoma" charset="0"/>
                <a:ea typeface="ＭＳ Ｐゴシック" charset="0"/>
                <a:cs typeface="ＭＳ Ｐゴシック" charset="0"/>
              </a:rPr>
              <a:t>Avoid DRAM:</a:t>
            </a:r>
          </a:p>
          <a:p>
            <a:pPr lvl="1" eaLnBrk="1" hangingPunct="1"/>
            <a:r>
              <a:rPr lang="en-US" sz="1150" dirty="0" smtClean="0">
                <a:latin typeface="Tahoma" charset="0"/>
                <a:ea typeface="ＭＳ Ｐゴシック" charset="0"/>
                <a:cs typeface="ＭＳ Ｐゴシック" charset="0"/>
              </a:rPr>
              <a:t>Seshadri+</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The Evicted-Address Filter: A Unified Mechanism to Address Both Cache Pollution and </a:t>
            </a:r>
            <a:r>
              <a:rPr lang="en-US" sz="1150" dirty="0" smtClean="0">
                <a:solidFill>
                  <a:srgbClr val="0000FF"/>
                </a:solidFill>
                <a:latin typeface="Tahoma" charset="0"/>
                <a:ea typeface="ＭＳ Ｐゴシック" charset="0"/>
                <a:cs typeface="ＭＳ Ｐゴシック" charset="0"/>
              </a:rPr>
              <a:t>Thrashing</a:t>
            </a:r>
            <a:r>
              <a:rPr lang="en-US" sz="1150" dirty="0" smtClean="0">
                <a:latin typeface="Tahoma" charset="0"/>
                <a:ea typeface="ＭＳ Ｐゴシック" charset="0"/>
                <a:cs typeface="ＭＳ Ｐゴシック" charset="0"/>
              </a:rPr>
              <a:t>,” PACT 2012.</a:t>
            </a:r>
          </a:p>
          <a:p>
            <a:pPr lvl="1" eaLnBrk="1" hangingPunct="1"/>
            <a:r>
              <a:rPr lang="en-US" sz="1150" dirty="0" err="1" smtClean="0">
                <a:latin typeface="Tahoma" charset="0"/>
                <a:ea typeface="ＭＳ Ｐゴシック" charset="0"/>
                <a:cs typeface="ＭＳ Ｐゴシック" charset="0"/>
              </a:rPr>
              <a:t>Pekhimenko</a:t>
            </a:r>
            <a:r>
              <a:rPr lang="en-US" sz="1150" dirty="0" smtClean="0">
                <a:latin typeface="Tahoma" charset="0"/>
                <a:ea typeface="ＭＳ Ｐゴシック" charset="0"/>
                <a:cs typeface="ＭＳ Ｐゴシック" charset="0"/>
              </a:rPr>
              <a:t>+</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Base-Delta-Immediate Compression: Practical Data Compression for On-Chip </a:t>
            </a:r>
            <a:r>
              <a:rPr lang="en-US" sz="1150" dirty="0" smtClean="0">
                <a:solidFill>
                  <a:srgbClr val="0000FF"/>
                </a:solidFill>
                <a:latin typeface="Tahoma" charset="0"/>
                <a:ea typeface="ＭＳ Ｐゴシック" charset="0"/>
                <a:cs typeface="ＭＳ Ｐゴシック" charset="0"/>
              </a:rPr>
              <a:t>Caches</a:t>
            </a:r>
            <a:r>
              <a:rPr lang="en-US" sz="1150" dirty="0" smtClean="0">
                <a:latin typeface="Tahoma" charset="0"/>
                <a:ea typeface="ＭＳ Ｐゴシック" charset="0"/>
                <a:cs typeface="ＭＳ Ｐゴシック" charset="0"/>
              </a:rPr>
              <a:t>,” PACT 2012.</a:t>
            </a:r>
          </a:p>
          <a:p>
            <a:pPr lvl="1" eaLnBrk="1" hangingPunct="1"/>
            <a:r>
              <a:rPr lang="en-US" sz="1150" dirty="0" smtClean="0">
                <a:latin typeface="Tahoma" charset="0"/>
                <a:ea typeface="ＭＳ Ｐゴシック" charset="0"/>
                <a:cs typeface="ＭＳ Ｐゴシック" charset="0"/>
              </a:rPr>
              <a:t>Seshadri+, “</a:t>
            </a:r>
            <a:r>
              <a:rPr lang="en-US" sz="1150" dirty="0" smtClean="0">
                <a:solidFill>
                  <a:srgbClr val="0000FF"/>
                </a:solidFill>
                <a:latin typeface="Tahoma" charset="0"/>
                <a:ea typeface="ＭＳ Ｐゴシック" charset="0"/>
                <a:cs typeface="ＭＳ Ｐゴシック" charset="0"/>
              </a:rPr>
              <a:t>The Dirty-Block Index</a:t>
            </a:r>
            <a:r>
              <a:rPr lang="en-US" sz="1150" dirty="0" smtClean="0">
                <a:latin typeface="Tahoma" charset="0"/>
                <a:ea typeface="ＭＳ Ｐゴシック" charset="0"/>
                <a:cs typeface="ＭＳ Ｐゴシック" charset="0"/>
              </a:rPr>
              <a:t>,” ISCA 2014.</a:t>
            </a:r>
          </a:p>
          <a:p>
            <a:pPr lvl="1" eaLnBrk="1" hangingPunct="1"/>
            <a:r>
              <a:rPr lang="en-US" sz="1150" dirty="0" err="1" smtClean="0">
                <a:latin typeface="Tahoma" charset="0"/>
                <a:ea typeface="ＭＳ Ｐゴシック" charset="0"/>
                <a:cs typeface="ＭＳ Ｐゴシック" charset="0"/>
              </a:rPr>
              <a:t>Pekhimenko</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Exploiting Compressed Block Size as an Indicator of Future Reuse</a:t>
            </a:r>
            <a:r>
              <a:rPr lang="en-US" sz="1150" dirty="0">
                <a:latin typeface="Tahoma" charset="0"/>
                <a:ea typeface="ＭＳ Ｐゴシック" charset="0"/>
                <a:cs typeface="ＭＳ Ｐゴシック" charset="0"/>
              </a:rPr>
              <a:t>,” HPCA 2015</a:t>
            </a:r>
            <a:r>
              <a:rPr lang="en-US" sz="1150" dirty="0" smtClean="0">
                <a:latin typeface="Tahoma" charset="0"/>
                <a:ea typeface="ＭＳ Ｐゴシック" charset="0"/>
                <a:cs typeface="ＭＳ Ｐゴシック" charset="0"/>
              </a:rPr>
              <a:t>.</a:t>
            </a:r>
          </a:p>
          <a:p>
            <a:pPr lvl="1" eaLnBrk="1" hangingPunct="1"/>
            <a:r>
              <a:rPr lang="en-US" sz="1150" dirty="0" err="1" smtClean="0">
                <a:latin typeface="Tahoma" charset="0"/>
                <a:ea typeface="ＭＳ Ｐゴシック" charset="0"/>
                <a:cs typeface="ＭＳ Ｐゴシック" charset="0"/>
              </a:rPr>
              <a:t>Vijaykumar</a:t>
            </a:r>
            <a:r>
              <a:rPr lang="en-US" sz="1150" dirty="0">
                <a:latin typeface="Tahoma" charset="0"/>
                <a:ea typeface="ＭＳ Ｐゴシック" charset="0"/>
                <a:cs typeface="ＭＳ Ｐゴシック" charset="0"/>
              </a:rPr>
              <a:t>+, “</a:t>
            </a:r>
            <a:r>
              <a:rPr lang="en-US" sz="1150" dirty="0">
                <a:solidFill>
                  <a:srgbClr val="0000FF"/>
                </a:solidFill>
                <a:latin typeface="Tahoma" charset="0"/>
                <a:ea typeface="ＭＳ Ｐゴシック" charset="0"/>
                <a:cs typeface="ＭＳ Ｐゴシック" charset="0"/>
              </a:rPr>
              <a:t>A Case for Core-Assisted Bottleneck Acceleration in GPUs: Enabling Flexible Data Compression with Assist </a:t>
            </a:r>
            <a:r>
              <a:rPr lang="en-US" sz="1150" dirty="0" smtClean="0">
                <a:solidFill>
                  <a:srgbClr val="0000FF"/>
                </a:solidFill>
                <a:latin typeface="Tahoma" charset="0"/>
                <a:ea typeface="ＭＳ Ｐゴシック" charset="0"/>
                <a:cs typeface="ＭＳ Ｐゴシック" charset="0"/>
              </a:rPr>
              <a:t>Warps</a:t>
            </a:r>
            <a:r>
              <a:rPr lang="en-US" sz="1150" dirty="0" smtClean="0">
                <a:latin typeface="Tahoma" charset="0"/>
                <a:ea typeface="ＭＳ Ｐゴシック" charset="0"/>
                <a:cs typeface="ＭＳ Ｐゴシック" charset="0"/>
              </a:rPr>
              <a:t>,” ISCA 2015.</a:t>
            </a:r>
          </a:p>
          <a:p>
            <a:pPr eaLnBrk="1" hangingPunct="1"/>
            <a:endParaRPr lang="en-US" sz="1400"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29</a:t>
            </a:fld>
            <a:endParaRPr lang="en-US" sz="1600" dirty="0">
              <a:solidFill>
                <a:srgbClr val="000000"/>
              </a:solidFill>
              <a:latin typeface="Garamond" charset="0"/>
            </a:endParaRPr>
          </a:p>
        </p:txBody>
      </p:sp>
    </p:spTree>
    <p:extLst>
      <p:ext uri="{BB962C8B-B14F-4D97-AF65-F5344CB8AC3E}">
        <p14:creationId xmlns:p14="http://schemas.microsoft.com/office/powerpoint/2010/main" val="1615731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smtClean="0"/>
              <a:t>Memory System: A </a:t>
            </a:r>
            <a:r>
              <a:rPr lang="en-US" sz="3800" b="1" i="1" dirty="0" smtClean="0"/>
              <a:t>Shared Resource </a:t>
            </a:r>
            <a:r>
              <a:rPr lang="en-US" sz="3800" dirty="0" smtClean="0"/>
              <a:t>View</a:t>
            </a:r>
          </a:p>
        </p:txBody>
      </p:sp>
      <p:sp>
        <p:nvSpPr>
          <p:cNvPr id="2048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3</a:t>
            </a:fld>
            <a:endParaRPr lang="en-US"/>
          </a:p>
        </p:txBody>
      </p:sp>
      <p:sp>
        <p:nvSpPr>
          <p:cNvPr id="20486" name="TextBox 5"/>
          <p:cNvSpPr txBox="1">
            <a:spLocks noChangeArrowheads="1"/>
          </p:cNvSpPr>
          <p:nvPr/>
        </p:nvSpPr>
        <p:spPr bwMode="auto">
          <a:xfrm>
            <a:off x="964377" y="1108075"/>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1066800"/>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425729"/>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470304"/>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89441"/>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smtClean="0">
                <a:solidFill>
                  <a:srgbClr val="000000"/>
                </a:solidFill>
              </a:rPr>
              <a:t>Storage</a:t>
            </a:r>
            <a:endParaRPr lang="en-US" sz="1800" dirty="0">
              <a:solidFill>
                <a:srgbClr val="000000"/>
              </a:solidFill>
            </a:endParaRPr>
          </a:p>
        </p:txBody>
      </p:sp>
    </p:spTree>
    <p:extLst>
      <p:ext uri="{BB962C8B-B14F-4D97-AF65-F5344CB8AC3E}">
        <p14:creationId xmlns:p14="http://schemas.microsoft.com/office/powerpoint/2010/main" val="2867049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9167936" cy="1066800"/>
          </a:xfrm>
        </p:spPr>
        <p:txBody>
          <a:bodyPr/>
          <a:lstStyle/>
          <a:p>
            <a:r>
              <a:rPr lang="en-US" dirty="0" smtClean="0">
                <a:latin typeface="Garamond" charset="0"/>
                <a:ea typeface="ＭＳ Ｐゴシック" charset="0"/>
                <a:cs typeface="ＭＳ Ｐゴシック" charset="0"/>
              </a:rPr>
              <a:t>Solution 2: Emerging Memory Technologies</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856456"/>
            <a:ext cx="8928992"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a:t>
            </a:r>
            <a:r>
              <a:rPr lang="en-US" dirty="0" smtClean="0">
                <a:solidFill>
                  <a:srgbClr val="000000"/>
                </a:solidFill>
                <a:latin typeface="Tahoma" charset="0"/>
                <a:ea typeface="ＭＳ Ｐゴシック" charset="0"/>
                <a:cs typeface="ＭＳ Ｐゴシック" charset="0"/>
              </a:rPr>
              <a:t>Memory</a:t>
            </a:r>
            <a:endParaRPr lang="en-US" dirty="0">
              <a:solidFill>
                <a:srgbClr val="000000"/>
              </a:solidFill>
              <a:latin typeface="Tahoma" charset="0"/>
              <a:ea typeface="ＭＳ Ｐゴシック" charset="0"/>
              <a:cs typeface="ＭＳ Ｐゴシック" charset="0"/>
            </a:endParaRPr>
          </a:p>
          <a:p>
            <a:pPr lvl="1"/>
            <a:r>
              <a:rPr lang="en-US" dirty="0" smtClean="0">
                <a:latin typeface="Tahoma" charset="0"/>
                <a:ea typeface="ＭＳ Ｐゴシック" charset="0"/>
              </a:rPr>
              <a:t>Expected </a:t>
            </a:r>
            <a:r>
              <a:rPr lang="en-US" dirty="0">
                <a:latin typeface="Tahoma" charset="0"/>
                <a:ea typeface="ＭＳ Ｐゴシック" charset="0"/>
              </a:rPr>
              <a:t>to scale to 9nm (2022 [ITRS])</a:t>
            </a:r>
          </a:p>
          <a:p>
            <a:pPr lvl="1"/>
            <a:r>
              <a:rPr lang="en-US" dirty="0" smtClean="0">
                <a:latin typeface="Tahoma" charset="0"/>
                <a:ea typeface="ＭＳ Ｐゴシック" charset="0"/>
              </a:rPr>
              <a:t>Expected to be denser than DRAM: can store multiple bits/cell</a:t>
            </a:r>
            <a:endParaRPr lang="en-US" sz="1500" dirty="0">
              <a:latin typeface="Tahoma" charset="0"/>
              <a:ea typeface="ＭＳ Ｐゴシック" charset="0"/>
            </a:endParaRPr>
          </a:p>
          <a:p>
            <a:r>
              <a:rPr lang="en-US" dirty="0" smtClean="0">
                <a:latin typeface="Tahoma" charset="0"/>
                <a:ea typeface="ＭＳ Ｐゴシック" charset="0"/>
              </a:rPr>
              <a:t>But, emerging technologies have shortcomings as well</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Can they be enabled to replace/augment/surpass DRAM?</a:t>
            </a:r>
            <a:endParaRPr lang="en-US" dirty="0">
              <a:latin typeface="Tahoma" charset="0"/>
              <a:ea typeface="ＭＳ Ｐゴシック" charset="0"/>
            </a:endParaRPr>
          </a:p>
          <a:p>
            <a:pPr marL="344487" lvl="1" indent="0" eaLnBrk="1" hangingPunct="1">
              <a:buNone/>
            </a:pPr>
            <a:endParaRPr lang="en-US" sz="900" dirty="0">
              <a:solidFill>
                <a:srgbClr val="000000"/>
              </a:solidFill>
              <a:latin typeface="Tahoma" charset="0"/>
              <a:ea typeface="ＭＳ Ｐゴシック" charset="0"/>
              <a:cs typeface="ＭＳ Ｐゴシック" charset="0"/>
            </a:endParaRPr>
          </a:p>
          <a:p>
            <a:pPr lvl="0">
              <a:buClr>
                <a:srgbClr val="CC9900"/>
              </a:buClr>
              <a:buFont typeface="Wingdings" charset="0"/>
              <a:buChar char="n"/>
            </a:pPr>
            <a:r>
              <a:rPr lang="en-US" sz="1400" dirty="0" smtClean="0">
                <a:solidFill>
                  <a:srgbClr val="000000"/>
                </a:solidFill>
                <a:latin typeface="Tahoma" charset="0"/>
                <a:ea typeface="ＭＳ Ｐゴシック" charset="0"/>
                <a:cs typeface="ＭＳ Ｐゴシック" charset="0"/>
              </a:rPr>
              <a:t>Lee+, </a:t>
            </a:r>
            <a:r>
              <a:rPr lang="ja-JP" altLang="en-US" sz="1400" dirty="0">
                <a:solidFill>
                  <a:srgbClr val="000000"/>
                </a:solidFill>
                <a:latin typeface="Tahoma" charset="0"/>
                <a:ea typeface="ＭＳ Ｐゴシック" charset="0"/>
                <a:cs typeface="ＭＳ Ｐゴシック" charset="0"/>
              </a:rPr>
              <a:t>“</a:t>
            </a:r>
            <a:r>
              <a:rPr lang="en-US" sz="1400" dirty="0">
                <a:solidFill>
                  <a:srgbClr val="0000FF"/>
                </a:solidFill>
                <a:latin typeface="Tahoma" charset="0"/>
                <a:ea typeface="ＭＳ Ｐゴシック" charset="0"/>
                <a:cs typeface="ＭＳ Ｐゴシック" charset="0"/>
              </a:rPr>
              <a:t>Architecting Phase Change Memory as a Scalable DRAM Alternative</a:t>
            </a:r>
            <a:r>
              <a:rPr lang="en-US" sz="1400" dirty="0">
                <a:solidFill>
                  <a:srgbClr val="000000"/>
                </a:solidFill>
                <a:latin typeface="Tahoma" charset="0"/>
                <a:ea typeface="ＭＳ Ｐゴシック" charset="0"/>
                <a:cs typeface="ＭＳ Ｐゴシック" charset="0"/>
              </a:rPr>
              <a:t>,</a:t>
            </a:r>
            <a:r>
              <a:rPr lang="ja-JP" altLang="en-US" sz="1400" dirty="0">
                <a:solidFill>
                  <a:srgbClr val="000000"/>
                </a:solidFill>
                <a:latin typeface="Tahoma" charset="0"/>
                <a:ea typeface="ＭＳ Ｐゴシック" charset="0"/>
                <a:cs typeface="ＭＳ Ｐゴシック" charset="0"/>
              </a:rPr>
              <a:t>”</a:t>
            </a:r>
            <a:r>
              <a:rPr lang="en-US" sz="1400" dirty="0">
                <a:solidFill>
                  <a:srgbClr val="000000"/>
                </a:solidFill>
                <a:latin typeface="Tahoma" charset="0"/>
                <a:ea typeface="ＭＳ Ｐゴシック" charset="0"/>
                <a:cs typeface="ＭＳ Ｐゴシック" charset="0"/>
              </a:rPr>
              <a:t> </a:t>
            </a:r>
            <a:r>
              <a:rPr lang="en-US" sz="1400" dirty="0" smtClean="0">
                <a:solidFill>
                  <a:srgbClr val="000000"/>
                </a:solidFill>
                <a:latin typeface="Tahoma" charset="0"/>
                <a:ea typeface="ＭＳ Ｐゴシック" charset="0"/>
                <a:cs typeface="ＭＳ Ｐゴシック" charset="0"/>
              </a:rPr>
              <a:t>ISCA’09</a:t>
            </a:r>
            <a:r>
              <a:rPr lang="en-US" sz="1400" dirty="0">
                <a:solidFill>
                  <a:srgbClr val="000000"/>
                </a:solidFill>
                <a:latin typeface="Tahoma" charset="0"/>
                <a:ea typeface="ＭＳ Ｐゴシック" charset="0"/>
                <a:cs typeface="ＭＳ Ｐゴシック" charset="0"/>
              </a:rPr>
              <a:t>, </a:t>
            </a:r>
            <a:r>
              <a:rPr lang="en-US" sz="1400" dirty="0" smtClean="0">
                <a:solidFill>
                  <a:srgbClr val="000000"/>
                </a:solidFill>
                <a:latin typeface="Tahoma" charset="0"/>
                <a:ea typeface="ＭＳ Ｐゴシック" charset="0"/>
                <a:cs typeface="ＭＳ Ｐゴシック" charset="0"/>
              </a:rPr>
              <a:t>CACM’10</a:t>
            </a:r>
            <a:r>
              <a:rPr lang="en-US" sz="1400" dirty="0">
                <a:solidFill>
                  <a:srgbClr val="000000"/>
                </a:solidFill>
                <a:latin typeface="Tahoma" charset="0"/>
                <a:ea typeface="ＭＳ Ｐゴシック" charset="0"/>
                <a:cs typeface="ＭＳ Ｐゴシック" charset="0"/>
              </a:rPr>
              <a:t>, </a:t>
            </a:r>
            <a:r>
              <a:rPr lang="en-US" sz="1400" dirty="0" smtClean="0">
                <a:solidFill>
                  <a:srgbClr val="000000"/>
                </a:solidFill>
                <a:latin typeface="Tahoma" charset="0"/>
                <a:ea typeface="ＭＳ Ｐゴシック" charset="0"/>
                <a:cs typeface="ＭＳ Ｐゴシック" charset="0"/>
              </a:rPr>
              <a:t>Micro’10</a:t>
            </a:r>
            <a:r>
              <a:rPr lang="en-US" sz="1400" dirty="0">
                <a:solidFill>
                  <a:srgbClr val="000000"/>
                </a:solidFill>
                <a:latin typeface="Tahoma" charset="0"/>
                <a:ea typeface="ＭＳ Ｐゴシック" charset="0"/>
                <a:cs typeface="ＭＳ Ｐゴシック" charset="0"/>
              </a:rPr>
              <a:t>.</a:t>
            </a:r>
          </a:p>
          <a:p>
            <a:pPr>
              <a:buClr>
                <a:srgbClr val="CC9900"/>
              </a:buClr>
              <a:buFont typeface="Wingdings" charset="0"/>
              <a:buChar char="n"/>
            </a:pPr>
            <a:r>
              <a:rPr lang="en-US" sz="1400" dirty="0" smtClean="0"/>
              <a:t>Meza+, </a:t>
            </a:r>
            <a:r>
              <a:rPr lang="en-US" sz="1400" dirty="0"/>
              <a:t>“</a:t>
            </a:r>
            <a:r>
              <a:rPr lang="en-US" sz="1400" dirty="0">
                <a:solidFill>
                  <a:srgbClr val="0000FF"/>
                </a:solidFill>
              </a:rPr>
              <a:t>Enabling Efficient and Scalable Hybrid Memories</a:t>
            </a:r>
            <a:r>
              <a:rPr lang="en-US" sz="1400" dirty="0"/>
              <a:t>,” IEEE Comp. Arch. Letters 2012.</a:t>
            </a:r>
          </a:p>
          <a:p>
            <a:pPr>
              <a:buClr>
                <a:srgbClr val="CC9900"/>
              </a:buClr>
              <a:buFont typeface="Wingdings" charset="0"/>
              <a:buChar char="n"/>
            </a:pPr>
            <a:r>
              <a:rPr lang="en-US" sz="1400" dirty="0" smtClean="0"/>
              <a:t>Yoon, Meza+, </a:t>
            </a:r>
            <a:r>
              <a:rPr lang="en-US" sz="1400" dirty="0"/>
              <a:t>“</a:t>
            </a:r>
            <a:r>
              <a:rPr lang="en-US" sz="1400" dirty="0">
                <a:solidFill>
                  <a:srgbClr val="0000FF"/>
                </a:solidFill>
              </a:rPr>
              <a:t>Row Buffer </a:t>
            </a:r>
            <a:r>
              <a:rPr lang="en-US" sz="1400" dirty="0" smtClean="0">
                <a:solidFill>
                  <a:srgbClr val="0000FF"/>
                </a:solidFill>
              </a:rPr>
              <a:t>Locality</a:t>
            </a:r>
            <a:r>
              <a:rPr lang="en-US" sz="1400" dirty="0">
                <a:solidFill>
                  <a:srgbClr val="0000FF"/>
                </a:solidFill>
              </a:rPr>
              <a:t> </a:t>
            </a:r>
            <a:r>
              <a:rPr lang="en-US" sz="1400" dirty="0" smtClean="0">
                <a:solidFill>
                  <a:srgbClr val="0000FF"/>
                </a:solidFill>
              </a:rPr>
              <a:t>Aware Caching Policies for </a:t>
            </a:r>
            <a:r>
              <a:rPr lang="en-US" sz="1400" dirty="0">
                <a:solidFill>
                  <a:srgbClr val="0000FF"/>
                </a:solidFill>
              </a:rPr>
              <a:t>Hybrid Memories</a:t>
            </a:r>
            <a:r>
              <a:rPr lang="en-US" sz="1400" dirty="0"/>
              <a:t>,” </a:t>
            </a:r>
            <a:r>
              <a:rPr lang="en-US" sz="1400" dirty="0" smtClean="0"/>
              <a:t>ICCD 2012.</a:t>
            </a:r>
          </a:p>
          <a:p>
            <a:pPr>
              <a:buClr>
                <a:srgbClr val="CC9900"/>
              </a:buClr>
              <a:buFont typeface="Wingdings" charset="0"/>
              <a:buChar char="n"/>
            </a:pPr>
            <a:r>
              <a:rPr lang="en-US" sz="1400" dirty="0" err="1" smtClean="0"/>
              <a:t>Kultursay</a:t>
            </a:r>
            <a:r>
              <a:rPr lang="en-US" sz="1400" dirty="0"/>
              <a:t>+, “</a:t>
            </a:r>
            <a:r>
              <a:rPr lang="en-US" sz="1400" dirty="0">
                <a:solidFill>
                  <a:srgbClr val="0000FF"/>
                </a:solidFill>
              </a:rPr>
              <a:t>Evaluating STT-RAM as an Energy-Efficient Main Memory </a:t>
            </a:r>
            <a:r>
              <a:rPr lang="en-US" sz="1400" dirty="0" smtClean="0">
                <a:solidFill>
                  <a:srgbClr val="0000FF"/>
                </a:solidFill>
              </a:rPr>
              <a:t>Alternative</a:t>
            </a:r>
            <a:r>
              <a:rPr lang="en-US" sz="1400" dirty="0" smtClean="0"/>
              <a:t>,</a:t>
            </a:r>
            <a:r>
              <a:rPr lang="en-US" sz="1400" dirty="0"/>
              <a:t>” ISPASS 2013. </a:t>
            </a:r>
            <a:endParaRPr lang="en-US" sz="1400" dirty="0" smtClean="0"/>
          </a:p>
          <a:p>
            <a:pPr>
              <a:buClr>
                <a:srgbClr val="CC9900"/>
              </a:buClr>
              <a:buFont typeface="Wingdings" charset="0"/>
              <a:buChar char="n"/>
            </a:pPr>
            <a:r>
              <a:rPr lang="en-US" sz="1400" dirty="0" smtClean="0"/>
              <a:t>Meza+, “</a:t>
            </a:r>
            <a:r>
              <a:rPr lang="en-US" sz="1400" dirty="0" smtClean="0">
                <a:solidFill>
                  <a:srgbClr val="0000FF"/>
                </a:solidFill>
              </a:rPr>
              <a:t>A Case for Efficient Hardware-Software Cooperative Management of Storage and Memory</a:t>
            </a:r>
            <a:r>
              <a:rPr lang="en-US" sz="1400" dirty="0" smtClean="0"/>
              <a:t>,” WEED 2013.</a:t>
            </a:r>
          </a:p>
          <a:p>
            <a:pPr>
              <a:buClr>
                <a:srgbClr val="CC9900"/>
              </a:buClr>
              <a:buFont typeface="Wingdings" charset="0"/>
              <a:buChar char="n"/>
            </a:pPr>
            <a:r>
              <a:rPr lang="en-US" sz="1400" dirty="0" smtClean="0"/>
              <a:t>Lu+, “</a:t>
            </a:r>
            <a:r>
              <a:rPr lang="en-US" sz="1400" dirty="0" smtClean="0">
                <a:solidFill>
                  <a:srgbClr val="0000FF"/>
                </a:solidFill>
              </a:rPr>
              <a:t>Loose Ordering Consistency for Persistent Memory</a:t>
            </a:r>
            <a:r>
              <a:rPr lang="en-US" sz="1400" dirty="0" smtClean="0"/>
              <a:t>,” ICCD 2014.</a:t>
            </a:r>
          </a:p>
          <a:p>
            <a:pPr>
              <a:buClr>
                <a:srgbClr val="CC9900"/>
              </a:buClr>
              <a:buFont typeface="Wingdings" charset="0"/>
              <a:buChar char="n"/>
            </a:pPr>
            <a:r>
              <a:rPr lang="en-US" sz="1400" dirty="0"/>
              <a:t>Zhao+, “</a:t>
            </a:r>
            <a:r>
              <a:rPr lang="en-US" sz="1400" dirty="0">
                <a:solidFill>
                  <a:srgbClr val="0000FF"/>
                </a:solidFill>
              </a:rPr>
              <a:t>FIRM: Fair and High-Performance Memory Control for Persistent Memory </a:t>
            </a:r>
            <a:r>
              <a:rPr lang="en-US" sz="1400" dirty="0" smtClean="0">
                <a:solidFill>
                  <a:srgbClr val="0000FF"/>
                </a:solidFill>
              </a:rPr>
              <a:t>Systems</a:t>
            </a:r>
            <a:r>
              <a:rPr lang="en-US" sz="1400" dirty="0" smtClean="0"/>
              <a:t>,</a:t>
            </a:r>
            <a:r>
              <a:rPr lang="en-US" sz="1400" dirty="0"/>
              <a:t>” MICRO 2014</a:t>
            </a:r>
            <a:r>
              <a:rPr lang="en-US" sz="1400" dirty="0" smtClean="0"/>
              <a:t>.</a:t>
            </a:r>
          </a:p>
          <a:p>
            <a:pPr>
              <a:buClr>
                <a:srgbClr val="CC9900"/>
              </a:buClr>
              <a:buFont typeface="Wingdings" charset="0"/>
              <a:buChar char="n"/>
            </a:pPr>
            <a:r>
              <a:rPr lang="en-US" sz="1400" dirty="0" smtClean="0"/>
              <a:t>Yoon, Meza+</a:t>
            </a:r>
            <a:r>
              <a:rPr lang="en-US" sz="1400" dirty="0"/>
              <a:t>, “</a:t>
            </a:r>
            <a:r>
              <a:rPr lang="en-US" sz="1400" dirty="0">
                <a:solidFill>
                  <a:srgbClr val="0000FF"/>
                </a:solidFill>
              </a:rPr>
              <a:t>Efficient Data Mapping and Buffering Techniques for Multi-Level Cell Phase-Change </a:t>
            </a:r>
            <a:r>
              <a:rPr lang="en-US" sz="1400" dirty="0" smtClean="0">
                <a:solidFill>
                  <a:srgbClr val="0000FF"/>
                </a:solidFill>
              </a:rPr>
              <a:t>Memories</a:t>
            </a:r>
            <a:r>
              <a:rPr lang="en-US" sz="1400" dirty="0" smtClean="0"/>
              <a:t>,” ACM TACO 2014.</a:t>
            </a:r>
            <a:endParaRPr lang="en-US" sz="1400" dirty="0"/>
          </a:p>
          <a:p>
            <a:pPr>
              <a:buClr>
                <a:srgbClr val="CC9900"/>
              </a:buClr>
              <a:buFont typeface="Wingdings" charset="0"/>
              <a:buChar char="n"/>
            </a:pPr>
            <a:endParaRPr lang="en-US" sz="2000" dirty="0"/>
          </a:p>
          <a:p>
            <a:pPr lvl="0">
              <a:buClr>
                <a:srgbClr val="CC9900"/>
              </a:buClr>
              <a:buFont typeface="Wingdings" charset="0"/>
              <a:buChar char="n"/>
            </a:pPr>
            <a:endParaRPr lang="en-US" sz="2000" dirty="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30</a:t>
            </a:fld>
            <a:endParaRPr lang="en-US" sz="1600" dirty="0">
              <a:solidFill>
                <a:srgbClr val="000000"/>
              </a:solidFill>
              <a:latin typeface="Garamond" charset="0"/>
            </a:endParaRPr>
          </a:p>
        </p:txBody>
      </p:sp>
    </p:spTree>
    <p:extLst>
      <p:ext uri="{BB962C8B-B14F-4D97-AF65-F5344CB8AC3E}">
        <p14:creationId xmlns:p14="http://schemas.microsoft.com/office/powerpoint/2010/main" val="29298926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7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67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67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67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675">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675">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67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3: Hybrid Memory </a:t>
            </a:r>
            <a:r>
              <a:rPr lang="en-US"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a:t>Yoon, Meza et al.,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ahoma"/>
              </a:rPr>
              <a:t>CPU</a:t>
            </a:r>
            <a:endParaRPr lang="en-US" sz="2400" dirty="0">
              <a:solidFill>
                <a:srgbClr val="FFFFFF"/>
              </a:solidFill>
              <a:latin typeface="Tahoma"/>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latin typeface="Tahoma"/>
              </a:rPr>
              <a:t>DRAMCtrl</a:t>
            </a:r>
            <a:endParaRPr lang="en-US" dirty="0">
              <a:solidFill>
                <a:srgbClr val="000000"/>
              </a:solidFill>
              <a:latin typeface="Tahoma"/>
            </a:endParaRP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6633">
                    <a:lumMod val="75000"/>
                  </a:srgbClr>
                </a:solidFill>
                <a:latin typeface="Tahoma"/>
              </a:rPr>
              <a:t>Fast, </a:t>
            </a:r>
            <a:r>
              <a:rPr lang="en-US" b="1" dirty="0" smtClean="0">
                <a:solidFill>
                  <a:srgbClr val="006633">
                    <a:lumMod val="75000"/>
                  </a:srgbClr>
                </a:solidFill>
                <a:latin typeface="Tahoma"/>
              </a:rPr>
              <a:t>durable</a:t>
            </a:r>
          </a:p>
          <a:p>
            <a:pPr algn="ctr"/>
            <a:r>
              <a:rPr lang="en-US" dirty="0" smtClean="0">
                <a:solidFill>
                  <a:srgbClr val="8C0000"/>
                </a:solidFill>
                <a:latin typeface="Tahoma"/>
              </a:rPr>
              <a:t>Small, </a:t>
            </a:r>
          </a:p>
          <a:p>
            <a:pPr algn="ctr"/>
            <a:r>
              <a:rPr lang="en-US" dirty="0" smtClean="0">
                <a:solidFill>
                  <a:srgbClr val="8C0000"/>
                </a:solidFill>
                <a:latin typeface="Tahoma"/>
              </a:rPr>
              <a:t>leaky, volatile, </a:t>
            </a:r>
          </a:p>
          <a:p>
            <a:pPr algn="ctr"/>
            <a:r>
              <a:rPr lang="en-US" dirty="0" smtClean="0">
                <a:solidFill>
                  <a:srgbClr val="8C0000"/>
                </a:solidFill>
                <a:latin typeface="Tahoma"/>
              </a:rPr>
              <a:t>high-cost</a:t>
            </a:r>
            <a:endParaRPr lang="en-US" dirty="0">
              <a:solidFill>
                <a:srgbClr val="8C0000"/>
              </a:solidFill>
              <a:latin typeface="Tahoma"/>
            </a:endParaRP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4D26"/>
                </a:solidFill>
                <a:latin typeface="Tahoma"/>
              </a:rPr>
              <a:t>Large, non-volatile, </a:t>
            </a:r>
            <a:r>
              <a:rPr lang="en-US" dirty="0">
                <a:solidFill>
                  <a:srgbClr val="004D26"/>
                </a:solidFill>
                <a:latin typeface="Tahoma"/>
              </a:rPr>
              <a:t>low</a:t>
            </a:r>
            <a:r>
              <a:rPr lang="en-US" dirty="0" smtClean="0">
                <a:solidFill>
                  <a:srgbClr val="004D26"/>
                </a:solidFill>
                <a:latin typeface="Tahoma"/>
              </a:rPr>
              <a:t>-cost</a:t>
            </a:r>
          </a:p>
          <a:p>
            <a:pPr algn="ctr"/>
            <a:r>
              <a:rPr lang="en-US" dirty="0" smtClean="0">
                <a:solidFill>
                  <a:srgbClr val="8C0000"/>
                </a:solidFill>
                <a:latin typeface="Tahoma"/>
              </a:rPr>
              <a:t>Slow, </a:t>
            </a:r>
            <a:r>
              <a:rPr lang="en-US" b="1" dirty="0" smtClean="0">
                <a:solidFill>
                  <a:srgbClr val="8C0000"/>
                </a:solidFill>
                <a:latin typeface="Tahoma"/>
              </a:rPr>
              <a:t>wears out, </a:t>
            </a:r>
            <a:r>
              <a:rPr lang="en-US" dirty="0" smtClean="0">
                <a:solidFill>
                  <a:srgbClr val="8C0000"/>
                </a:solidFill>
                <a:latin typeface="Tahoma"/>
              </a:rPr>
              <a:t>high active energy</a:t>
            </a:r>
            <a:endParaRPr lang="en-US" dirty="0">
              <a:solidFill>
                <a:srgbClr val="8C0000"/>
              </a:solidFill>
              <a:latin typeface="Tahoma"/>
            </a:endParaRP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303030"/>
                </a:solidFill>
                <a:latin typeface="Tahoma"/>
              </a:rPr>
              <a:t>PCM Ctrl</a:t>
            </a:r>
            <a:endParaRPr lang="en-US" dirty="0">
              <a:solidFill>
                <a:srgbClr val="303030"/>
              </a:solidFill>
              <a:latin typeface="Tahoma"/>
            </a:endParaRP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smtClean="0">
                <a:solidFill>
                  <a:srgbClr val="303030"/>
                </a:solidFill>
                <a:latin typeface="Tahoma"/>
              </a:rPr>
              <a:t>DRAM</a:t>
            </a:r>
            <a:endParaRPr lang="en-US" dirty="0">
              <a:solidFill>
                <a:srgbClr val="303030"/>
              </a:solidFill>
              <a:latin typeface="Tahoma"/>
            </a:endParaRPr>
          </a:p>
        </p:txBody>
      </p:sp>
      <p:sp>
        <p:nvSpPr>
          <p:cNvPr id="14" name="TextBox 13"/>
          <p:cNvSpPr txBox="1"/>
          <p:nvPr/>
        </p:nvSpPr>
        <p:spPr>
          <a:xfrm>
            <a:off x="5070391" y="2364939"/>
            <a:ext cx="2741969" cy="369332"/>
          </a:xfrm>
          <a:prstGeom prst="rect">
            <a:avLst/>
          </a:prstGeom>
          <a:noFill/>
        </p:spPr>
        <p:txBody>
          <a:bodyPr wrap="none" rtlCol="0">
            <a:spAutoFit/>
          </a:bodyPr>
          <a:lstStyle/>
          <a:p>
            <a:r>
              <a:rPr lang="en-US" dirty="0" smtClean="0">
                <a:solidFill>
                  <a:srgbClr val="303030"/>
                </a:solidFill>
                <a:latin typeface="Tahoma"/>
              </a:rPr>
              <a:t>Technology X (e.g., PCM)</a:t>
            </a:r>
            <a:endParaRPr lang="en-US" dirty="0">
              <a:solidFill>
                <a:srgbClr val="303030"/>
              </a:solidFill>
              <a:latin typeface="Tahoma"/>
            </a:endParaRP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smtClean="0">
                <a:solidFill>
                  <a:srgbClr val="000000"/>
                </a:solidFill>
                <a:latin typeface="Tahoma"/>
              </a:rPr>
              <a:t>Hardware/software manage data allocation and movement </a:t>
            </a:r>
            <a:endParaRPr lang="en-US" sz="2400" dirty="0">
              <a:solidFill>
                <a:srgbClr val="000000"/>
              </a:solidFill>
              <a:latin typeface="Tahoma"/>
            </a:endParaRPr>
          </a:p>
          <a:p>
            <a:pPr algn="ctr"/>
            <a:r>
              <a:rPr lang="en-US" sz="2400" dirty="0">
                <a:solidFill>
                  <a:srgbClr val="008000"/>
                </a:solidFill>
                <a:latin typeface="Tahoma"/>
              </a:rPr>
              <a:t>t</a:t>
            </a:r>
            <a:r>
              <a:rPr lang="en-US" sz="2400" dirty="0" smtClean="0">
                <a:solidFill>
                  <a:srgbClr val="008000"/>
                </a:solidFill>
                <a:latin typeface="Tahoma"/>
              </a:rPr>
              <a:t>o achieve the best of multiple technologies</a:t>
            </a:r>
          </a:p>
        </p:txBody>
      </p:sp>
      <p:sp>
        <p:nvSpPr>
          <p:cNvPr id="16" name="AutoShape 25"/>
          <p:cNvSpPr>
            <a:spLocks noChangeArrowheads="1"/>
          </p:cNvSpPr>
          <p:nvPr/>
        </p:nvSpPr>
        <p:spPr bwMode="auto">
          <a:xfrm>
            <a:off x="1199169" y="1905287"/>
            <a:ext cx="2557463"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7" name="AutoShape 25"/>
          <p:cNvSpPr>
            <a:spLocks noChangeArrowheads="1"/>
          </p:cNvSpPr>
          <p:nvPr/>
        </p:nvSpPr>
        <p:spPr bwMode="auto">
          <a:xfrm>
            <a:off x="3851920" y="1916832"/>
            <a:ext cx="4824536"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193790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ext uri="{D42A27DB-BD31-4B8C-83A1-F6EECF244321}">
                <p14:modId xmlns:p14="http://schemas.microsoft.com/office/powerpoint/2010/main" val="4038884187"/>
              </p:ext>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latin typeface="Calibri"/>
              </a:rPr>
              <a:t>Vulnerable data</a:t>
            </a:r>
            <a:endParaRPr lang="en-US" sz="2800" spc="-150" dirty="0">
              <a:solidFill>
                <a:prstClr val="white"/>
              </a:solidFill>
              <a:latin typeface="Calibri"/>
            </a:endParaRP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latin typeface="Calibri"/>
              </a:rPr>
              <a:t>Tolerant data</a:t>
            </a:r>
            <a:endParaRPr lang="en-US" sz="2800" spc="-150" dirty="0">
              <a:solidFill>
                <a:prstClr val="white"/>
              </a:solidFill>
              <a:latin typeface="Calibri"/>
            </a:endParaRPr>
          </a:p>
        </p:txBody>
      </p:sp>
      <p:sp>
        <p:nvSpPr>
          <p:cNvPr id="2" name="Title 1"/>
          <p:cNvSpPr>
            <a:spLocks noGrp="1"/>
          </p:cNvSpPr>
          <p:nvPr>
            <p:ph type="title"/>
          </p:nvPr>
        </p:nvSpPr>
        <p:spPr/>
        <p:txBody>
          <a:bodyPr>
            <a:noAutofit/>
          </a:bodyPr>
          <a:lstStyle/>
          <a:p>
            <a:r>
              <a:rPr lang="en-US" sz="4000" dirty="0" smtClean="0"/>
              <a:t>Exploiting Memory Error Tolerance </a:t>
            </a:r>
            <a:br>
              <a:rPr lang="en-US" sz="4000" dirty="0" smtClean="0"/>
            </a:br>
            <a:r>
              <a:rPr lang="en-US" sz="4000" dirty="0" smtClean="0"/>
              <a:t>with Hybrid Memory Systems</a:t>
            </a:r>
            <a:endParaRPr lang="en-US" sz="4000" dirty="0"/>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600" b="1" dirty="0" smtClean="0">
                <a:solidFill>
                  <a:prstClr val="black"/>
                </a:solidFill>
                <a:latin typeface="Calibri"/>
              </a:rPr>
              <a:t>H</a:t>
            </a:r>
            <a:r>
              <a:rPr lang="en-US" sz="3600" dirty="0" smtClean="0">
                <a:solidFill>
                  <a:prstClr val="black"/>
                </a:solidFill>
                <a:latin typeface="Calibri"/>
              </a:rPr>
              <a:t>eterogeneous-</a:t>
            </a:r>
            <a:r>
              <a:rPr lang="en-US" sz="3600" b="1" dirty="0" smtClean="0">
                <a:solidFill>
                  <a:prstClr val="black"/>
                </a:solidFill>
                <a:latin typeface="Calibri"/>
              </a:rPr>
              <a:t>R</a:t>
            </a:r>
            <a:r>
              <a:rPr lang="en-US" sz="3600" dirty="0" smtClean="0">
                <a:solidFill>
                  <a:prstClr val="black"/>
                </a:solidFill>
                <a:latin typeface="Calibri"/>
              </a:rPr>
              <a:t>eliability </a:t>
            </a:r>
            <a:r>
              <a:rPr lang="en-US" sz="3600" b="1" dirty="0" smtClean="0">
                <a:solidFill>
                  <a:prstClr val="black"/>
                </a:solidFill>
                <a:latin typeface="Calibri"/>
              </a:rPr>
              <a:t>M</a:t>
            </a:r>
            <a:r>
              <a:rPr lang="en-US" sz="3600" dirty="0" smtClean="0">
                <a:solidFill>
                  <a:prstClr val="black"/>
                </a:solidFill>
                <a:latin typeface="Calibri"/>
              </a:rPr>
              <a:t>emory </a:t>
            </a:r>
            <a:r>
              <a:rPr lang="en-US" sz="2400" b="1" dirty="0" smtClean="0">
                <a:solidFill>
                  <a:srgbClr val="1A5712"/>
                </a:solidFill>
                <a:latin typeface="Calibri"/>
              </a:rPr>
              <a:t>[DSN 2014]</a:t>
            </a:r>
            <a:endParaRPr lang="en-US" sz="2400" b="1" dirty="0">
              <a:solidFill>
                <a:srgbClr val="1A5712"/>
              </a:solidFill>
              <a:latin typeface="Calibri"/>
            </a:endParaRP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Calibri"/>
              </a:rPr>
              <a:t>Low-cost memory</a:t>
            </a:r>
            <a:endParaRPr lang="en-US" sz="3200" dirty="0">
              <a:solidFill>
                <a:prstClr val="white"/>
              </a:solidFill>
              <a:latin typeface="Calibri"/>
            </a:endParaRP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Calibri"/>
              </a:rPr>
              <a:t>Reliable memory</a:t>
            </a:r>
            <a:endParaRPr lang="en-US" sz="3200" dirty="0">
              <a:solidFill>
                <a:prstClr val="white"/>
              </a:solidFill>
              <a:latin typeface="Calibri"/>
            </a:endParaRP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Vulnerable data</a:t>
            </a:r>
            <a:endParaRPr lang="en-US" sz="3200" spc="-150" dirty="0">
              <a:solidFill>
                <a:prstClr val="white"/>
              </a:solidFill>
              <a:latin typeface="Calibri"/>
            </a:endParaRP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Tolerant data</a:t>
            </a:r>
            <a:endParaRPr lang="en-US" sz="3200" spc="-150" dirty="0">
              <a:solidFill>
                <a:prstClr val="white"/>
              </a:solidFill>
              <a:latin typeface="Calibri"/>
            </a:endParaRP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Vulnerable data</a:t>
            </a:r>
            <a:endParaRPr lang="en-US" sz="3200" spc="-150" dirty="0">
              <a:solidFill>
                <a:prstClr val="white"/>
              </a:solidFill>
              <a:latin typeface="Calibri"/>
            </a:endParaRP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Tolerant data</a:t>
            </a:r>
            <a:endParaRPr lang="en-US" sz="3200" spc="-150" dirty="0">
              <a:solidFill>
                <a:prstClr val="white"/>
              </a:solidFill>
              <a:latin typeface="Calibri"/>
            </a:endParaRP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smtClean="0">
                <a:solidFill>
                  <a:prstClr val="black"/>
                </a:solidFill>
                <a:latin typeface="Calibri"/>
              </a:rPr>
              <a:t>ECC protected</a:t>
            </a:r>
          </a:p>
          <a:p>
            <a:pPr marL="285750" indent="-285750">
              <a:buFont typeface="Arial" panose="020B0604020202020204" pitchFamily="34" charset="0"/>
              <a:buChar char="•"/>
            </a:pPr>
            <a:r>
              <a:rPr lang="en-US" sz="3200" dirty="0" smtClean="0">
                <a:solidFill>
                  <a:prstClr val="black"/>
                </a:solidFill>
                <a:latin typeface="Calibri"/>
              </a:rPr>
              <a:t>Well-tested chips</a:t>
            </a:r>
            <a:endParaRPr lang="en-US" sz="3200" dirty="0">
              <a:solidFill>
                <a:prstClr val="black"/>
              </a:solidFill>
              <a:latin typeface="Calibri"/>
            </a:endParaRP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err="1" smtClean="0">
                <a:solidFill>
                  <a:prstClr val="black"/>
                </a:solidFill>
                <a:latin typeface="Calibri"/>
              </a:rPr>
              <a:t>NoECC</a:t>
            </a:r>
            <a:r>
              <a:rPr lang="en-US" sz="3200" dirty="0" smtClean="0">
                <a:solidFill>
                  <a:prstClr val="black"/>
                </a:solidFill>
                <a:latin typeface="Calibri"/>
              </a:rPr>
              <a:t> or Parity</a:t>
            </a:r>
          </a:p>
          <a:p>
            <a:pPr marL="285750" indent="-285750">
              <a:buFont typeface="Arial" panose="020B0604020202020204" pitchFamily="34" charset="0"/>
              <a:buChar char="•"/>
            </a:pPr>
            <a:r>
              <a:rPr lang="en-US" sz="3200" dirty="0" smtClean="0">
                <a:solidFill>
                  <a:prstClr val="black"/>
                </a:solidFill>
                <a:latin typeface="Calibri"/>
              </a:rPr>
              <a:t>Less-tested chips</a:t>
            </a:r>
            <a:endParaRPr lang="en-US" sz="3200" dirty="0">
              <a:solidFill>
                <a:prstClr val="black"/>
              </a:solidFill>
              <a:latin typeface="Calibri"/>
            </a:endParaRPr>
          </a:p>
        </p:txBody>
      </p:sp>
      <p:sp>
        <p:nvSpPr>
          <p:cNvPr id="4" name="Slide Number Placeholder 3"/>
          <p:cNvSpPr>
            <a:spLocks noGrp="1"/>
          </p:cNvSpPr>
          <p:nvPr>
            <p:ph type="sldNum" sz="quarter" idx="12"/>
          </p:nvPr>
        </p:nvSpPr>
        <p:spPr/>
        <p:txBody>
          <a:bodyPr/>
          <a:lstStyle/>
          <a:p>
            <a:fld id="{4DB4CB9A-C63F-4E87-AA38-9916D0B520C4}" type="slidenum">
              <a:rPr lang="en-US" smtClean="0">
                <a:solidFill>
                  <a:prstClr val="black"/>
                </a:solidFill>
                <a:latin typeface="Calibri"/>
              </a:rPr>
              <a:pPr/>
              <a:t>32</a:t>
            </a:fld>
            <a:endParaRPr lang="en-US">
              <a:solidFill>
                <a:prstClr val="black"/>
              </a:solidFill>
              <a:latin typeface="Calibri"/>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lvl="1" algn="ctr"/>
            <a:r>
              <a:rPr lang="en-US" sz="3200" dirty="0" smtClean="0">
                <a:solidFill>
                  <a:prstClr val="black"/>
                </a:solidFill>
                <a:latin typeface="Calibri"/>
              </a:rPr>
              <a:t>On Microsoft’s Web Search workload</a:t>
            </a:r>
          </a:p>
          <a:p>
            <a:pPr lvl="1"/>
            <a:r>
              <a:rPr lang="en-US" sz="3200" dirty="0" smtClean="0">
                <a:solidFill>
                  <a:prstClr val="black"/>
                </a:solidFill>
                <a:latin typeface="Calibri"/>
              </a:rPr>
              <a:t>Reduces </a:t>
            </a:r>
            <a:r>
              <a:rPr lang="en-US" sz="3200" dirty="0">
                <a:solidFill>
                  <a:prstClr val="black"/>
                </a:solidFill>
                <a:latin typeface="Calibri"/>
              </a:rPr>
              <a:t>server hardware </a:t>
            </a:r>
            <a:r>
              <a:rPr lang="en-US" sz="3200" dirty="0">
                <a:solidFill>
                  <a:srgbClr val="4A66AC"/>
                </a:solidFill>
                <a:latin typeface="Calibri"/>
              </a:rPr>
              <a:t>cost </a:t>
            </a:r>
            <a:r>
              <a:rPr lang="en-US" sz="3200" dirty="0">
                <a:solidFill>
                  <a:prstClr val="black"/>
                </a:solidFill>
                <a:latin typeface="Calibri"/>
              </a:rPr>
              <a:t>by </a:t>
            </a:r>
            <a:r>
              <a:rPr lang="en-US" sz="3200" dirty="0">
                <a:solidFill>
                  <a:srgbClr val="FF0000"/>
                </a:solidFill>
                <a:latin typeface="Calibri"/>
              </a:rPr>
              <a:t>4.7 %</a:t>
            </a:r>
          </a:p>
          <a:p>
            <a:pPr lvl="1"/>
            <a:r>
              <a:rPr lang="en-US" sz="3200" dirty="0" smtClean="0">
                <a:solidFill>
                  <a:prstClr val="black"/>
                </a:solidFill>
                <a:latin typeface="Calibri"/>
              </a:rPr>
              <a:t>Achieves </a:t>
            </a:r>
            <a:r>
              <a:rPr lang="en-US" sz="3200" dirty="0">
                <a:solidFill>
                  <a:prstClr val="black"/>
                </a:solidFill>
                <a:latin typeface="Calibri"/>
              </a:rPr>
              <a:t>single server </a:t>
            </a:r>
            <a:r>
              <a:rPr lang="en-US" sz="3200" dirty="0">
                <a:solidFill>
                  <a:srgbClr val="4A66AC"/>
                </a:solidFill>
                <a:latin typeface="Calibri"/>
              </a:rPr>
              <a:t>availability</a:t>
            </a:r>
            <a:r>
              <a:rPr lang="en-US" sz="3200" dirty="0">
                <a:solidFill>
                  <a:prstClr val="black"/>
                </a:solidFill>
                <a:latin typeface="Calibri"/>
              </a:rPr>
              <a:t> target of </a:t>
            </a:r>
            <a:r>
              <a:rPr lang="en-US" sz="3200" dirty="0">
                <a:solidFill>
                  <a:srgbClr val="FF0000"/>
                </a:solidFill>
                <a:latin typeface="Calibri"/>
              </a:rPr>
              <a:t>99.90 %</a:t>
            </a:r>
          </a:p>
        </p:txBody>
      </p:sp>
    </p:spTree>
    <p:extLst>
      <p:ext uri="{BB962C8B-B14F-4D97-AF65-F5344CB8AC3E}">
        <p14:creationId xmlns:p14="http://schemas.microsoft.com/office/powerpoint/2010/main" val="404258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152400"/>
            <a:ext cx="8915400" cy="1066800"/>
          </a:xfrm>
        </p:spPr>
        <p:txBody>
          <a:bodyPr/>
          <a:lstStyle/>
          <a:p>
            <a:r>
              <a:rPr lang="en-US" dirty="0" smtClean="0"/>
              <a:t>An Orthogonal Issue: Memory Interference</a:t>
            </a:r>
          </a:p>
        </p:txBody>
      </p:sp>
      <p:sp>
        <p:nvSpPr>
          <p:cNvPr id="10268" name="Rectangle 65"/>
          <p:cNvSpPr>
            <a:spLocks noChangeArrowheads="1"/>
          </p:cNvSpPr>
          <p:nvPr/>
        </p:nvSpPr>
        <p:spPr bwMode="auto">
          <a:xfrm>
            <a:off x="5472764" y="1700808"/>
            <a:ext cx="2571768" cy="2928958"/>
          </a:xfrm>
          <a:prstGeom prst="rect">
            <a:avLst/>
          </a:prstGeom>
          <a:noFill/>
          <a:ln w="54864" algn="ctr">
            <a:solidFill>
              <a:schemeClr val="tx1"/>
            </a:solidFill>
            <a:round/>
            <a:headEnd/>
            <a:tailEnd/>
          </a:ln>
        </p:spPr>
        <p:txBody>
          <a:bodyPr anchor="ctr"/>
          <a:lstStyle/>
          <a:p>
            <a:pPr algn="ctr" eaLnBrk="0" hangingPunct="0"/>
            <a:r>
              <a:rPr lang="en-US" sz="3000" dirty="0" smtClean="0">
                <a:solidFill>
                  <a:srgbClr val="000000"/>
                </a:solidFill>
                <a:latin typeface="Tahoma"/>
              </a:rPr>
              <a:t>Main </a:t>
            </a:r>
          </a:p>
          <a:p>
            <a:pPr algn="ctr" eaLnBrk="0" hangingPunct="0"/>
            <a:r>
              <a:rPr lang="en-US" sz="3000" dirty="0" smtClean="0">
                <a:solidFill>
                  <a:srgbClr val="000000"/>
                </a:solidFill>
                <a:latin typeface="Tahoma"/>
              </a:rPr>
              <a:t>Memory</a:t>
            </a:r>
            <a:endParaRPr lang="en-US" sz="3000" dirty="0">
              <a:solidFill>
                <a:srgbClr val="000000"/>
              </a:solidFill>
              <a:latin typeface="Tahoma"/>
            </a:endParaRPr>
          </a:p>
        </p:txBody>
      </p:sp>
      <p:sp>
        <p:nvSpPr>
          <p:cNvPr id="272" name="Left-Right Arrow 271"/>
          <p:cNvSpPr/>
          <p:nvPr/>
        </p:nvSpPr>
        <p:spPr>
          <a:xfrm>
            <a:off x="3686814" y="2876824"/>
            <a:ext cx="1714512" cy="574354"/>
          </a:xfrm>
          <a:prstGeom prst="lef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274" name="Slide Number Placeholder 273"/>
          <p:cNvSpPr>
            <a:spLocks noGrp="1"/>
          </p:cNvSpPr>
          <p:nvPr>
            <p:ph type="sldNum" sz="quarter" idx="11"/>
          </p:nvPr>
        </p:nvSpPr>
        <p:spPr/>
        <p:txBody>
          <a:bodyPr/>
          <a:lstStyle/>
          <a:p>
            <a:fld id="{323594FA-E141-4234-AE05-360401972BE7}" type="slidenum">
              <a:rPr lang="en-US" altLang="en-US" smtClean="0">
                <a:solidFill>
                  <a:srgbClr val="000000"/>
                </a:solidFill>
              </a:rPr>
              <a:pPr/>
              <a:t>33</a:t>
            </a:fld>
            <a:endParaRPr lang="en-US" altLang="en-US">
              <a:solidFill>
                <a:srgbClr val="000000"/>
              </a:solidFill>
            </a:endParaRPr>
          </a:p>
        </p:txBody>
      </p:sp>
      <p:sp>
        <p:nvSpPr>
          <p:cNvPr id="60" name="Rectangle 59"/>
          <p:cNvSpPr/>
          <p:nvPr/>
        </p:nvSpPr>
        <p:spPr>
          <a:xfrm>
            <a:off x="1043608"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1" name="Rectangle 60"/>
          <p:cNvSpPr/>
          <p:nvPr/>
        </p:nvSpPr>
        <p:spPr>
          <a:xfrm>
            <a:off x="2400930"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2" name="Rectangle 61"/>
          <p:cNvSpPr/>
          <p:nvPr/>
        </p:nvSpPr>
        <p:spPr>
          <a:xfrm>
            <a:off x="1043608"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3" name="Rectangle 62"/>
          <p:cNvSpPr/>
          <p:nvPr/>
        </p:nvSpPr>
        <p:spPr>
          <a:xfrm>
            <a:off x="2400930"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2" name="TextBox 1"/>
          <p:cNvSpPr txBox="1"/>
          <p:nvPr/>
        </p:nvSpPr>
        <p:spPr>
          <a:xfrm>
            <a:off x="179512" y="5518393"/>
            <a:ext cx="8869761" cy="430887"/>
          </a:xfrm>
          <a:prstGeom prst="rect">
            <a:avLst/>
          </a:prstGeom>
          <a:noFill/>
        </p:spPr>
        <p:txBody>
          <a:bodyPr wrap="none" rtlCol="0">
            <a:spAutoFit/>
          </a:bodyPr>
          <a:lstStyle/>
          <a:p>
            <a:r>
              <a:rPr lang="en-US" sz="2200" dirty="0" smtClean="0">
                <a:solidFill>
                  <a:srgbClr val="FF0000"/>
                </a:solidFill>
              </a:rPr>
              <a:t>Cores’ interfere with each other when accessing shared main memory</a:t>
            </a:r>
            <a:endParaRPr lang="en-US" sz="2200" dirty="0">
              <a:solidFill>
                <a:srgbClr val="FF0000"/>
              </a:solidFill>
            </a:endParaRPr>
          </a:p>
        </p:txBody>
      </p:sp>
    </p:spTree>
    <p:extLst>
      <p:ext uri="{BB962C8B-B14F-4D97-AF65-F5344CB8AC3E}">
        <p14:creationId xmlns:p14="http://schemas.microsoft.com/office/powerpoint/2010/main" val="35523021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46633"/>
            <a:ext cx="8801100" cy="5046663"/>
          </a:xfrm>
        </p:spPr>
        <p:txBody>
          <a:bodyPr/>
          <a:lstStyle/>
          <a:p>
            <a:r>
              <a:rPr lang="en-US" dirty="0">
                <a:latin typeface="Tahoma" charset="0"/>
              </a:rPr>
              <a:t>Problem: </a:t>
            </a:r>
            <a:r>
              <a:rPr lang="en-US" dirty="0">
                <a:solidFill>
                  <a:srgbClr val="FF0000"/>
                </a:solidFill>
                <a:latin typeface="Tahoma" charset="0"/>
              </a:rPr>
              <a:t>Memory interference </a:t>
            </a:r>
            <a:r>
              <a:rPr lang="en-US" dirty="0" smtClean="0">
                <a:solidFill>
                  <a:srgbClr val="FF0000"/>
                </a:solidFill>
                <a:latin typeface="Tahoma" charset="0"/>
              </a:rPr>
              <a:t>between cores is uncontrolled</a:t>
            </a:r>
          </a:p>
          <a:p>
            <a:pPr marL="344487" lvl="1" indent="0">
              <a:buNone/>
            </a:pPr>
            <a:r>
              <a:rPr lang="en-US" dirty="0" smtClean="0">
                <a:latin typeface="Tahoma" charset="0"/>
                <a:sym typeface="Wingdings"/>
              </a:rPr>
              <a:t> </a:t>
            </a:r>
            <a:r>
              <a:rPr lang="en-US" dirty="0" smtClean="0">
                <a:latin typeface="Tahoma" charset="0"/>
                <a:sym typeface="Wingdings" charset="0"/>
              </a:rPr>
              <a:t>unfairness, starvation, low performance</a:t>
            </a:r>
          </a:p>
          <a:p>
            <a:pPr marL="344487" lvl="1" indent="0">
              <a:buNone/>
            </a:pPr>
            <a:r>
              <a:rPr lang="en-US" dirty="0" smtClean="0">
                <a:solidFill>
                  <a:srgbClr val="FF0000"/>
                </a:solidFill>
                <a:latin typeface="Tahoma" charset="0"/>
                <a:sym typeface="Wingdings"/>
              </a:rPr>
              <a:t> </a:t>
            </a:r>
            <a:r>
              <a:rPr lang="en-US" dirty="0" smtClean="0">
                <a:solidFill>
                  <a:srgbClr val="FF0000"/>
                </a:solidFill>
                <a:latin typeface="Tahoma" charset="0"/>
                <a:sym typeface="Wingdings" charset="0"/>
              </a:rPr>
              <a:t>uncontrollable</a:t>
            </a:r>
            <a:r>
              <a:rPr lang="en-US" dirty="0">
                <a:solidFill>
                  <a:srgbClr val="FF0000"/>
                </a:solidFill>
                <a:latin typeface="Tahoma" charset="0"/>
                <a:sym typeface="Wingdings" charset="0"/>
              </a:rPr>
              <a:t>, </a:t>
            </a:r>
            <a:r>
              <a:rPr lang="en-US" dirty="0" smtClean="0">
                <a:solidFill>
                  <a:srgbClr val="FF0000"/>
                </a:solidFill>
                <a:latin typeface="Tahoma" charset="0"/>
                <a:sym typeface="Wingdings" charset="0"/>
              </a:rPr>
              <a:t>unpredictable, vulnerable </a:t>
            </a:r>
            <a:r>
              <a:rPr lang="en-US" dirty="0">
                <a:solidFill>
                  <a:srgbClr val="FF0000"/>
                </a:solidFill>
                <a:latin typeface="Tahoma" charset="0"/>
                <a:sym typeface="Wingdings" charset="0"/>
              </a:rPr>
              <a:t>system</a:t>
            </a:r>
            <a:endParaRPr lang="en-US" dirty="0">
              <a:solidFill>
                <a:srgbClr val="FF0000"/>
              </a:solidFill>
              <a:latin typeface="Tahoma" charset="0"/>
            </a:endParaRPr>
          </a:p>
          <a:p>
            <a:pPr marL="0" indent="0">
              <a:buNone/>
            </a:pPr>
            <a:endParaRPr lang="en-US" sz="1800" dirty="0">
              <a:latin typeface="Tahoma" charset="0"/>
              <a:sym typeface="Wingdings" charset="0"/>
            </a:endParaRPr>
          </a:p>
          <a:p>
            <a:r>
              <a:rPr lang="en-US" dirty="0">
                <a:latin typeface="Tahoma" charset="0"/>
                <a:sym typeface="Wingdings" charset="0"/>
              </a:rPr>
              <a:t>Solution: </a:t>
            </a:r>
            <a:r>
              <a:rPr lang="en-US" dirty="0" smtClean="0">
                <a:solidFill>
                  <a:srgbClr val="0000FF"/>
                </a:solidFill>
                <a:latin typeface="Tahoma" charset="0"/>
                <a:sym typeface="Wingdings" charset="0"/>
              </a:rPr>
              <a:t>QoS-Aware Memory Systems</a:t>
            </a:r>
            <a:endParaRPr lang="en-US" dirty="0">
              <a:solidFill>
                <a:srgbClr val="0000FF"/>
              </a:solidFill>
              <a:latin typeface="Tahoma" charset="0"/>
              <a:sym typeface="Wingdings" charset="0"/>
            </a:endParaRPr>
          </a:p>
          <a:p>
            <a:pPr lvl="1"/>
            <a:r>
              <a:rPr lang="en-US" dirty="0">
                <a:solidFill>
                  <a:srgbClr val="008000"/>
                </a:solidFill>
                <a:latin typeface="Tahoma" charset="0"/>
                <a:ea typeface="ＭＳ Ｐゴシック" charset="0"/>
                <a:sym typeface="Wingdings" charset="0"/>
              </a:rPr>
              <a:t>Hardware </a:t>
            </a:r>
            <a:r>
              <a:rPr lang="en-US" dirty="0" smtClean="0">
                <a:solidFill>
                  <a:srgbClr val="008000"/>
                </a:solidFill>
                <a:latin typeface="Tahoma" charset="0"/>
                <a:ea typeface="ＭＳ Ｐゴシック" charset="0"/>
                <a:sym typeface="Wingdings" charset="0"/>
              </a:rPr>
              <a:t>designed </a:t>
            </a:r>
            <a:r>
              <a:rPr lang="en-US" dirty="0">
                <a:solidFill>
                  <a:srgbClr val="008000"/>
                </a:solidFill>
                <a:latin typeface="Tahoma" charset="0"/>
                <a:ea typeface="ＭＳ Ｐゴシック" charset="0"/>
                <a:sym typeface="Wingdings" charset="0"/>
              </a:rPr>
              <a:t>to provide a configurable fairness substrate </a:t>
            </a:r>
          </a:p>
          <a:p>
            <a:pPr lvl="2"/>
            <a:r>
              <a:rPr lang="en-US" sz="1800" dirty="0">
                <a:latin typeface="Tahoma" charset="0"/>
                <a:ea typeface="ＭＳ Ｐゴシック" charset="0"/>
                <a:sym typeface="Wingdings" charset="0"/>
              </a:rPr>
              <a:t>Application-aware memory scheduling, partitioning, throttling</a:t>
            </a:r>
          </a:p>
          <a:p>
            <a:pPr lvl="1"/>
            <a:r>
              <a:rPr lang="en-US" dirty="0">
                <a:solidFill>
                  <a:srgbClr val="008000"/>
                </a:solidFill>
                <a:latin typeface="Tahoma" charset="0"/>
                <a:ea typeface="ＭＳ Ｐゴシック" charset="0"/>
                <a:sym typeface="Wingdings" charset="0"/>
              </a:rPr>
              <a:t>Software designed to configure the resources to satisfy different QoS </a:t>
            </a:r>
            <a:r>
              <a:rPr lang="en-US" dirty="0" smtClean="0">
                <a:solidFill>
                  <a:srgbClr val="008000"/>
                </a:solidFill>
                <a:latin typeface="Tahoma" charset="0"/>
                <a:ea typeface="ＭＳ Ｐゴシック" charset="0"/>
                <a:sym typeface="Wingdings" charset="0"/>
              </a:rPr>
              <a:t>goals</a:t>
            </a:r>
          </a:p>
          <a:p>
            <a:pPr lvl="1"/>
            <a:endParaRPr lang="en-US" dirty="0">
              <a:latin typeface="Tahoma" charset="0"/>
              <a:ea typeface="ＭＳ Ｐゴシック" charset="0"/>
              <a:sym typeface="Wingdings" charset="0"/>
            </a:endParaRPr>
          </a:p>
          <a:p>
            <a:r>
              <a:rPr lang="en-US" dirty="0" smtClean="0">
                <a:solidFill>
                  <a:srgbClr val="0000FF"/>
                </a:solidFill>
                <a:latin typeface="Tahoma" charset="0"/>
                <a:ea typeface="ＭＳ Ｐゴシック" charset="0"/>
                <a:sym typeface="Wingdings" charset="0"/>
              </a:rPr>
              <a:t>QoS-aware memory systems can provide predictable </a:t>
            </a:r>
            <a:r>
              <a:rPr lang="en-US" dirty="0">
                <a:solidFill>
                  <a:srgbClr val="0000FF"/>
                </a:solidFill>
                <a:latin typeface="Tahoma" charset="0"/>
                <a:ea typeface="ＭＳ Ｐゴシック" charset="0"/>
                <a:sym typeface="Wingdings" charset="0"/>
              </a:rPr>
              <a:t>performance </a:t>
            </a:r>
            <a:r>
              <a:rPr lang="en-US" dirty="0" smtClean="0">
                <a:solidFill>
                  <a:srgbClr val="0000FF"/>
                </a:solidFill>
                <a:latin typeface="Tahoma" charset="0"/>
                <a:ea typeface="ＭＳ Ｐゴシック" charset="0"/>
                <a:sym typeface="Wingdings" charset="0"/>
              </a:rPr>
              <a:t>and higher efficiency</a:t>
            </a:r>
          </a:p>
          <a:p>
            <a:endParaRPr lang="en-US" dirty="0">
              <a:latin typeface="Tahoma" charset="0"/>
              <a:sym typeface="Wingdings" charset="0"/>
            </a:endParaRPr>
          </a:p>
          <a:p>
            <a:endParaRPr lang="en-US" dirty="0">
              <a:latin typeface="Tahoma" charset="0"/>
            </a:endParaRPr>
          </a:p>
        </p:txBody>
      </p:sp>
      <p:sp>
        <p:nvSpPr>
          <p:cNvPr id="20482" name="Title 3"/>
          <p:cNvSpPr>
            <a:spLocks noGrp="1"/>
          </p:cNvSpPr>
          <p:nvPr>
            <p:ph type="title"/>
          </p:nvPr>
        </p:nvSpPr>
        <p:spPr>
          <a:xfrm>
            <a:off x="228600" y="152400"/>
            <a:ext cx="8915400" cy="1066800"/>
          </a:xfrm>
        </p:spPr>
        <p:txBody>
          <a:bodyPr/>
          <a:lstStyle/>
          <a:p>
            <a:r>
              <a:rPr lang="en-US" dirty="0" smtClean="0">
                <a:latin typeface="Garamond" charset="0"/>
              </a:rPr>
              <a:t>An Orthogonal Issue: Memory Interference</a:t>
            </a:r>
            <a:endParaRPr lang="en-US" dirty="0">
              <a:latin typeface="Garamond" charset="0"/>
            </a:endParaRPr>
          </a:p>
        </p:txBody>
      </p:sp>
    </p:spTree>
    <p:extLst>
      <p:ext uri="{BB962C8B-B14F-4D97-AF65-F5344CB8AC3E}">
        <p14:creationId xmlns:p14="http://schemas.microsoft.com/office/powerpoint/2010/main" val="15659758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915400" cy="1066800"/>
          </a:xfrm>
        </p:spPr>
        <p:txBody>
          <a:bodyPr/>
          <a:lstStyle/>
          <a:p>
            <a:r>
              <a:rPr lang="en-US" sz="3400" dirty="0" smtClean="0"/>
              <a:t>Goal: Predictable Performance in Complex Systems</a:t>
            </a:r>
            <a:endParaRPr lang="en-US" sz="3400" dirty="0"/>
          </a:p>
        </p:txBody>
      </p:sp>
      <p:sp>
        <p:nvSpPr>
          <p:cNvPr id="3" name="Content Placeholder 2"/>
          <p:cNvSpPr>
            <a:spLocks noGrp="1"/>
          </p:cNvSpPr>
          <p:nvPr>
            <p:ph idx="1"/>
          </p:nvPr>
        </p:nvSpPr>
        <p:spPr>
          <a:xfrm>
            <a:off x="228600" y="4377767"/>
            <a:ext cx="8610600" cy="986115"/>
          </a:xfrm>
        </p:spPr>
        <p:txBody>
          <a:bodyPr/>
          <a:lstStyle/>
          <a:p>
            <a:r>
              <a:rPr lang="en-US" dirty="0" smtClean="0"/>
              <a:t>Heterogeneous agents: CPUs, GPUs, and HWAs </a:t>
            </a:r>
          </a:p>
          <a:p>
            <a:r>
              <a:rPr lang="en-US" dirty="0" smtClean="0"/>
              <a:t>Main memory interference between CPUs, GPUs, HWAs</a:t>
            </a:r>
            <a:endParaRPr lang="en-US" dirty="0"/>
          </a:p>
        </p:txBody>
      </p:sp>
      <p:sp>
        <p:nvSpPr>
          <p:cNvPr id="4" name="Slide Number Placeholder 3"/>
          <p:cNvSpPr>
            <a:spLocks noGrp="1"/>
          </p:cNvSpPr>
          <p:nvPr>
            <p:ph type="sldNum" sz="quarter" idx="11"/>
          </p:nvPr>
        </p:nvSpPr>
        <p:spPr/>
        <p:txBody>
          <a:bodyPr/>
          <a:lstStyle/>
          <a:p>
            <a:fld id="{752AE0C9-F7C4-4547-82DB-A8816991FA84}" type="slidenum">
              <a:rPr lang="en-US" smtClean="0">
                <a:solidFill>
                  <a:srgbClr val="000000"/>
                </a:solidFill>
              </a:rPr>
              <a:pPr/>
              <a:t>35</a:t>
            </a:fld>
            <a:endParaRPr lang="en-US">
              <a:solidFill>
                <a:srgbClr val="000000"/>
              </a:solidFill>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Shared Cache</a:t>
            </a:r>
            <a:endParaRPr lang="en-US" dirty="0">
              <a:solidFill>
                <a:srgbClr val="FFFFFF"/>
              </a:solidFill>
              <a:latin typeface="Tahoma"/>
            </a:endParaRP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GPU</a:t>
            </a:r>
            <a:endParaRPr lang="en-US" dirty="0">
              <a:solidFill>
                <a:srgbClr val="FFFFFF"/>
              </a:solidFill>
              <a:latin typeface="Tahoma"/>
            </a:endParaRP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HWA</a:t>
            </a:r>
            <a:endParaRPr lang="en-US" dirty="0">
              <a:solidFill>
                <a:srgbClr val="FFFFFF"/>
              </a:solidFill>
              <a:latin typeface="Tahoma"/>
            </a:endParaRP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HWA</a:t>
            </a:r>
            <a:endParaRPr lang="en-US" dirty="0">
              <a:solidFill>
                <a:srgbClr val="FFFFFF"/>
              </a:solidFill>
              <a:latin typeface="Tahoma"/>
            </a:endParaRP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DRAM and Hybrid Memory Controllers</a:t>
            </a:r>
            <a:endParaRPr lang="en-US" dirty="0">
              <a:solidFill>
                <a:srgbClr val="FFFFFF"/>
              </a:solidFill>
              <a:latin typeface="Tahoma"/>
            </a:endParaRP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DRAM and Hybrid Memories</a:t>
            </a:r>
            <a:endParaRPr lang="en-US" dirty="0">
              <a:solidFill>
                <a:srgbClr val="FFFFFF"/>
              </a:solidFill>
              <a:latin typeface="Tahoma"/>
            </a:endParaRP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6544" y="5367350"/>
            <a:ext cx="8605240" cy="830997"/>
          </a:xfrm>
          <a:prstGeom prst="rect">
            <a:avLst/>
          </a:prstGeom>
          <a:noFill/>
        </p:spPr>
        <p:txBody>
          <a:bodyPr wrap="none" rtlCol="0">
            <a:spAutoFit/>
          </a:bodyPr>
          <a:lstStyle/>
          <a:p>
            <a:pPr algn="ctr" defTabSz="457200"/>
            <a:r>
              <a:rPr lang="en-US" sz="2400" dirty="0" smtClean="0">
                <a:solidFill>
                  <a:srgbClr val="FF0000"/>
                </a:solidFill>
                <a:latin typeface="Tahoma"/>
              </a:rPr>
              <a:t>How to allocate resources to heterogeneous agents</a:t>
            </a:r>
          </a:p>
          <a:p>
            <a:pPr algn="ctr" defTabSz="457200"/>
            <a:r>
              <a:rPr lang="en-US" sz="2400" dirty="0" smtClean="0">
                <a:solidFill>
                  <a:srgbClr val="FF0000"/>
                </a:solidFill>
                <a:latin typeface="Tahoma"/>
              </a:rPr>
              <a:t>to mitigate interference and provide predictable performance? </a:t>
            </a:r>
            <a:endParaRPr lang="en-US" sz="2400" dirty="0">
              <a:solidFill>
                <a:srgbClr val="FF0000"/>
              </a:solidFill>
              <a:latin typeface="Tahoma"/>
            </a:endParaRPr>
          </a:p>
        </p:txBody>
      </p: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663085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Memory Service Guarantees</a:t>
            </a:r>
            <a:endParaRPr lang="en-US" dirty="0"/>
          </a:p>
        </p:txBody>
      </p:sp>
      <p:sp>
        <p:nvSpPr>
          <p:cNvPr id="3" name="Content Placeholder 2"/>
          <p:cNvSpPr>
            <a:spLocks noGrp="1"/>
          </p:cNvSpPr>
          <p:nvPr>
            <p:ph idx="1"/>
          </p:nvPr>
        </p:nvSpPr>
        <p:spPr/>
        <p:txBody>
          <a:bodyPr/>
          <a:lstStyle/>
          <a:p>
            <a:r>
              <a:rPr lang="en-US" dirty="0" smtClean="0"/>
              <a:t>Goal: </a:t>
            </a:r>
            <a:r>
              <a:rPr lang="en-US" dirty="0" smtClean="0">
                <a:solidFill>
                  <a:srgbClr val="0000FF"/>
                </a:solidFill>
              </a:rPr>
              <a:t>Satisfy performance/SLA requirements </a:t>
            </a:r>
            <a:r>
              <a:rPr lang="en-US" dirty="0" smtClean="0"/>
              <a:t>in the presence of shared main memory, heterogeneous agents, and hybrid memory/storage</a:t>
            </a:r>
          </a:p>
          <a:p>
            <a:endParaRPr lang="en-US" sz="1800" dirty="0"/>
          </a:p>
          <a:p>
            <a:r>
              <a:rPr lang="en-US" dirty="0" smtClean="0"/>
              <a:t>Approach: </a:t>
            </a:r>
          </a:p>
          <a:p>
            <a:pPr lvl="1"/>
            <a:r>
              <a:rPr lang="en-US" dirty="0" smtClean="0"/>
              <a:t>Develop techniques/models to accurately </a:t>
            </a:r>
            <a:r>
              <a:rPr lang="en-US" dirty="0" smtClean="0">
                <a:solidFill>
                  <a:srgbClr val="FF0000"/>
                </a:solidFill>
              </a:rPr>
              <a:t>estimate</a:t>
            </a:r>
            <a:r>
              <a:rPr lang="en-US" dirty="0" smtClean="0"/>
              <a:t> the </a:t>
            </a:r>
            <a:r>
              <a:rPr lang="en-US" dirty="0" smtClean="0">
                <a:solidFill>
                  <a:srgbClr val="FF0000"/>
                </a:solidFill>
              </a:rPr>
              <a:t>performance loss</a:t>
            </a:r>
            <a:r>
              <a:rPr lang="en-US" dirty="0" smtClean="0"/>
              <a:t> of an application/agent in the presence of resource sharing</a:t>
            </a:r>
          </a:p>
          <a:p>
            <a:pPr lvl="1"/>
            <a:r>
              <a:rPr lang="en-US" dirty="0" smtClean="0"/>
              <a:t>Develop mechanisms (hardware and software) to </a:t>
            </a:r>
            <a:r>
              <a:rPr lang="en-US" dirty="0" smtClean="0">
                <a:solidFill>
                  <a:srgbClr val="FF0000"/>
                </a:solidFill>
              </a:rPr>
              <a:t>enable</a:t>
            </a:r>
            <a:r>
              <a:rPr lang="en-US" dirty="0" smtClean="0"/>
              <a:t> the </a:t>
            </a:r>
            <a:r>
              <a:rPr lang="en-US" dirty="0" smtClean="0">
                <a:solidFill>
                  <a:srgbClr val="FF0000"/>
                </a:solidFill>
              </a:rPr>
              <a:t>resource partitioning/prioritization</a:t>
            </a:r>
            <a:r>
              <a:rPr lang="en-US" dirty="0" smtClean="0"/>
              <a:t> needed to achieve the required performance levels for all applications</a:t>
            </a:r>
          </a:p>
          <a:p>
            <a:pPr lvl="1"/>
            <a:r>
              <a:rPr lang="en-US" dirty="0" smtClean="0"/>
              <a:t>All the while providing </a:t>
            </a:r>
            <a:r>
              <a:rPr lang="en-US" dirty="0" smtClean="0">
                <a:solidFill>
                  <a:srgbClr val="FF0000"/>
                </a:solidFill>
              </a:rPr>
              <a:t>high system performance </a:t>
            </a:r>
          </a:p>
          <a:p>
            <a:endParaRPr lang="en-US" sz="2000" dirty="0">
              <a:solidFill>
                <a:srgbClr val="FF0000"/>
              </a:solidFill>
            </a:endParaRPr>
          </a:p>
          <a:p>
            <a:r>
              <a:rPr lang="en-US" sz="1600" dirty="0" smtClean="0"/>
              <a:t>Example work: Subramanian </a:t>
            </a:r>
            <a:r>
              <a:rPr lang="en-US" sz="1600" dirty="0"/>
              <a:t>et al., “</a:t>
            </a:r>
            <a:r>
              <a:rPr lang="en-US" sz="1600" dirty="0">
                <a:solidFill>
                  <a:srgbClr val="0000FF"/>
                </a:solidFill>
              </a:rPr>
              <a:t>MISE: Providing Performance Predictability and Improving Fairness in Shared Main Memory Systems</a:t>
            </a:r>
            <a:r>
              <a:rPr lang="en-US" sz="1600" dirty="0"/>
              <a:t>,” HPCA 2013.</a:t>
            </a:r>
          </a:p>
          <a:p>
            <a:pPr lvl="1"/>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36</a:t>
            </a:fld>
            <a:endParaRPr lang="en-US"/>
          </a:p>
        </p:txBody>
      </p:sp>
    </p:spTree>
    <p:extLst>
      <p:ext uri="{BB962C8B-B14F-4D97-AF65-F5344CB8AC3E}">
        <p14:creationId xmlns:p14="http://schemas.microsoft.com/office/powerpoint/2010/main" val="41146787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Some Promising Directions</a:t>
            </a:r>
            <a:endParaRPr lang="en-US" dirty="0"/>
          </a:p>
        </p:txBody>
      </p:sp>
      <p:sp>
        <p:nvSpPr>
          <p:cNvPr id="3" name="Content Placeholder 2"/>
          <p:cNvSpPr>
            <a:spLocks noGrp="1"/>
          </p:cNvSpPr>
          <p:nvPr>
            <p:ph idx="1"/>
          </p:nvPr>
        </p:nvSpPr>
        <p:spPr>
          <a:xfrm>
            <a:off x="228600" y="908720"/>
            <a:ext cx="8915400" cy="5193723"/>
          </a:xfrm>
        </p:spPr>
        <p:txBody>
          <a:bodyPr/>
          <a:lstStyle/>
          <a:p>
            <a:endParaRPr lang="en-US" sz="1200" dirty="0">
              <a:solidFill>
                <a:srgbClr val="0000FF"/>
              </a:solidFill>
            </a:endParaRPr>
          </a:p>
          <a:p>
            <a:r>
              <a:rPr lang="en-US" dirty="0" smtClean="0">
                <a:solidFill>
                  <a:srgbClr val="0000FF"/>
                </a:solidFill>
              </a:rPr>
              <a:t>New memory architectures</a:t>
            </a:r>
          </a:p>
          <a:p>
            <a:pPr lvl="1"/>
            <a:r>
              <a:rPr lang="en-US" sz="1900" dirty="0" smtClean="0">
                <a:solidFill>
                  <a:schemeClr val="accent2">
                    <a:lumMod val="75000"/>
                  </a:schemeClr>
                </a:solidFill>
              </a:rPr>
              <a:t>Rethinking DRAM and flash memory</a:t>
            </a:r>
          </a:p>
          <a:p>
            <a:pPr lvl="1"/>
            <a:r>
              <a:rPr lang="en-US" sz="1900" b="1" dirty="0">
                <a:solidFill>
                  <a:srgbClr val="2C6123"/>
                </a:solidFill>
              </a:rPr>
              <a:t>A lot of hope in fixing DRAM</a:t>
            </a:r>
          </a:p>
          <a:p>
            <a:pPr marL="0" indent="0">
              <a:buNone/>
            </a:pPr>
            <a:endParaRPr lang="en-US" sz="1000" dirty="0"/>
          </a:p>
          <a:p>
            <a:endParaRPr lang="en-US" sz="1000" dirty="0" smtClean="0"/>
          </a:p>
          <a:p>
            <a:endParaRPr lang="en-US" sz="1000" dirty="0"/>
          </a:p>
          <a:p>
            <a:endParaRPr lang="en-US" sz="1000" dirty="0" smtClean="0"/>
          </a:p>
          <a:p>
            <a:r>
              <a:rPr lang="en-US" dirty="0" smtClean="0">
                <a:solidFill>
                  <a:srgbClr val="0000FF"/>
                </a:solidFill>
              </a:rPr>
              <a:t>Enabling emerging NVM technologies </a:t>
            </a:r>
          </a:p>
          <a:p>
            <a:pPr lvl="1"/>
            <a:r>
              <a:rPr lang="en-US" sz="1900" dirty="0" smtClean="0">
                <a:solidFill>
                  <a:srgbClr val="2C6123"/>
                </a:solidFill>
              </a:rPr>
              <a:t>Hybrid memory systems</a:t>
            </a:r>
            <a:r>
              <a:rPr lang="en-US" sz="1900" dirty="0">
                <a:solidFill>
                  <a:srgbClr val="2C6123"/>
                </a:solidFill>
              </a:rPr>
              <a:t> </a:t>
            </a:r>
            <a:endParaRPr lang="en-US" sz="1900" dirty="0" smtClean="0">
              <a:solidFill>
                <a:srgbClr val="2C6123"/>
              </a:solidFill>
            </a:endParaRPr>
          </a:p>
          <a:p>
            <a:pPr lvl="1"/>
            <a:r>
              <a:rPr lang="en-US" sz="1900" dirty="0" smtClean="0">
                <a:solidFill>
                  <a:srgbClr val="2C6123"/>
                </a:solidFill>
              </a:rPr>
              <a:t>Single-level memory and storage</a:t>
            </a:r>
          </a:p>
          <a:p>
            <a:pPr lvl="1"/>
            <a:r>
              <a:rPr lang="en-US" sz="1900" b="1" dirty="0">
                <a:solidFill>
                  <a:srgbClr val="2C6123"/>
                </a:solidFill>
              </a:rPr>
              <a:t>A lot of hope in hybrid memory systems and single-level stores</a:t>
            </a:r>
          </a:p>
          <a:p>
            <a:pPr marL="344345" lvl="1" indent="0">
              <a:buNone/>
            </a:pPr>
            <a:endParaRPr lang="en-US" sz="1000" dirty="0">
              <a:solidFill>
                <a:srgbClr val="2C6123"/>
              </a:solidFill>
            </a:endParaRPr>
          </a:p>
          <a:p>
            <a:pPr lvl="1"/>
            <a:endParaRPr lang="en-US" sz="1000" dirty="0" smtClean="0">
              <a:solidFill>
                <a:srgbClr val="2C6123"/>
              </a:solidFill>
            </a:endParaRPr>
          </a:p>
          <a:p>
            <a:pPr lvl="1"/>
            <a:endParaRPr lang="en-US" sz="1000" dirty="0">
              <a:solidFill>
                <a:srgbClr val="2C6123"/>
              </a:solidFill>
            </a:endParaRPr>
          </a:p>
          <a:p>
            <a:r>
              <a:rPr lang="en-US" dirty="0" smtClean="0">
                <a:solidFill>
                  <a:srgbClr val="0000FF"/>
                </a:solidFill>
              </a:rPr>
              <a:t>System-level memory/storage QoS</a:t>
            </a:r>
          </a:p>
          <a:p>
            <a:pPr lvl="1"/>
            <a:r>
              <a:rPr lang="en-US" sz="1900" b="1" dirty="0">
                <a:solidFill>
                  <a:srgbClr val="2C6123"/>
                </a:solidFill>
              </a:rPr>
              <a:t>A lot of hope in designing a predictable system</a:t>
            </a:r>
            <a:endParaRPr lang="en-US" sz="1900" dirty="0">
              <a:solidFill>
                <a:srgbClr val="0000FF"/>
              </a:solidFill>
            </a:endParaRPr>
          </a:p>
          <a:p>
            <a:pPr lvl="1"/>
            <a:endParaRPr lang="en-US" dirty="0">
              <a:solidFill>
                <a:srgbClr val="0000FF"/>
              </a:solidFill>
            </a:endParaRPr>
          </a:p>
          <a:p>
            <a:endParaRPr lang="en-US" sz="1600" dirty="0" smtClean="0">
              <a:solidFill>
                <a:srgbClr val="2C6123"/>
              </a:solidFill>
            </a:endParaRPr>
          </a:p>
          <a:p>
            <a:endParaRPr lang="en-US" sz="1600" dirty="0">
              <a:solidFill>
                <a:srgbClr val="2C6123"/>
              </a:solidFill>
            </a:endParaRPr>
          </a:p>
          <a:p>
            <a:endParaRPr lang="en-US" sz="1600" dirty="0" smtClean="0">
              <a:solidFill>
                <a:srgbClr val="2C6123"/>
              </a:solidFill>
            </a:endParaRPr>
          </a:p>
          <a:p>
            <a:pPr lvl="1"/>
            <a:endParaRPr lang="en-US" sz="1500"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37</a:t>
            </a:fld>
            <a:endParaRPr lang="en-US"/>
          </a:p>
        </p:txBody>
      </p:sp>
      <p:sp>
        <p:nvSpPr>
          <p:cNvPr id="5" name="Rectangle 4"/>
          <p:cNvSpPr/>
          <p:nvPr/>
        </p:nvSpPr>
        <p:spPr>
          <a:xfrm>
            <a:off x="899592" y="1604142"/>
            <a:ext cx="1944216"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7" name="Rectangle 6"/>
          <p:cNvSpPr/>
          <p:nvPr/>
        </p:nvSpPr>
        <p:spPr>
          <a:xfrm>
            <a:off x="899592" y="3465987"/>
            <a:ext cx="2736304"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8" name="Rectangle 7"/>
          <p:cNvSpPr/>
          <p:nvPr/>
        </p:nvSpPr>
        <p:spPr>
          <a:xfrm>
            <a:off x="899592" y="3836390"/>
            <a:ext cx="3672408"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4728964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solidFill>
                  <a:srgbClr val="0000FF"/>
                </a:solidFill>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38</a:t>
            </a:fld>
            <a:endParaRPr lang="en-US" sz="1600">
              <a:solidFill>
                <a:srgbClr val="000000"/>
              </a:solidFill>
              <a:latin typeface="Garamond" charset="0"/>
            </a:endParaRPr>
          </a:p>
        </p:txBody>
      </p:sp>
    </p:spTree>
    <p:extLst>
      <p:ext uri="{BB962C8B-B14F-4D97-AF65-F5344CB8AC3E}">
        <p14:creationId xmlns:p14="http://schemas.microsoft.com/office/powerpoint/2010/main" val="4264700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39</a:t>
            </a:fld>
            <a:endParaRPr lang="en-US" altLang="en-US"/>
          </a:p>
        </p:txBody>
      </p:sp>
      <p:sp>
        <p:nvSpPr>
          <p:cNvPr id="5" name="Rectangle 4"/>
          <p:cNvSpPr/>
          <p:nvPr/>
        </p:nvSpPr>
        <p:spPr>
          <a:xfrm>
            <a:off x="551882" y="1052735"/>
            <a:ext cx="3516062"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22588136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t>
            </a:r>
            <a:r>
              <a:rPr lang="en-US" dirty="0" smtClean="0">
                <a:solidFill>
                  <a:srgbClr val="FF0000"/>
                </a:solidFill>
                <a:latin typeface="Tahoma" charset="0"/>
                <a:ea typeface="ＭＳ Ｐゴシック" charset="0"/>
                <a:cs typeface="ＭＳ Ｐゴシック" charset="0"/>
              </a:rPr>
              <a:t>and memory controllers</a:t>
            </a:r>
            <a:r>
              <a:rPr lang="en-US" dirty="0" smtClean="0">
                <a:latin typeface="Tahoma" charset="0"/>
                <a:ea typeface="ＭＳ Ｐゴシック" charset="0"/>
                <a:cs typeface="ＭＳ Ｐゴシック" charset="0"/>
              </a:rPr>
              <a:t>, as we know them today, are </a:t>
            </a:r>
            <a:r>
              <a:rPr lang="en-US" dirty="0">
                <a:latin typeface="Tahoma" charset="0"/>
                <a:ea typeface="ＭＳ Ｐゴシック" charset="0"/>
                <a:cs typeface="ＭＳ Ｐゴシック" charset="0"/>
              </a:rPr>
              <a:t>(will be) </a:t>
            </a:r>
            <a:r>
              <a:rPr lang="en-US" dirty="0" smtClean="0">
                <a:solidFill>
                  <a:srgbClr val="FF0000"/>
                </a:solidFill>
                <a:latin typeface="Tahoma" charset="0"/>
                <a:ea typeface="ＭＳ Ｐゴシック" charset="0"/>
                <a:cs typeface="ＭＳ Ｐゴシック" charset="0"/>
              </a:rPr>
              <a:t>unlikely to </a:t>
            </a:r>
            <a:r>
              <a:rPr lang="en-US" dirty="0">
                <a:solidFill>
                  <a:srgbClr val="FF0000"/>
                </a:solidFill>
                <a:latin typeface="Tahoma" charset="0"/>
                <a:ea typeface="ＭＳ Ｐゴシック" charset="0"/>
                <a:cs typeface="ＭＳ Ｐゴシック" charset="0"/>
              </a:rPr>
              <a:t>satisfy </a:t>
            </a:r>
            <a:r>
              <a:rPr lang="en-US" dirty="0" smtClean="0">
                <a:solidFill>
                  <a:srgbClr val="FF0000"/>
                </a:solidFill>
                <a:latin typeface="Tahoma" charset="0"/>
                <a:ea typeface="ＭＳ Ｐゴシック" charset="0"/>
                <a:cs typeface="ＭＳ Ｐゴシック" charset="0"/>
              </a:rPr>
              <a:t>all requirements</a:t>
            </a:r>
            <a:endParaRPr lang="en-US" dirty="0">
              <a:solidFill>
                <a:srgbClr val="FF0000"/>
              </a:solidFill>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smtClean="0">
                <a:solidFill>
                  <a:srgbClr val="FF0000"/>
                </a:solidFill>
                <a:latin typeface="Tahoma" charset="0"/>
                <a:ea typeface="ＭＳ Ｐゴシック" charset="0"/>
              </a:rPr>
              <a:t>enable </a:t>
            </a:r>
            <a:r>
              <a:rPr lang="en-US" dirty="0">
                <a:solidFill>
                  <a:srgbClr val="FF0000"/>
                </a:solidFill>
                <a:latin typeface="Tahoma" charset="0"/>
                <a:ea typeface="ＭＳ Ｐゴシック" charset="0"/>
              </a:rPr>
              <a:t>new </a:t>
            </a:r>
            <a:r>
              <a:rPr lang="en-US" dirty="0" smtClean="0">
                <a:solidFill>
                  <a:srgbClr val="FF0000"/>
                </a:solidFill>
                <a:latin typeface="Tahoma" charset="0"/>
                <a:ea typeface="ＭＳ Ｐゴシック" charset="0"/>
              </a:rPr>
              <a:t>opportunities</a:t>
            </a:r>
            <a:r>
              <a:rPr lang="en-US" dirty="0" smtClean="0">
                <a:latin typeface="Tahoma" charset="0"/>
                <a:ea typeface="ＭＳ Ｐゴシック" charset="0"/>
              </a:rPr>
              <a:t>: </a:t>
            </a:r>
            <a:r>
              <a:rPr lang="en-US" dirty="0" err="1" smtClean="0">
                <a:latin typeface="Tahoma" charset="0"/>
                <a:ea typeface="ＭＳ Ｐゴシック" charset="0"/>
              </a:rPr>
              <a:t>memory+storage</a:t>
            </a:r>
            <a:r>
              <a:rPr lang="en-US" dirty="0" smtClean="0">
                <a:latin typeface="Tahoma" charset="0"/>
                <a:ea typeface="ＭＳ Ｐゴシック" charset="0"/>
              </a:rPr>
              <a:t> merging</a:t>
            </a:r>
            <a:endParaRPr lang="en-US" dirty="0">
              <a:latin typeface="Tahoma" charset="0"/>
              <a:ea typeface="ＭＳ Ｐゴシック" charset="0"/>
            </a:endParaRP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a:t>
            </a:r>
            <a:r>
              <a:rPr lang="en-US" dirty="0" smtClean="0">
                <a:solidFill>
                  <a:srgbClr val="0000FF"/>
                </a:solidFill>
                <a:latin typeface="Tahoma" charset="0"/>
                <a:ea typeface="ＭＳ Ｐゴシック" charset="0"/>
                <a:cs typeface="ＭＳ Ｐゴシック" charset="0"/>
              </a:rPr>
              <a:t>system</a:t>
            </a:r>
          </a:p>
          <a:p>
            <a:pPr lvl="1"/>
            <a:r>
              <a:rPr lang="en-US" dirty="0" smtClean="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a:t>
            </a:r>
            <a:r>
              <a:rPr lang="en-US" dirty="0" smtClean="0">
                <a:solidFill>
                  <a:srgbClr val="0000FF"/>
                </a:solidFill>
                <a:latin typeface="Tahoma" charset="0"/>
                <a:ea typeface="ＭＳ Ｐゴシック" charset="0"/>
                <a:cs typeface="ＭＳ Ｐゴシック" charset="0"/>
              </a:rPr>
              <a:t>requirements</a:t>
            </a:r>
            <a:endParaRPr lang="en-US" dirty="0">
              <a:solidFill>
                <a:srgbClr val="0000FF"/>
              </a:solidFill>
              <a:latin typeface="Tahoma" charset="0"/>
              <a:ea typeface="ＭＳ Ｐゴシック" charset="0"/>
              <a:cs typeface="ＭＳ Ｐゴシック" charset="0"/>
            </a:endParaRPr>
          </a:p>
          <a:p>
            <a:pPr lvl="1"/>
            <a:endParaRPr lang="en-US" dirty="0" smtClean="0">
              <a:solidFill>
                <a:srgbClr val="0000FF"/>
              </a:solidFill>
              <a:latin typeface="Tahoma" charset="0"/>
              <a:ea typeface="ＭＳ Ｐゴシック" charset="0"/>
              <a:cs typeface="ＭＳ Ｐゴシック" charset="0"/>
            </a:endParaRPr>
          </a:p>
          <a:p>
            <a:pPr marL="344487" lvl="1" indent="0">
              <a:buNone/>
            </a:pPr>
            <a:endParaRPr lang="en-US" dirty="0" smtClean="0">
              <a:solidFill>
                <a:srgbClr val="0000FF"/>
              </a:solidFill>
              <a:latin typeface="Tahoma" charset="0"/>
              <a:ea typeface="ＭＳ Ｐゴシック" charset="0"/>
              <a:cs typeface="ＭＳ Ｐゴシック" charset="0"/>
            </a:endParaRPr>
          </a:p>
          <a:p>
            <a:pPr lvl="1"/>
            <a:endParaRPr lang="en-US" dirty="0" smtClean="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4</a:t>
            </a:fld>
            <a:endParaRPr lang="en-US" sz="1600">
              <a:solidFill>
                <a:srgbClr val="000000"/>
              </a:solidFill>
              <a:latin typeface="Garamond" charset="0"/>
            </a:endParaRPr>
          </a:p>
        </p:txBody>
      </p:sp>
    </p:spTree>
    <p:extLst>
      <p:ext uri="{BB962C8B-B14F-4D97-AF65-F5344CB8AC3E}">
        <p14:creationId xmlns:p14="http://schemas.microsoft.com/office/powerpoint/2010/main" val="18188777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sz="4000" dirty="0" smtClean="0">
                <a:solidFill>
                  <a:srgbClr val="1A5712"/>
                </a:solidFill>
                <a:latin typeface="Garamond"/>
                <a:cs typeface="Garamond"/>
              </a:rPr>
              <a:t>Today’s Memory: Bulk Data Copy</a:t>
            </a:r>
            <a:endParaRPr lang="en-US" sz="4000" dirty="0">
              <a:solidFill>
                <a:srgbClr val="1A5712"/>
              </a:solidFill>
              <a:latin typeface="Garamond"/>
              <a:cs typeface="Garamond"/>
            </a:endParaRP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Memory</a:t>
            </a: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b="1" dirty="0" smtClean="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smtClean="0">
                <a:solidFill>
                  <a:srgbClr val="C00000"/>
                </a:solidFill>
                <a:latin typeface="Calibri"/>
              </a:rPr>
              <a:t>1) High latency</a:t>
            </a:r>
            <a:endParaRPr lang="en-US" sz="2400" dirty="0">
              <a:solidFill>
                <a:srgbClr val="C00000"/>
              </a:solidFill>
              <a:latin typeface="Calibri"/>
            </a:endParaRP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latin typeface="Calibri"/>
              </a:rPr>
              <a:t>2</a:t>
            </a:r>
            <a:r>
              <a:rPr lang="en-US" sz="2400" dirty="0" smtClean="0">
                <a:solidFill>
                  <a:srgbClr val="C00000"/>
                </a:solidFill>
                <a:latin typeface="Calibri"/>
              </a:rPr>
              <a:t>) High bandwidth utilization</a:t>
            </a:r>
            <a:endParaRPr lang="en-US" sz="2400" dirty="0">
              <a:solidFill>
                <a:srgbClr val="C00000"/>
              </a:solidFill>
              <a:latin typeface="Calibri"/>
            </a:endParaRP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669320" cy="461665"/>
          </a:xfrm>
          <a:prstGeom prst="rect">
            <a:avLst/>
          </a:prstGeom>
          <a:noFill/>
        </p:spPr>
        <p:txBody>
          <a:bodyPr wrap="none" rtlCol="0">
            <a:spAutoFit/>
          </a:bodyPr>
          <a:lstStyle/>
          <a:p>
            <a:r>
              <a:rPr lang="en-US" sz="2400" dirty="0" smtClean="0">
                <a:solidFill>
                  <a:srgbClr val="C00000"/>
                </a:solidFill>
                <a:latin typeface="Calibri"/>
              </a:rPr>
              <a:t>3) Cache pollution</a:t>
            </a:r>
            <a:endParaRPr lang="en-US" sz="2400" dirty="0">
              <a:solidFill>
                <a:srgbClr val="C00000"/>
              </a:solidFill>
              <a:latin typeface="Calibri"/>
            </a:endParaRPr>
          </a:p>
        </p:txBody>
      </p:sp>
      <p:cxnSp>
        <p:nvCxnSpPr>
          <p:cNvPr id="35" name="Curved Connector 48"/>
          <p:cNvCxnSpPr>
            <a:stCxn id="34" idx="3"/>
            <a:endCxn id="21" idx="0"/>
          </p:cNvCxnSpPr>
          <p:nvPr/>
        </p:nvCxnSpPr>
        <p:spPr bwMode="auto">
          <a:xfrm flipH="1">
            <a:off x="2031232" y="2092649"/>
            <a:ext cx="1017012" cy="1105497"/>
          </a:xfrm>
          <a:prstGeom prst="curvedConnector4">
            <a:avLst>
              <a:gd name="adj1" fmla="val -22478"/>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latin typeface="Calibri"/>
              </a:rPr>
              <a:t>4</a:t>
            </a:r>
            <a:r>
              <a:rPr lang="en-US" sz="2400" dirty="0" smtClean="0">
                <a:solidFill>
                  <a:srgbClr val="C00000"/>
                </a:solidFill>
                <a:latin typeface="Calibri"/>
              </a:rPr>
              <a:t>) Unwanted data movement</a:t>
            </a:r>
            <a:endParaRPr lang="en-US" sz="2400" dirty="0">
              <a:solidFill>
                <a:srgbClr val="C00000"/>
              </a:solidFill>
              <a:latin typeface="Calibri"/>
            </a:endParaRP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40</a:t>
            </a:fld>
            <a:endParaRPr lang="en-US">
              <a:solidFill>
                <a:prstClr val="black">
                  <a:tint val="75000"/>
                </a:prstClr>
              </a:solidFill>
              <a:latin typeface="Calibri"/>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smtClean="0">
                <a:solidFill>
                  <a:srgbClr val="FF0000"/>
                </a:solidFill>
                <a:latin typeface="Calibri"/>
              </a:rPr>
              <a:t>1046ns, 3.6uJ    (for 4KB page copy via DMA)</a:t>
            </a:r>
            <a:endParaRPr lang="en-US" sz="3200" dirty="0">
              <a:solidFill>
                <a:srgbClr val="FF0000"/>
              </a:solidFill>
              <a:latin typeface="Calibri"/>
            </a:endParaRPr>
          </a:p>
        </p:txBody>
      </p:sp>
    </p:spTree>
    <p:extLst>
      <p:ext uri="{BB962C8B-B14F-4D97-AF65-F5344CB8AC3E}">
        <p14:creationId xmlns:p14="http://schemas.microsoft.com/office/powerpoint/2010/main" val="2254950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sz="4000" dirty="0" smtClean="0">
                <a:solidFill>
                  <a:srgbClr val="1A5712"/>
                </a:solidFill>
                <a:latin typeface="Garamond"/>
                <a:cs typeface="Garamond"/>
              </a:rPr>
              <a:t>Future: </a:t>
            </a:r>
            <a:r>
              <a:rPr lang="en-US" sz="4000" dirty="0" err="1" smtClean="0">
                <a:solidFill>
                  <a:srgbClr val="1A5712"/>
                </a:solidFill>
                <a:latin typeface="Garamond"/>
                <a:cs typeface="Garamond"/>
              </a:rPr>
              <a:t>RowClone</a:t>
            </a:r>
            <a:r>
              <a:rPr lang="en-US" sz="4000" dirty="0" smtClean="0">
                <a:solidFill>
                  <a:srgbClr val="1A5712"/>
                </a:solidFill>
                <a:latin typeface="Garamond"/>
                <a:cs typeface="Garamond"/>
              </a:rPr>
              <a:t> (In-Memory Copy)</a:t>
            </a:r>
            <a:endParaRPr lang="en-US" sz="4000" dirty="0">
              <a:solidFill>
                <a:srgbClr val="1A5712"/>
              </a:solidFill>
              <a:latin typeface="Garamond"/>
              <a:cs typeface="Garamond"/>
            </a:endParaRP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Memory</a:t>
            </a: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b="1" dirty="0" smtClean="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smtClean="0">
                <a:solidFill>
                  <a:srgbClr val="003399"/>
                </a:solidFill>
                <a:latin typeface="Calibri"/>
              </a:rPr>
              <a:t>1) Low latency</a:t>
            </a:r>
            <a:endParaRPr lang="en-US" sz="2400" dirty="0">
              <a:solidFill>
                <a:srgbClr val="003399"/>
              </a:solidFill>
              <a:latin typeface="Calibri"/>
            </a:endParaRP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latin typeface="Calibri"/>
              </a:rPr>
              <a:t>2</a:t>
            </a:r>
            <a:r>
              <a:rPr lang="en-US" sz="2400" dirty="0" smtClean="0">
                <a:solidFill>
                  <a:srgbClr val="003399"/>
                </a:solidFill>
                <a:latin typeface="Calibri"/>
              </a:rPr>
              <a:t>) Low bandwidth utilization</a:t>
            </a:r>
            <a:endParaRPr lang="en-US" sz="2400" dirty="0">
              <a:solidFill>
                <a:srgbClr val="003399"/>
              </a:solidFill>
              <a:latin typeface="Calibri"/>
            </a:endParaRP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smtClean="0">
                <a:solidFill>
                  <a:srgbClr val="003399"/>
                </a:solidFill>
                <a:latin typeface="Calibri"/>
              </a:rPr>
              <a:t>3) No cache pollution</a:t>
            </a:r>
            <a:endParaRPr lang="en-US" sz="2400" dirty="0">
              <a:solidFill>
                <a:srgbClr val="003399"/>
              </a:solidFill>
              <a:latin typeface="Calibri"/>
            </a:endParaRP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smtClean="0">
                <a:solidFill>
                  <a:srgbClr val="003399"/>
                </a:solidFill>
                <a:latin typeface="Calibri"/>
              </a:rPr>
              <a:t>4) No unwanted data movement</a:t>
            </a:r>
            <a:endParaRPr lang="en-US" sz="2400" dirty="0">
              <a:solidFill>
                <a:srgbClr val="003399"/>
              </a:solidFill>
              <a:latin typeface="Calibri"/>
            </a:endParaRP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41</a:t>
            </a:fld>
            <a:endParaRPr lang="en-US">
              <a:solidFill>
                <a:prstClr val="black">
                  <a:tint val="75000"/>
                </a:prstClr>
              </a:solidFill>
              <a:latin typeface="Calibri"/>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smtClean="0">
                <a:solidFill>
                  <a:srgbClr val="FF0000"/>
                </a:solidFill>
                <a:latin typeface="Calibri"/>
              </a:rPr>
              <a:t>1046ns, 3.6uJ</a:t>
            </a:r>
            <a:endParaRPr lang="en-US" sz="3200" dirty="0">
              <a:solidFill>
                <a:srgbClr val="FF0000"/>
              </a:solidFill>
              <a:latin typeface="Calibri"/>
            </a:endParaRPr>
          </a:p>
        </p:txBody>
      </p:sp>
      <p:sp>
        <p:nvSpPr>
          <p:cNvPr id="30" name="TextBox 29"/>
          <p:cNvSpPr txBox="1"/>
          <p:nvPr/>
        </p:nvSpPr>
        <p:spPr>
          <a:xfrm>
            <a:off x="395536" y="6093296"/>
            <a:ext cx="2245927" cy="584776"/>
          </a:xfrm>
          <a:prstGeom prst="rect">
            <a:avLst/>
          </a:prstGeom>
          <a:noFill/>
        </p:spPr>
        <p:txBody>
          <a:bodyPr wrap="none" rtlCol="0">
            <a:spAutoFit/>
          </a:bodyPr>
          <a:lstStyle/>
          <a:p>
            <a:r>
              <a:rPr lang="en-US" sz="3200" dirty="0" smtClean="0">
                <a:solidFill>
                  <a:srgbClr val="008000"/>
                </a:solidFill>
                <a:latin typeface="Calibri"/>
              </a:rPr>
              <a:t>90ns, 0.04uJ</a:t>
            </a:r>
            <a:endParaRPr lang="en-US" sz="3200" dirty="0">
              <a:solidFill>
                <a:srgbClr val="008000"/>
              </a:solidFill>
              <a:latin typeface="Calibri"/>
            </a:endParaRPr>
          </a:p>
        </p:txBody>
      </p:sp>
    </p:spTree>
    <p:extLst>
      <p:ext uri="{BB962C8B-B14F-4D97-AF65-F5344CB8AC3E}">
        <p14:creationId xmlns:p14="http://schemas.microsoft.com/office/powerpoint/2010/main" val="1964485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29"/>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29" grpId="1"/>
      <p:bldP spid="3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40" name="Group 32"/>
          <p:cNvGrpSpPr>
            <a:grpSpLocks/>
          </p:cNvGrpSpPr>
          <p:nvPr/>
        </p:nvGrpSpPr>
        <p:grpSpPr bwMode="auto">
          <a:xfrm>
            <a:off x="1784350" y="5017294"/>
            <a:ext cx="4400550" cy="260350"/>
            <a:chOff x="0" y="0"/>
            <a:chExt cx="5544" cy="328"/>
          </a:xfrm>
        </p:grpSpPr>
        <p:sp>
          <p:nvSpPr>
            <p:cNvPr id="17409" name="Line 1"/>
            <p:cNvSpPr>
              <a:spLocks noChangeShapeType="1"/>
            </p:cNvSpPr>
            <p:nvPr/>
          </p:nvSpPr>
          <p:spPr bwMode="auto">
            <a:xfrm>
              <a:off x="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0" name="Line 2"/>
            <p:cNvSpPr>
              <a:spLocks noChangeShapeType="1"/>
            </p:cNvSpPr>
            <p:nvPr/>
          </p:nvSpPr>
          <p:spPr bwMode="auto">
            <a:xfrm>
              <a:off x="18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1" name="Line 3"/>
            <p:cNvSpPr>
              <a:spLocks noChangeShapeType="1"/>
            </p:cNvSpPr>
            <p:nvPr/>
          </p:nvSpPr>
          <p:spPr bwMode="auto">
            <a:xfrm>
              <a:off x="36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2" name="Line 4"/>
            <p:cNvSpPr>
              <a:spLocks noChangeShapeType="1"/>
            </p:cNvSpPr>
            <p:nvPr/>
          </p:nvSpPr>
          <p:spPr bwMode="auto">
            <a:xfrm>
              <a:off x="55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3" name="Line 5"/>
            <p:cNvSpPr>
              <a:spLocks noChangeShapeType="1"/>
            </p:cNvSpPr>
            <p:nvPr/>
          </p:nvSpPr>
          <p:spPr bwMode="auto">
            <a:xfrm>
              <a:off x="73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4" name="Line 6"/>
            <p:cNvSpPr>
              <a:spLocks noChangeShapeType="1"/>
            </p:cNvSpPr>
            <p:nvPr/>
          </p:nvSpPr>
          <p:spPr bwMode="auto">
            <a:xfrm>
              <a:off x="92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5" name="Line 7"/>
            <p:cNvSpPr>
              <a:spLocks noChangeShapeType="1"/>
            </p:cNvSpPr>
            <p:nvPr/>
          </p:nvSpPr>
          <p:spPr bwMode="auto">
            <a:xfrm>
              <a:off x="1108"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6" name="Line 8"/>
            <p:cNvSpPr>
              <a:spLocks noChangeShapeType="1"/>
            </p:cNvSpPr>
            <p:nvPr/>
          </p:nvSpPr>
          <p:spPr bwMode="auto">
            <a:xfrm>
              <a:off x="129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7" name="Line 9"/>
            <p:cNvSpPr>
              <a:spLocks noChangeShapeType="1"/>
            </p:cNvSpPr>
            <p:nvPr/>
          </p:nvSpPr>
          <p:spPr bwMode="auto">
            <a:xfrm>
              <a:off x="1478"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8" name="Line 10"/>
            <p:cNvSpPr>
              <a:spLocks noChangeShapeType="1"/>
            </p:cNvSpPr>
            <p:nvPr/>
          </p:nvSpPr>
          <p:spPr bwMode="auto">
            <a:xfrm>
              <a:off x="166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9" name="Line 11"/>
            <p:cNvSpPr>
              <a:spLocks noChangeShapeType="1"/>
            </p:cNvSpPr>
            <p:nvPr/>
          </p:nvSpPr>
          <p:spPr bwMode="auto">
            <a:xfrm>
              <a:off x="184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0" name="Line 12"/>
            <p:cNvSpPr>
              <a:spLocks noChangeShapeType="1"/>
            </p:cNvSpPr>
            <p:nvPr/>
          </p:nvSpPr>
          <p:spPr bwMode="auto">
            <a:xfrm>
              <a:off x="2032"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1" name="Line 13"/>
            <p:cNvSpPr>
              <a:spLocks noChangeShapeType="1"/>
            </p:cNvSpPr>
            <p:nvPr/>
          </p:nvSpPr>
          <p:spPr bwMode="auto">
            <a:xfrm>
              <a:off x="221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2" name="Line 14"/>
            <p:cNvSpPr>
              <a:spLocks noChangeShapeType="1"/>
            </p:cNvSpPr>
            <p:nvPr/>
          </p:nvSpPr>
          <p:spPr bwMode="auto">
            <a:xfrm>
              <a:off x="2402"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3" name="Line 15"/>
            <p:cNvSpPr>
              <a:spLocks noChangeShapeType="1"/>
            </p:cNvSpPr>
            <p:nvPr/>
          </p:nvSpPr>
          <p:spPr bwMode="auto">
            <a:xfrm>
              <a:off x="258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4" name="Line 16"/>
            <p:cNvSpPr>
              <a:spLocks noChangeShapeType="1"/>
            </p:cNvSpPr>
            <p:nvPr/>
          </p:nvSpPr>
          <p:spPr bwMode="auto">
            <a:xfrm>
              <a:off x="277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5" name="Line 17"/>
            <p:cNvSpPr>
              <a:spLocks noChangeShapeType="1"/>
            </p:cNvSpPr>
            <p:nvPr/>
          </p:nvSpPr>
          <p:spPr bwMode="auto">
            <a:xfrm>
              <a:off x="2956"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6" name="Line 18"/>
            <p:cNvSpPr>
              <a:spLocks noChangeShapeType="1"/>
            </p:cNvSpPr>
            <p:nvPr/>
          </p:nvSpPr>
          <p:spPr bwMode="auto">
            <a:xfrm>
              <a:off x="314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7" name="Line 19"/>
            <p:cNvSpPr>
              <a:spLocks noChangeShapeType="1"/>
            </p:cNvSpPr>
            <p:nvPr/>
          </p:nvSpPr>
          <p:spPr bwMode="auto">
            <a:xfrm>
              <a:off x="3326"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8" name="Line 20"/>
            <p:cNvSpPr>
              <a:spLocks noChangeShapeType="1"/>
            </p:cNvSpPr>
            <p:nvPr/>
          </p:nvSpPr>
          <p:spPr bwMode="auto">
            <a:xfrm>
              <a:off x="351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9" name="Line 21"/>
            <p:cNvSpPr>
              <a:spLocks noChangeShapeType="1"/>
            </p:cNvSpPr>
            <p:nvPr/>
          </p:nvSpPr>
          <p:spPr bwMode="auto">
            <a:xfrm>
              <a:off x="369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0" name="Line 22"/>
            <p:cNvSpPr>
              <a:spLocks noChangeShapeType="1"/>
            </p:cNvSpPr>
            <p:nvPr/>
          </p:nvSpPr>
          <p:spPr bwMode="auto">
            <a:xfrm>
              <a:off x="388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1" name="Line 23"/>
            <p:cNvSpPr>
              <a:spLocks noChangeShapeType="1"/>
            </p:cNvSpPr>
            <p:nvPr/>
          </p:nvSpPr>
          <p:spPr bwMode="auto">
            <a:xfrm>
              <a:off x="406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2" name="Line 24"/>
            <p:cNvSpPr>
              <a:spLocks noChangeShapeType="1"/>
            </p:cNvSpPr>
            <p:nvPr/>
          </p:nvSpPr>
          <p:spPr bwMode="auto">
            <a:xfrm>
              <a:off x="425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3" name="Line 25"/>
            <p:cNvSpPr>
              <a:spLocks noChangeShapeType="1"/>
            </p:cNvSpPr>
            <p:nvPr/>
          </p:nvSpPr>
          <p:spPr bwMode="auto">
            <a:xfrm>
              <a:off x="443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4" name="Line 26"/>
            <p:cNvSpPr>
              <a:spLocks noChangeShapeType="1"/>
            </p:cNvSpPr>
            <p:nvPr/>
          </p:nvSpPr>
          <p:spPr bwMode="auto">
            <a:xfrm>
              <a:off x="461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5" name="Line 27"/>
            <p:cNvSpPr>
              <a:spLocks noChangeShapeType="1"/>
            </p:cNvSpPr>
            <p:nvPr/>
          </p:nvSpPr>
          <p:spPr bwMode="auto">
            <a:xfrm>
              <a:off x="480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6" name="Line 28"/>
            <p:cNvSpPr>
              <a:spLocks noChangeShapeType="1"/>
            </p:cNvSpPr>
            <p:nvPr/>
          </p:nvSpPr>
          <p:spPr bwMode="auto">
            <a:xfrm>
              <a:off x="498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7" name="Line 29"/>
            <p:cNvSpPr>
              <a:spLocks noChangeShapeType="1"/>
            </p:cNvSpPr>
            <p:nvPr/>
          </p:nvSpPr>
          <p:spPr bwMode="auto">
            <a:xfrm>
              <a:off x="517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8" name="Line 30"/>
            <p:cNvSpPr>
              <a:spLocks noChangeShapeType="1"/>
            </p:cNvSpPr>
            <p:nvPr/>
          </p:nvSpPr>
          <p:spPr bwMode="auto">
            <a:xfrm>
              <a:off x="535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9" name="Line 31"/>
            <p:cNvSpPr>
              <a:spLocks noChangeShapeType="1"/>
            </p:cNvSpPr>
            <p:nvPr/>
          </p:nvSpPr>
          <p:spPr bwMode="auto">
            <a:xfrm>
              <a:off x="554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441" name="Rectangle 33"/>
          <p:cNvSpPr>
            <a:spLocks/>
          </p:cNvSpPr>
          <p:nvPr/>
        </p:nvSpPr>
        <p:spPr bwMode="auto">
          <a:xfrm>
            <a:off x="1714500" y="2082800"/>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2" name="Rectangle 34"/>
          <p:cNvSpPr>
            <a:spLocks/>
          </p:cNvSpPr>
          <p:nvPr/>
        </p:nvSpPr>
        <p:spPr bwMode="auto">
          <a:xfrm>
            <a:off x="2895600" y="2089150"/>
            <a:ext cx="1168400" cy="165100"/>
          </a:xfrm>
          <a:prstGeom prst="rect">
            <a:avLst/>
          </a:prstGeom>
          <a:solidFill>
            <a:srgbClr val="FF2712"/>
          </a:solidFill>
          <a:ln>
            <a:noFill/>
          </a:ln>
          <a:extLst>
            <a:ext uri="{91240B29-F687-4f45-9708-019B960494DF}">
              <a14:hiddenLine xmlns:a14="http://schemas.microsoft.com/office/drawing/2010/main" w="25400" cap="flat">
                <a:solidFill>
                  <a:srgbClr val="FD9A00"/>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3" name="Rectangle 35"/>
          <p:cNvSpPr>
            <a:spLocks noGrp="1" noChangeArrowheads="1"/>
          </p:cNvSpPr>
          <p:nvPr>
            <p:ph type="title"/>
          </p:nvPr>
        </p:nvSpPr>
        <p:spPr>
          <a:xfrm>
            <a:off x="419100" y="196850"/>
            <a:ext cx="8617396" cy="558800"/>
          </a:xfrm>
          <a:ln/>
        </p:spPr>
        <p:txBody>
          <a:bodyPr/>
          <a:lstStyle/>
          <a:p>
            <a:r>
              <a:rPr lang="en-US" sz="4000" dirty="0">
                <a:solidFill>
                  <a:srgbClr val="1A5712"/>
                </a:solidFill>
                <a:latin typeface="Garamond"/>
                <a:cs typeface="Garamond"/>
              </a:rPr>
              <a:t>DRAM S</a:t>
            </a:r>
            <a:r>
              <a:rPr lang="en-US" sz="4000" dirty="0" smtClean="0">
                <a:solidFill>
                  <a:srgbClr val="1A5712"/>
                </a:solidFill>
                <a:latin typeface="Garamond"/>
                <a:cs typeface="Garamond"/>
              </a:rPr>
              <a:t>ubarray </a:t>
            </a:r>
            <a:r>
              <a:rPr lang="en-US" sz="4000" dirty="0">
                <a:solidFill>
                  <a:srgbClr val="1A5712"/>
                </a:solidFill>
                <a:latin typeface="Garamond"/>
                <a:cs typeface="Garamond"/>
              </a:rPr>
              <a:t>O</a:t>
            </a:r>
            <a:r>
              <a:rPr lang="en-US" sz="4000" dirty="0" smtClean="0">
                <a:solidFill>
                  <a:srgbClr val="1A5712"/>
                </a:solidFill>
                <a:latin typeface="Garamond"/>
                <a:cs typeface="Garamond"/>
              </a:rPr>
              <a:t>peration (</a:t>
            </a:r>
            <a:r>
              <a:rPr lang="en-US" sz="4000" dirty="0">
                <a:solidFill>
                  <a:srgbClr val="1A5712"/>
                </a:solidFill>
                <a:latin typeface="Garamond"/>
                <a:cs typeface="Garamond"/>
              </a:rPr>
              <a:t>load one byte)</a:t>
            </a:r>
          </a:p>
        </p:txBody>
      </p:sp>
      <p:grpSp>
        <p:nvGrpSpPr>
          <p:cNvPr id="17468" name="Group 60"/>
          <p:cNvGrpSpPr>
            <a:grpSpLocks/>
          </p:cNvGrpSpPr>
          <p:nvPr/>
        </p:nvGrpSpPr>
        <p:grpSpPr bwMode="auto">
          <a:xfrm>
            <a:off x="1695450" y="1662907"/>
            <a:ext cx="4574382" cy="3359944"/>
            <a:chOff x="0" y="0"/>
            <a:chExt cx="5763" cy="4232"/>
          </a:xfrm>
        </p:grpSpPr>
        <p:sp>
          <p:nvSpPr>
            <p:cNvPr id="17444" name="Line 36"/>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5" name="Line 37"/>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6" name="Line 38"/>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7" name="Line 39"/>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8" name="Line 40"/>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9" name="Line 41"/>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0" name="Line 42"/>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1" name="Line 43"/>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2" name="Line 44"/>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3" name="Line 45"/>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4" name="Line 46"/>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5" name="Line 47"/>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6" name="Line 48"/>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7" name="Line 49"/>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8" name="Line 50"/>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9" name="Line 51"/>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0" name="Line 52"/>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1" name="Line 53"/>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2" name="Line 54"/>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3" name="Line 55"/>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4" name="Line 56"/>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5" name="Line 57"/>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6" name="Line 58"/>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7" name="Line 59"/>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grpSp>
        <p:nvGrpSpPr>
          <p:cNvPr id="17501" name="Group 93"/>
          <p:cNvGrpSpPr>
            <a:grpSpLocks/>
          </p:cNvGrpSpPr>
          <p:nvPr/>
        </p:nvGrpSpPr>
        <p:grpSpPr bwMode="auto">
          <a:xfrm>
            <a:off x="1706563" y="1658938"/>
            <a:ext cx="4559300" cy="3371850"/>
            <a:chOff x="0" y="0"/>
            <a:chExt cx="5744" cy="4248"/>
          </a:xfrm>
        </p:grpSpPr>
        <p:sp>
          <p:nvSpPr>
            <p:cNvPr id="17469" name="Line 61"/>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0" name="Line 62"/>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1" name="Line 63"/>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2" name="Line 64"/>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3" name="Line 65"/>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4" name="Line 66"/>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5" name="Line 67"/>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6" name="Line 68"/>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7" name="Line 69"/>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8" name="Line 70"/>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9" name="Line 71"/>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0" name="Line 72"/>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1" name="Line 73"/>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2" name="Line 74"/>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3" name="Line 75"/>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4" name="Line 76"/>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5" name="Line 77"/>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6" name="Line 78"/>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7" name="Line 79"/>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8" name="Line 80"/>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9" name="Line 81"/>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0" name="Line 82"/>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1" name="Line 83"/>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2" name="Line 84"/>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3" name="Line 85"/>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4" name="Line 86"/>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5" name="Line 87"/>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6" name="Line 88"/>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7" name="Line 89"/>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8" name="Line 90"/>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9" name="Line 91"/>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0" name="Line 92"/>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02" name="Rectangle 94"/>
          <p:cNvSpPr>
            <a:spLocks/>
          </p:cNvSpPr>
          <p:nvPr/>
        </p:nvSpPr>
        <p:spPr bwMode="auto">
          <a:xfrm>
            <a:off x="6503988" y="5227250"/>
            <a:ext cx="1414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Row Buffer </a:t>
            </a:r>
            <a:r>
              <a:rPr lang="en-US" dirty="0" smtClean="0">
                <a:solidFill>
                  <a:srgbClr val="000000"/>
                </a:solidFill>
                <a:latin typeface="Myriad Pro Bold Cond" charset="0"/>
                <a:ea typeface="ＭＳ Ｐゴシック" charset="0"/>
                <a:cs typeface="Myriad Pro Bold Cond" charset="0"/>
                <a:sym typeface="Myriad Pro Bold Cond" charset="0"/>
              </a:rPr>
              <a:t>(8 </a:t>
            </a:r>
            <a:r>
              <a:rPr lang="en-US" dirty="0">
                <a:solidFill>
                  <a:srgbClr val="000000"/>
                </a:solidFill>
                <a:latin typeface="Myriad Pro Bold Cond" charset="0"/>
                <a:ea typeface="ＭＳ Ｐゴシック" charset="0"/>
                <a:cs typeface="Myriad Pro Bold Cond" charset="0"/>
                <a:sym typeface="Myriad Pro Bold Cond" charset="0"/>
              </a:rPr>
              <a:t>Kbits)</a:t>
            </a:r>
          </a:p>
        </p:txBody>
      </p:sp>
      <p:sp>
        <p:nvSpPr>
          <p:cNvPr id="17503" name="Line 95"/>
          <p:cNvSpPr>
            <a:spLocks noChangeShapeType="1"/>
          </p:cNvSpPr>
          <p:nvPr/>
        </p:nvSpPr>
        <p:spPr bwMode="auto">
          <a:xfrm rot="10800000" flipH="1">
            <a:off x="431800" y="6330157"/>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7506" name="Group 98"/>
          <p:cNvGrpSpPr>
            <a:grpSpLocks/>
          </p:cNvGrpSpPr>
          <p:nvPr/>
        </p:nvGrpSpPr>
        <p:grpSpPr bwMode="auto">
          <a:xfrm>
            <a:off x="1701800" y="5283200"/>
            <a:ext cx="4552950" cy="177800"/>
            <a:chOff x="0" y="0"/>
            <a:chExt cx="5736" cy="224"/>
          </a:xfrm>
        </p:grpSpPr>
        <p:sp>
          <p:nvSpPr>
            <p:cNvPr id="17504" name="Rectangle 96"/>
            <p:cNvSpPr>
              <a:spLocks/>
            </p:cNvSpPr>
            <p:nvPr/>
          </p:nvSpPr>
          <p:spPr bwMode="auto">
            <a:xfrm>
              <a:off x="0" y="0"/>
              <a:ext cx="5736" cy="224"/>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5" name="Rectangle 97"/>
            <p:cNvSpPr>
              <a:spLocks/>
            </p:cNvSpPr>
            <p:nvPr/>
          </p:nvSpPr>
          <p:spPr bwMode="auto">
            <a:xfrm>
              <a:off x="1488" y="0"/>
              <a:ext cx="1472" cy="216"/>
            </a:xfrm>
            <a:prstGeom prst="rect">
              <a:avLst/>
            </a:prstGeom>
            <a:solidFill>
              <a:srgbClr val="FF2712"/>
            </a:solidFill>
            <a:ln>
              <a:noFill/>
            </a:ln>
            <a:extLst>
              <a:ext uri="{91240B29-F687-4f45-9708-019B960494DF}">
                <a14:hiddenLine xmlns:a14="http://schemas.microsoft.com/office/drawing/2010/main" w="25400" cap="flat">
                  <a:solidFill>
                    <a:srgbClr val="FD9A00"/>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07" name="Line 99"/>
          <p:cNvSpPr>
            <a:spLocks noChangeShapeType="1"/>
          </p:cNvSpPr>
          <p:nvPr/>
        </p:nvSpPr>
        <p:spPr bwMode="auto">
          <a:xfrm>
            <a:off x="4064000" y="5537200"/>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8" name="Rectangle 100"/>
          <p:cNvSpPr>
            <a:spLocks/>
          </p:cNvSpPr>
          <p:nvPr/>
        </p:nvSpPr>
        <p:spPr bwMode="auto">
          <a:xfrm>
            <a:off x="7342982" y="6408350"/>
            <a:ext cx="628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Data Bus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09" name="Rectangle 101"/>
          <p:cNvSpPr>
            <a:spLocks/>
          </p:cNvSpPr>
          <p:nvPr/>
        </p:nvSpPr>
        <p:spPr bwMode="auto">
          <a:xfrm>
            <a:off x="4149725" y="5798750"/>
            <a:ext cx="39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8 bits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10" name="Rectangle 102"/>
          <p:cNvSpPr>
            <a:spLocks/>
          </p:cNvSpPr>
          <p:nvPr/>
        </p:nvSpPr>
        <p:spPr bwMode="auto">
          <a:xfrm>
            <a:off x="6484938" y="3125400"/>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a:solidFill>
                  <a:srgbClr val="000000"/>
                </a:solidFill>
                <a:latin typeface="Myriad Pro Bold Cond" charset="0"/>
                <a:ea typeface="ＭＳ Ｐゴシック" charset="0"/>
                <a:cs typeface="Myriad Pro Bold Cond" charset="0"/>
                <a:sym typeface="Myriad Pro Bold Cond" charset="0"/>
              </a:rPr>
              <a:t>DRAM array</a:t>
            </a:r>
          </a:p>
        </p:txBody>
      </p:sp>
      <p:sp>
        <p:nvSpPr>
          <p:cNvPr id="17511" name="Line 103"/>
          <p:cNvSpPr>
            <a:spLocks noChangeShapeType="1"/>
          </p:cNvSpPr>
          <p:nvPr/>
        </p:nvSpPr>
        <p:spPr bwMode="auto">
          <a:xfrm rot="10800000" flipH="1">
            <a:off x="1701800" y="1415257"/>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2" name="Rectangle 104"/>
          <p:cNvSpPr>
            <a:spLocks/>
          </p:cNvSpPr>
          <p:nvPr/>
        </p:nvSpPr>
        <p:spPr bwMode="auto">
          <a:xfrm>
            <a:off x="3689350" y="1131500"/>
            <a:ext cx="487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8</a:t>
            </a:r>
            <a:r>
              <a:rPr lang="en-US" dirty="0" smtClean="0">
                <a:solidFill>
                  <a:srgbClr val="000000"/>
                </a:solidFill>
                <a:latin typeface="Myriad Pro Bold Cond" charset="0"/>
                <a:ea typeface="ＭＳ Ｐゴシック" charset="0"/>
                <a:cs typeface="Myriad Pro Bold Cond" charset="0"/>
                <a:sym typeface="Myriad Pro Bold Cond" charset="0"/>
              </a:rPr>
              <a:t> </a:t>
            </a:r>
            <a:r>
              <a:rPr lang="en-US" dirty="0">
                <a:solidFill>
                  <a:srgbClr val="000000"/>
                </a:solidFill>
                <a:latin typeface="Myriad Pro Bold Cond" charset="0"/>
                <a:ea typeface="ＭＳ Ｐゴシック" charset="0"/>
                <a:cs typeface="Myriad Pro Bold Cond" charset="0"/>
                <a:sym typeface="Myriad Pro Bold Cond" charset="0"/>
              </a:rPr>
              <a:t>Kbits</a:t>
            </a:r>
          </a:p>
        </p:txBody>
      </p:sp>
      <p:sp>
        <p:nvSpPr>
          <p:cNvPr id="17513" name="Line 105"/>
          <p:cNvSpPr>
            <a:spLocks noChangeShapeType="1"/>
          </p:cNvSpPr>
          <p:nvPr/>
        </p:nvSpPr>
        <p:spPr bwMode="auto">
          <a:xfrm rot="10800000" flipH="1">
            <a:off x="1695450" y="5460207"/>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4" name="Line 106"/>
          <p:cNvSpPr>
            <a:spLocks noChangeShapeType="1"/>
          </p:cNvSpPr>
          <p:nvPr/>
        </p:nvSpPr>
        <p:spPr bwMode="auto">
          <a:xfrm rot="10800000" flipH="1">
            <a:off x="1701800" y="5276850"/>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7547" name="Group 139"/>
          <p:cNvGrpSpPr>
            <a:grpSpLocks/>
          </p:cNvGrpSpPr>
          <p:nvPr/>
        </p:nvGrpSpPr>
        <p:grpSpPr bwMode="auto">
          <a:xfrm>
            <a:off x="1701800" y="5270500"/>
            <a:ext cx="4559300" cy="190500"/>
            <a:chOff x="0" y="0"/>
            <a:chExt cx="5744" cy="240"/>
          </a:xfrm>
        </p:grpSpPr>
        <p:sp>
          <p:nvSpPr>
            <p:cNvPr id="17515" name="Line 107"/>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6" name="Line 108"/>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7" name="Line 109"/>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8" name="Line 110"/>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9" name="Line 111"/>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0" name="Line 112"/>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1" name="Line 113"/>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2" name="Line 114"/>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3" name="Line 115"/>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4" name="Line 116"/>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5" name="Line 117"/>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6" name="Line 118"/>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7" name="Line 119"/>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8" name="Line 120"/>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9" name="Line 121"/>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0" name="Line 122"/>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1" name="Line 123"/>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2" name="Line 124"/>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3" name="Line 125"/>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4" name="Line 126"/>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5" name="Line 127"/>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6" name="Line 128"/>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7" name="Line 129"/>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8" name="Line 130"/>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9" name="Line 131"/>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0" name="Line 132"/>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1" name="Line 133"/>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2" name="Line 134"/>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3" name="Line 135"/>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4" name="Line 136"/>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5" name="Line 137"/>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6" name="Line 138"/>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48" name="Freeform 140"/>
          <p:cNvSpPr>
            <a:spLocks/>
          </p:cNvSpPr>
          <p:nvPr/>
        </p:nvSpPr>
        <p:spPr bwMode="auto">
          <a:xfrm>
            <a:off x="922338" y="2194719"/>
            <a:ext cx="742950" cy="31813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9" name="Rectangle 141"/>
          <p:cNvSpPr>
            <a:spLocks/>
          </p:cNvSpPr>
          <p:nvPr/>
        </p:nvSpPr>
        <p:spPr bwMode="auto">
          <a:xfrm>
            <a:off x="6369050" y="2048589"/>
            <a:ext cx="12567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1: Activate </a:t>
            </a:r>
            <a:r>
              <a:rPr lang="en-US" sz="1600" dirty="0">
                <a:solidFill>
                  <a:srgbClr val="D90B00"/>
                </a:solidFill>
                <a:latin typeface="Myriad Pro Bold Cond" charset="0"/>
                <a:ea typeface="ＭＳ Ｐゴシック" charset="0"/>
                <a:cs typeface="Myriad Pro Bold Cond" charset="0"/>
                <a:sym typeface="Myriad Pro Bold Cond" charset="0"/>
              </a:rPr>
              <a:t>row</a:t>
            </a:r>
          </a:p>
        </p:txBody>
      </p:sp>
      <p:sp>
        <p:nvSpPr>
          <p:cNvPr id="17550" name="Rectangle 142"/>
          <p:cNvSpPr>
            <a:spLocks/>
          </p:cNvSpPr>
          <p:nvPr/>
        </p:nvSpPr>
        <p:spPr bwMode="auto">
          <a:xfrm>
            <a:off x="27484" y="3223339"/>
            <a:ext cx="800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 Transfer row</a:t>
            </a:r>
            <a:endParaRPr lang="en-US" sz="1600" dirty="0">
              <a:solidFill>
                <a:srgbClr val="D90B00"/>
              </a:solidFill>
              <a:latin typeface="Myriad Pro Bold Cond" charset="0"/>
              <a:ea typeface="ＭＳ Ｐゴシック" charset="0"/>
              <a:cs typeface="Myriad Pro Bold Cond" charset="0"/>
              <a:sym typeface="Myriad Pro Bold Cond" charset="0"/>
            </a:endParaRPr>
          </a:p>
        </p:txBody>
      </p:sp>
      <p:sp>
        <p:nvSpPr>
          <p:cNvPr id="17551" name="Rectangle 143"/>
          <p:cNvSpPr>
            <a:spLocks/>
          </p:cNvSpPr>
          <p:nvPr/>
        </p:nvSpPr>
        <p:spPr bwMode="auto">
          <a:xfrm>
            <a:off x="2411760" y="5600853"/>
            <a:ext cx="15121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2: Read  </a:t>
            </a:r>
          </a:p>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Transfer</a:t>
            </a:r>
            <a:r>
              <a:rPr lang="en-US" sz="1600" dirty="0">
                <a:solidFill>
                  <a:srgbClr val="D90B00"/>
                </a:solidFill>
                <a:latin typeface="Myriad Pro Bold Cond" charset="0"/>
                <a:ea typeface="ＭＳ Ｐゴシック" charset="0"/>
                <a:cs typeface="Myriad Pro Bold Cond" charset="0"/>
                <a:sym typeface="Myriad Pro Bold Cond" charset="0"/>
              </a:rPr>
              <a:t> </a:t>
            </a:r>
            <a:r>
              <a:rPr lang="en-US" sz="1600" dirty="0" smtClean="0">
                <a:solidFill>
                  <a:srgbClr val="D90B00"/>
                </a:solidFill>
                <a:latin typeface="Myriad Pro Bold Cond" charset="0"/>
                <a:ea typeface="ＭＳ Ｐゴシック" charset="0"/>
                <a:cs typeface="Myriad Pro Bold Cond" charset="0"/>
                <a:sym typeface="Myriad Pro Bold Cond" charset="0"/>
              </a:rPr>
              <a:t>byte </a:t>
            </a:r>
            <a:r>
              <a:rPr lang="en-US" sz="1600" dirty="0">
                <a:solidFill>
                  <a:srgbClr val="D90B00"/>
                </a:solidFill>
                <a:latin typeface="Myriad Pro Bold Cond" charset="0"/>
                <a:ea typeface="ＭＳ Ｐゴシック" charset="0"/>
                <a:cs typeface="Myriad Pro Bold Cond" charset="0"/>
                <a:sym typeface="Myriad Pro Bold Cond" charset="0"/>
              </a:rPr>
              <a:t>onto bus</a:t>
            </a:r>
          </a:p>
        </p:txBody>
      </p:sp>
    </p:spTree>
    <p:extLst>
      <p:ext uri="{BB962C8B-B14F-4D97-AF65-F5344CB8AC3E}">
        <p14:creationId xmlns:p14="http://schemas.microsoft.com/office/powerpoint/2010/main" val="9624104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754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75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75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755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7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1" grpId="0" animBg="1"/>
      <p:bldP spid="17548" grpId="0" animBg="1"/>
      <p:bldP spid="17549" grpId="0" autoUpdateAnimBg="0"/>
      <p:bldP spid="17550" grpId="0" autoUpdateAnimBg="0"/>
      <p:bldP spid="17551"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a:t>
            </a:r>
            <a:r>
              <a:rPr lang="en-US" sz="4000" dirty="0" smtClean="0">
                <a:solidFill>
                  <a:srgbClr val="1A5712"/>
                </a:solidFill>
                <a:latin typeface="Garamond"/>
                <a:cs typeface="Garamond"/>
              </a:rPr>
              <a:t>In</a:t>
            </a:r>
            <a:r>
              <a:rPr lang="en-US" sz="4000" dirty="0">
                <a:solidFill>
                  <a:srgbClr val="1A5712"/>
                </a:solidFill>
                <a:latin typeface="Garamond"/>
                <a:cs typeface="Garamond"/>
              </a:rPr>
              <a:t>-DRAM </a:t>
            </a:r>
            <a:r>
              <a:rPr lang="en-US" sz="4000" dirty="0" smtClean="0">
                <a:solidFill>
                  <a:srgbClr val="1A5712"/>
                </a:solidFill>
                <a:latin typeface="Garamond"/>
                <a:cs typeface="Garamond"/>
              </a:rPr>
              <a:t>Row Copy</a:t>
            </a:r>
            <a:endParaRPr lang="en-US" sz="4000" dirty="0">
              <a:solidFill>
                <a:srgbClr val="1A5712"/>
              </a:solidFill>
              <a:latin typeface="Garamond"/>
              <a:cs typeface="Garamond"/>
            </a:endParaRP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19" name="Rectangle 63"/>
          <p:cNvSpPr>
            <a:spLocks/>
          </p:cNvSpPr>
          <p:nvPr/>
        </p:nvSpPr>
        <p:spPr bwMode="auto">
          <a:xfrm>
            <a:off x="6503988" y="5220494"/>
            <a:ext cx="1414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Row Buffer </a:t>
            </a:r>
            <a:r>
              <a:rPr lang="en-US" dirty="0" smtClean="0">
                <a:solidFill>
                  <a:srgbClr val="000000"/>
                </a:solidFill>
                <a:latin typeface="Myriad Pro Bold Cond" charset="0"/>
                <a:ea typeface="ＭＳ Ｐゴシック" charset="0"/>
                <a:cs typeface="Myriad Pro Bold Cond" charset="0"/>
                <a:sym typeface="Myriad Pro Bold Cond" charset="0"/>
              </a:rPr>
              <a:t>(8 </a:t>
            </a:r>
            <a:r>
              <a:rPr lang="en-US" dirty="0">
                <a:solidFill>
                  <a:srgbClr val="000000"/>
                </a:solidFill>
                <a:latin typeface="Myriad Pro Bold Cond" charset="0"/>
                <a:ea typeface="ＭＳ Ｐゴシック" charset="0"/>
                <a:cs typeface="Myriad Pro Bold Cond" charset="0"/>
                <a:sym typeface="Myriad Pro Bold Cond" charset="0"/>
              </a:rPr>
              <a:t>Kbits)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Data Bus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8 bits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4" name="Rectangle 68"/>
          <p:cNvSpPr>
            <a:spLocks/>
          </p:cNvSpPr>
          <p:nvPr/>
        </p:nvSpPr>
        <p:spPr bwMode="auto">
          <a:xfrm>
            <a:off x="6484938" y="3118644"/>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a:solidFill>
                  <a:srgbClr val="000000"/>
                </a:solidFill>
                <a:latin typeface="Myriad Pro Bold Cond" charset="0"/>
                <a:ea typeface="ＭＳ Ｐゴシック" charset="0"/>
                <a:cs typeface="Myriad Pro Bold Cond" charset="0"/>
                <a:sym typeface="Myriad Pro Bold Cond" charset="0"/>
              </a:rPr>
              <a:t>DRAM array</a:t>
            </a: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6" name="Rectangle 70"/>
          <p:cNvSpPr>
            <a:spLocks/>
          </p:cNvSpPr>
          <p:nvPr/>
        </p:nvSpPr>
        <p:spPr bwMode="auto">
          <a:xfrm>
            <a:off x="3689350" y="1124744"/>
            <a:ext cx="487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8 Kbits</a:t>
            </a:r>
            <a:endParaRPr lang="en-US" dirty="0">
              <a:solidFill>
                <a:srgbClr val="000000"/>
              </a:solidFill>
              <a:latin typeface="Myriad Pro Bold Cond" charset="0"/>
              <a:ea typeface="ＭＳ Ｐゴシック" charset="0"/>
              <a:cs typeface="Myriad Pro Bold Cond" charset="0"/>
              <a:sym typeface="Myriad Pro Bold Cond" charset="0"/>
            </a:endParaRP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1</a:t>
            </a:r>
            <a:r>
              <a:rPr lang="en-US" sz="1600" dirty="0">
                <a:solidFill>
                  <a:srgbClr val="D90B00"/>
                </a:solidFill>
                <a:latin typeface="Myriad Pro Bold Cond" charset="0"/>
                <a:ea typeface="ＭＳ Ｐゴシック" charset="0"/>
                <a:cs typeface="Myriad Pro Bold Cond" charset="0"/>
                <a:sym typeface="Myriad Pro Bold Cond" charset="0"/>
              </a:rPr>
              <a:t>:</a:t>
            </a:r>
            <a:r>
              <a:rPr lang="en-US" sz="1600" dirty="0" smtClean="0">
                <a:solidFill>
                  <a:srgbClr val="D90B00"/>
                </a:solidFill>
                <a:latin typeface="Myriad Pro Bold Cond" charset="0"/>
                <a:ea typeface="ＭＳ Ｐゴシック" charset="0"/>
                <a:cs typeface="Myriad Pro Bold Cond" charset="0"/>
                <a:sym typeface="Myriad Pro Bold Cond" charset="0"/>
              </a:rPr>
              <a:t> </a:t>
            </a:r>
            <a:r>
              <a:rPr lang="en-US" sz="1600" dirty="0">
                <a:solidFill>
                  <a:srgbClr val="D90B00"/>
                </a:solidFill>
                <a:latin typeface="Myriad Pro Bold Cond" charset="0"/>
                <a:ea typeface="ＭＳ Ｐゴシック" charset="0"/>
                <a:cs typeface="Myriad Pro Bold Cond" charset="0"/>
                <a:sym typeface="Myriad Pro Bold Cond" charset="0"/>
              </a:rPr>
              <a:t>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6" name="Rectangle 140"/>
          <p:cNvSpPr>
            <a:spLocks/>
          </p:cNvSpPr>
          <p:nvPr/>
        </p:nvSpPr>
        <p:spPr bwMode="auto">
          <a:xfrm>
            <a:off x="82550" y="3216583"/>
            <a:ext cx="800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Transfer</a:t>
            </a:r>
            <a:r>
              <a:rPr lang="en-US" sz="1600" dirty="0">
                <a:solidFill>
                  <a:srgbClr val="D90B00"/>
                </a:solidFill>
                <a:latin typeface="Myriad Pro Bold Cond" charset="0"/>
                <a:ea typeface="ＭＳ Ｐゴシック" charset="0"/>
                <a:cs typeface="Myriad Pro Bold Cond" charset="0"/>
                <a:sym typeface="Myriad Pro Bold Cond" charset="0"/>
              </a:rPr>
              <a:t> </a:t>
            </a:r>
            <a:r>
              <a:rPr lang="en-US" sz="1600" dirty="0" smtClean="0">
                <a:solidFill>
                  <a:srgbClr val="D90B00"/>
                </a:solidFill>
                <a:latin typeface="Myriad Pro Bold Cond" charset="0"/>
                <a:ea typeface="ＭＳ Ｐゴシック" charset="0"/>
                <a:cs typeface="Myriad Pro Bold Cond" charset="0"/>
                <a:sym typeface="Myriad Pro Bold Cond" charset="0"/>
              </a:rPr>
              <a:t>row</a:t>
            </a:r>
            <a:endParaRPr lang="en-US" sz="1600" dirty="0">
              <a:solidFill>
                <a:srgbClr val="D90B00"/>
              </a:solidFill>
              <a:latin typeface="Myriad Pro Bold Cond" charset="0"/>
              <a:ea typeface="ＭＳ Ｐゴシック" charset="0"/>
              <a:cs typeface="Myriad Pro Bold Cond" charset="0"/>
              <a:sym typeface="Myriad Pro Bold Cond" charset="0"/>
            </a:endParaRP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2: Activate </a:t>
            </a:r>
            <a:r>
              <a:rPr lang="en-US" sz="1600" dirty="0">
                <a:solidFill>
                  <a:srgbClr val="D90B00"/>
                </a:solidFill>
                <a:latin typeface="Myriad Pro Bold Cond" charset="0"/>
                <a:ea typeface="ＭＳ Ｐゴシック" charset="0"/>
                <a:cs typeface="Myriad Pro Bold Cond" charset="0"/>
                <a:sym typeface="Myriad Pro Bold Cond" charset="0"/>
              </a:rPr>
              <a:t>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9" name="Rectangle 143"/>
          <p:cNvSpPr>
            <a:spLocks/>
          </p:cNvSpPr>
          <p:nvPr/>
        </p:nvSpPr>
        <p:spPr bwMode="auto">
          <a:xfrm>
            <a:off x="1162652" y="4119712"/>
            <a:ext cx="500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latin typeface="Myriad Pro Bold Cond" charset="0"/>
              <a:ea typeface="ＭＳ Ｐゴシック" charset="0"/>
              <a:cs typeface="Myriad Pro Bold Cond" charset="0"/>
              <a:sym typeface="Myriad Pro Bold Cond" charset="0"/>
            </a:endParaRPr>
          </a:p>
          <a:p>
            <a:pPr defTabSz="457200"/>
            <a:r>
              <a:rPr lang="en-US" sz="1600" dirty="0">
                <a:solidFill>
                  <a:srgbClr val="D90B00"/>
                </a:solidFill>
                <a:latin typeface="Myriad Pro Bold Cond" charset="0"/>
                <a:ea typeface="ＭＳ Ｐゴシック" charset="0"/>
                <a:cs typeface="Myriad Pro Bold Cond" charset="0"/>
                <a:sym typeface="Myriad Pro Bold Cond" charset="0"/>
              </a:rPr>
              <a:t>Transfer</a:t>
            </a:r>
          </a:p>
          <a:p>
            <a:pPr defTabSz="457200"/>
            <a:r>
              <a:rPr lang="en-US" sz="1600" dirty="0">
                <a:solidFill>
                  <a:srgbClr val="D90B00"/>
                </a:solidFill>
                <a:latin typeface="Myriad Pro Bold Cond" charset="0"/>
                <a:ea typeface="ＭＳ Ｐゴシック" charset="0"/>
                <a:cs typeface="Myriad Pro Bold Cond" charset="0"/>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46" name="TextBox 145"/>
          <p:cNvSpPr txBox="1"/>
          <p:nvPr/>
        </p:nvSpPr>
        <p:spPr>
          <a:xfrm>
            <a:off x="6804248" y="4221088"/>
            <a:ext cx="2177415" cy="584776"/>
          </a:xfrm>
          <a:prstGeom prst="rect">
            <a:avLst/>
          </a:prstGeom>
          <a:noFill/>
        </p:spPr>
        <p:txBody>
          <a:bodyPr wrap="none" rtlCol="0">
            <a:spAutoFit/>
          </a:bodyPr>
          <a:lstStyle/>
          <a:p>
            <a:r>
              <a:rPr lang="en-US" sz="3200" dirty="0" smtClean="0">
                <a:solidFill>
                  <a:srgbClr val="008000"/>
                </a:solidFill>
                <a:latin typeface="Myriad Pro Bold Cond"/>
                <a:ea typeface="ヒラギノ角ゴ ProN W6"/>
                <a:cs typeface="ヒラギノ角ゴ ProN W6"/>
              </a:rPr>
              <a:t>0.01% area cost</a:t>
            </a:r>
            <a:endParaRPr lang="en-US" sz="3200" dirty="0">
              <a:solidFill>
                <a:srgbClr val="008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970165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4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95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959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959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594" grpId="0" autoUpdateAnimBg="0"/>
      <p:bldP spid="19595" grpId="0" animBg="1"/>
      <p:bldP spid="19596" grpId="0" autoUpdateAnimBg="0"/>
      <p:bldP spid="19597" grpId="0" autoUpdateAnimBg="0"/>
      <p:bldP spid="19598" grpId="0" animBg="1"/>
      <p:bldP spid="19599" grpId="0" autoUpdateAnimBg="0"/>
      <p:bldP spid="14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49067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243591"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545277"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865843"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2021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522741" y="498297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610359"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6" name="Rounded Rectangle 75"/>
          <p:cNvSpPr/>
          <p:nvPr/>
        </p:nvSpPr>
        <p:spPr>
          <a:xfrm>
            <a:off x="593878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7" name="Rounded Rectangle 76"/>
          <p:cNvSpPr/>
          <p:nvPr/>
        </p:nvSpPr>
        <p:spPr>
          <a:xfrm>
            <a:off x="626234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8" name="Rounded Rectangle 77"/>
          <p:cNvSpPr/>
          <p:nvPr/>
        </p:nvSpPr>
        <p:spPr>
          <a:xfrm>
            <a:off x="6573598"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9" name="Rounded Rectangle 78"/>
          <p:cNvSpPr/>
          <p:nvPr/>
        </p:nvSpPr>
        <p:spPr>
          <a:xfrm>
            <a:off x="6907765"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80" name="Rounded Rectangle 79"/>
          <p:cNvSpPr/>
          <p:nvPr/>
        </p:nvSpPr>
        <p:spPr>
          <a:xfrm>
            <a:off x="7234783"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grpSp>
        <p:nvGrpSpPr>
          <p:cNvPr id="81" name="Group 80"/>
          <p:cNvGrpSpPr/>
          <p:nvPr/>
        </p:nvGrpSpPr>
        <p:grpSpPr>
          <a:xfrm>
            <a:off x="294361" y="251460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mn-ea"/>
                <a:cs typeface="+mn-cs"/>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lumMod val="95000"/>
                      <a:lumOff val="5000"/>
                    </a:srgbClr>
                  </a:solidFill>
                  <a:effectLst/>
                  <a:uLnTx/>
                  <a:uFillTx/>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Chip I/O</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Bank</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475961" y="137160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Bank I/O</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Subarray</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grpSp>
      <p:cxnSp>
        <p:nvCxnSpPr>
          <p:cNvPr id="99" name="Straight Connector 98"/>
          <p:cNvCxnSpPr/>
          <p:nvPr/>
        </p:nvCxnSpPr>
        <p:spPr>
          <a:xfrm>
            <a:off x="4114800" y="350520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114800" y="144780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593115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2" name="Oval 101"/>
          <p:cNvSpPr/>
          <p:nvPr/>
        </p:nvSpPr>
        <p:spPr>
          <a:xfrm>
            <a:off x="6256009"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3" name="Oval 102"/>
          <p:cNvSpPr/>
          <p:nvPr/>
        </p:nvSpPr>
        <p:spPr>
          <a:xfrm>
            <a:off x="6580862"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4" name="Oval 103"/>
          <p:cNvSpPr/>
          <p:nvPr/>
        </p:nvSpPr>
        <p:spPr>
          <a:xfrm>
            <a:off x="6905715"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5" name="Oval 104"/>
          <p:cNvSpPr/>
          <p:nvPr/>
        </p:nvSpPr>
        <p:spPr>
          <a:xfrm>
            <a:off x="723056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6" name="Oval 105"/>
          <p:cNvSpPr/>
          <p:nvPr/>
        </p:nvSpPr>
        <p:spPr>
          <a:xfrm>
            <a:off x="593115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7" name="Oval 106"/>
          <p:cNvSpPr/>
          <p:nvPr/>
        </p:nvSpPr>
        <p:spPr>
          <a:xfrm>
            <a:off x="6256009"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8" name="Oval 107"/>
          <p:cNvSpPr/>
          <p:nvPr/>
        </p:nvSpPr>
        <p:spPr>
          <a:xfrm>
            <a:off x="6580862"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9" name="Oval 108"/>
          <p:cNvSpPr/>
          <p:nvPr/>
        </p:nvSpPr>
        <p:spPr>
          <a:xfrm>
            <a:off x="6905715"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0" name="Oval 109"/>
          <p:cNvSpPr/>
          <p:nvPr/>
        </p:nvSpPr>
        <p:spPr>
          <a:xfrm>
            <a:off x="723056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1" name="Oval 110"/>
          <p:cNvSpPr/>
          <p:nvPr/>
        </p:nvSpPr>
        <p:spPr>
          <a:xfrm>
            <a:off x="5606304"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2" name="Oval 111"/>
          <p:cNvSpPr/>
          <p:nvPr/>
        </p:nvSpPr>
        <p:spPr>
          <a:xfrm>
            <a:off x="5606304"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grpSp>
        <p:nvGrpSpPr>
          <p:cNvPr id="113" name="Group 120"/>
          <p:cNvGrpSpPr/>
          <p:nvPr/>
        </p:nvGrpSpPr>
        <p:grpSpPr>
          <a:xfrm>
            <a:off x="5606304" y="502518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grpSp>
      <p:sp>
        <p:nvSpPr>
          <p:cNvPr id="120" name="Oval 119"/>
          <p:cNvSpPr/>
          <p:nvPr/>
        </p:nvSpPr>
        <p:spPr>
          <a:xfrm>
            <a:off x="5606304"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1" name="Oval 120"/>
          <p:cNvSpPr/>
          <p:nvPr/>
        </p:nvSpPr>
        <p:spPr>
          <a:xfrm>
            <a:off x="593115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2" name="Oval 121"/>
          <p:cNvSpPr/>
          <p:nvPr/>
        </p:nvSpPr>
        <p:spPr>
          <a:xfrm>
            <a:off x="6256009"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3" name="Oval 122"/>
          <p:cNvSpPr/>
          <p:nvPr/>
        </p:nvSpPr>
        <p:spPr>
          <a:xfrm>
            <a:off x="6580862"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4" name="Oval 123"/>
          <p:cNvSpPr/>
          <p:nvPr/>
        </p:nvSpPr>
        <p:spPr>
          <a:xfrm>
            <a:off x="6905715"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5" name="Oval 124"/>
          <p:cNvSpPr/>
          <p:nvPr/>
        </p:nvSpPr>
        <p:spPr>
          <a:xfrm>
            <a:off x="723056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6" name="Freeform 125"/>
          <p:cNvSpPr/>
          <p:nvPr/>
        </p:nvSpPr>
        <p:spPr>
          <a:xfrm>
            <a:off x="7570939" y="209184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mn-ea"/>
              <a:cs typeface="+mn-cs"/>
            </a:endParaRPr>
          </a:p>
        </p:txBody>
      </p:sp>
      <p:sp>
        <p:nvSpPr>
          <p:cNvPr id="127" name="Freeform 126"/>
          <p:cNvSpPr/>
          <p:nvPr/>
        </p:nvSpPr>
        <p:spPr>
          <a:xfrm>
            <a:off x="7570939" y="146554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mn-ea"/>
              <a:cs typeface="+mn-cs"/>
            </a:endParaRPr>
          </a:p>
        </p:txBody>
      </p:sp>
      <p:cxnSp>
        <p:nvCxnSpPr>
          <p:cNvPr id="128" name="Curved Connector 127"/>
          <p:cNvCxnSpPr>
            <a:stCxn id="112" idx="2"/>
            <a:endCxn id="120" idx="2"/>
          </p:cNvCxnSpPr>
          <p:nvPr/>
        </p:nvCxnSpPr>
        <p:spPr>
          <a:xfrm rot="10800000" flipV="1">
            <a:off x="5606303" y="486276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060424" y="5399782"/>
            <a:ext cx="2262158" cy="1077218"/>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Intra </a:t>
            </a:r>
            <a:r>
              <a:rPr lang="en-US" sz="3200" b="1" kern="0" dirty="0" err="1">
                <a:solidFill>
                  <a:srgbClr val="262626">
                    <a:lumMod val="95000"/>
                    <a:lumOff val="5000"/>
                  </a:srgbClr>
                </a:solidFill>
              </a:rPr>
              <a:t>S</a:t>
            </a:r>
            <a:r>
              <a:rPr kumimoji="0" lang="en-US" sz="3200" b="1" i="0" u="none" strike="noStrike" kern="0" cap="none" spc="0" normalizeH="0" baseline="0" noProof="0" dirty="0" err="1" smtClean="0">
                <a:ln>
                  <a:noFill/>
                </a:ln>
                <a:solidFill>
                  <a:srgbClr val="262626">
                    <a:lumMod val="95000"/>
                    <a:lumOff val="5000"/>
                  </a:srgbClr>
                </a:solidFill>
                <a:effectLst/>
                <a:uLnTx/>
                <a:uFillTx/>
              </a:rPr>
              <a:t>ubarray</a:t>
            </a:r>
            <a:endParaRPr kumimoji="0" lang="en-US" sz="3200" b="1" i="0" u="none" strike="noStrike" kern="0" cap="none" spc="0" normalizeH="0" baseline="0" noProof="0" dirty="0" smtClean="0">
              <a:ln>
                <a:noFill/>
              </a:ln>
              <a:solidFill>
                <a:srgbClr val="262626">
                  <a:lumMod val="95000"/>
                  <a:lumOff val="5000"/>
                </a:srgbClr>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Copy (2 ACTs)</a:t>
            </a:r>
          </a:p>
        </p:txBody>
      </p:sp>
      <p:cxnSp>
        <p:nvCxnSpPr>
          <p:cNvPr id="130" name="Curved Connector 129"/>
          <p:cNvCxnSpPr>
            <a:stCxn id="90" idx="2"/>
            <a:endCxn id="91" idx="2"/>
          </p:cNvCxnSpPr>
          <p:nvPr/>
        </p:nvCxnSpPr>
        <p:spPr>
          <a:xfrm rot="16200000" flipH="1">
            <a:off x="3037910" y="427439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475965" y="5171182"/>
            <a:ext cx="2489706" cy="156966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Inter Bank Copy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(Pipelined</a:t>
            </a:r>
            <a:r>
              <a:rPr kumimoji="0" lang="en-US" sz="3200" b="1" i="0" u="none" strike="noStrike" kern="0" cap="none" spc="0" normalizeH="0" noProof="0" dirty="0" smtClean="0">
                <a:ln>
                  <a:noFill/>
                </a:ln>
                <a:solidFill>
                  <a:srgbClr val="262626">
                    <a:lumMod val="95000"/>
                    <a:lumOff val="5000"/>
                  </a:srgbClr>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noProof="0" dirty="0" smtClean="0">
                <a:solidFill>
                  <a:srgbClr val="262626">
                    <a:lumMod val="95000"/>
                    <a:lumOff val="5000"/>
                  </a:srgbClr>
                </a:solidFill>
              </a:rPr>
              <a:t>I</a:t>
            </a:r>
            <a:r>
              <a:rPr kumimoji="0" lang="en-US" sz="3200" b="1" i="0" u="none" strike="noStrike" kern="0" cap="none" spc="0" normalizeH="0" noProof="0" dirty="0" smtClean="0">
                <a:ln>
                  <a:noFill/>
                </a:ln>
                <a:solidFill>
                  <a:srgbClr val="262626">
                    <a:lumMod val="95000"/>
                    <a:lumOff val="5000"/>
                  </a:srgbClr>
                </a:solidFill>
                <a:effectLst/>
                <a:uLnTx/>
                <a:uFillTx/>
              </a:rPr>
              <a:t>nternal RD/WR)</a:t>
            </a:r>
            <a:endParaRPr kumimoji="0" lang="en-US" sz="3200" b="1" i="0" u="none" strike="noStrike" kern="0" cap="none" spc="0" normalizeH="0" baseline="0" noProof="0" dirty="0" smtClean="0">
              <a:ln>
                <a:noFill/>
              </a:ln>
              <a:solidFill>
                <a:srgbClr val="262626">
                  <a:lumMod val="95000"/>
                  <a:lumOff val="5000"/>
                </a:srgbClr>
              </a:solidFill>
              <a:effectLst/>
              <a:uLnTx/>
              <a:uFillTx/>
            </a:endParaRPr>
          </a:p>
        </p:txBody>
      </p:sp>
      <p:cxnSp>
        <p:nvCxnSpPr>
          <p:cNvPr id="132" name="Curved Connector 131"/>
          <p:cNvCxnSpPr>
            <a:stCxn id="98" idx="1"/>
            <a:endCxn id="97" idx="1"/>
          </p:cNvCxnSpPr>
          <p:nvPr/>
        </p:nvCxnSpPr>
        <p:spPr>
          <a:xfrm rot="10800000" flipV="1">
            <a:off x="5581190" y="179335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359784" y="1268760"/>
            <a:ext cx="4140208" cy="107721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Inter </a:t>
            </a:r>
            <a:r>
              <a:rPr lang="en-US" sz="3200" b="1" kern="0" dirty="0" smtClean="0">
                <a:solidFill>
                  <a:srgbClr val="262626">
                    <a:lumMod val="95000"/>
                    <a:lumOff val="5000"/>
                  </a:srgbClr>
                </a:solidFill>
              </a:rPr>
              <a:t>S</a:t>
            </a:r>
            <a:r>
              <a:rPr kumimoji="0" lang="en-US" sz="3200" b="1" i="0" u="none" strike="noStrike" kern="0" cap="none" spc="0" normalizeH="0" baseline="0" noProof="0" dirty="0" err="1" smtClean="0">
                <a:ln>
                  <a:noFill/>
                </a:ln>
                <a:solidFill>
                  <a:srgbClr val="262626">
                    <a:lumMod val="95000"/>
                    <a:lumOff val="5000"/>
                  </a:srgbClr>
                </a:solidFill>
                <a:effectLst/>
                <a:uLnTx/>
                <a:uFillTx/>
              </a:rPr>
              <a:t>ubarray</a:t>
            </a:r>
            <a:r>
              <a:rPr kumimoji="0" lang="en-US" sz="3200" b="1" i="0" u="none" strike="noStrike" kern="0" cap="none" spc="0" normalizeH="0" baseline="0" noProof="0" dirty="0" smtClean="0">
                <a:ln>
                  <a:noFill/>
                </a:ln>
                <a:solidFill>
                  <a:srgbClr val="262626">
                    <a:lumMod val="95000"/>
                    <a:lumOff val="5000"/>
                  </a:srgbClr>
                </a:solidFill>
                <a:effectLst/>
                <a:uLnTx/>
                <a:uFillTx/>
              </a:rPr>
              <a:t> Copy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(Use Inter-Bank Copy Twice)</a:t>
            </a:r>
          </a:p>
        </p:txBody>
      </p:sp>
      <p:sp>
        <p:nvSpPr>
          <p:cNvPr id="134" name="Rectangle 4"/>
          <p:cNvSpPr>
            <a:spLocks noGrp="1" noChangeArrowheads="1"/>
          </p:cNvSpPr>
          <p:nvPr>
            <p:ph type="title"/>
          </p:nvPr>
        </p:nvSpPr>
        <p:spPr>
          <a:xfrm>
            <a:off x="419100" y="196850"/>
            <a:ext cx="8545388" cy="558800"/>
          </a:xfrm>
          <a:ln/>
        </p:spPr>
        <p:txBody>
          <a:bodyPr/>
          <a:lstStyle/>
          <a:p>
            <a:r>
              <a:rPr lang="en-US" sz="4000" dirty="0" smtClean="0">
                <a:solidFill>
                  <a:srgbClr val="1A5712"/>
                </a:solidFill>
                <a:latin typeface="Garamond"/>
                <a:cs typeface="Garamond"/>
              </a:rPr>
              <a:t>Generalized RowClone</a:t>
            </a:r>
            <a:endParaRPr lang="en-US" sz="4000" dirty="0">
              <a:solidFill>
                <a:srgbClr val="1A5712"/>
              </a:solidFill>
              <a:latin typeface="Garamond"/>
              <a:cs typeface="Garamond"/>
            </a:endParaRPr>
          </a:p>
        </p:txBody>
      </p:sp>
    </p:spTree>
    <p:extLst>
      <p:ext uri="{BB962C8B-B14F-4D97-AF65-F5344CB8AC3E}">
        <p14:creationId xmlns:p14="http://schemas.microsoft.com/office/powerpoint/2010/main" val="1196835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8"/>
                                        </p:tgtEl>
                                      </p:cBhvr>
                                    </p:animEffect>
                                    <p:set>
                                      <p:cBhvr>
                                        <p:cTn id="15" dur="1" fill="hold">
                                          <p:stCondLst>
                                            <p:cond delay="499"/>
                                          </p:stCondLst>
                                        </p:cTn>
                                        <p:tgtEl>
                                          <p:spTgt spid="12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0"/>
                                        </p:tgtEl>
                                      </p:cBhvr>
                                    </p:animEffect>
                                    <p:set>
                                      <p:cBhvr>
                                        <p:cTn id="31" dur="1" fill="hold">
                                          <p:stCondLst>
                                            <p:cond delay="499"/>
                                          </p:stCondLst>
                                        </p:cTn>
                                        <p:tgtEl>
                                          <p:spTgt spid="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131" grpId="0"/>
      <p:bldP spid="131" grpId="1"/>
      <p:bldP spid="13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smtClean="0">
                <a:solidFill>
                  <a:srgbClr val="1A5712"/>
                </a:solidFill>
                <a:latin typeface="Garamond"/>
                <a:cs typeface="Garamond"/>
              </a:rPr>
              <a:t>RowClone</a:t>
            </a:r>
            <a:r>
              <a:rPr lang="en-US" dirty="0" smtClean="0">
                <a:solidFill>
                  <a:srgbClr val="1A5712"/>
                </a:solidFill>
                <a:latin typeface="Garamond"/>
                <a:cs typeface="Garamond"/>
              </a:rPr>
              <a:t>: Latency and Energy Savings</a:t>
            </a:r>
            <a:endParaRPr lang="en-US" dirty="0">
              <a:solidFill>
                <a:srgbClr val="1A5712"/>
              </a:solidFill>
              <a:latin typeface="Garamond"/>
              <a:cs typeface="Garamond"/>
            </a:endParaRP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79755" cy="523220"/>
          </a:xfrm>
          <a:prstGeom prst="rect">
            <a:avLst/>
          </a:prstGeom>
          <a:noFill/>
          <a:ln>
            <a:noFill/>
          </a:ln>
        </p:spPr>
        <p:txBody>
          <a:bodyPr wrap="none" rtlCol="0">
            <a:spAutoFit/>
          </a:bodyPr>
          <a:lstStyle/>
          <a:p>
            <a:r>
              <a:rPr lang="en-US" sz="2800" dirty="0" smtClean="0">
                <a:solidFill>
                  <a:prstClr val="black"/>
                </a:solidFill>
                <a:latin typeface="Calibri"/>
              </a:rPr>
              <a:t>11.6x</a:t>
            </a:r>
            <a:endParaRPr lang="en-US" sz="2800" dirty="0">
              <a:solidFill>
                <a:prstClr val="black"/>
              </a:solidFill>
              <a:latin typeface="Calibri"/>
            </a:endParaRP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05642" cy="523220"/>
          </a:xfrm>
          <a:prstGeom prst="rect">
            <a:avLst/>
          </a:prstGeom>
          <a:noFill/>
          <a:ln>
            <a:noFill/>
          </a:ln>
        </p:spPr>
        <p:txBody>
          <a:bodyPr wrap="none" rtlCol="0">
            <a:spAutoFit/>
          </a:bodyPr>
          <a:lstStyle/>
          <a:p>
            <a:r>
              <a:rPr lang="en-US" sz="2800" dirty="0" smtClean="0">
                <a:solidFill>
                  <a:prstClr val="black"/>
                </a:solidFill>
                <a:latin typeface="Calibri"/>
              </a:rPr>
              <a:t>74x</a:t>
            </a:r>
            <a:endParaRPr lang="en-US" sz="2800" dirty="0">
              <a:solidFill>
                <a:prstClr val="black"/>
              </a:solidFill>
              <a:latin typeface="Calibri"/>
            </a:endParaRP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45</a:t>
            </a:fld>
            <a:endParaRPr lang="en-US">
              <a:solidFill>
                <a:prstClr val="black">
                  <a:tint val="75000"/>
                </a:prstClr>
              </a:solidFill>
              <a:latin typeface="Calibri"/>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smtClean="0">
                <a:solidFill>
                  <a:srgbClr val="000000"/>
                </a:solidFill>
                <a:latin typeface="Tahoma" charset="0"/>
              </a:rPr>
              <a:t>Seshadri et </a:t>
            </a:r>
            <a:r>
              <a:rPr lang="en-US" sz="1900" dirty="0">
                <a:solidFill>
                  <a:srgbClr val="000000"/>
                </a:solidFill>
                <a:latin typeface="Tahoma" charset="0"/>
              </a:rPr>
              <a:t>al., </a:t>
            </a:r>
            <a:r>
              <a:rPr lang="en-US" sz="1900" dirty="0" smtClean="0">
                <a:solidFill>
                  <a:srgbClr val="000000"/>
                </a:solidFill>
                <a:latin typeface="Tahoma" charset="0"/>
              </a:rPr>
              <a:t>“</a:t>
            </a:r>
            <a:r>
              <a:rPr lang="en-US" altLang="ja-JP" sz="1900" dirty="0" err="1" smtClean="0">
                <a:solidFill>
                  <a:srgbClr val="0000FF"/>
                </a:solidFill>
                <a:latin typeface="Tahoma" charset="0"/>
                <a:ea typeface="ＭＳ Ｐゴシック"/>
              </a:rPr>
              <a:t>RowClone</a:t>
            </a:r>
            <a:r>
              <a:rPr lang="en-US" altLang="ja-JP" sz="1900" dirty="0">
                <a:solidFill>
                  <a:srgbClr val="0000FF"/>
                </a:solidFill>
                <a:latin typeface="Tahoma" charset="0"/>
                <a:ea typeface="ＭＳ Ｐゴシック"/>
              </a:rPr>
              <a:t>: Fast and Efficient In-DRAM Copy and Initialization of Bulk Data</a:t>
            </a:r>
            <a:r>
              <a:rPr lang="en-US" altLang="ja-JP" sz="1900" dirty="0" smtClean="0">
                <a:solidFill>
                  <a:srgbClr val="000000"/>
                </a:solidFill>
                <a:latin typeface="Tahoma" charset="0"/>
                <a:ea typeface="ＭＳ Ｐゴシック"/>
              </a:rPr>
              <a:t>,</a:t>
            </a:r>
            <a:r>
              <a:rPr lang="en-US" sz="1900" dirty="0">
                <a:solidFill>
                  <a:srgbClr val="000000"/>
                </a:solidFill>
                <a:latin typeface="Tahoma" charset="0"/>
              </a:rPr>
              <a:t>”</a:t>
            </a:r>
            <a:r>
              <a:rPr lang="en-US" altLang="ja-JP" sz="1900" dirty="0">
                <a:solidFill>
                  <a:srgbClr val="000000"/>
                </a:solidFill>
                <a:latin typeface="Tahoma" charset="0"/>
                <a:ea typeface="ＭＳ Ｐゴシック"/>
              </a:rPr>
              <a:t> </a:t>
            </a:r>
            <a:r>
              <a:rPr lang="en-US" altLang="ja-JP" sz="1900" dirty="0" smtClean="0">
                <a:solidFill>
                  <a:srgbClr val="000000"/>
                </a:solidFill>
                <a:latin typeface="Tahoma" charset="0"/>
                <a:ea typeface="ＭＳ Ｐゴシック"/>
              </a:rPr>
              <a:t>MICRO 2013.</a:t>
            </a:r>
            <a:endParaRPr lang="en-US" sz="1900" dirty="0">
              <a:solidFill>
                <a:srgbClr val="000000"/>
              </a:solidFill>
              <a:latin typeface="Tahoma"/>
            </a:endParaRPr>
          </a:p>
        </p:txBody>
      </p:sp>
    </p:spTree>
    <p:extLst>
      <p:ext uri="{BB962C8B-B14F-4D97-AF65-F5344CB8AC3E}">
        <p14:creationId xmlns:p14="http://schemas.microsoft.com/office/powerpoint/2010/main" val="876493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US" sz="4000" dirty="0" smtClean="0">
                <a:solidFill>
                  <a:srgbClr val="1A5712"/>
                </a:solidFill>
                <a:latin typeface="Garamond"/>
                <a:cs typeface="Garamond"/>
              </a:rPr>
              <a:t>RowClone: Application Performance</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graphicFrame>
        <p:nvGraphicFramePr>
          <p:cNvPr id="6" name="Chart 5"/>
          <p:cNvGraphicFramePr/>
          <p:nvPr>
            <p:extLst>
              <p:ext uri="{D42A27DB-BD31-4B8C-83A1-F6EECF244321}">
                <p14:modId xmlns:p14="http://schemas.microsoft.com/office/powerpoint/2010/main" val="1342297271"/>
              </p:ext>
            </p:extLst>
          </p:nvPr>
        </p:nvGraphicFramePr>
        <p:xfrm>
          <a:off x="395536" y="1556792"/>
          <a:ext cx="8412479" cy="48201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112175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579296" cy="1143000"/>
          </a:xfrm>
        </p:spPr>
        <p:txBody>
          <a:bodyPr>
            <a:normAutofit/>
          </a:bodyPr>
          <a:lstStyle/>
          <a:p>
            <a:r>
              <a:rPr lang="en-US" sz="4000" dirty="0" err="1" smtClean="0">
                <a:solidFill>
                  <a:srgbClr val="1A5712"/>
                </a:solidFill>
                <a:latin typeface="Garamond"/>
                <a:cs typeface="Garamond"/>
              </a:rPr>
              <a:t>RowClone</a:t>
            </a:r>
            <a:r>
              <a:rPr lang="en-US" sz="4000" dirty="0" smtClean="0">
                <a:solidFill>
                  <a:srgbClr val="1A5712"/>
                </a:solidFill>
                <a:latin typeface="Garamond"/>
                <a:cs typeface="Garamond"/>
              </a:rPr>
              <a:t>: Multi-Core Performance</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graphicFrame>
        <p:nvGraphicFramePr>
          <p:cNvPr id="5" name="Chart 4"/>
          <p:cNvGraphicFramePr/>
          <p:nvPr>
            <p:extLst>
              <p:ext uri="{D42A27DB-BD31-4B8C-83A1-F6EECF244321}">
                <p14:modId xmlns:p14="http://schemas.microsoft.com/office/powerpoint/2010/main" val="1012349255"/>
              </p:ext>
            </p:extLst>
          </p:nvPr>
        </p:nvGraphicFramePr>
        <p:xfrm>
          <a:off x="613953" y="1280161"/>
          <a:ext cx="7850777" cy="47679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52433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normAutofit/>
          </a:bodyPr>
          <a:lstStyle/>
          <a:p>
            <a:r>
              <a:rPr lang="en-US" sz="4000" dirty="0" smtClean="0">
                <a:solidFill>
                  <a:srgbClr val="1A5712"/>
                </a:solidFill>
                <a:latin typeface="Garamond"/>
                <a:cs typeface="Garamond"/>
              </a:rPr>
              <a:t>End-to-End System Design</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p:sp>
        <p:nvSpPr>
          <p:cNvPr id="23" name="Rounded Rectangle 22"/>
          <p:cNvSpPr/>
          <p:nvPr/>
        </p:nvSpPr>
        <p:spPr>
          <a:xfrm>
            <a:off x="838200" y="5486400"/>
            <a:ext cx="3276600" cy="762000"/>
          </a:xfrm>
          <a:prstGeom prst="roundRect">
            <a:avLst/>
          </a:prstGeom>
          <a:ln w="5715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smtClean="0"/>
              <a:t> DRAM (RowClone)</a:t>
            </a:r>
            <a:endParaRPr lang="en-US" sz="2800" b="1" dirty="0"/>
          </a:p>
        </p:txBody>
      </p:sp>
      <p:sp>
        <p:nvSpPr>
          <p:cNvPr id="24" name="Rounded Rectangle 23"/>
          <p:cNvSpPr/>
          <p:nvPr/>
        </p:nvSpPr>
        <p:spPr>
          <a:xfrm>
            <a:off x="838200" y="44958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Microarchitecture</a:t>
            </a:r>
            <a:endParaRPr lang="en-US" sz="2800" b="1" dirty="0"/>
          </a:p>
        </p:txBody>
      </p:sp>
      <p:sp>
        <p:nvSpPr>
          <p:cNvPr id="25" name="Rounded Rectangle 24"/>
          <p:cNvSpPr/>
          <p:nvPr/>
        </p:nvSpPr>
        <p:spPr>
          <a:xfrm>
            <a:off x="838200" y="35052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ISA</a:t>
            </a:r>
            <a:endParaRPr lang="en-US" sz="2800" b="1" dirty="0"/>
          </a:p>
        </p:txBody>
      </p:sp>
      <p:sp>
        <p:nvSpPr>
          <p:cNvPr id="26" name="Rounded Rectangle 25"/>
          <p:cNvSpPr/>
          <p:nvPr/>
        </p:nvSpPr>
        <p:spPr>
          <a:xfrm>
            <a:off x="838200" y="25146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Operating System</a:t>
            </a:r>
            <a:endParaRPr lang="en-US" sz="2800" b="1" dirty="0"/>
          </a:p>
        </p:txBody>
      </p:sp>
      <p:sp>
        <p:nvSpPr>
          <p:cNvPr id="27" name="Rounded Rectangle 26"/>
          <p:cNvSpPr/>
          <p:nvPr/>
        </p:nvSpPr>
        <p:spPr>
          <a:xfrm>
            <a:off x="838200" y="15240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Application</a:t>
            </a:r>
            <a:endParaRPr lang="en-US" sz="2800" b="1" dirty="0"/>
          </a:p>
        </p:txBody>
      </p:sp>
      <p:sp>
        <p:nvSpPr>
          <p:cNvPr id="28" name="TextBox 27"/>
          <p:cNvSpPr txBox="1"/>
          <p:nvPr/>
        </p:nvSpPr>
        <p:spPr>
          <a:xfrm>
            <a:off x="4648200" y="1412776"/>
            <a:ext cx="4191000" cy="1384995"/>
          </a:xfrm>
          <a:prstGeom prst="rect">
            <a:avLst/>
          </a:prstGeom>
          <a:noFill/>
        </p:spPr>
        <p:txBody>
          <a:bodyPr wrap="square" rtlCol="0">
            <a:spAutoFit/>
          </a:bodyPr>
          <a:lstStyle/>
          <a:p>
            <a:r>
              <a:rPr lang="en-US" sz="2800" dirty="0" smtClean="0">
                <a:solidFill>
                  <a:schemeClr val="tx1">
                    <a:lumMod val="95000"/>
                    <a:lumOff val="5000"/>
                  </a:schemeClr>
                </a:solidFill>
              </a:rPr>
              <a:t>How to communicate occurrences of bulk copy/initialization across layers?</a:t>
            </a:r>
          </a:p>
        </p:txBody>
      </p:sp>
      <p:sp>
        <p:nvSpPr>
          <p:cNvPr id="29" name="TextBox 28"/>
          <p:cNvSpPr txBox="1"/>
          <p:nvPr/>
        </p:nvSpPr>
        <p:spPr>
          <a:xfrm>
            <a:off x="4648200" y="4491117"/>
            <a:ext cx="4191000" cy="954107"/>
          </a:xfrm>
          <a:prstGeom prst="rect">
            <a:avLst/>
          </a:prstGeom>
          <a:noFill/>
        </p:spPr>
        <p:txBody>
          <a:bodyPr wrap="square" rtlCol="0">
            <a:spAutoFit/>
          </a:bodyPr>
          <a:lstStyle/>
          <a:p>
            <a:r>
              <a:rPr lang="en-US" sz="2800" dirty="0" smtClean="0">
                <a:solidFill>
                  <a:schemeClr val="tx1">
                    <a:lumMod val="95000"/>
                    <a:lumOff val="5000"/>
                  </a:schemeClr>
                </a:solidFill>
              </a:rPr>
              <a:t>How to maximize latency and energy savings?</a:t>
            </a:r>
          </a:p>
        </p:txBody>
      </p:sp>
      <p:sp>
        <p:nvSpPr>
          <p:cNvPr id="30" name="TextBox 29"/>
          <p:cNvSpPr txBox="1"/>
          <p:nvPr/>
        </p:nvSpPr>
        <p:spPr>
          <a:xfrm>
            <a:off x="4648200" y="3197294"/>
            <a:ext cx="4191000" cy="1815882"/>
          </a:xfrm>
          <a:prstGeom prst="rect">
            <a:avLst/>
          </a:prstGeom>
          <a:noFill/>
        </p:spPr>
        <p:txBody>
          <a:bodyPr wrap="square" rtlCol="0">
            <a:spAutoFit/>
          </a:bodyPr>
          <a:lstStyle/>
          <a:p>
            <a:r>
              <a:rPr lang="en-US" sz="2800" dirty="0" smtClean="0">
                <a:solidFill>
                  <a:schemeClr val="tx1">
                    <a:lumMod val="95000"/>
                    <a:lumOff val="5000"/>
                  </a:schemeClr>
                </a:solidFill>
              </a:rPr>
              <a:t>How to ensure cache coherence?</a:t>
            </a:r>
          </a:p>
          <a:p>
            <a:endParaRPr lang="en-US" sz="2800" dirty="0">
              <a:solidFill>
                <a:schemeClr val="tx1">
                  <a:lumMod val="95000"/>
                  <a:lumOff val="5000"/>
                </a:schemeClr>
              </a:solidFill>
            </a:endParaRPr>
          </a:p>
          <a:p>
            <a:endParaRPr lang="en-US" sz="2800" dirty="0" smtClean="0">
              <a:solidFill>
                <a:schemeClr val="tx1">
                  <a:lumMod val="95000"/>
                  <a:lumOff val="5000"/>
                </a:schemeClr>
              </a:solidFill>
            </a:endParaRPr>
          </a:p>
        </p:txBody>
      </p:sp>
      <p:sp>
        <p:nvSpPr>
          <p:cNvPr id="31" name="TextBox 30"/>
          <p:cNvSpPr txBox="1"/>
          <p:nvPr/>
        </p:nvSpPr>
        <p:spPr>
          <a:xfrm>
            <a:off x="4648200" y="5714092"/>
            <a:ext cx="4191000" cy="523220"/>
          </a:xfrm>
          <a:prstGeom prst="rect">
            <a:avLst/>
          </a:prstGeom>
          <a:noFill/>
        </p:spPr>
        <p:txBody>
          <a:bodyPr wrap="square" rtlCol="0">
            <a:spAutoFit/>
          </a:bodyPr>
          <a:lstStyle/>
          <a:p>
            <a:r>
              <a:rPr lang="en-US" sz="2800" dirty="0" smtClean="0">
                <a:solidFill>
                  <a:schemeClr val="tx1">
                    <a:lumMod val="95000"/>
                    <a:lumOff val="5000"/>
                  </a:schemeClr>
                </a:solidFill>
              </a:rPr>
              <a:t>How to handle data reuse?</a:t>
            </a:r>
          </a:p>
        </p:txBody>
      </p:sp>
    </p:spTree>
    <p:extLst>
      <p:ext uri="{BB962C8B-B14F-4D97-AF65-F5344CB8AC3E}">
        <p14:creationId xmlns:p14="http://schemas.microsoft.com/office/powerpoint/2010/main" val="1273790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p:bldP spid="29" grpId="0"/>
      <p:bldP spid="30" grpId="0"/>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000" dirty="0" smtClean="0">
                <a:solidFill>
                  <a:srgbClr val="1A5712"/>
                </a:solidFill>
                <a:latin typeface="Garamond"/>
                <a:cs typeface="Garamond"/>
              </a:rPr>
              <a:t>Goal: Ultra-Efficient Processing Near Data</a:t>
            </a:r>
            <a:endParaRPr lang="en-US" sz="4000" dirty="0">
              <a:solidFill>
                <a:srgbClr val="1A5712"/>
              </a:solidFill>
              <a:latin typeface="Garamond"/>
              <a:cs typeface="Garamond"/>
            </a:endParaRP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222840" y="1722440"/>
            <a:ext cx="448841"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72376" y="1744477"/>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28844" y="175400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69994" y="272555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28844" y="273190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191710" y="4583581"/>
            <a:ext cx="1243930" cy="5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42" name="TextBox 41"/>
          <p:cNvSpPr txBox="1"/>
          <p:nvPr/>
        </p:nvSpPr>
        <p:spPr>
          <a:xfrm>
            <a:off x="107504" y="6115362"/>
            <a:ext cx="7301999" cy="615553"/>
          </a:xfrm>
          <a:prstGeom prst="rect">
            <a:avLst/>
          </a:prstGeom>
          <a:noFill/>
        </p:spPr>
        <p:txBody>
          <a:bodyPr wrap="none" rtlCol="0">
            <a:spAutoFit/>
          </a:bodyPr>
          <a:lstStyle/>
          <a:p>
            <a:pPr>
              <a:defRPr/>
            </a:pPr>
            <a:r>
              <a:rPr lang="en-US" sz="3400" b="1" kern="0" dirty="0" smtClean="0">
                <a:solidFill>
                  <a:srgbClr val="FF0000"/>
                </a:solidFill>
                <a:latin typeface="Myriad Pro Bold Cond"/>
                <a:ea typeface="ヒラギノ角ゴ ProN W6"/>
                <a:cs typeface="ヒラギノ角ゴ ProN W6"/>
              </a:rPr>
              <a:t>Memory similar to a “conventional” accelerator</a:t>
            </a:r>
            <a:endParaRPr lang="en-US" sz="3400" b="1" kern="0" dirty="0">
              <a:solidFill>
                <a:srgbClr val="FF0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13143957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solidFill>
                  <a:srgbClr val="0000FF"/>
                </a:solidFill>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5</a:t>
            </a:fld>
            <a:endParaRPr lang="en-US" sz="1600">
              <a:solidFill>
                <a:srgbClr val="000000"/>
              </a:solidFill>
              <a:latin typeface="Garamond" charset="0"/>
            </a:endParaRPr>
          </a:p>
        </p:txBody>
      </p:sp>
    </p:spTree>
    <p:extLst>
      <p:ext uri="{BB962C8B-B14F-4D97-AF65-F5344CB8AC3E}">
        <p14:creationId xmlns:p14="http://schemas.microsoft.com/office/powerpoint/2010/main" val="1888139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1A5712"/>
                </a:solidFill>
                <a:latin typeface="Garamond"/>
                <a:cs typeface="Garamond"/>
              </a:rPr>
              <a:t>Enabling In-Memory Search</a:t>
            </a:r>
            <a:endParaRPr lang="en-US" sz="4000" dirty="0">
              <a:solidFill>
                <a:srgbClr val="1A5712"/>
              </a:solidFill>
              <a:latin typeface="Garamond"/>
              <a:cs typeface="Garamond"/>
            </a:endParaRPr>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r>
              <a:rPr lang="en-US" dirty="0" smtClean="0"/>
              <a:t>What is a flexible and scalable memory interface?</a:t>
            </a:r>
          </a:p>
          <a:p>
            <a:r>
              <a:rPr lang="en-US" dirty="0" smtClean="0"/>
              <a:t>What is the right partitioning of computation capability?</a:t>
            </a:r>
          </a:p>
          <a:p>
            <a:r>
              <a:rPr lang="en-US" dirty="0" smtClean="0"/>
              <a:t>What is the right low-cost memory substrate?</a:t>
            </a:r>
          </a:p>
          <a:p>
            <a:r>
              <a:rPr lang="en-US" dirty="0" smtClean="0"/>
              <a:t>What memory technologies are the best enablers?</a:t>
            </a:r>
          </a:p>
          <a:p>
            <a:r>
              <a:rPr lang="en-US" dirty="0" smtClean="0"/>
              <a:t>How do we rethink/ease search algorithms/applications?</a:t>
            </a:r>
            <a:endParaRPr lang="en-US" dirty="0"/>
          </a:p>
        </p:txBody>
      </p:sp>
      <p:sp>
        <p:nvSpPr>
          <p:cNvPr id="4" name="Rectangle 5"/>
          <p:cNvSpPr>
            <a:spLocks/>
          </p:cNvSpPr>
          <p:nvPr/>
        </p:nvSpPr>
        <p:spPr bwMode="auto">
          <a:xfrm>
            <a:off x="1475656" y="1615978"/>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657378"/>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720878"/>
            <a:ext cx="660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3152678"/>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327178"/>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787428"/>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786806" y="1838228"/>
            <a:ext cx="8445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Processor</a:t>
            </a:r>
          </a:p>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660678"/>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a:t>
            </a:r>
            <a:r>
              <a:rPr lang="en-US" sz="1600" dirty="0" smtClean="0">
                <a:solidFill>
                  <a:srgbClr val="000000"/>
                </a:solidFill>
                <a:latin typeface="Myriad Pro Bold Cond" charset="0"/>
                <a:ea typeface="ＭＳ Ｐゴシック" charset="0"/>
                <a:cs typeface="Myriad Pro Bold Cond" charset="0"/>
                <a:sym typeface="Myriad Pro Bold Cond" charset="0"/>
              </a:rPr>
              <a:t>Interconnect</a:t>
            </a:r>
            <a:endParaRPr lang="en-US" sz="1600" dirty="0">
              <a:solidFill>
                <a:srgbClr val="000000"/>
              </a:solidFill>
              <a:latin typeface="Myriad Pro Bold Cond" charset="0"/>
              <a:ea typeface="ＭＳ Ｐゴシック" charset="0"/>
              <a:cs typeface="Myriad Pro Bold Cond" charset="0"/>
              <a:sym typeface="Myriad Pro Bold Cond" charset="0"/>
            </a:endParaRPr>
          </a:p>
        </p:txBody>
      </p:sp>
      <p:sp>
        <p:nvSpPr>
          <p:cNvPr id="12" name="Rectangle 13"/>
          <p:cNvSpPr>
            <a:spLocks/>
          </p:cNvSpPr>
          <p:nvPr/>
        </p:nvSpPr>
        <p:spPr bwMode="auto">
          <a:xfrm>
            <a:off x="3914056" y="1615978"/>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674568"/>
            <a:ext cx="1069404" cy="20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a:t>
            </a:r>
            <a:r>
              <a:rPr lang="en-US" sz="1600" dirty="0" smtClean="0">
                <a:solidFill>
                  <a:srgbClr val="000000"/>
                </a:solidFill>
                <a:latin typeface="Myriad Pro Bold Cond" charset="0"/>
                <a:ea typeface="ＭＳ Ｐゴシック" charset="0"/>
                <a:cs typeface="Myriad Pro Bold Cond" charset="0"/>
                <a:sym typeface="Myriad Pro Bold Cond" charset="0"/>
              </a:rPr>
              <a:t>Memory</a:t>
            </a:r>
            <a:endParaRPr lang="en-US" sz="1600" dirty="0">
              <a:solidFill>
                <a:srgbClr val="000000"/>
              </a:solidFill>
              <a:latin typeface="Myriad Pro Bold Cond" charset="0"/>
              <a:ea typeface="ＭＳ Ｐゴシック" charset="0"/>
              <a:cs typeface="Myriad Pro Bold Cond" charset="0"/>
              <a:sym typeface="Myriad Pro Bold Cond" charset="0"/>
            </a:endParaRPr>
          </a:p>
        </p:txBody>
      </p:sp>
      <p:sp>
        <p:nvSpPr>
          <p:cNvPr id="14" name="Line 15"/>
          <p:cNvSpPr>
            <a:spLocks noChangeShapeType="1"/>
          </p:cNvSpPr>
          <p:nvPr/>
        </p:nvSpPr>
        <p:spPr bwMode="auto">
          <a:xfrm>
            <a:off x="5364238" y="3299522"/>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583685"/>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9080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21557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4033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6510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8986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9080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21557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4033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6510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8986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962178"/>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9461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2420888"/>
            <a:ext cx="1087536"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400" dirty="0" smtClean="0">
                <a:solidFill>
                  <a:srgbClr val="000000"/>
                </a:solidFill>
                <a:latin typeface="Myriad Pro Bold Cond" charset="0"/>
                <a:ea typeface="ＭＳ Ｐゴシック" charset="0"/>
                <a:cs typeface="Myriad Pro Bold Cond" charset="0"/>
                <a:sym typeface="Myriad Pro Bold Cond" charset="0"/>
              </a:rPr>
              <a:t>Database  </a:t>
            </a:r>
            <a:endParaRPr lang="en-US" sz="2400" dirty="0">
              <a:solidFill>
                <a:srgbClr val="000000"/>
              </a:solidFill>
              <a:latin typeface="Myriad Pro Bold Cond" charset="0"/>
              <a:ea typeface="ＭＳ Ｐゴシック" charset="0"/>
              <a:cs typeface="Myriad Pro Bold Cond" charset="0"/>
              <a:sym typeface="Myriad Pro Bold Cond" charset="0"/>
            </a:endParaRPr>
          </a:p>
        </p:txBody>
      </p:sp>
      <p:sp>
        <p:nvSpPr>
          <p:cNvPr id="29" name="Freeform 30"/>
          <p:cNvSpPr>
            <a:spLocks/>
          </p:cNvSpPr>
          <p:nvPr/>
        </p:nvSpPr>
        <p:spPr bwMode="auto">
          <a:xfrm>
            <a:off x="1863006" y="2441478"/>
            <a:ext cx="3714750" cy="1358900"/>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507531" y="2410522"/>
            <a:ext cx="3349625" cy="1091406"/>
            <a:chOff x="0" y="0"/>
            <a:chExt cx="4219" cy="1374"/>
          </a:xfrm>
        </p:grpSpPr>
        <p:sp>
          <p:nvSpPr>
            <p:cNvPr id="31" name="Rectangle 31"/>
            <p:cNvSpPr>
              <a:spLocks/>
            </p:cNvSpPr>
            <p:nvPr/>
          </p:nvSpPr>
          <p:spPr bwMode="auto">
            <a:xfrm>
              <a:off x="2987" y="862"/>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328"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800" y="1054"/>
              <a:ext cx="152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Query vector</a:t>
              </a:r>
            </a:p>
          </p:txBody>
        </p:sp>
      </p:grpSp>
      <p:sp>
        <p:nvSpPr>
          <p:cNvPr id="34" name="Rectangle 35"/>
          <p:cNvSpPr>
            <a:spLocks/>
          </p:cNvSpPr>
          <p:nvPr/>
        </p:nvSpPr>
        <p:spPr bwMode="auto">
          <a:xfrm>
            <a:off x="3287142" y="3895080"/>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460231" y="1762202"/>
            <a:ext cx="2133601" cy="1434752"/>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25486349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In-Memory Computation </a:t>
            </a:r>
            <a:endParaRPr lang="en-US" dirty="0"/>
          </a:p>
        </p:txBody>
      </p:sp>
      <p:sp>
        <p:nvSpPr>
          <p:cNvPr id="3" name="Content Placeholder 2"/>
          <p:cNvSpPr>
            <a:spLocks noGrp="1"/>
          </p:cNvSpPr>
          <p:nvPr>
            <p:ph idx="1"/>
          </p:nvPr>
        </p:nvSpPr>
        <p:spPr>
          <a:xfrm>
            <a:off x="228600" y="1196752"/>
            <a:ext cx="8610600" cy="4876800"/>
          </a:xfrm>
        </p:spPr>
        <p:txBody>
          <a:bodyPr/>
          <a:lstStyle/>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51</a:t>
            </a:fld>
            <a:endParaRPr lang="en-US" altLang="en-US">
              <a:solidFill>
                <a:srgbClr val="000000"/>
              </a:solidFill>
            </a:endParaRPr>
          </a:p>
        </p:txBody>
      </p:sp>
      <p:sp>
        <p:nvSpPr>
          <p:cNvPr id="33" name="Rounded Rectangle 32"/>
          <p:cNvSpPr/>
          <p:nvPr/>
        </p:nvSpPr>
        <p:spPr>
          <a:xfrm>
            <a:off x="5715000" y="1124744"/>
            <a:ext cx="28956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Virtual Memory Support</a:t>
            </a:r>
          </a:p>
        </p:txBody>
      </p:sp>
      <p:sp>
        <p:nvSpPr>
          <p:cNvPr id="34" name="Rounded Rectangle 33"/>
          <p:cNvSpPr/>
          <p:nvPr/>
        </p:nvSpPr>
        <p:spPr>
          <a:xfrm>
            <a:off x="3124200" y="1124744"/>
            <a:ext cx="24384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Cache Coherence</a:t>
            </a:r>
          </a:p>
        </p:txBody>
      </p:sp>
      <p:sp>
        <p:nvSpPr>
          <p:cNvPr id="35" name="Rounded Rectangle 34"/>
          <p:cNvSpPr/>
          <p:nvPr/>
        </p:nvSpPr>
        <p:spPr>
          <a:xfrm>
            <a:off x="533400" y="1124744"/>
            <a:ext cx="22860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DRAM Support</a:t>
            </a:r>
          </a:p>
        </p:txBody>
      </p:sp>
      <p:sp>
        <p:nvSpPr>
          <p:cNvPr id="36" name="Rounded Rectangle 35"/>
          <p:cNvSpPr/>
          <p:nvPr/>
        </p:nvSpPr>
        <p:spPr>
          <a:xfrm>
            <a:off x="533400" y="2420144"/>
            <a:ext cx="22860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RowClone</a:t>
            </a:r>
          </a:p>
          <a:p>
            <a:pPr algn="ctr">
              <a:defRPr/>
            </a:pPr>
            <a:r>
              <a:rPr lang="en-US" b="1" kern="0" dirty="0" smtClean="0">
                <a:solidFill>
                  <a:sysClr val="window" lastClr="FFFFFF"/>
                </a:solidFill>
                <a:latin typeface="Calibri"/>
              </a:rPr>
              <a:t>(MICRO 2013)</a:t>
            </a:r>
            <a:endParaRPr lang="en-US" sz="2400" b="1" kern="0" dirty="0" smtClean="0">
              <a:solidFill>
                <a:sysClr val="window" lastClr="FFFFFF"/>
              </a:solidFill>
              <a:latin typeface="Calibri"/>
            </a:endParaRPr>
          </a:p>
        </p:txBody>
      </p:sp>
      <p:sp>
        <p:nvSpPr>
          <p:cNvPr id="37" name="Rounded Rectangle 36"/>
          <p:cNvSpPr/>
          <p:nvPr/>
        </p:nvSpPr>
        <p:spPr>
          <a:xfrm>
            <a:off x="3124200" y="2420145"/>
            <a:ext cx="24384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Dirty-Block Index</a:t>
            </a:r>
          </a:p>
          <a:p>
            <a:pPr algn="ctr">
              <a:defRPr/>
            </a:pPr>
            <a:r>
              <a:rPr lang="en-US" b="1" kern="0" dirty="0" smtClean="0">
                <a:solidFill>
                  <a:sysClr val="window" lastClr="FFFFFF"/>
                </a:solidFill>
                <a:latin typeface="Calibri"/>
              </a:rPr>
              <a:t>(ISCA 2014)</a:t>
            </a:r>
            <a:endParaRPr lang="en-US" sz="2400" b="1" kern="0" dirty="0" smtClean="0">
              <a:solidFill>
                <a:sysClr val="window" lastClr="FFFFFF"/>
              </a:solidFill>
              <a:latin typeface="Calibri"/>
            </a:endParaRPr>
          </a:p>
        </p:txBody>
      </p:sp>
      <p:sp>
        <p:nvSpPr>
          <p:cNvPr id="38" name="Rounded Rectangle 37"/>
          <p:cNvSpPr/>
          <p:nvPr/>
        </p:nvSpPr>
        <p:spPr>
          <a:xfrm>
            <a:off x="5867400" y="2420144"/>
            <a:ext cx="25908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Page Overlays </a:t>
            </a:r>
          </a:p>
          <a:p>
            <a:pPr algn="ctr">
              <a:defRPr/>
            </a:pPr>
            <a:r>
              <a:rPr lang="en-US" b="1" kern="0" dirty="0" smtClean="0">
                <a:solidFill>
                  <a:sysClr val="window" lastClr="FFFFFF"/>
                </a:solidFill>
                <a:latin typeface="Calibri"/>
              </a:rPr>
              <a:t>(ISCA 2015)</a:t>
            </a:r>
          </a:p>
        </p:txBody>
      </p:sp>
      <p:sp>
        <p:nvSpPr>
          <p:cNvPr id="39" name="Rounded Rectangle 38"/>
          <p:cNvSpPr/>
          <p:nvPr/>
        </p:nvSpPr>
        <p:spPr>
          <a:xfrm>
            <a:off x="533400" y="3791744"/>
            <a:ext cx="22860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In-DRAM Gather Scatter</a:t>
            </a:r>
          </a:p>
        </p:txBody>
      </p:sp>
      <p:sp>
        <p:nvSpPr>
          <p:cNvPr id="40" name="Rounded Rectangle 39"/>
          <p:cNvSpPr/>
          <p:nvPr/>
        </p:nvSpPr>
        <p:spPr>
          <a:xfrm>
            <a:off x="533400" y="5239544"/>
            <a:ext cx="2286000" cy="914400"/>
          </a:xfrm>
          <a:prstGeom prst="roundRect">
            <a:avLst/>
          </a:prstGeom>
          <a:solidFill>
            <a:srgbClr val="2A55D6"/>
          </a:solidFill>
          <a:ln w="25400" cap="flat" cmpd="sng" algn="ctr">
            <a:noFill/>
            <a:prstDash val="solid"/>
          </a:ln>
          <a:effectLst/>
        </p:spPr>
        <p:txBody>
          <a:bodyPr rtlCol="0" anchor="ctr"/>
          <a:lstStyle/>
          <a:p>
            <a:pPr algn="ctr">
              <a:defRPr/>
            </a:pPr>
            <a:r>
              <a:rPr lang="en-US" sz="2000" b="1" kern="0" dirty="0" smtClean="0">
                <a:solidFill>
                  <a:sysClr val="window" lastClr="FFFFFF"/>
                </a:solidFill>
                <a:latin typeface="Calibri"/>
              </a:rPr>
              <a:t>In-DRAM Bitwise Operations </a:t>
            </a:r>
          </a:p>
          <a:p>
            <a:pPr algn="ctr">
              <a:defRPr/>
            </a:pPr>
            <a:r>
              <a:rPr lang="en-US" sz="2000" b="1" kern="0" dirty="0" smtClean="0">
                <a:solidFill>
                  <a:sysClr val="window" lastClr="FFFFFF"/>
                </a:solidFill>
                <a:latin typeface="Calibri"/>
              </a:rPr>
              <a:t>(IEEE CAL 2015)</a:t>
            </a:r>
          </a:p>
        </p:txBody>
      </p:sp>
      <p:sp>
        <p:nvSpPr>
          <p:cNvPr id="41" name="Rounded Rectangle 40"/>
          <p:cNvSpPr/>
          <p:nvPr/>
        </p:nvSpPr>
        <p:spPr>
          <a:xfrm>
            <a:off x="3124200" y="5239544"/>
            <a:ext cx="2438400" cy="914400"/>
          </a:xfrm>
          <a:prstGeom prst="roundRect">
            <a:avLst/>
          </a:prstGeom>
          <a:solidFill>
            <a:sysClr val="windowText" lastClr="000000">
              <a:lumMod val="50000"/>
              <a:lumOff val="50000"/>
            </a:sysClr>
          </a:solidFill>
          <a:ln w="25400" cap="flat" cmpd="sng" algn="ctr">
            <a:noFill/>
            <a:prstDash val="solid"/>
          </a:ln>
          <a:effectLst/>
        </p:spPr>
        <p:txBody>
          <a:bodyPr rtlCol="0" anchor="ctr"/>
          <a:lstStyle/>
          <a:p>
            <a:pPr algn="ctr">
              <a:defRPr/>
            </a:pPr>
            <a:r>
              <a:rPr lang="en-US" sz="2800" b="1" kern="0" dirty="0" smtClean="0">
                <a:solidFill>
                  <a:sysClr val="window" lastClr="FFFFFF"/>
                </a:solidFill>
                <a:latin typeface="Calibri"/>
              </a:rPr>
              <a:t>?</a:t>
            </a:r>
          </a:p>
        </p:txBody>
      </p:sp>
      <p:sp>
        <p:nvSpPr>
          <p:cNvPr id="42" name="Rounded Rectangle 41"/>
          <p:cNvSpPr/>
          <p:nvPr/>
        </p:nvSpPr>
        <p:spPr>
          <a:xfrm>
            <a:off x="5867400" y="5239544"/>
            <a:ext cx="2590800" cy="914400"/>
          </a:xfrm>
          <a:prstGeom prst="roundRect">
            <a:avLst/>
          </a:prstGeom>
          <a:solidFill>
            <a:sysClr val="windowText" lastClr="000000">
              <a:lumMod val="50000"/>
              <a:lumOff val="50000"/>
            </a:sysClr>
          </a:solidFill>
          <a:ln w="25400" cap="flat" cmpd="sng" algn="ctr">
            <a:noFill/>
            <a:prstDash val="solid"/>
          </a:ln>
          <a:effectLst/>
        </p:spPr>
        <p:txBody>
          <a:bodyPr rtlCol="0" anchor="ctr"/>
          <a:lstStyle/>
          <a:p>
            <a:pPr algn="ctr">
              <a:defRPr/>
            </a:pPr>
            <a:r>
              <a:rPr lang="en-US" sz="2800" b="1" kern="0" dirty="0" smtClean="0">
                <a:solidFill>
                  <a:sysClr val="window" lastClr="FFFFFF"/>
                </a:solidFill>
                <a:latin typeface="Calibri"/>
              </a:rPr>
              <a:t>?</a:t>
            </a:r>
          </a:p>
        </p:txBody>
      </p:sp>
      <p:sp>
        <p:nvSpPr>
          <p:cNvPr id="43" name="Rounded Rectangle 42"/>
          <p:cNvSpPr/>
          <p:nvPr/>
        </p:nvSpPr>
        <p:spPr>
          <a:xfrm>
            <a:off x="3124200" y="3791744"/>
            <a:ext cx="2438400" cy="1143000"/>
          </a:xfrm>
          <a:prstGeom prst="roundRect">
            <a:avLst/>
          </a:prstGeom>
          <a:solidFill>
            <a:srgbClr val="C4442A"/>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Non-contiguous Cache lines</a:t>
            </a:r>
          </a:p>
        </p:txBody>
      </p:sp>
      <p:sp>
        <p:nvSpPr>
          <p:cNvPr id="44" name="Rounded Rectangle 43"/>
          <p:cNvSpPr/>
          <p:nvPr/>
        </p:nvSpPr>
        <p:spPr>
          <a:xfrm>
            <a:off x="5867400" y="3791744"/>
            <a:ext cx="2590800" cy="1143000"/>
          </a:xfrm>
          <a:prstGeom prst="roundRect">
            <a:avLst/>
          </a:prstGeom>
          <a:solidFill>
            <a:srgbClr val="C4442A"/>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Gathered Pages</a:t>
            </a:r>
          </a:p>
        </p:txBody>
      </p:sp>
      <p:cxnSp>
        <p:nvCxnSpPr>
          <p:cNvPr id="45" name="Straight Connector 44"/>
          <p:cNvCxnSpPr/>
          <p:nvPr/>
        </p:nvCxnSpPr>
        <p:spPr>
          <a:xfrm>
            <a:off x="2971800" y="1200944"/>
            <a:ext cx="0" cy="510540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cxnSp>
        <p:nvCxnSpPr>
          <p:cNvPr id="46" name="Straight Connector 45"/>
          <p:cNvCxnSpPr/>
          <p:nvPr/>
        </p:nvCxnSpPr>
        <p:spPr>
          <a:xfrm>
            <a:off x="5715000" y="1200944"/>
            <a:ext cx="0" cy="510540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cxnSp>
        <p:nvCxnSpPr>
          <p:cNvPr id="47" name="Straight Connector 46"/>
          <p:cNvCxnSpPr/>
          <p:nvPr/>
        </p:nvCxnSpPr>
        <p:spPr>
          <a:xfrm>
            <a:off x="533400" y="2191544"/>
            <a:ext cx="7924800" cy="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spTree>
    <p:extLst>
      <p:ext uri="{BB962C8B-B14F-4D97-AF65-F5344CB8AC3E}">
        <p14:creationId xmlns:p14="http://schemas.microsoft.com/office/powerpoint/2010/main" val="1342738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smtClean="0"/>
              <a:t>In-DRAM AND/OR: Triple Row Activation</a:t>
            </a:r>
            <a:endParaRPr lang="en-US" sz="3800" dirty="0"/>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52</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smtClean="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endParaRPr lang="en-US" sz="2800" b="1" i="1" dirty="0" smtClean="0">
              <a:solidFill>
                <a:prstClr val="black"/>
              </a:solidFill>
              <a:latin typeface="Calibri"/>
            </a:endParaRP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smtClean="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endParaRPr lang="en-US" sz="2800" b="1" i="1" dirty="0" smtClean="0">
              <a:solidFill>
                <a:prstClr val="black"/>
              </a:solidFill>
              <a:latin typeface="Calibri"/>
            </a:endParaRP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a:noFill/>
                </a:ln>
                <a:solidFill>
                  <a:prstClr val="white"/>
                </a:solidFill>
                <a:effectLst/>
                <a:uLnTx/>
                <a:uFillTx/>
                <a:latin typeface="Calibri"/>
                <a:ea typeface="+mn-ea"/>
                <a:cs typeface="+mn-cs"/>
              </a:rPr>
              <a:t>Final State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smtClean="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r>
              <a:rPr lang="en-US" sz="2800" b="1" i="1" dirty="0" smtClean="0">
                <a:solidFill>
                  <a:prstClr val="black"/>
                </a:solidFill>
                <a:latin typeface="Calibri"/>
              </a:rPr>
              <a:t>+</a:t>
            </a:r>
            <a:r>
              <a:rPr lang="el-GR" sz="2800" b="1" i="1" dirty="0" smtClean="0">
                <a:solidFill>
                  <a:prstClr val="black"/>
                </a:solidFill>
                <a:latin typeface="Calibri"/>
              </a:rPr>
              <a:t>δ</a:t>
            </a:r>
            <a:endParaRPr lang="en-US" sz="2800" b="1" i="1" dirty="0" smtClean="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smtClean="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smtClean="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smtClean="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smtClean="0">
                <a:solidFill>
                  <a:prstClr val="black"/>
                </a:solidFill>
                <a:latin typeface="Calibri"/>
              </a:rPr>
              <a:t>V</a:t>
            </a:r>
            <a:r>
              <a:rPr lang="en-US" sz="2800" b="1" i="1" baseline="-25000" dirty="0" smtClean="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smtClean="0"/>
              <a:t>Seshadri+, “</a:t>
            </a:r>
            <a:r>
              <a:rPr lang="en-US" sz="1400" dirty="0" smtClean="0">
                <a:solidFill>
                  <a:srgbClr val="0000FF"/>
                </a:solidFill>
              </a:rPr>
              <a:t>Fast Bulk Bitwise AND and OR in DRAM</a:t>
            </a:r>
            <a:r>
              <a:rPr lang="en-US" sz="1400" dirty="0" smtClean="0"/>
              <a:t>”, IEEE CAL 2015.</a:t>
            </a:r>
            <a:endParaRPr lang="en-US" sz="1400" dirty="0"/>
          </a:p>
        </p:txBody>
      </p:sp>
    </p:spTree>
    <p:extLst>
      <p:ext uri="{BB962C8B-B14F-4D97-AF65-F5344CB8AC3E}">
        <p14:creationId xmlns:p14="http://schemas.microsoft.com/office/powerpoint/2010/main" val="36307810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AND/</a:t>
            </a:r>
            <a:r>
              <a:rPr lang="en-US" dirty="0" smtClean="0"/>
              <a:t>OR Results</a:t>
            </a:r>
            <a:endParaRPr lang="en-US" dirty="0"/>
          </a:p>
        </p:txBody>
      </p:sp>
      <p:sp>
        <p:nvSpPr>
          <p:cNvPr id="3" name="Content Placeholder 2"/>
          <p:cNvSpPr>
            <a:spLocks noGrp="1"/>
          </p:cNvSpPr>
          <p:nvPr>
            <p:ph idx="1"/>
          </p:nvPr>
        </p:nvSpPr>
        <p:spPr>
          <a:xfrm>
            <a:off x="228600" y="849041"/>
            <a:ext cx="8610600" cy="5123656"/>
          </a:xfrm>
        </p:spPr>
        <p:txBody>
          <a:bodyPr/>
          <a:lstStyle/>
          <a:p>
            <a:r>
              <a:rPr lang="en-US" dirty="0" smtClean="0">
                <a:solidFill>
                  <a:srgbClr val="0000FF"/>
                </a:solidFill>
              </a:rPr>
              <a:t>20X improvement in AND/OR throughput</a:t>
            </a:r>
            <a:r>
              <a:rPr lang="en-US" dirty="0" smtClean="0"/>
              <a:t> vs. Intel AVX</a:t>
            </a:r>
          </a:p>
          <a:p>
            <a:r>
              <a:rPr lang="en-US" dirty="0" smtClean="0">
                <a:solidFill>
                  <a:srgbClr val="0000FF"/>
                </a:solidFill>
              </a:rPr>
              <a:t>50</a:t>
            </a:r>
            <a:r>
              <a:rPr lang="en-US" dirty="0" smtClean="0">
                <a:solidFill>
                  <a:srgbClr val="0000FF"/>
                </a:solidFill>
              </a:rPr>
              <a:t>.5</a:t>
            </a:r>
            <a:r>
              <a:rPr lang="en-US" dirty="0" smtClean="0">
                <a:solidFill>
                  <a:srgbClr val="0000FF"/>
                </a:solidFill>
              </a:rPr>
              <a:t>X </a:t>
            </a:r>
            <a:r>
              <a:rPr lang="en-US" dirty="0" smtClean="0">
                <a:solidFill>
                  <a:srgbClr val="0000FF"/>
                </a:solidFill>
              </a:rPr>
              <a:t>reduction in memory energy consumption</a:t>
            </a:r>
          </a:p>
          <a:p>
            <a:r>
              <a:rPr lang="en-US" dirty="0" smtClean="0">
                <a:solidFill>
                  <a:srgbClr val="0000FF"/>
                </a:solidFill>
              </a:rPr>
              <a:t>At least 30% performance improvement in range queries</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53</a:t>
            </a:fld>
            <a:endParaRPr lang="en-US" altLang="en-US">
              <a:solidFill>
                <a:srgbClr val="000000"/>
              </a:solidFill>
            </a:endParaRPr>
          </a:p>
        </p:txBody>
      </p:sp>
      <p:sp>
        <p:nvSpPr>
          <p:cNvPr id="6" name="TextBox 5"/>
          <p:cNvSpPr txBox="1"/>
          <p:nvPr/>
        </p:nvSpPr>
        <p:spPr>
          <a:xfrm>
            <a:off x="1781681" y="6453336"/>
            <a:ext cx="5677969" cy="307777"/>
          </a:xfrm>
          <a:prstGeom prst="rect">
            <a:avLst/>
          </a:prstGeom>
          <a:noFill/>
        </p:spPr>
        <p:txBody>
          <a:bodyPr wrap="none" rtlCol="0">
            <a:spAutoFit/>
          </a:bodyPr>
          <a:lstStyle/>
          <a:p>
            <a:r>
              <a:rPr lang="en-US" sz="1400" dirty="0" smtClean="0"/>
              <a:t>Seshadri+, “</a:t>
            </a:r>
            <a:r>
              <a:rPr lang="en-US" sz="1400" dirty="0" smtClean="0">
                <a:solidFill>
                  <a:srgbClr val="0000FF"/>
                </a:solidFill>
              </a:rPr>
              <a:t>Fast Bulk Bitwise AND and OR in DRAM</a:t>
            </a:r>
            <a:r>
              <a:rPr lang="en-US" sz="1400" dirty="0" smtClean="0"/>
              <a:t>”, IEEE CAL 2015.</a:t>
            </a:r>
            <a:endParaRPr lang="en-US" sz="1400" dirty="0"/>
          </a:p>
        </p:txBody>
      </p:sp>
      <p:grpSp>
        <p:nvGrpSpPr>
          <p:cNvPr id="18" name="Group 17"/>
          <p:cNvGrpSpPr/>
          <p:nvPr/>
        </p:nvGrpSpPr>
        <p:grpSpPr>
          <a:xfrm>
            <a:off x="-183298" y="2132856"/>
            <a:ext cx="7707626" cy="4248472"/>
            <a:chOff x="-183298" y="2060848"/>
            <a:chExt cx="7707626" cy="4248472"/>
          </a:xfrm>
        </p:grpSpPr>
        <p:pic>
          <p:nvPicPr>
            <p:cNvPr id="12" name="Picture 11"/>
            <p:cNvPicPr>
              <a:picLocks noChangeAspect="1"/>
            </p:cNvPicPr>
            <p:nvPr/>
          </p:nvPicPr>
          <p:blipFill>
            <a:blip r:embed="rId2"/>
            <a:stretch>
              <a:fillRect/>
            </a:stretch>
          </p:blipFill>
          <p:spPr>
            <a:xfrm>
              <a:off x="1763688" y="2060848"/>
              <a:ext cx="5760640" cy="3978861"/>
            </a:xfrm>
            <a:prstGeom prst="rect">
              <a:avLst/>
            </a:prstGeom>
          </p:spPr>
        </p:pic>
        <p:sp>
          <p:nvSpPr>
            <p:cNvPr id="13" name="TextBox 12"/>
            <p:cNvSpPr txBox="1"/>
            <p:nvPr/>
          </p:nvSpPr>
          <p:spPr>
            <a:xfrm>
              <a:off x="3143520" y="5970766"/>
              <a:ext cx="2724624" cy="338554"/>
            </a:xfrm>
            <a:prstGeom prst="rect">
              <a:avLst/>
            </a:prstGeom>
            <a:noFill/>
          </p:spPr>
          <p:txBody>
            <a:bodyPr wrap="none" rtlCol="0">
              <a:spAutoFit/>
            </a:bodyPr>
            <a:lstStyle/>
            <a:p>
              <a:r>
                <a:rPr lang="en-US" sz="1600" dirty="0" smtClean="0"/>
                <a:t>Size of Vectors to be </a:t>
              </a:r>
              <a:r>
                <a:rPr lang="en-US" sz="1600" dirty="0" err="1" smtClean="0"/>
                <a:t>ANDed</a:t>
              </a:r>
              <a:endParaRPr lang="en-US" sz="1600" dirty="0"/>
            </a:p>
          </p:txBody>
        </p:sp>
        <p:sp>
          <p:nvSpPr>
            <p:cNvPr id="14" name="TextBox 13"/>
            <p:cNvSpPr txBox="1"/>
            <p:nvPr/>
          </p:nvSpPr>
          <p:spPr>
            <a:xfrm>
              <a:off x="-183298" y="3717032"/>
              <a:ext cx="3603170" cy="338554"/>
            </a:xfrm>
            <a:prstGeom prst="rect">
              <a:avLst/>
            </a:prstGeom>
            <a:noFill/>
            <a:scene3d>
              <a:camera prst="orthographicFront">
                <a:rot lat="0" lon="0" rev="5400000"/>
              </a:camera>
              <a:lightRig rig="threePt" dir="t"/>
            </a:scene3d>
          </p:spPr>
          <p:txBody>
            <a:bodyPr wrap="none" rtlCol="0">
              <a:spAutoFit/>
            </a:bodyPr>
            <a:lstStyle/>
            <a:p>
              <a:r>
                <a:rPr lang="en-US" sz="1600" dirty="0" smtClean="0"/>
                <a:t>Throughput of AND operations (GB/s) </a:t>
              </a:r>
              <a:endParaRPr lang="en-US" sz="1600" dirty="0"/>
            </a:p>
          </p:txBody>
        </p:sp>
        <p:sp>
          <p:nvSpPr>
            <p:cNvPr id="15" name="TextBox 14"/>
            <p:cNvSpPr txBox="1"/>
            <p:nvPr/>
          </p:nvSpPr>
          <p:spPr>
            <a:xfrm>
              <a:off x="4646360" y="2276872"/>
              <a:ext cx="2386691" cy="338554"/>
            </a:xfrm>
            <a:prstGeom prst="rect">
              <a:avLst/>
            </a:prstGeom>
            <a:noFill/>
          </p:spPr>
          <p:txBody>
            <a:bodyPr wrap="none" rtlCol="0">
              <a:spAutoFit/>
            </a:bodyPr>
            <a:lstStyle/>
            <a:p>
              <a:r>
                <a:rPr lang="en-US" sz="1600" dirty="0" smtClean="0">
                  <a:solidFill>
                    <a:srgbClr val="FF0000"/>
                  </a:solidFill>
                </a:rPr>
                <a:t>In-DRAM AND (2 banks)</a:t>
              </a:r>
              <a:endParaRPr lang="en-US" sz="1600" dirty="0">
                <a:solidFill>
                  <a:srgbClr val="FF0000"/>
                </a:solidFill>
              </a:endParaRPr>
            </a:p>
          </p:txBody>
        </p:sp>
        <p:sp>
          <p:nvSpPr>
            <p:cNvPr id="16" name="TextBox 15"/>
            <p:cNvSpPr txBox="1"/>
            <p:nvPr/>
          </p:nvSpPr>
          <p:spPr>
            <a:xfrm>
              <a:off x="4644008" y="3645024"/>
              <a:ext cx="2295120" cy="338554"/>
            </a:xfrm>
            <a:prstGeom prst="rect">
              <a:avLst/>
            </a:prstGeom>
            <a:noFill/>
          </p:spPr>
          <p:txBody>
            <a:bodyPr wrap="none" rtlCol="0">
              <a:spAutoFit/>
            </a:bodyPr>
            <a:lstStyle/>
            <a:p>
              <a:r>
                <a:rPr lang="en-US" sz="1600" dirty="0" smtClean="0">
                  <a:solidFill>
                    <a:srgbClr val="FF6600"/>
                  </a:solidFill>
                </a:rPr>
                <a:t>In-DRAM AND (1 bank)</a:t>
              </a:r>
              <a:endParaRPr lang="en-US" sz="1600" dirty="0">
                <a:solidFill>
                  <a:srgbClr val="FF6600"/>
                </a:solidFill>
              </a:endParaRPr>
            </a:p>
          </p:txBody>
        </p:sp>
        <p:sp>
          <p:nvSpPr>
            <p:cNvPr id="17" name="TextBox 16"/>
            <p:cNvSpPr txBox="1"/>
            <p:nvPr/>
          </p:nvSpPr>
          <p:spPr>
            <a:xfrm>
              <a:off x="6012160" y="4797152"/>
              <a:ext cx="1021333" cy="338554"/>
            </a:xfrm>
            <a:prstGeom prst="rect">
              <a:avLst/>
            </a:prstGeom>
            <a:noFill/>
          </p:spPr>
          <p:txBody>
            <a:bodyPr wrap="none" rtlCol="0">
              <a:spAutoFit/>
            </a:bodyPr>
            <a:lstStyle/>
            <a:p>
              <a:r>
                <a:rPr lang="en-US" sz="1600" dirty="0" smtClean="0">
                  <a:solidFill>
                    <a:srgbClr val="2A55D6"/>
                  </a:solidFill>
                </a:rPr>
                <a:t>Intel AVX</a:t>
              </a:r>
              <a:endParaRPr lang="en-US" sz="1600" dirty="0">
                <a:solidFill>
                  <a:srgbClr val="2A55D6"/>
                </a:solidFill>
              </a:endParaRPr>
            </a:p>
          </p:txBody>
        </p:sp>
      </p:grpSp>
    </p:spTree>
    <p:extLst>
      <p:ext uri="{BB962C8B-B14F-4D97-AF65-F5344CB8AC3E}">
        <p14:creationId xmlns:p14="http://schemas.microsoft.com/office/powerpoint/2010/main" val="914639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54</a:t>
            </a:fld>
            <a:endParaRPr lang="en-US" altLang="en-US">
              <a:solidFill>
                <a:srgbClr val="000000"/>
              </a:solidFill>
            </a:endParaRPr>
          </a:p>
        </p:txBody>
      </p:sp>
      <p:sp>
        <p:nvSpPr>
          <p:cNvPr id="5" name="Rectangle 4"/>
          <p:cNvSpPr/>
          <p:nvPr/>
        </p:nvSpPr>
        <p:spPr>
          <a:xfrm>
            <a:off x="539552" y="1844824"/>
            <a:ext cx="1224136"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2696591"/>
            <a:ext cx="1512168"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9503175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2863"/>
            <a:ext cx="2646363"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itle 1"/>
          <p:cNvSpPr>
            <a:spLocks noGrp="1"/>
          </p:cNvSpPr>
          <p:nvPr>
            <p:ph type="title"/>
          </p:nvPr>
        </p:nvSpPr>
        <p:spPr/>
        <p:txBody>
          <a:bodyPr/>
          <a:lstStyle/>
          <a:p>
            <a:r>
              <a:rPr lang="en-US">
                <a:latin typeface="Garamond" charset="0"/>
                <a:ea typeface="ＭＳ Ｐゴシック" charset="0"/>
                <a:cs typeface="ＭＳ Ｐゴシック" charset="0"/>
              </a:rPr>
              <a:t>DRAM Refresh</a:t>
            </a:r>
          </a:p>
        </p:txBody>
      </p:sp>
      <p:sp>
        <p:nvSpPr>
          <p:cNvPr id="3" name="Content Placeholder 2"/>
          <p:cNvSpPr>
            <a:spLocks noGrp="1"/>
          </p:cNvSpPr>
          <p:nvPr>
            <p:ph idx="1"/>
          </p:nvPr>
        </p:nvSpPr>
        <p:spPr>
          <a:xfrm>
            <a:off x="228600" y="996950"/>
            <a:ext cx="8610600" cy="5194300"/>
          </a:xfrm>
        </p:spPr>
        <p:txBody>
          <a:bodyPr/>
          <a:lstStyle/>
          <a:p>
            <a:pPr>
              <a:defRPr/>
            </a:pPr>
            <a:r>
              <a:rPr lang="en-US" dirty="0">
                <a:latin typeface="Tahoma" charset="0"/>
              </a:rPr>
              <a:t>DRAM capacitor charge leaks over time</a:t>
            </a:r>
          </a:p>
          <a:p>
            <a:pPr>
              <a:defRPr/>
            </a:pPr>
            <a:endParaRPr lang="en-US" dirty="0" smtClean="0">
              <a:latin typeface="Tahoma" charset="0"/>
            </a:endParaRPr>
          </a:p>
          <a:p>
            <a:pPr>
              <a:defRPr/>
            </a:pPr>
            <a:r>
              <a:rPr lang="en-US" dirty="0" smtClean="0">
                <a:latin typeface="Tahoma" charset="0"/>
              </a:rPr>
              <a:t>The </a:t>
            </a:r>
            <a:r>
              <a:rPr lang="en-US" dirty="0">
                <a:latin typeface="Tahoma" charset="0"/>
              </a:rPr>
              <a:t>memory controller needs to </a:t>
            </a:r>
            <a:r>
              <a:rPr lang="en-US" dirty="0" smtClean="0">
                <a:latin typeface="Tahoma" charset="0"/>
              </a:rPr>
              <a:t>refresh each </a:t>
            </a:r>
            <a:r>
              <a:rPr lang="en-US" dirty="0">
                <a:latin typeface="Tahoma" charset="0"/>
              </a:rPr>
              <a:t>row periodically to </a:t>
            </a:r>
            <a:r>
              <a:rPr lang="en-US" dirty="0" smtClean="0">
                <a:latin typeface="Tahoma" charset="0"/>
              </a:rPr>
              <a:t>restore charge</a:t>
            </a:r>
            <a:endParaRPr lang="en-US" dirty="0">
              <a:latin typeface="Tahoma" charset="0"/>
            </a:endParaRPr>
          </a:p>
          <a:p>
            <a:pPr lvl="1">
              <a:defRPr/>
            </a:pPr>
            <a:r>
              <a:rPr lang="en-US" dirty="0" smtClean="0">
                <a:latin typeface="Tahoma" charset="0"/>
                <a:ea typeface="ＭＳ Ｐゴシック" charset="0"/>
              </a:rPr>
              <a:t>Activate each </a:t>
            </a:r>
            <a:r>
              <a:rPr lang="en-US" dirty="0">
                <a:latin typeface="Tahoma" charset="0"/>
                <a:ea typeface="ＭＳ Ｐゴシック" charset="0"/>
              </a:rPr>
              <a:t>row every N </a:t>
            </a:r>
            <a:r>
              <a:rPr lang="en-US" dirty="0" err="1">
                <a:latin typeface="Tahoma" charset="0"/>
                <a:ea typeface="ＭＳ Ｐゴシック" charset="0"/>
              </a:rPr>
              <a:t>ms</a:t>
            </a:r>
            <a:endParaRPr lang="en-US" dirty="0">
              <a:latin typeface="Tahoma" charset="0"/>
              <a:ea typeface="ＭＳ Ｐゴシック" charset="0"/>
            </a:endParaRPr>
          </a:p>
          <a:p>
            <a:pPr lvl="1">
              <a:defRPr/>
            </a:pPr>
            <a:r>
              <a:rPr lang="en-US" dirty="0">
                <a:latin typeface="Tahoma" charset="0"/>
                <a:ea typeface="ＭＳ Ｐゴシック" charset="0"/>
              </a:rPr>
              <a:t>Typical N = 64 </a:t>
            </a:r>
            <a:r>
              <a:rPr lang="en-US" dirty="0" err="1" smtClean="0">
                <a:latin typeface="Tahoma" charset="0"/>
                <a:ea typeface="ＭＳ Ｐゴシック" charset="0"/>
              </a:rPr>
              <a:t>ms</a:t>
            </a:r>
            <a:endParaRPr lang="en-US" dirty="0" smtClean="0">
              <a:latin typeface="Tahoma" charset="0"/>
              <a:ea typeface="ＭＳ Ｐゴシック" charset="0"/>
            </a:endParaRPr>
          </a:p>
          <a:p>
            <a:pPr lvl="1">
              <a:defRPr/>
            </a:pPr>
            <a:endParaRPr lang="en-US" dirty="0">
              <a:latin typeface="Tahoma" charset="0"/>
              <a:ea typeface="ＭＳ Ｐゴシック" charset="0"/>
            </a:endParaRPr>
          </a:p>
          <a:p>
            <a:pPr>
              <a:defRPr/>
            </a:pPr>
            <a:r>
              <a:rPr lang="en-US" dirty="0" smtClean="0">
                <a:latin typeface="Tahoma" charset="0"/>
              </a:rPr>
              <a:t>Downsides of refresh</a:t>
            </a:r>
          </a:p>
          <a:p>
            <a:pPr marL="0" indent="0">
              <a:buFont typeface="Wingdings" charset="0"/>
              <a:buNone/>
              <a:defRPr/>
            </a:pPr>
            <a:r>
              <a:rPr lang="en-US" sz="2200" dirty="0">
                <a:latin typeface="Tahoma" charset="0"/>
                <a:ea typeface="ＭＳ Ｐゴシック" charset="0"/>
              </a:rPr>
              <a:t> </a:t>
            </a:r>
            <a:r>
              <a:rPr lang="en-US" sz="2200" dirty="0" smtClean="0">
                <a:latin typeface="Tahoma" charset="0"/>
                <a:ea typeface="ＭＳ Ｐゴシック" charset="0"/>
              </a:rPr>
              <a:t>   -- </a:t>
            </a:r>
            <a:r>
              <a:rPr lang="en-US" sz="2200" dirty="0">
                <a:solidFill>
                  <a:srgbClr val="0000FF"/>
                </a:solidFill>
                <a:latin typeface="Tahoma" charset="0"/>
                <a:ea typeface="ＭＳ Ｐゴシック" charset="0"/>
              </a:rPr>
              <a:t>E</a:t>
            </a:r>
            <a:r>
              <a:rPr lang="en-US" sz="2200" dirty="0" smtClean="0">
                <a:solidFill>
                  <a:srgbClr val="0000FF"/>
                </a:solidFill>
                <a:latin typeface="Tahoma" charset="0"/>
                <a:ea typeface="ＭＳ Ｐゴシック" charset="0"/>
              </a:rPr>
              <a:t>nergy consumption</a:t>
            </a:r>
            <a:r>
              <a:rPr lang="en-US" sz="2200" dirty="0" smtClean="0">
                <a:latin typeface="Tahoma" charset="0"/>
                <a:ea typeface="ＭＳ Ｐゴシック" charset="0"/>
              </a:rPr>
              <a:t>: Each refresh consumes energy</a:t>
            </a:r>
          </a:p>
          <a:p>
            <a:pPr lvl="1">
              <a:buFont typeface="Wingdings" charset="0"/>
              <a:buNone/>
              <a:defRPr/>
            </a:pPr>
            <a:r>
              <a:rPr lang="en-US" dirty="0" smtClean="0">
                <a:latin typeface="Tahoma" charset="0"/>
                <a:ea typeface="ＭＳ Ｐゴシック" charset="0"/>
              </a:rPr>
              <a:t>-</a:t>
            </a:r>
            <a:r>
              <a:rPr lang="en-US" dirty="0">
                <a:latin typeface="Tahoma" charset="0"/>
                <a:ea typeface="ＭＳ Ｐゴシック" charset="0"/>
              </a:rPr>
              <a:t>- </a:t>
            </a:r>
            <a:r>
              <a:rPr lang="en-US" dirty="0" smtClean="0">
                <a:solidFill>
                  <a:srgbClr val="0000FF"/>
                </a:solidFill>
                <a:latin typeface="Tahoma" charset="0"/>
                <a:ea typeface="ＭＳ Ｐゴシック" charset="0"/>
              </a:rPr>
              <a:t>Performance degradation</a:t>
            </a:r>
            <a:r>
              <a:rPr lang="en-US" dirty="0" smtClean="0">
                <a:latin typeface="Tahoma" charset="0"/>
                <a:ea typeface="ＭＳ Ｐゴシック" charset="0"/>
              </a:rPr>
              <a:t>: DRAM rank/bank </a:t>
            </a:r>
            <a:r>
              <a:rPr lang="en-US" dirty="0">
                <a:latin typeface="Tahoma" charset="0"/>
                <a:ea typeface="ＭＳ Ｐゴシック" charset="0"/>
              </a:rPr>
              <a:t>unavailable while refreshed</a:t>
            </a:r>
          </a:p>
          <a:p>
            <a:pPr lvl="1">
              <a:buFont typeface="Wingdings" charset="0"/>
              <a:buNone/>
              <a:defRPr/>
            </a:pPr>
            <a:r>
              <a:rPr lang="en-US" dirty="0">
                <a:latin typeface="Tahoma" charset="0"/>
                <a:ea typeface="ＭＳ Ｐゴシック" charset="0"/>
              </a:rPr>
              <a:t>-- </a:t>
            </a:r>
            <a:r>
              <a:rPr lang="en-US" dirty="0" smtClean="0">
                <a:solidFill>
                  <a:srgbClr val="0000FF"/>
                </a:solidFill>
                <a:latin typeface="Tahoma" charset="0"/>
                <a:ea typeface="ＭＳ Ｐゴシック" charset="0"/>
              </a:rPr>
              <a:t>QoS/predictability impact</a:t>
            </a:r>
            <a:r>
              <a:rPr lang="en-US" dirty="0" smtClean="0">
                <a:latin typeface="Tahoma" charset="0"/>
                <a:ea typeface="ＭＳ Ｐゴシック" charset="0"/>
              </a:rPr>
              <a:t>: (Long) pause times during refresh</a:t>
            </a:r>
            <a:endParaRPr lang="en-US" dirty="0">
              <a:latin typeface="Tahoma" charset="0"/>
              <a:ea typeface="ＭＳ Ｐゴシック" charset="0"/>
            </a:endParaRPr>
          </a:p>
          <a:p>
            <a:pPr lvl="1">
              <a:buFont typeface="Wingdings" charset="0"/>
              <a:buNone/>
              <a:defRPr/>
            </a:pPr>
            <a:r>
              <a:rPr lang="en-US" dirty="0" smtClean="0">
                <a:latin typeface="Tahoma" charset="0"/>
                <a:ea typeface="ＭＳ Ｐゴシック" charset="0"/>
              </a:rPr>
              <a:t>-- </a:t>
            </a:r>
            <a:r>
              <a:rPr lang="en-US" dirty="0">
                <a:solidFill>
                  <a:srgbClr val="0000FF"/>
                </a:solidFill>
                <a:latin typeface="Tahoma" charset="0"/>
              </a:rPr>
              <a:t>Refresh rate limits DRAM </a:t>
            </a:r>
            <a:r>
              <a:rPr lang="en-US" dirty="0" smtClean="0">
                <a:solidFill>
                  <a:srgbClr val="0000FF"/>
                </a:solidFill>
                <a:latin typeface="Tahoma" charset="0"/>
              </a:rPr>
              <a:t>capacity scaling </a:t>
            </a:r>
            <a:endParaRPr lang="en-US" dirty="0">
              <a:solidFill>
                <a:srgbClr val="0000FF"/>
              </a:solidFill>
              <a:latin typeface="Tahoma" charset="0"/>
            </a:endParaRPr>
          </a:p>
          <a:p>
            <a:pPr lvl="1">
              <a:buFont typeface="Wingdings" charset="0"/>
              <a:buNone/>
              <a:defRPr/>
            </a:pPr>
            <a:endParaRPr lang="en-US" dirty="0">
              <a:latin typeface="Tahoma" charset="0"/>
            </a:endParaRPr>
          </a:p>
          <a:p>
            <a:pPr>
              <a:defRPr/>
            </a:pPr>
            <a:endParaRPr lang="en-US" dirty="0">
              <a:latin typeface="Tahoma" charset="0"/>
            </a:endParaRPr>
          </a:p>
          <a:p>
            <a:pPr lvl="1">
              <a:defRPr/>
            </a:pPr>
            <a:endParaRPr lang="en-US" dirty="0">
              <a:latin typeface="Tahoma" charset="0"/>
              <a:ea typeface="ＭＳ Ｐゴシック" charset="0"/>
            </a:endParaRPr>
          </a:p>
          <a:p>
            <a:pPr>
              <a:defRPr/>
            </a:pPr>
            <a:endParaRPr lang="en-US" dirty="0">
              <a:latin typeface="Tahoma" charset="0"/>
            </a:endParaRPr>
          </a:p>
        </p:txBody>
      </p:sp>
      <p:sp>
        <p:nvSpPr>
          <p:cNvPr id="9523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3C4982-98C9-324D-9F65-FCC9C20E067B}" type="slidenum">
              <a:rPr lang="en-US" sz="1600">
                <a:solidFill>
                  <a:srgbClr val="000000"/>
                </a:solidFill>
                <a:latin typeface="Garamond" charset="0"/>
              </a:rPr>
              <a:pPr eaLnBrk="1" hangingPunct="1"/>
              <a:t>55</a:t>
            </a:fld>
            <a:endParaRPr lang="en-US" sz="1600">
              <a:solidFill>
                <a:srgbClr val="000000"/>
              </a:solidFill>
              <a:latin typeface="Garamond" charset="0"/>
            </a:endParaRPr>
          </a:p>
        </p:txBody>
      </p:sp>
    </p:spTree>
    <p:extLst>
      <p:ext uri="{BB962C8B-B14F-4D97-AF65-F5344CB8AC3E}">
        <p14:creationId xmlns:p14="http://schemas.microsoft.com/office/powerpoint/2010/main" val="25668794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ea typeface="ＭＳ Ｐゴシック" charset="0"/>
                <a:cs typeface="ＭＳ Ｐゴシック" charset="0"/>
              </a:rPr>
              <a:t>Refresh Overhead: Performance</a:t>
            </a:r>
          </a:p>
        </p:txBody>
      </p:sp>
      <p:sp>
        <p:nvSpPr>
          <p:cNvPr id="9728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1CABFF-B2FC-7446-B344-1DF3937ECF61}" type="slidenum">
              <a:rPr lang="en-US" sz="1600">
                <a:solidFill>
                  <a:srgbClr val="000000"/>
                </a:solidFill>
                <a:latin typeface="Garamond" charset="0"/>
              </a:rPr>
              <a:pPr eaLnBrk="1" hangingPunct="1"/>
              <a:t>56</a:t>
            </a:fld>
            <a:endParaRPr lang="en-US" sz="1600">
              <a:solidFill>
                <a:srgbClr val="000000"/>
              </a:solidFill>
              <a:latin typeface="Garamond" charset="0"/>
            </a:endParaRPr>
          </a:p>
        </p:txBody>
      </p:sp>
      <p:pic>
        <p:nvPicPr>
          <p:cNvPr id="972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686752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2"/>
          <p:cNvSpPr txBox="1">
            <a:spLocks noChangeArrowheads="1"/>
          </p:cNvSpPr>
          <p:nvPr/>
        </p:nvSpPr>
        <p:spPr bwMode="auto">
          <a:xfrm>
            <a:off x="2555875" y="4746625"/>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8%</a:t>
            </a:r>
          </a:p>
        </p:txBody>
      </p:sp>
      <p:sp>
        <p:nvSpPr>
          <p:cNvPr id="97285"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46%</a:t>
            </a:r>
          </a:p>
        </p:txBody>
      </p:sp>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Tree>
    <p:extLst>
      <p:ext uri="{BB962C8B-B14F-4D97-AF65-F5344CB8AC3E}">
        <p14:creationId xmlns:p14="http://schemas.microsoft.com/office/powerpoint/2010/main" val="434398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ea typeface="ＭＳ Ｐゴシック" charset="0"/>
                <a:cs typeface="ＭＳ Ｐゴシック" charset="0"/>
              </a:rPr>
              <a:t>Refresh Overhead: Energy</a:t>
            </a:r>
          </a:p>
        </p:txBody>
      </p:sp>
      <p:sp>
        <p:nvSpPr>
          <p:cNvPr id="9830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8D7D63-AEFE-3544-81C8-F29D7B5104D9}" type="slidenum">
              <a:rPr lang="en-US" sz="1600">
                <a:solidFill>
                  <a:srgbClr val="000000"/>
                </a:solidFill>
                <a:latin typeface="Garamond" charset="0"/>
              </a:rPr>
              <a:pPr eaLnBrk="1" hangingPunct="1"/>
              <a:t>57</a:t>
            </a:fld>
            <a:endParaRPr lang="en-US" sz="1600">
              <a:solidFill>
                <a:srgbClr val="000000"/>
              </a:solidFill>
              <a:latin typeface="Garamond" charset="0"/>
            </a:endParaRP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906" y="980653"/>
            <a:ext cx="69294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2"/>
          <p:cNvSpPr txBox="1">
            <a:spLocks noChangeArrowheads="1"/>
          </p:cNvSpPr>
          <p:nvPr/>
        </p:nvSpPr>
        <p:spPr bwMode="auto">
          <a:xfrm>
            <a:off x="2555875" y="45085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15%</a:t>
            </a:r>
          </a:p>
        </p:txBody>
      </p:sp>
      <p:sp>
        <p:nvSpPr>
          <p:cNvPr id="98309"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47%</a:t>
            </a:r>
          </a:p>
        </p:txBody>
      </p:sp>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Tree>
    <p:extLst>
      <p:ext uri="{BB962C8B-B14F-4D97-AF65-F5344CB8AC3E}">
        <p14:creationId xmlns:p14="http://schemas.microsoft.com/office/powerpoint/2010/main" val="2067094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Retention Time Profile of DRAM</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58</a:t>
            </a:fld>
            <a:endParaRPr lang="en-US"/>
          </a:p>
        </p:txBody>
      </p:sp>
      <p:pic>
        <p:nvPicPr>
          <p:cNvPr id="5" name="Picture 4"/>
          <p:cNvPicPr>
            <a:picLocks noChangeAspect="1"/>
          </p:cNvPicPr>
          <p:nvPr/>
        </p:nvPicPr>
        <p:blipFill>
          <a:blip r:embed="rId2"/>
          <a:stretch>
            <a:fillRect/>
          </a:stretch>
        </p:blipFill>
        <p:spPr>
          <a:xfrm>
            <a:off x="0" y="1144459"/>
            <a:ext cx="9144000" cy="4372773"/>
          </a:xfrm>
          <a:prstGeom prst="rect">
            <a:avLst/>
          </a:prstGeom>
        </p:spPr>
      </p:pic>
    </p:spTree>
    <p:extLst>
      <p:ext uri="{BB962C8B-B14F-4D97-AF65-F5344CB8AC3E}">
        <p14:creationId xmlns:p14="http://schemas.microsoft.com/office/powerpoint/2010/main" val="30597999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73435" y="1268760"/>
            <a:ext cx="3184345" cy="1872208"/>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smtClean="0"/>
              <a:t>RAIDR: Eliminating Unnecessary Refreshes</a:t>
            </a:r>
            <a:endParaRPr lang="en-US" dirty="0"/>
          </a:p>
        </p:txBody>
      </p:sp>
      <p:sp>
        <p:nvSpPr>
          <p:cNvPr id="3" name="Content Placeholder 2"/>
          <p:cNvSpPr>
            <a:spLocks noGrp="1"/>
          </p:cNvSpPr>
          <p:nvPr>
            <p:ph idx="1"/>
          </p:nvPr>
        </p:nvSpPr>
        <p:spPr>
          <a:xfrm>
            <a:off x="-36512" y="980728"/>
            <a:ext cx="9036496" cy="5267672"/>
          </a:xfrm>
        </p:spPr>
        <p:txBody>
          <a:bodyPr/>
          <a:lstStyle/>
          <a:p>
            <a:r>
              <a:rPr lang="en-US" sz="2200" dirty="0"/>
              <a:t>Observation: </a:t>
            </a:r>
            <a:r>
              <a:rPr lang="en-US" sz="2200" dirty="0">
                <a:solidFill>
                  <a:srgbClr val="0000FF"/>
                </a:solidFill>
              </a:rPr>
              <a:t>Most </a:t>
            </a:r>
            <a:r>
              <a:rPr lang="en-US" sz="2200" dirty="0" smtClean="0">
                <a:solidFill>
                  <a:srgbClr val="0000FF"/>
                </a:solidFill>
              </a:rPr>
              <a:t>DRAM rows </a:t>
            </a:r>
            <a:r>
              <a:rPr lang="en-US" sz="2200" dirty="0">
                <a:solidFill>
                  <a:srgbClr val="0000FF"/>
                </a:solidFill>
              </a:rPr>
              <a:t>can be refreshed much less often without losing data </a:t>
            </a:r>
            <a:r>
              <a:rPr lang="en-US" sz="1500" b="1" dirty="0">
                <a:solidFill>
                  <a:schemeClr val="accent6">
                    <a:lumMod val="75000"/>
                  </a:schemeClr>
                </a:solidFill>
              </a:rPr>
              <a:t>[Kim+, EDL’09</a:t>
            </a:r>
            <a:r>
              <a:rPr lang="en-US" sz="1500" b="1" dirty="0" smtClean="0">
                <a:solidFill>
                  <a:schemeClr val="accent6">
                    <a:lumMod val="75000"/>
                  </a:schemeClr>
                </a:solidFill>
              </a:rPr>
              <a:t>][Liu+ ISCA’13]</a:t>
            </a:r>
          </a:p>
          <a:p>
            <a:endParaRPr lang="en-US" sz="800" dirty="0" smtClean="0"/>
          </a:p>
          <a:p>
            <a:r>
              <a:rPr lang="en-US" sz="2200" dirty="0" smtClean="0"/>
              <a:t>Key </a:t>
            </a:r>
            <a:r>
              <a:rPr lang="en-US" sz="2200" dirty="0"/>
              <a:t>idea: </a:t>
            </a:r>
            <a:r>
              <a:rPr lang="en-US" sz="2200" dirty="0" smtClean="0">
                <a:solidFill>
                  <a:srgbClr val="0000FF"/>
                </a:solidFill>
              </a:rPr>
              <a:t>Refresh </a:t>
            </a:r>
            <a:r>
              <a:rPr lang="en-US" sz="2200" dirty="0">
                <a:solidFill>
                  <a:srgbClr val="0000FF"/>
                </a:solidFill>
              </a:rPr>
              <a:t>rows containing weak cells </a:t>
            </a:r>
            <a:endParaRPr lang="en-US" sz="2200" dirty="0" smtClean="0">
              <a:solidFill>
                <a:srgbClr val="0000FF"/>
              </a:solidFill>
            </a:endParaRPr>
          </a:p>
          <a:p>
            <a:pPr marL="0" indent="0">
              <a:buNone/>
            </a:pPr>
            <a:r>
              <a:rPr lang="en-US" sz="2200" dirty="0">
                <a:solidFill>
                  <a:srgbClr val="0000FF"/>
                </a:solidFill>
              </a:rPr>
              <a:t> </a:t>
            </a:r>
            <a:r>
              <a:rPr lang="en-US" sz="2200" dirty="0" smtClean="0">
                <a:solidFill>
                  <a:srgbClr val="0000FF"/>
                </a:solidFill>
              </a:rPr>
              <a:t>   more frequently, other </a:t>
            </a:r>
            <a:r>
              <a:rPr lang="en-US" sz="2200" dirty="0">
                <a:solidFill>
                  <a:srgbClr val="0000FF"/>
                </a:solidFill>
              </a:rPr>
              <a:t>rows less </a:t>
            </a:r>
            <a:r>
              <a:rPr lang="en-US" sz="2200" dirty="0" smtClean="0">
                <a:solidFill>
                  <a:srgbClr val="0000FF"/>
                </a:solidFill>
              </a:rPr>
              <a:t>frequently</a:t>
            </a:r>
          </a:p>
          <a:p>
            <a:pPr marL="344487" lvl="1" indent="0">
              <a:buNone/>
            </a:pPr>
            <a:r>
              <a:rPr lang="en-US" sz="2000" dirty="0">
                <a:solidFill>
                  <a:srgbClr val="FF0000"/>
                </a:solidFill>
              </a:rPr>
              <a:t>1. Profiling: </a:t>
            </a:r>
            <a:r>
              <a:rPr lang="en-US" sz="2000" dirty="0">
                <a:solidFill>
                  <a:srgbClr val="000000"/>
                </a:solidFill>
              </a:rPr>
              <a:t>Profile </a:t>
            </a:r>
            <a:r>
              <a:rPr lang="en-US" sz="2000" dirty="0" smtClean="0">
                <a:solidFill>
                  <a:srgbClr val="000000"/>
                </a:solidFill>
              </a:rPr>
              <a:t>retention </a:t>
            </a:r>
            <a:r>
              <a:rPr lang="en-US" sz="2000" dirty="0">
                <a:solidFill>
                  <a:srgbClr val="000000"/>
                </a:solidFill>
              </a:rPr>
              <a:t>time of </a:t>
            </a:r>
            <a:r>
              <a:rPr lang="en-US" sz="2000" dirty="0" smtClean="0">
                <a:solidFill>
                  <a:srgbClr val="000000"/>
                </a:solidFill>
              </a:rPr>
              <a:t>all rows</a:t>
            </a:r>
            <a:endParaRPr lang="en-US" sz="2000" dirty="0">
              <a:solidFill>
                <a:srgbClr val="000000"/>
              </a:solidFill>
            </a:endParaRPr>
          </a:p>
          <a:p>
            <a:pPr marL="344487" lvl="1" indent="0">
              <a:buNone/>
            </a:pPr>
            <a:r>
              <a:rPr lang="en-US" sz="2000" dirty="0">
                <a:solidFill>
                  <a:srgbClr val="FF0000"/>
                </a:solidFill>
              </a:rPr>
              <a:t>2. Binning: </a:t>
            </a:r>
            <a:r>
              <a:rPr lang="en-US" sz="2000" dirty="0">
                <a:solidFill>
                  <a:srgbClr val="000000"/>
                </a:solidFill>
              </a:rPr>
              <a:t>Store rows into bins by retention </a:t>
            </a:r>
            <a:r>
              <a:rPr lang="en-US" sz="2000" dirty="0" smtClean="0">
                <a:solidFill>
                  <a:srgbClr val="000000"/>
                </a:solidFill>
              </a:rPr>
              <a:t>time in memory controller</a:t>
            </a:r>
          </a:p>
          <a:p>
            <a:pPr marL="344487" lvl="1" indent="0">
              <a:buNone/>
            </a:pPr>
            <a:r>
              <a:rPr lang="en-US" sz="2000" dirty="0">
                <a:solidFill>
                  <a:srgbClr val="000000"/>
                </a:solidFill>
                <a:sym typeface="Wingdings"/>
              </a:rPr>
              <a:t>	</a:t>
            </a:r>
            <a:r>
              <a:rPr lang="en-US" sz="2000" i="1" dirty="0" smtClean="0">
                <a:solidFill>
                  <a:srgbClr val="000000"/>
                </a:solidFill>
                <a:sym typeface="Wingdings"/>
              </a:rPr>
              <a:t>Efficient storage with Bloom Filters</a:t>
            </a:r>
            <a:r>
              <a:rPr lang="en-US" sz="2000" dirty="0" smtClean="0">
                <a:solidFill>
                  <a:srgbClr val="000000"/>
                </a:solidFill>
                <a:sym typeface="Wingdings"/>
              </a:rPr>
              <a:t> (only 1.25KB for 32GB memory)</a:t>
            </a:r>
            <a:endParaRPr lang="en-US" sz="2000" dirty="0">
              <a:solidFill>
                <a:srgbClr val="000000"/>
              </a:solidFill>
            </a:endParaRPr>
          </a:p>
          <a:p>
            <a:pPr marL="344487" lvl="1" indent="0">
              <a:buNone/>
            </a:pPr>
            <a:r>
              <a:rPr lang="en-US" sz="2000" dirty="0">
                <a:solidFill>
                  <a:srgbClr val="FF0000"/>
                </a:solidFill>
              </a:rPr>
              <a:t>3. Refreshing: </a:t>
            </a:r>
            <a:r>
              <a:rPr lang="en-US" sz="2000" dirty="0">
                <a:solidFill>
                  <a:srgbClr val="000000"/>
                </a:solidFill>
              </a:rPr>
              <a:t>Memory controller refreshes rows in different bins at different rates</a:t>
            </a:r>
          </a:p>
          <a:p>
            <a:pPr lvl="1"/>
            <a:endParaRPr lang="en-US" sz="800" dirty="0" smtClean="0"/>
          </a:p>
          <a:p>
            <a:r>
              <a:rPr lang="en-US" sz="2200" dirty="0" smtClean="0"/>
              <a:t>Results: 8-core, 32GB, SPEC, </a:t>
            </a:r>
            <a:r>
              <a:rPr lang="en-US" sz="2200" dirty="0"/>
              <a:t>TPC-C, TPC-</a:t>
            </a:r>
            <a:r>
              <a:rPr lang="en-US" sz="2200" dirty="0" smtClean="0"/>
              <a:t>H</a:t>
            </a:r>
            <a:endParaRPr lang="en-US" sz="2200" dirty="0"/>
          </a:p>
          <a:p>
            <a:pPr lvl="1"/>
            <a:r>
              <a:rPr lang="en-US" sz="1800" dirty="0">
                <a:solidFill>
                  <a:srgbClr val="0000FF"/>
                </a:solidFill>
              </a:rPr>
              <a:t>74.6% refresh </a:t>
            </a:r>
            <a:r>
              <a:rPr lang="en-US" sz="1800" dirty="0" smtClean="0">
                <a:solidFill>
                  <a:srgbClr val="0000FF"/>
                </a:solidFill>
              </a:rPr>
              <a:t>reduction @ 1.25KB storage</a:t>
            </a:r>
            <a:endParaRPr lang="en-US" sz="1800" dirty="0">
              <a:solidFill>
                <a:srgbClr val="0000FF"/>
              </a:solidFill>
            </a:endParaRPr>
          </a:p>
          <a:p>
            <a:pPr lvl="1"/>
            <a:r>
              <a:rPr lang="en-US" sz="1800" dirty="0">
                <a:solidFill>
                  <a:srgbClr val="0000FF"/>
                </a:solidFill>
              </a:rPr>
              <a:t>~16%/20% DRAM dynamic/idle power reduction</a:t>
            </a:r>
          </a:p>
          <a:p>
            <a:pPr lvl="1"/>
            <a:r>
              <a:rPr lang="en-US" sz="1800" dirty="0">
                <a:solidFill>
                  <a:srgbClr val="0000FF"/>
                </a:solidFill>
              </a:rPr>
              <a:t>~9% performance improvement </a:t>
            </a:r>
            <a:endParaRPr lang="en-US" sz="1800" dirty="0" smtClean="0">
              <a:solidFill>
                <a:srgbClr val="0000FF"/>
              </a:solidFill>
            </a:endParaRPr>
          </a:p>
          <a:p>
            <a:pPr lvl="1"/>
            <a:r>
              <a:rPr lang="en-US" sz="1800" dirty="0">
                <a:solidFill>
                  <a:srgbClr val="0000FF"/>
                </a:solidFill>
              </a:rPr>
              <a:t>B</a:t>
            </a:r>
            <a:r>
              <a:rPr lang="en-US" sz="1800" dirty="0" smtClean="0">
                <a:solidFill>
                  <a:srgbClr val="0000FF"/>
                </a:solidFill>
              </a:rPr>
              <a:t>enefits increase with DRAM capacity</a:t>
            </a:r>
            <a:endParaRPr lang="en-US" sz="1800" dirty="0">
              <a:solidFill>
                <a:srgbClr val="0000FF"/>
              </a:solidFill>
            </a:endParaRP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59</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5796136" y="4299384"/>
            <a:ext cx="3312368" cy="2369976"/>
          </a:xfrm>
          <a:prstGeom prst="rect">
            <a:avLst/>
          </a:prstGeom>
        </p:spPr>
      </p:pic>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
        <p:nvSpPr>
          <p:cNvPr id="8" name="Rectangle 7"/>
          <p:cNvSpPr>
            <a:spLocks noChangeArrowheads="1"/>
          </p:cNvSpPr>
          <p:nvPr/>
        </p:nvSpPr>
        <p:spPr bwMode="auto">
          <a:xfrm>
            <a:off x="6948264" y="1844825"/>
            <a:ext cx="1224136" cy="43204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9" name="Rectangle 8"/>
          <p:cNvSpPr/>
          <p:nvPr/>
        </p:nvSpPr>
        <p:spPr>
          <a:xfrm>
            <a:off x="323528" y="2708919"/>
            <a:ext cx="5184576"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0302177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6</a:t>
            </a:fld>
            <a:endParaRPr lang="en-US" sz="1600" dirty="0">
              <a:solidFill>
                <a:srgbClr val="000000"/>
              </a:solidFill>
              <a:latin typeface="Garamond" charset="0"/>
            </a:endParaRPr>
          </a:p>
        </p:txBody>
      </p:sp>
    </p:spTree>
    <p:extLst>
      <p:ext uri="{BB962C8B-B14F-4D97-AF65-F5344CB8AC3E}">
        <p14:creationId xmlns:p14="http://schemas.microsoft.com/office/powerpoint/2010/main" val="1488830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Forward (for DRAM and Flash)</a:t>
            </a:r>
            <a:endParaRPr lang="en-US" dirty="0"/>
          </a:p>
        </p:txBody>
      </p:sp>
      <p:sp>
        <p:nvSpPr>
          <p:cNvPr id="3" name="Content Placeholder 2"/>
          <p:cNvSpPr>
            <a:spLocks noGrp="1"/>
          </p:cNvSpPr>
          <p:nvPr>
            <p:ph idx="1"/>
          </p:nvPr>
        </p:nvSpPr>
        <p:spPr>
          <a:xfrm>
            <a:off x="228600" y="908720"/>
            <a:ext cx="8807896" cy="5267672"/>
          </a:xfrm>
        </p:spPr>
        <p:txBody>
          <a:bodyPr/>
          <a:lstStyle/>
          <a:p>
            <a:r>
              <a:rPr lang="en-US" dirty="0" smtClean="0">
                <a:solidFill>
                  <a:srgbClr val="FF0000"/>
                </a:solidFill>
              </a:rPr>
              <a:t>How to find out weak memory cells/rows</a:t>
            </a:r>
          </a:p>
          <a:p>
            <a:pPr lvl="1"/>
            <a:r>
              <a:rPr lang="en-US" sz="1600" dirty="0" smtClean="0"/>
              <a:t>Liu</a:t>
            </a:r>
            <a:r>
              <a:rPr lang="en-US" sz="1600" dirty="0"/>
              <a:t>+, “</a:t>
            </a:r>
            <a:r>
              <a:rPr lang="en-US" sz="1600" dirty="0">
                <a:solidFill>
                  <a:srgbClr val="0000FF"/>
                </a:solidFill>
              </a:rPr>
              <a:t>An Experimental Study of Data Retention Behavior in Modern DRAM Devices: Implications for Retention Time Profiling Mechanisms</a:t>
            </a:r>
            <a:r>
              <a:rPr lang="en-US" sz="1600" dirty="0"/>
              <a:t>”, ISCA 2013</a:t>
            </a:r>
            <a:r>
              <a:rPr lang="en-US" sz="1600" dirty="0" smtClean="0"/>
              <a:t>.</a:t>
            </a:r>
          </a:p>
          <a:p>
            <a:pPr lvl="1"/>
            <a:r>
              <a:rPr lang="en-US" sz="1600" dirty="0">
                <a:latin typeface="Tahoma" charset="0"/>
                <a:ea typeface="ＭＳ Ｐゴシック" charset="0"/>
                <a:cs typeface="ＭＳ Ｐゴシック" charset="0"/>
              </a:rPr>
              <a:t>Khan+, “</a:t>
            </a:r>
            <a:r>
              <a:rPr lang="en-US" sz="16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600" dirty="0">
                <a:latin typeface="Tahoma" charset="0"/>
                <a:ea typeface="ＭＳ Ｐゴシック" charset="0"/>
                <a:cs typeface="ＭＳ Ｐゴシック" charset="0"/>
              </a:rPr>
              <a:t>,” SIGMETRICS 2014</a:t>
            </a:r>
            <a:r>
              <a:rPr lang="en-US" sz="1600" dirty="0" smtClean="0">
                <a:latin typeface="Tahoma" charset="0"/>
                <a:ea typeface="ＭＳ Ｐゴシック" charset="0"/>
                <a:cs typeface="ＭＳ Ｐゴシック" charset="0"/>
              </a:rPr>
              <a:t>.</a:t>
            </a:r>
            <a:endParaRPr lang="en-US" sz="1600" dirty="0" smtClean="0"/>
          </a:p>
          <a:p>
            <a:pPr marL="671512" lvl="2" indent="0">
              <a:buNone/>
            </a:pPr>
            <a:endParaRPr lang="en-US" sz="1000" dirty="0" smtClean="0"/>
          </a:p>
          <a:p>
            <a:r>
              <a:rPr lang="en-US" dirty="0" smtClean="0">
                <a:solidFill>
                  <a:srgbClr val="FF0000"/>
                </a:solidFill>
              </a:rPr>
              <a:t>Low-cost system-level tolerance of memory errors</a:t>
            </a:r>
          </a:p>
          <a:p>
            <a:pPr lvl="1"/>
            <a:r>
              <a:rPr lang="en-US" sz="1600" dirty="0" err="1">
                <a:latin typeface="Tahoma" charset="0"/>
                <a:ea typeface="ＭＳ Ｐゴシック" charset="0"/>
                <a:cs typeface="ＭＳ Ｐゴシック" charset="0"/>
              </a:rPr>
              <a:t>Luo</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Characterizing Application Memory Error Vulnerability to Optimize Data Center Cost</a:t>
            </a:r>
            <a:r>
              <a:rPr lang="en-US" sz="1600" dirty="0">
                <a:latin typeface="Tahoma" charset="0"/>
                <a:ea typeface="ＭＳ Ｐゴシック" charset="0"/>
                <a:cs typeface="ＭＳ Ｐゴシック" charset="0"/>
              </a:rPr>
              <a:t>,” DSN 2014</a:t>
            </a:r>
            <a:r>
              <a:rPr lang="en-US" sz="1600" dirty="0" smtClean="0">
                <a:latin typeface="Tahoma" charset="0"/>
                <a:ea typeface="ＭＳ Ｐゴシック" charset="0"/>
                <a:cs typeface="ＭＳ Ｐゴシック" charset="0"/>
              </a:rPr>
              <a:t>.</a:t>
            </a:r>
          </a:p>
          <a:p>
            <a:pPr lvl="1"/>
            <a:r>
              <a:rPr lang="en-US" sz="1600" dirty="0" err="1" smtClean="0">
                <a:latin typeface="Tahoma" charset="0"/>
                <a:ea typeface="ＭＳ Ｐゴシック" charset="0"/>
                <a:cs typeface="ＭＳ Ｐゴシック" charset="0"/>
              </a:rPr>
              <a:t>Cai</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Error Analysis and Retention-Aware Error Management for NAND Flash </a:t>
            </a:r>
            <a:r>
              <a:rPr lang="en-US" sz="1600" dirty="0" smtClean="0">
                <a:solidFill>
                  <a:srgbClr val="0000FF"/>
                </a:solidFill>
                <a:latin typeface="Tahoma" charset="0"/>
                <a:ea typeface="ＭＳ Ｐゴシック" charset="0"/>
                <a:cs typeface="ＭＳ Ｐゴシック" charset="0"/>
              </a:rPr>
              <a:t>Memory</a:t>
            </a:r>
            <a:r>
              <a:rPr lang="en-US" sz="1600" dirty="0" smtClean="0">
                <a:latin typeface="Tahoma" charset="0"/>
                <a:ea typeface="ＭＳ Ｐゴシック" charset="0"/>
                <a:cs typeface="ＭＳ Ｐゴシック" charset="0"/>
              </a:rPr>
              <a:t>,” Intel Technology Journal 2013.</a:t>
            </a:r>
          </a:p>
          <a:p>
            <a:pPr lvl="1"/>
            <a:r>
              <a:rPr lang="en-US" sz="1600" dirty="0" err="1" smtClean="0">
                <a:latin typeface="Tahoma" charset="0"/>
                <a:ea typeface="ＭＳ Ｐゴシック" charset="0"/>
                <a:cs typeface="ＭＳ Ｐゴシック" charset="0"/>
              </a:rPr>
              <a:t>Cai</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Neighbor-Cell Assisted Error Correction for MLC NAND Flash </a:t>
            </a:r>
            <a:r>
              <a:rPr lang="en-US" sz="1600" dirty="0" smtClean="0">
                <a:solidFill>
                  <a:srgbClr val="0000FF"/>
                </a:solidFill>
                <a:latin typeface="Tahoma" charset="0"/>
                <a:ea typeface="ＭＳ Ｐゴシック" charset="0"/>
                <a:cs typeface="ＭＳ Ｐゴシック" charset="0"/>
              </a:rPr>
              <a:t>Memories</a:t>
            </a:r>
            <a:r>
              <a:rPr lang="en-US" sz="1600" dirty="0" smtClean="0">
                <a:latin typeface="Tahoma" charset="0"/>
                <a:ea typeface="ＭＳ Ｐゴシック" charset="0"/>
                <a:cs typeface="ＭＳ Ｐゴシック" charset="0"/>
              </a:rPr>
              <a:t>,” SIGMETRICS 2014.</a:t>
            </a:r>
          </a:p>
          <a:p>
            <a:pPr marL="344487" lvl="1" indent="0">
              <a:buNone/>
            </a:pPr>
            <a:endParaRPr lang="en-US" sz="1000" dirty="0"/>
          </a:p>
          <a:p>
            <a:r>
              <a:rPr lang="en-US" dirty="0" smtClean="0">
                <a:solidFill>
                  <a:srgbClr val="FF0000"/>
                </a:solidFill>
              </a:rPr>
              <a:t>Tolerating cell-to-cell interference at the system level </a:t>
            </a:r>
          </a:p>
          <a:p>
            <a:pPr lvl="1"/>
            <a:r>
              <a:rPr lang="en-US" sz="1600" dirty="0" smtClean="0">
                <a:latin typeface="Tahoma" charset="0"/>
                <a:ea typeface="ＭＳ Ｐゴシック" charset="0"/>
                <a:cs typeface="ＭＳ Ｐゴシック" charset="0"/>
              </a:rPr>
              <a:t>Kim</a:t>
            </a:r>
            <a:r>
              <a:rPr lang="en-US" sz="1600" dirty="0">
                <a:latin typeface="Tahoma" charset="0"/>
                <a:ea typeface="ＭＳ Ｐゴシック" charset="0"/>
                <a:cs typeface="ＭＳ Ｐゴシック" charset="0"/>
              </a:rPr>
              <a:t>+, “</a:t>
            </a:r>
            <a:r>
              <a:rPr lang="en-US" sz="1600" dirty="0">
                <a:solidFill>
                  <a:srgbClr val="0000FF"/>
                </a:solidFill>
              </a:rPr>
              <a:t>Flipping Bits in Memory Without Accessing Them: An Experimental Study of DRAM Disturbance Errors</a:t>
            </a:r>
            <a:r>
              <a:rPr lang="en-US" sz="1600" dirty="0">
                <a:latin typeface="Tahoma" charset="0"/>
                <a:ea typeface="ＭＳ Ｐゴシック" charset="0"/>
                <a:cs typeface="ＭＳ Ｐゴシック" charset="0"/>
              </a:rPr>
              <a:t>,” ISCA 2014</a:t>
            </a:r>
            <a:r>
              <a:rPr lang="en-US" sz="1600" dirty="0" smtClean="0">
                <a:latin typeface="Tahoma" charset="0"/>
                <a:ea typeface="ＭＳ Ｐゴシック" charset="0"/>
                <a:cs typeface="ＭＳ Ｐゴシック" charset="0"/>
              </a:rPr>
              <a:t>.</a:t>
            </a:r>
          </a:p>
          <a:p>
            <a:pPr lvl="1"/>
            <a:r>
              <a:rPr lang="en-US" sz="1600" dirty="0" err="1"/>
              <a:t>Cai</a:t>
            </a:r>
            <a:r>
              <a:rPr lang="en-US" sz="1600" dirty="0"/>
              <a:t>+, “</a:t>
            </a:r>
            <a:r>
              <a:rPr lang="en-US" sz="1600" dirty="0">
                <a:solidFill>
                  <a:srgbClr val="0000FF"/>
                </a:solidFill>
              </a:rPr>
              <a:t>Program Interference in MLC NAND Flash Memory: Characterization, Modeling, and Mitigation</a:t>
            </a:r>
            <a:r>
              <a:rPr lang="en-US" sz="1600" dirty="0"/>
              <a:t>,” ICCD 2013.</a:t>
            </a:r>
          </a:p>
          <a:p>
            <a:pPr lvl="1"/>
            <a:endParaRPr lang="en-US" sz="1600" dirty="0">
              <a:latin typeface="Tahoma" charset="0"/>
              <a:ea typeface="ＭＳ Ｐゴシック" charset="0"/>
              <a:cs typeface="ＭＳ Ｐゴシック" charset="0"/>
            </a:endParaRPr>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60</a:t>
            </a:fld>
            <a:endParaRPr lang="en-US" altLang="en-US">
              <a:solidFill>
                <a:srgbClr val="000000"/>
              </a:solidFill>
            </a:endParaRPr>
          </a:p>
        </p:txBody>
      </p:sp>
      <p:sp>
        <p:nvSpPr>
          <p:cNvPr id="5" name="Rectangle 4"/>
          <p:cNvSpPr/>
          <p:nvPr/>
        </p:nvSpPr>
        <p:spPr>
          <a:xfrm>
            <a:off x="827584" y="5266186"/>
            <a:ext cx="8136904" cy="539077"/>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980727"/>
            <a:ext cx="5760640"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8242039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Infrastructure (DRAM)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61</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00"/>
                </a:solidFill>
                <a:latin typeface="Tahoma"/>
              </a:rPr>
              <a:t>Liu+, “</a:t>
            </a:r>
            <a:r>
              <a:rPr lang="en-US" sz="1600" dirty="0">
                <a:solidFill>
                  <a:srgbClr val="0000FF"/>
                </a:solidFill>
                <a:latin typeface="Tahoma"/>
              </a:rPr>
              <a:t>An Experimental Study of Data Retention Behavior in Modern DRAM Devices: Implications for Retention Time Profiling Mechanisms</a:t>
            </a:r>
            <a:r>
              <a:rPr lang="en-US" sz="1600" dirty="0">
                <a:solidFill>
                  <a:srgbClr val="000000"/>
                </a:solidFill>
                <a:latin typeface="Tahoma"/>
              </a:rPr>
              <a:t>”, ISCA 2013.</a:t>
            </a: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00"/>
                </a:solidFill>
                <a:latin typeface="Tahoma" charset="0"/>
                <a:ea typeface="ＭＳ Ｐゴシック" charset="0"/>
                <a:cs typeface="ＭＳ Ｐゴシック" charset="0"/>
              </a:rPr>
              <a:t>Khan</a:t>
            </a:r>
            <a:r>
              <a:rPr lang="en-US" sz="1600" dirty="0">
                <a:solidFill>
                  <a:srgbClr val="000000"/>
                </a:solidFill>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600" dirty="0">
                <a:solidFill>
                  <a:srgbClr val="000000"/>
                </a:solidFill>
                <a:latin typeface="Tahoma" charset="0"/>
                <a:ea typeface="ＭＳ Ｐゴシック" charset="0"/>
                <a:cs typeface="ＭＳ Ｐゴシック" charset="0"/>
              </a:rPr>
              <a:t>,”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00"/>
                </a:solidFill>
                <a:latin typeface="Tahoma"/>
              </a:rPr>
              <a:t>Kim+</a:t>
            </a:r>
            <a:r>
              <a:rPr lang="en-US" sz="1600" dirty="0">
                <a:solidFill>
                  <a:srgbClr val="000000"/>
                </a:solidFill>
                <a:latin typeface="Tahoma"/>
              </a:rPr>
              <a:t>, </a:t>
            </a:r>
            <a:r>
              <a:rPr lang="en-US" sz="1600" dirty="0" smtClean="0">
                <a:solidFill>
                  <a:srgbClr val="000000"/>
                </a:solidFill>
                <a:latin typeface="Tahoma"/>
              </a:rPr>
              <a:t>“</a:t>
            </a:r>
            <a:r>
              <a:rPr lang="en-US" sz="1600" dirty="0">
                <a:solidFill>
                  <a:srgbClr val="0000FF"/>
                </a:solidFill>
                <a:latin typeface="Tahoma"/>
              </a:rPr>
              <a:t>Flipping Bits in Memory Without Accessing Them: An Experimental Study of DRAM Disturbance Errors</a:t>
            </a:r>
            <a:r>
              <a:rPr lang="en-US" sz="1600" dirty="0" smtClean="0">
                <a:solidFill>
                  <a:srgbClr val="000000"/>
                </a:solidFill>
                <a:latin typeface="Tahoma"/>
              </a:rPr>
              <a:t>”</a:t>
            </a:r>
            <a:r>
              <a:rPr lang="en-US" sz="1600" dirty="0">
                <a:solidFill>
                  <a:srgbClr val="000000"/>
                </a:solidFill>
                <a:latin typeface="Tahoma"/>
              </a:rPr>
              <a:t>, ISCA </a:t>
            </a:r>
            <a:r>
              <a:rPr lang="en-US" sz="1600" dirty="0" smtClean="0">
                <a:solidFill>
                  <a:srgbClr val="000000"/>
                </a:solidFill>
                <a:latin typeface="Tahoma"/>
              </a:rPr>
              <a:t>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00"/>
                </a:solidFill>
                <a:latin typeface="Tahoma" charset="0"/>
                <a:ea typeface="ＭＳ Ｐゴシック" charset="0"/>
                <a:cs typeface="ＭＳ Ｐゴシック" charset="0"/>
              </a:rPr>
              <a:t>Lee+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a:t>
            </a:r>
            <a:r>
              <a:rPr lang="en-US" sz="1600" dirty="0">
                <a:solidFill>
                  <a:srgbClr val="0000FF"/>
                </a:solidFill>
                <a:latin typeface="Tahoma" charset="0"/>
                <a:ea typeface="ＭＳ Ｐゴシック" charset="0"/>
                <a:cs typeface="ＭＳ Ｐゴシック" charset="0"/>
              </a:rPr>
              <a:t>Adaptive-Latency DRAM: Optimizing DRAM Timing for the Common-Case</a:t>
            </a:r>
            <a:r>
              <a:rPr lang="en-US" sz="1600" dirty="0" smtClean="0">
                <a:solidFill>
                  <a:srgbClr val="000000"/>
                </a:solidFill>
                <a:latin typeface="Tahoma" charset="0"/>
                <a:ea typeface="ＭＳ Ｐゴシック" charset="0"/>
                <a:cs typeface="ＭＳ Ｐゴシック" charset="0"/>
              </a:rPr>
              <a:t>,</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AVATAR: A Variable-Retention-Time (VRT) Aware Refresh for DRAM Systems</a:t>
            </a:r>
            <a:r>
              <a:rPr lang="en-US" sz="1600" dirty="0" smtClean="0">
                <a:solidFill>
                  <a:srgbClr val="000000"/>
                </a:solidFill>
                <a:latin typeface="Tahoma" charset="0"/>
                <a:ea typeface="ＭＳ Ｐゴシック" charset="0"/>
                <a:cs typeface="ＭＳ Ｐゴシック" charset="0"/>
              </a:rPr>
              <a:t>,” DSN 2015. </a:t>
            </a:r>
            <a:endParaRPr lang="en-US" sz="1600" dirty="0">
              <a:solidFill>
                <a:srgbClr val="000000"/>
              </a:solidFill>
              <a:latin typeface="Tahoma"/>
            </a:endParaRPr>
          </a:p>
        </p:txBody>
      </p:sp>
    </p:spTree>
    <p:extLst>
      <p:ext uri="{BB962C8B-B14F-4D97-AF65-F5344CB8AC3E}">
        <p14:creationId xmlns:p14="http://schemas.microsoft.com/office/powerpoint/2010/main" val="4711756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62</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2780167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 </a:t>
            </a:r>
            <a:r>
              <a:rPr lang="en-US" sz="3000" b="1" dirty="0" smtClean="0"/>
              <a:t>[ISCA’13, SIGMETRICS’14]</a:t>
            </a:r>
            <a:endParaRPr lang="en-US" sz="3000" b="1"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63</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508000" y="1562100"/>
            <a:ext cx="8128000" cy="3733800"/>
          </a:xfrm>
          <a:prstGeom prst="rect">
            <a:avLst/>
          </a:prstGeom>
        </p:spPr>
      </p:pic>
      <p:pic>
        <p:nvPicPr>
          <p:cNvPr id="6" name="Picture 5"/>
          <p:cNvPicPr>
            <a:picLocks noChangeAspect="1"/>
          </p:cNvPicPr>
          <p:nvPr/>
        </p:nvPicPr>
        <p:blipFill>
          <a:blip r:embed="rId3"/>
          <a:stretch>
            <a:fillRect/>
          </a:stretch>
        </p:blipFill>
        <p:spPr>
          <a:xfrm>
            <a:off x="-17187" y="1628800"/>
            <a:ext cx="9144000" cy="3744416"/>
          </a:xfrm>
          <a:prstGeom prst="rect">
            <a:avLst/>
          </a:prstGeom>
        </p:spPr>
      </p:pic>
    </p:spTree>
    <p:extLst>
      <p:ext uri="{BB962C8B-B14F-4D97-AF65-F5344CB8AC3E}">
        <p14:creationId xmlns:p14="http://schemas.microsoft.com/office/powerpoint/2010/main" val="41217351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algn="ctr" defTabSz="457200"/>
            <a:r>
              <a:rPr lang="en-US" sz="3600" b="1" dirty="0" smtClean="0">
                <a:solidFill>
                  <a:srgbClr val="FF0000"/>
                </a:solidFill>
                <a:latin typeface="Calibri"/>
              </a:rPr>
              <a:t>Optimize DRAM and mitigate errors online </a:t>
            </a:r>
          </a:p>
          <a:p>
            <a:pPr algn="ctr" defTabSz="457200"/>
            <a:r>
              <a:rPr lang="en-US" sz="3600" b="1" dirty="0" smtClean="0">
                <a:solidFill>
                  <a:srgbClr val="FF0000"/>
                </a:solidFill>
                <a:latin typeface="Calibri"/>
              </a:rPr>
              <a:t>without disturbing the system and applications</a:t>
            </a:r>
            <a:endParaRPr lang="en-US" sz="3600" b="1" dirty="0">
              <a:solidFill>
                <a:srgbClr val="FF0000"/>
              </a:solidFill>
              <a:latin typeface="Calibri"/>
            </a:endParaRP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4517" y="883373"/>
            <a:ext cx="351082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Initially protect DRAM </a:t>
            </a:r>
          </a:p>
          <a:p>
            <a:pPr algn="ctr" defTabSz="457200"/>
            <a:r>
              <a:rPr lang="en-US" sz="2800" b="1" dirty="0">
                <a:solidFill>
                  <a:srgbClr val="000000"/>
                </a:solidFill>
                <a:latin typeface="Calibri"/>
              </a:rPr>
              <a:t>w</a:t>
            </a:r>
            <a:r>
              <a:rPr lang="en-US" sz="2800" b="1" dirty="0" smtClean="0">
                <a:solidFill>
                  <a:srgbClr val="000000"/>
                </a:solidFill>
                <a:latin typeface="Calibri"/>
              </a:rPr>
              <a:t>ith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1</a:t>
            </a:r>
            <a:endParaRPr lang="en-US" sz="4400" b="1" dirty="0">
              <a:solidFill>
                <a:prstClr val="white"/>
              </a:solidFill>
              <a:latin typeface="Calibri"/>
            </a:endParaRP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5" name="TextBox 44"/>
          <p:cNvSpPr txBox="1"/>
          <p:nvPr/>
        </p:nvSpPr>
        <p:spPr>
          <a:xfrm>
            <a:off x="4359487" y="863581"/>
            <a:ext cx="2574393"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Periodically test</a:t>
            </a:r>
          </a:p>
          <a:p>
            <a:pPr algn="ctr" defTabSz="457200"/>
            <a:r>
              <a:rPr lang="en-US" sz="2800" b="1" dirty="0" smtClean="0">
                <a:solidFill>
                  <a:srgbClr val="000000"/>
                </a:solidFill>
                <a:latin typeface="Calibri"/>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a:solidFill>
                  <a:prstClr val="white"/>
                </a:solidFill>
                <a:latin typeface="Calibri"/>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defTabSz="457200"/>
            <a:r>
              <a:rPr lang="en-US" sz="6000" b="1" dirty="0" smtClean="0">
                <a:solidFill>
                  <a:prstClr val="black"/>
                </a:solidFill>
                <a:latin typeface="Calibri"/>
              </a:rPr>
              <a:t>ECC</a:t>
            </a:r>
            <a:endParaRPr lang="en-US" sz="6000" b="1" dirty="0">
              <a:solidFill>
                <a:prstClr val="black"/>
              </a:solidFill>
              <a:latin typeface="Calibri"/>
            </a:endParaRP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sp>
        <p:nvSpPr>
          <p:cNvPr id="111" name="TextBox 110"/>
          <p:cNvSpPr txBox="1"/>
          <p:nvPr/>
        </p:nvSpPr>
        <p:spPr>
          <a:xfrm>
            <a:off x="4780784" y="4702165"/>
            <a:ext cx="362969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Adjust refresh rate and</a:t>
            </a:r>
          </a:p>
          <a:p>
            <a:pPr algn="ctr" defTabSz="457200"/>
            <a:r>
              <a:rPr lang="en-US" sz="2800" b="1" dirty="0" smtClean="0">
                <a:solidFill>
                  <a:srgbClr val="000000"/>
                </a:solidFill>
                <a:latin typeface="Calibri"/>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3</a:t>
            </a:r>
            <a:endParaRPr lang="en-US" sz="4400" b="1" dirty="0">
              <a:solidFill>
                <a:prstClr val="white"/>
              </a:solidFill>
              <a:latin typeface="Calibri"/>
            </a:endParaRP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1" name="Title 1"/>
          <p:cNvSpPr>
            <a:spLocks noGrp="1"/>
          </p:cNvSpPr>
          <p:nvPr>
            <p:ph type="title"/>
          </p:nvPr>
        </p:nvSpPr>
        <p:spPr>
          <a:xfrm>
            <a:off x="228600" y="44624"/>
            <a:ext cx="8610600" cy="684312"/>
          </a:xfrm>
        </p:spPr>
        <p:txBody>
          <a:bodyPr>
            <a:normAutofit fontScale="90000"/>
          </a:bodyPr>
          <a:lstStyle/>
          <a:p>
            <a:pPr eaLnBrk="1" hangingPunct="1"/>
            <a:r>
              <a:rPr lang="en-US" dirty="0" smtClean="0">
                <a:solidFill>
                  <a:srgbClr val="1A5712"/>
                </a:solidFill>
                <a:latin typeface="Garamond" charset="0"/>
                <a:ea typeface="ＭＳ Ｐゴシック" charset="0"/>
                <a:cs typeface="ＭＳ Ｐゴシック" charset="0"/>
              </a:rPr>
              <a:t>Online Profiling of DRAM In the Field</a:t>
            </a:r>
            <a:endParaRPr lang="en-US"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3821797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65</a:t>
            </a:fld>
            <a:endParaRPr lang="en-US" altLang="en-US">
              <a:solidFill>
                <a:srgbClr val="000000"/>
              </a:solidFill>
            </a:endParaRPr>
          </a:p>
        </p:txBody>
      </p:sp>
      <p:sp>
        <p:nvSpPr>
          <p:cNvPr id="5" name="Rectangle 4"/>
          <p:cNvSpPr/>
          <p:nvPr/>
        </p:nvSpPr>
        <p:spPr>
          <a:xfrm>
            <a:off x="539552" y="3501008"/>
            <a:ext cx="1224136"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9929270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0" y="0"/>
            <a:ext cx="91440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chemeClr val="tx1"/>
                </a:solidFill>
                <a:latin typeface="+mj-lt"/>
                <a:ea typeface="+mj-ea"/>
                <a:cs typeface="+mj-cs"/>
              </a:defRPr>
            </a:lvl1pPr>
          </a:lstStyle>
          <a:p>
            <a:r>
              <a:rPr lang="en-US" dirty="0" smtClean="0">
                <a:solidFill>
                  <a:prstClr val="black"/>
                </a:solidFill>
                <a:latin typeface="Calibri"/>
              </a:rPr>
              <a:t>DRAM Latency-Capacity Trend</a:t>
            </a:r>
            <a:endParaRPr lang="en-US" dirty="0">
              <a:solidFill>
                <a:prstClr val="black"/>
              </a:solidFill>
              <a:latin typeface="Calibri"/>
            </a:endParaRPr>
          </a:p>
        </p:txBody>
      </p:sp>
      <p:graphicFrame>
        <p:nvGraphicFramePr>
          <p:cNvPr id="7" name="Chart 6"/>
          <p:cNvGraphicFramePr>
            <a:graphicFrameLocks/>
          </p:cNvGraphicFramePr>
          <p:nvPr>
            <p:extLst>
              <p:ext uri="{D42A27DB-BD31-4B8C-83A1-F6EECF244321}">
                <p14:modId xmlns:p14="http://schemas.microsoft.com/office/powerpoint/2010/main" val="3931197147"/>
              </p:ext>
            </p:extLst>
          </p:nvPr>
        </p:nvGraphicFramePr>
        <p:xfrm>
          <a:off x="304800" y="885825"/>
          <a:ext cx="84582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248400" y="1600200"/>
            <a:ext cx="1123950" cy="646331"/>
          </a:xfrm>
          <a:prstGeom prst="rect">
            <a:avLst/>
          </a:prstGeom>
          <a:noFill/>
        </p:spPr>
        <p:txBody>
          <a:bodyPr wrap="square" rtlCol="0">
            <a:spAutoFit/>
          </a:bodyPr>
          <a:lstStyle/>
          <a:p>
            <a:pPr algn="ctr"/>
            <a:r>
              <a:rPr lang="en-US" sz="3600" b="1" dirty="0" smtClean="0">
                <a:solidFill>
                  <a:srgbClr val="4F81BD"/>
                </a:solidFill>
                <a:latin typeface="Calibri"/>
              </a:rPr>
              <a:t>16X</a:t>
            </a:r>
            <a:endParaRPr lang="en-US" sz="3600" b="1" dirty="0">
              <a:solidFill>
                <a:srgbClr val="4F81BD"/>
              </a:solidFill>
              <a:latin typeface="Calibri"/>
            </a:endParaRPr>
          </a:p>
        </p:txBody>
      </p:sp>
      <p:sp>
        <p:nvSpPr>
          <p:cNvPr id="9" name="TextBox 8"/>
          <p:cNvSpPr txBox="1"/>
          <p:nvPr/>
        </p:nvSpPr>
        <p:spPr>
          <a:xfrm>
            <a:off x="6248400" y="3276600"/>
            <a:ext cx="1123950" cy="646331"/>
          </a:xfrm>
          <a:prstGeom prst="rect">
            <a:avLst/>
          </a:prstGeom>
          <a:noFill/>
        </p:spPr>
        <p:txBody>
          <a:bodyPr wrap="square" rtlCol="0">
            <a:spAutoFit/>
          </a:bodyPr>
          <a:lstStyle/>
          <a:p>
            <a:pPr algn="ctr"/>
            <a:r>
              <a:rPr lang="en-US" sz="3600" b="1" smtClean="0">
                <a:solidFill>
                  <a:srgbClr val="C0504D"/>
                </a:solidFill>
                <a:latin typeface="Calibri"/>
              </a:rPr>
              <a:t>-20%</a:t>
            </a:r>
            <a:endParaRPr lang="en-US" sz="3600" b="1">
              <a:solidFill>
                <a:srgbClr val="C0504D"/>
              </a:solidFill>
              <a:latin typeface="Calibri"/>
            </a:endParaRPr>
          </a:p>
        </p:txBody>
      </p:sp>
      <p:sp>
        <p:nvSpPr>
          <p:cNvPr id="3" name="TextBox 2"/>
          <p:cNvSpPr txBox="1"/>
          <p:nvPr/>
        </p:nvSpPr>
        <p:spPr>
          <a:xfrm>
            <a:off x="304800" y="5715000"/>
            <a:ext cx="8534400" cy="1077218"/>
          </a:xfrm>
          <a:prstGeom prst="rect">
            <a:avLst/>
          </a:prstGeom>
          <a:noFill/>
        </p:spPr>
        <p:txBody>
          <a:bodyPr wrap="square" rtlCol="0">
            <a:spAutoFit/>
          </a:bodyPr>
          <a:lstStyle/>
          <a:p>
            <a:r>
              <a:rPr lang="en-US" sz="3200" i="1" dirty="0" smtClean="0">
                <a:solidFill>
                  <a:srgbClr val="FF0000"/>
                </a:solidFill>
                <a:latin typeface="Calibri"/>
              </a:rPr>
              <a:t>DRAM latency continues to be a critical bottleneck, especially for response time-sensitive workloads</a:t>
            </a:r>
            <a:endParaRPr lang="en-US" sz="3200" i="1" dirty="0">
              <a:solidFill>
                <a:srgbClr val="FF0000"/>
              </a:solidFill>
              <a:latin typeface="Calibri"/>
            </a:endParaRPr>
          </a:p>
        </p:txBody>
      </p:sp>
    </p:spTree>
    <p:extLst>
      <p:ext uri="{BB962C8B-B14F-4D97-AF65-F5344CB8AC3E}">
        <p14:creationId xmlns:p14="http://schemas.microsoft.com/office/powerpoint/2010/main" val="2120832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chart seriesIdx="0"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P spid="2" grpId="0"/>
      <p:bldP spid="9" grpId="0"/>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r>
              <a:rPr lang="en-US" sz="3200" i="1" dirty="0" smtClean="0">
                <a:solidFill>
                  <a:prstClr val="black"/>
                </a:solidFill>
                <a:latin typeface="Calibri"/>
              </a:rPr>
              <a:t>DRAM Latency = </a:t>
            </a:r>
            <a:r>
              <a:rPr lang="en-US" sz="3200" b="1" i="1" dirty="0" err="1" smtClean="0">
                <a:solidFill>
                  <a:srgbClr val="FF0000"/>
                </a:solidFill>
                <a:latin typeface="Calibri"/>
              </a:rPr>
              <a:t>Subarray</a:t>
            </a:r>
            <a:r>
              <a:rPr lang="en-US" sz="3200" b="1" i="1" dirty="0" smtClean="0">
                <a:solidFill>
                  <a:srgbClr val="FF0000"/>
                </a:solidFill>
                <a:latin typeface="Calibri"/>
              </a:rPr>
              <a:t> Latency</a:t>
            </a:r>
            <a:r>
              <a:rPr lang="en-US" sz="3200" i="1" dirty="0" smtClean="0">
                <a:solidFill>
                  <a:prstClr val="black"/>
                </a:solidFill>
                <a:latin typeface="Calibri"/>
              </a:rPr>
              <a:t> + I/O Latency</a:t>
            </a:r>
          </a:p>
        </p:txBody>
      </p:sp>
      <p:sp>
        <p:nvSpPr>
          <p:cNvPr id="2" name="Title 1"/>
          <p:cNvSpPr>
            <a:spLocks noGrp="1"/>
          </p:cNvSpPr>
          <p:nvPr>
            <p:ph type="title"/>
          </p:nvPr>
        </p:nvSpPr>
        <p:spPr>
          <a:xfrm>
            <a:off x="0" y="0"/>
            <a:ext cx="8991600" cy="838200"/>
          </a:xfrm>
        </p:spPr>
        <p:txBody>
          <a:bodyPr>
            <a:normAutofit/>
          </a:bodyPr>
          <a:lstStyle/>
          <a:p>
            <a:r>
              <a:rPr lang="en-US" smtClean="0"/>
              <a:t>   What </a:t>
            </a:r>
            <a:r>
              <a:rPr lang="en-US"/>
              <a:t>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DRAM Chip</a:t>
            </a:r>
            <a:endParaRPr lang="en-US" sz="2800" b="1" i="1">
              <a:solidFill>
                <a:prstClr val="black"/>
              </a:solidFill>
              <a:latin typeface="Calibri"/>
            </a:endParaRP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hannel</a:t>
            </a:r>
            <a:endParaRPr lang="en-US" sz="2800" b="1" i="1">
              <a:solidFill>
                <a:prstClr val="black"/>
              </a:solidFill>
              <a:latin typeface="Calibri"/>
            </a:endParaRP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ell array</a:t>
            </a:r>
            <a:endParaRPr lang="en-US" sz="2800" b="1" i="1">
              <a:solidFill>
                <a:prstClr val="black"/>
              </a:solidFill>
              <a:latin typeface="Calibri"/>
            </a:endParaRP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I/O</a:t>
            </a:r>
            <a:endParaRPr lang="en-US" sz="2800" b="1" i="1">
              <a:solidFill>
                <a:prstClr val="black"/>
              </a:solidFill>
              <a:latin typeface="Calibri"/>
            </a:endParaRP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DRAM Chip</a:t>
              </a:r>
              <a:endParaRPr lang="en-US" sz="2800" b="1" i="1">
                <a:solidFill>
                  <a:prstClr val="black"/>
                </a:solidFill>
                <a:latin typeface="Calibri"/>
              </a:endParaRP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hannel</a:t>
              </a:r>
              <a:endParaRPr lang="en-US" sz="2800" b="1" i="1">
                <a:solidFill>
                  <a:prstClr val="black"/>
                </a:solidFill>
                <a:latin typeface="Calibri"/>
              </a:endParaRP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black"/>
                </a:solidFill>
                <a:latin typeface="Calibri"/>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I/O</a:t>
              </a:r>
              <a:endParaRPr lang="en-US" sz="2800" b="1" i="1">
                <a:solidFill>
                  <a:prstClr val="black"/>
                </a:solidFill>
                <a:latin typeface="Calibri"/>
              </a:endParaRP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prstClr val="black"/>
                </a:solidFill>
                <a:latin typeface="Calibri"/>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prstClr val="black"/>
                  </a:solidFill>
                  <a:latin typeface="Calibri"/>
                </a:rPr>
                <a:t>s</a:t>
              </a:r>
              <a:r>
                <a:rPr lang="en-US" sz="2800" b="1" i="1" dirty="0" err="1" smtClean="0">
                  <a:solidFill>
                    <a:prstClr val="black"/>
                  </a:solidFill>
                  <a:latin typeface="Calibri"/>
                </a:rPr>
                <a:t>ubarray</a:t>
              </a:r>
              <a:endParaRPr lang="en-US" sz="2800" b="1" i="1" dirty="0">
                <a:solidFill>
                  <a:prstClr val="black"/>
                </a:solidFill>
                <a:latin typeface="Calibri"/>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r>
              <a:rPr lang="en-US" sz="3200" i="1" dirty="0" smtClean="0">
                <a:solidFill>
                  <a:prstClr val="black"/>
                </a:solidFill>
                <a:latin typeface="Calibri"/>
              </a:rPr>
              <a:t>DRAM Latency = </a:t>
            </a:r>
            <a:r>
              <a:rPr lang="en-US" sz="3200" i="1" dirty="0" err="1" smtClean="0">
                <a:solidFill>
                  <a:prstClr val="black"/>
                </a:solidFill>
                <a:latin typeface="Calibri"/>
              </a:rPr>
              <a:t>Subarray</a:t>
            </a:r>
            <a:r>
              <a:rPr lang="en-US" sz="3200" i="1" dirty="0" smtClean="0">
                <a:solidFill>
                  <a:prstClr val="black"/>
                </a:solidFill>
                <a:latin typeface="Calibri"/>
              </a:rPr>
              <a:t> Latency + </a:t>
            </a:r>
            <a:r>
              <a:rPr lang="en-US" sz="3200" i="1" dirty="0">
                <a:solidFill>
                  <a:prstClr val="black"/>
                </a:solidFill>
                <a:latin typeface="Calibri"/>
              </a:rPr>
              <a:t>I/</a:t>
            </a:r>
            <a:r>
              <a:rPr lang="en-US" sz="3200" i="1" dirty="0" smtClean="0">
                <a:solidFill>
                  <a:prstClr val="black"/>
                </a:solidFill>
                <a:latin typeface="Calibri"/>
              </a:rPr>
              <a:t>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r>
                <a:rPr lang="en-US" sz="4000" b="1" i="1" smtClean="0">
                  <a:solidFill>
                    <a:srgbClr val="FF0000"/>
                  </a:solidFill>
                  <a:latin typeface="Calibri"/>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algn="ctr"/>
            <a:r>
              <a:rPr lang="en-US" sz="2600" b="1" dirty="0" err="1" smtClean="0">
                <a:solidFill>
                  <a:prstClr val="white"/>
                </a:solidFill>
                <a:latin typeface="Calibri"/>
              </a:rPr>
              <a:t>Subarray</a:t>
            </a:r>
            <a:endParaRPr lang="en-US" sz="2600" b="1" dirty="0">
              <a:solidFill>
                <a:prstClr val="white"/>
              </a:solidFill>
              <a:latin typeface="Calibri"/>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algn="ctr"/>
            <a:r>
              <a:rPr lang="en-US" sz="2600" b="1" dirty="0" smtClean="0">
                <a:solidFill>
                  <a:prstClr val="white"/>
                </a:solidFill>
                <a:latin typeface="Calibri"/>
              </a:rPr>
              <a:t>I/O</a:t>
            </a:r>
            <a:endParaRPr lang="en-US" sz="2600" b="1" dirty="0">
              <a:solidFill>
                <a:prstClr val="white"/>
              </a:solidFill>
              <a:latin typeface="Calibri"/>
            </a:endParaRPr>
          </a:p>
        </p:txBody>
      </p:sp>
    </p:spTree>
    <p:extLst>
      <p:ext uri="{BB962C8B-B14F-4D97-AF65-F5344CB8AC3E}">
        <p14:creationId xmlns:p14="http://schemas.microsoft.com/office/powerpoint/2010/main" val="1731108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Why is the </a:t>
            </a:r>
            <a:r>
              <a:rPr lang="en-US" dirty="0" err="1" smtClean="0"/>
              <a:t>Subarray</a:t>
            </a:r>
            <a:r>
              <a:rPr lang="en-US" dirty="0" smtClean="0"/>
              <a:t> </a:t>
            </a:r>
            <a:r>
              <a:rPr lang="en-US" dirty="0"/>
              <a:t>S</a:t>
            </a:r>
            <a:r>
              <a:rPr lang="en-US" dirty="0" smtClean="0"/>
              <a:t>o Slow?</a:t>
            </a:r>
            <a:endParaRPr lang="en-US" dirty="0"/>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smtClean="0">
                <a:solidFill>
                  <a:prstClr val="black"/>
                </a:solidFill>
                <a:latin typeface="Calibri"/>
              </a:rPr>
              <a:t>Subarray</a:t>
            </a:r>
            <a:endParaRPr lang="en-US" sz="3200" b="1" i="1" dirty="0">
              <a:solidFill>
                <a:prstClr val="black"/>
              </a:solidFill>
              <a:latin typeface="Calibri"/>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r</a:t>
              </a:r>
              <a:r>
                <a:rPr lang="en-US" sz="2800" b="1" i="1" dirty="0" smtClean="0">
                  <a:solidFill>
                    <a:prstClr val="black"/>
                  </a:solidFill>
                  <a:latin typeface="Calibri"/>
                </a:rPr>
                <a:t>ow decoder</a:t>
              </a:r>
              <a:endParaRPr lang="en-US" sz="2800" b="1" i="1" dirty="0">
                <a:solidFill>
                  <a:prstClr val="black"/>
                </a:solidFill>
                <a:latin typeface="Calibri"/>
              </a:endParaRP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s</a:t>
              </a:r>
              <a:r>
                <a:rPr lang="en-US" sz="2800" b="1" i="1" dirty="0" smtClean="0">
                  <a:solidFill>
                    <a:prstClr val="black"/>
                  </a:solidFill>
                  <a:latin typeface="Calibri"/>
                </a:rPr>
                <a:t>ense amplifier</a:t>
              </a:r>
              <a:endParaRPr lang="en-US" sz="2800" b="1" i="1" dirty="0">
                <a:solidFill>
                  <a:prstClr val="black"/>
                </a:solidFill>
                <a:latin typeface="Calibri"/>
              </a:endParaRP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Calibri"/>
                </a:rPr>
                <a:t>c</a:t>
              </a:r>
              <a:r>
                <a:rPr lang="en-US" sz="2000" dirty="0" smtClean="0">
                  <a:solidFill>
                    <a:prstClr val="black"/>
                  </a:solidFill>
                  <a:latin typeface="Calibri"/>
                </a:rPr>
                <a:t>apacitor</a:t>
              </a:r>
              <a:endParaRPr lang="en-US" sz="2000" dirty="0">
                <a:solidFill>
                  <a:prstClr val="black"/>
                </a:solidFill>
                <a:latin typeface="Calibri"/>
              </a:endParaRP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prstClr val="black"/>
                  </a:solidFill>
                  <a:latin typeface="Calibri"/>
                </a:rPr>
                <a:t>a</a:t>
              </a:r>
              <a:r>
                <a:rPr lang="en-US" sz="2000" smtClean="0">
                  <a:solidFill>
                    <a:prstClr val="black"/>
                  </a:solidFill>
                  <a:latin typeface="Calibri"/>
                </a:rPr>
                <a:t>ccess</a:t>
              </a:r>
              <a:endParaRPr lang="en-US" sz="2000">
                <a:solidFill>
                  <a:prstClr val="black"/>
                </a:solidFill>
                <a:latin typeface="Calibri"/>
              </a:endParaRP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prstClr val="black"/>
                  </a:solidFill>
                  <a:latin typeface="Calibri"/>
                </a:rPr>
                <a:t>transistor</a:t>
              </a:r>
              <a:endParaRPr lang="en-US" sz="2000">
                <a:solidFill>
                  <a:prstClr val="black"/>
                </a:solidFill>
                <a:latin typeface="Calibri"/>
              </a:endParaRP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err="1" smtClean="0">
                  <a:solidFill>
                    <a:prstClr val="black"/>
                  </a:solidFill>
                  <a:latin typeface="Calibri"/>
                </a:rPr>
                <a:t>wordline</a:t>
              </a:r>
              <a:endParaRPr lang="en-US" sz="2000">
                <a:solidFill>
                  <a:prstClr val="black"/>
                </a:solidFill>
                <a:latin typeface="Calibri"/>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err="1" smtClean="0">
                  <a:solidFill>
                    <a:prstClr val="black"/>
                  </a:solidFill>
                  <a:latin typeface="Calibri"/>
                </a:rPr>
                <a:t>bitline</a:t>
              </a:r>
              <a:endParaRPr lang="en-US" sz="2000">
                <a:solidFill>
                  <a:prstClr val="black"/>
                </a:solidFill>
                <a:latin typeface="Calibri"/>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Cell</a:t>
              </a:r>
              <a:endParaRPr lang="en-US" sz="2800" b="1" i="1" dirty="0">
                <a:solidFill>
                  <a:prstClr val="black"/>
                </a:solidFill>
                <a:latin typeface="Calibri"/>
              </a:endParaRP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FF0000"/>
                  </a:solidFill>
                  <a:latin typeface="Calibri"/>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rgbClr val="FF0000"/>
                  </a:solidFill>
                  <a:latin typeface="Calibri"/>
                  <a:cs typeface="Calibri"/>
                </a:rPr>
                <a:t>bitline</a:t>
              </a:r>
              <a:r>
                <a:rPr lang="en-US" sz="2400" b="1" i="1" dirty="0" smtClean="0">
                  <a:solidFill>
                    <a:srgbClr val="FF0000"/>
                  </a:solidFill>
                  <a:latin typeface="Calibri"/>
                  <a:cs typeface="Calibri"/>
                </a:rPr>
                <a:t>: 512 cells</a:t>
              </a:r>
              <a:endParaRPr lang="en-US" sz="2400" b="1" i="1" dirty="0">
                <a:solidFill>
                  <a:srgbClr val="FF0000"/>
                </a:solidFill>
                <a:latin typeface="Calibri"/>
                <a:cs typeface="Calibri"/>
              </a:endParaRP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cell</a:t>
              </a:r>
              <a:endParaRPr lang="en-US" sz="2800" b="1" i="1" dirty="0">
                <a:solidFill>
                  <a:prstClr val="black"/>
                </a:solidFill>
                <a:latin typeface="Calibri"/>
              </a:endParaRP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200" b="1" dirty="0" smtClean="0">
                <a:solidFill>
                  <a:prstClr val="black"/>
                </a:solidFill>
                <a:latin typeface="Calibri"/>
              </a:rPr>
              <a:t>Long </a:t>
            </a:r>
            <a:r>
              <a:rPr lang="en-US" sz="3200" b="1" dirty="0" err="1">
                <a:solidFill>
                  <a:prstClr val="black"/>
                </a:solidFill>
                <a:latin typeface="Calibri"/>
              </a:rPr>
              <a:t>b</a:t>
            </a:r>
            <a:r>
              <a:rPr lang="en-US" sz="3200" b="1" dirty="0" err="1" smtClean="0">
                <a:solidFill>
                  <a:prstClr val="black"/>
                </a:solidFill>
                <a:latin typeface="Calibri"/>
              </a:rPr>
              <a:t>itline</a:t>
            </a:r>
            <a:endParaRPr lang="en-US" sz="3200" b="1" dirty="0" smtClean="0">
              <a:solidFill>
                <a:prstClr val="black"/>
              </a:solidFill>
              <a:latin typeface="Calibri"/>
            </a:endParaRPr>
          </a:p>
          <a:p>
            <a:pPr lvl="1">
              <a:lnSpc>
                <a:spcPct val="90000"/>
              </a:lnSpc>
            </a:pPr>
            <a:r>
              <a:rPr lang="en-US" sz="2800" b="1" dirty="0" smtClean="0">
                <a:solidFill>
                  <a:srgbClr val="006600"/>
                </a:solidFill>
                <a:latin typeface="Calibri"/>
              </a:rPr>
              <a:t>Amortizes sense amplifier cost </a:t>
            </a:r>
            <a:r>
              <a:rPr lang="en-US" sz="2800" b="1" dirty="0" smtClean="0">
                <a:solidFill>
                  <a:srgbClr val="006600"/>
                </a:solidFill>
                <a:latin typeface="Calibri"/>
                <a:sym typeface="Wingdings" pitchFamily="2" charset="2"/>
              </a:rPr>
              <a:t> Small area</a:t>
            </a:r>
          </a:p>
          <a:p>
            <a:pPr lvl="1">
              <a:lnSpc>
                <a:spcPct val="90000"/>
              </a:lnSpc>
            </a:pPr>
            <a:r>
              <a:rPr lang="en-US" sz="2800" b="1" dirty="0" smtClean="0">
                <a:solidFill>
                  <a:srgbClr val="FF0000"/>
                </a:solidFill>
                <a:latin typeface="Calibri"/>
                <a:sym typeface="Wingdings" pitchFamily="2" charset="2"/>
              </a:rPr>
              <a:t>Large </a:t>
            </a:r>
            <a:r>
              <a:rPr lang="en-US" sz="2800" b="1" dirty="0" err="1" smtClean="0">
                <a:solidFill>
                  <a:srgbClr val="FF0000"/>
                </a:solidFill>
                <a:latin typeface="Calibri"/>
                <a:sym typeface="Wingdings" pitchFamily="2" charset="2"/>
              </a:rPr>
              <a:t>bitline</a:t>
            </a:r>
            <a:r>
              <a:rPr lang="en-US" sz="2800" b="1" dirty="0" smtClean="0">
                <a:solidFill>
                  <a:srgbClr val="FF0000"/>
                </a:solidFill>
                <a:latin typeface="Calibri"/>
                <a:sym typeface="Wingdings" pitchFamily="2" charset="2"/>
              </a:rPr>
              <a:t> capacitance  High latency &amp; power</a:t>
            </a:r>
            <a:endParaRPr lang="en-US" sz="2800" dirty="0" smtClean="0">
              <a:solidFill>
                <a:srgbClr val="FF0000"/>
              </a:solidFill>
              <a:latin typeface="Calibri"/>
            </a:endParaRPr>
          </a:p>
          <a:p>
            <a:pPr marL="749300" lvl="1" indent="-349250">
              <a:lnSpc>
                <a:spcPct val="90000"/>
              </a:lnSpc>
            </a:pPr>
            <a:endParaRPr lang="en-US" dirty="0" smtClean="0">
              <a:solidFill>
                <a:prstClr val="black"/>
              </a:solidFill>
              <a:latin typeface="Calibri"/>
            </a:endParaRPr>
          </a:p>
          <a:p>
            <a:pPr marL="749300" lvl="1" indent="-349250">
              <a:lnSpc>
                <a:spcPct val="90000"/>
              </a:lnSpc>
            </a:pPr>
            <a:endParaRPr lang="en-US" sz="4400" b="1" i="1" dirty="0">
              <a:solidFill>
                <a:srgbClr val="1F497D"/>
              </a:solidFill>
              <a:latin typeface="Calibri"/>
            </a:endParaRPr>
          </a:p>
          <a:p>
            <a:pPr marL="746125" lvl="1" indent="-346075">
              <a:lnSpc>
                <a:spcPct val="90000"/>
              </a:lnSpc>
            </a:pPr>
            <a:endParaRPr lang="en-US" dirty="0">
              <a:solidFill>
                <a:prstClr val="black"/>
              </a:solidFill>
              <a:latin typeface="Calibri"/>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sense amplifier</a:t>
            </a:r>
            <a:endParaRPr lang="en-US" sz="2800" b="1" i="1" dirty="0">
              <a:solidFill>
                <a:prstClr val="black"/>
              </a:solidFill>
              <a:latin typeface="Calibri"/>
            </a:endParaRP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r</a:t>
            </a:r>
            <a:r>
              <a:rPr lang="en-US" sz="2800" b="1" i="1" dirty="0" smtClean="0">
                <a:solidFill>
                  <a:prstClr val="black"/>
                </a:solidFill>
                <a:latin typeface="Calibri"/>
              </a:rPr>
              <a:t>ow decoder</a:t>
            </a:r>
            <a:endParaRPr lang="en-US" sz="2800" b="1" i="1" dirty="0">
              <a:solidFill>
                <a:prstClr val="black"/>
              </a:solidFill>
              <a:latin typeface="Calibri"/>
            </a:endParaRPr>
          </a:p>
        </p:txBody>
      </p:sp>
    </p:spTree>
    <p:extLst>
      <p:ext uri="{BB962C8B-B14F-4D97-AF65-F5344CB8AC3E}">
        <p14:creationId xmlns:p14="http://schemas.microsoft.com/office/powerpoint/2010/main" val="1993447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smtClean="0"/>
              <a:t>   Trade-Off: Area (Die Size) vs. Latency</a:t>
            </a:r>
            <a:endParaRPr lang="en-US" dirty="0"/>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4000" b="1" dirty="0" smtClean="0">
                <a:solidFill>
                  <a:prstClr val="white"/>
                </a:solidFill>
                <a:latin typeface="Calibri"/>
              </a:rPr>
              <a:t>Faster</a:t>
            </a:r>
            <a:endParaRPr lang="en-US" sz="4000" b="1" dirty="0">
              <a:solidFill>
                <a:prstClr val="white"/>
              </a:solidFill>
              <a:latin typeface="Calibri"/>
            </a:endParaRP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4000" b="1" dirty="0" smtClean="0">
                <a:solidFill>
                  <a:prstClr val="white"/>
                </a:solidFill>
                <a:latin typeface="Calibri"/>
              </a:rPr>
              <a:t>Smaller</a:t>
            </a:r>
            <a:endParaRPr lang="en-US" sz="4000" b="1" dirty="0">
              <a:solidFill>
                <a:prstClr val="white"/>
              </a:solidFill>
              <a:latin typeface="Calibri"/>
            </a:endParaRP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b="1" dirty="0" smtClean="0">
                  <a:solidFill>
                    <a:prstClr val="black"/>
                  </a:solidFill>
                  <a:latin typeface="Calibri"/>
                  <a:cs typeface="Calibri"/>
                </a:rPr>
                <a:t>Short </a:t>
              </a:r>
              <a:r>
                <a:rPr lang="en-US" sz="3600" b="1" dirty="0" err="1" smtClean="0">
                  <a:solidFill>
                    <a:prstClr val="black"/>
                  </a:solidFill>
                  <a:latin typeface="Calibri"/>
                  <a:cs typeface="Calibri"/>
                </a:rPr>
                <a:t>Bitline</a:t>
              </a:r>
              <a:endParaRPr lang="en-US" sz="3600" b="1" dirty="0" smtClean="0">
                <a:solidFill>
                  <a:prstClr val="black"/>
                </a:solidFill>
                <a:latin typeface="Calibri"/>
                <a:cs typeface="Calibri"/>
              </a:endParaRPr>
            </a:p>
            <a:p>
              <a:pPr algn="ctr">
                <a:lnSpc>
                  <a:spcPct val="80000"/>
                </a:lnSpc>
              </a:pPr>
              <a:endParaRPr lang="en-US" sz="3600" b="1" dirty="0" smtClean="0">
                <a:solidFill>
                  <a:prstClr val="black"/>
                </a:solidFill>
                <a:latin typeface="Calibri"/>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b="1" dirty="0" smtClean="0">
                  <a:solidFill>
                    <a:prstClr val="black"/>
                  </a:solidFill>
                  <a:latin typeface="Calibri"/>
                  <a:cs typeface="Calibri"/>
                </a:rPr>
                <a:t>Long </a:t>
              </a:r>
              <a:r>
                <a:rPr lang="en-US" sz="3600" b="1" dirty="0" err="1" smtClean="0">
                  <a:solidFill>
                    <a:prstClr val="black"/>
                  </a:solidFill>
                  <a:latin typeface="Calibri"/>
                  <a:cs typeface="Calibri"/>
                </a:rPr>
                <a:t>Bitline</a:t>
              </a:r>
              <a:endParaRPr lang="en-US" sz="3600" b="1" dirty="0" smtClean="0">
                <a:solidFill>
                  <a:prstClr val="black"/>
                </a:solidFill>
                <a:latin typeface="Calibri"/>
                <a:cs typeface="Calibri"/>
              </a:endParaRPr>
            </a:p>
            <a:p>
              <a:pPr algn="ctr">
                <a:lnSpc>
                  <a:spcPct val="80000"/>
                </a:lnSpc>
              </a:pPr>
              <a:endParaRPr lang="en-US" sz="3600" b="1" dirty="0" smtClean="0">
                <a:solidFill>
                  <a:prstClr val="black"/>
                </a:solidFill>
                <a:latin typeface="Calibri"/>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4000" b="1" dirty="0" smtClean="0">
                <a:solidFill>
                  <a:srgbClr val="FFFF00"/>
                </a:solidFill>
                <a:latin typeface="Calibri"/>
              </a:rPr>
              <a:t>Trade-Off: Area vs. Latency</a:t>
            </a:r>
          </a:p>
        </p:txBody>
      </p:sp>
    </p:spTree>
    <p:extLst>
      <p:ext uri="{BB962C8B-B14F-4D97-AF65-F5344CB8AC3E}">
        <p14:creationId xmlns:p14="http://schemas.microsoft.com/office/powerpoint/2010/main" val="2208790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a:t>
            </a:r>
            <a:r>
              <a:rPr lang="en-US" dirty="0" smtClean="0">
                <a:latin typeface="Tahoma" charset="0"/>
                <a:ea typeface="ＭＳ Ｐゴシック" charset="0"/>
              </a:rPr>
              <a:t>cores/agents</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a:t>
            </a:r>
            <a:r>
              <a:rPr lang="en-US" dirty="0" smtClean="0">
                <a:latin typeface="Tahoma" charset="0"/>
                <a:ea typeface="ＭＳ Ｐゴシック" charset="0"/>
              </a:rPr>
              <a:t>cloud </a:t>
            </a:r>
            <a:r>
              <a:rPr lang="en-US" dirty="0">
                <a:latin typeface="Tahoma" charset="0"/>
                <a:ea typeface="ＭＳ Ｐゴシック" charset="0"/>
              </a:rPr>
              <a:t>computing, GPUs, </a:t>
            </a:r>
            <a:r>
              <a:rPr lang="en-US" dirty="0" smtClean="0">
                <a:latin typeface="Tahoma" charset="0"/>
                <a:ea typeface="ＭＳ Ｐゴシック" charset="0"/>
              </a:rPr>
              <a:t>mobile, heterogeneity</a:t>
            </a:r>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7</a:t>
            </a:fld>
            <a:endParaRPr lang="en-US" sz="1600" dirty="0">
              <a:solidFill>
                <a:srgbClr val="000000"/>
              </a:solidFill>
              <a:latin typeface="Garamond" charset="0"/>
            </a:endParaRPr>
          </a:p>
        </p:txBody>
      </p:sp>
    </p:spTree>
    <p:extLst>
      <p:ext uri="{BB962C8B-B14F-4D97-AF65-F5344CB8AC3E}">
        <p14:creationId xmlns:p14="http://schemas.microsoft.com/office/powerpoint/2010/main" val="180777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Trade-Off: Area (Die</a:t>
            </a:r>
            <a:r>
              <a:rPr lang="en-US" dirty="0"/>
              <a:t> </a:t>
            </a:r>
            <a:r>
              <a:rPr lang="en-US" dirty="0" smtClean="0"/>
              <a:t>Size) vs. Latency</a:t>
            </a:r>
            <a:endParaRPr lang="en-US" dirty="0"/>
          </a:p>
        </p:txBody>
      </p:sp>
      <p:graphicFrame>
        <p:nvGraphicFramePr>
          <p:cNvPr id="22" name="Chart 21"/>
          <p:cNvGraphicFramePr>
            <a:graphicFrameLocks/>
          </p:cNvGraphicFramePr>
          <p:nvPr>
            <p:extLst>
              <p:ext uri="{D42A27DB-BD31-4B8C-83A1-F6EECF244321}">
                <p14:modId xmlns:p14="http://schemas.microsoft.com/office/powerpoint/2010/main" val="4140763783"/>
              </p:ext>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algn="r"/>
            <a:r>
              <a:rPr lang="en-US" sz="2800" b="1" dirty="0" smtClean="0">
                <a:solidFill>
                  <a:prstClr val="black"/>
                </a:solidFill>
                <a:latin typeface="Calibri"/>
              </a:rPr>
              <a:t>64</a:t>
            </a:r>
            <a:endParaRPr lang="en-US" sz="2800" b="1" dirty="0">
              <a:solidFill>
                <a:prstClr val="black"/>
              </a:solidFill>
              <a:latin typeface="Calibri"/>
            </a:endParaRPr>
          </a:p>
        </p:txBody>
      </p:sp>
      <p:sp>
        <p:nvSpPr>
          <p:cNvPr id="25" name="TextBox 24"/>
          <p:cNvSpPr txBox="1"/>
          <p:nvPr/>
        </p:nvSpPr>
        <p:spPr>
          <a:xfrm>
            <a:off x="3276600" y="1066800"/>
            <a:ext cx="609600" cy="523220"/>
          </a:xfrm>
          <a:prstGeom prst="rect">
            <a:avLst/>
          </a:prstGeom>
          <a:noFill/>
        </p:spPr>
        <p:txBody>
          <a:bodyPr wrap="square" rtlCol="0">
            <a:spAutoFit/>
          </a:bodyPr>
          <a:lstStyle/>
          <a:p>
            <a:pPr algn="r"/>
            <a:r>
              <a:rPr lang="en-US" sz="2800" b="1" smtClean="0">
                <a:solidFill>
                  <a:prstClr val="black"/>
                </a:solidFill>
                <a:latin typeface="Calibri"/>
              </a:rPr>
              <a:t>32</a:t>
            </a:r>
            <a:endParaRPr lang="en-US" sz="2800" b="1">
              <a:solidFill>
                <a:prstClr val="black"/>
              </a:solidFill>
              <a:latin typeface="Calibri"/>
            </a:endParaRPr>
          </a:p>
        </p:txBody>
      </p:sp>
      <p:sp>
        <p:nvSpPr>
          <p:cNvPr id="36" name="TextBox 35"/>
          <p:cNvSpPr txBox="1"/>
          <p:nvPr/>
        </p:nvSpPr>
        <p:spPr>
          <a:xfrm>
            <a:off x="3581400" y="3124200"/>
            <a:ext cx="838200" cy="523220"/>
          </a:xfrm>
          <a:prstGeom prst="rect">
            <a:avLst/>
          </a:prstGeom>
          <a:noFill/>
        </p:spPr>
        <p:txBody>
          <a:bodyPr wrap="square" rtlCol="0">
            <a:spAutoFit/>
          </a:bodyPr>
          <a:lstStyle/>
          <a:p>
            <a:pPr algn="r"/>
            <a:r>
              <a:rPr lang="en-US" sz="2800" b="1" dirty="0" smtClean="0">
                <a:solidFill>
                  <a:srgbClr val="9BBB59">
                    <a:lumMod val="75000"/>
                  </a:srgbClr>
                </a:solidFill>
                <a:latin typeface="Calibri"/>
              </a:rPr>
              <a:t>128</a:t>
            </a:r>
            <a:endParaRPr lang="en-US" sz="2800" b="1" dirty="0">
              <a:solidFill>
                <a:srgbClr val="9BBB59">
                  <a:lumMod val="75000"/>
                </a:srgbClr>
              </a:solidFill>
              <a:latin typeface="Calibri"/>
            </a:endParaRPr>
          </a:p>
        </p:txBody>
      </p:sp>
      <p:sp>
        <p:nvSpPr>
          <p:cNvPr id="37" name="TextBox 36"/>
          <p:cNvSpPr txBox="1"/>
          <p:nvPr/>
        </p:nvSpPr>
        <p:spPr>
          <a:xfrm>
            <a:off x="4572000" y="3657600"/>
            <a:ext cx="838200" cy="523220"/>
          </a:xfrm>
          <a:prstGeom prst="rect">
            <a:avLst/>
          </a:prstGeom>
          <a:noFill/>
        </p:spPr>
        <p:txBody>
          <a:bodyPr wrap="square" rtlCol="0">
            <a:spAutoFit/>
          </a:bodyPr>
          <a:lstStyle/>
          <a:p>
            <a:pPr algn="ctr"/>
            <a:r>
              <a:rPr lang="en-US" sz="2800" b="1" dirty="0" smtClean="0">
                <a:solidFill>
                  <a:prstClr val="black"/>
                </a:solidFill>
                <a:latin typeface="Calibri"/>
              </a:rPr>
              <a:t>256</a:t>
            </a:r>
            <a:endParaRPr lang="en-US" sz="2800" b="1" dirty="0">
              <a:solidFill>
                <a:prstClr val="black"/>
              </a:solidFill>
              <a:latin typeface="Calibri"/>
            </a:endParaRPr>
          </a:p>
        </p:txBody>
      </p:sp>
      <p:sp>
        <p:nvSpPr>
          <p:cNvPr id="38" name="TextBox 37"/>
          <p:cNvSpPr txBox="1"/>
          <p:nvPr/>
        </p:nvSpPr>
        <p:spPr>
          <a:xfrm>
            <a:off x="6019800" y="3757990"/>
            <a:ext cx="2895600" cy="523220"/>
          </a:xfrm>
          <a:prstGeom prst="rect">
            <a:avLst/>
          </a:prstGeom>
          <a:noFill/>
        </p:spPr>
        <p:txBody>
          <a:bodyPr wrap="square" rtlCol="0">
            <a:spAutoFit/>
          </a:bodyPr>
          <a:lstStyle/>
          <a:p>
            <a:pPr algn="ctr"/>
            <a:r>
              <a:rPr lang="en-US" sz="2800" b="1" dirty="0" smtClean="0">
                <a:solidFill>
                  <a:srgbClr val="C0504D"/>
                </a:solidFill>
                <a:latin typeface="Calibri"/>
              </a:rPr>
              <a:t>512 cells/</a:t>
            </a:r>
            <a:r>
              <a:rPr lang="en-US" sz="2800" b="1" dirty="0" err="1" smtClean="0">
                <a:solidFill>
                  <a:srgbClr val="C0504D"/>
                </a:solidFill>
                <a:latin typeface="Calibri"/>
              </a:rPr>
              <a:t>bitline</a:t>
            </a:r>
            <a:endParaRPr lang="en-US" sz="2800" b="1" dirty="0">
              <a:solidFill>
                <a:srgbClr val="C0504D"/>
              </a:solidFill>
              <a:latin typeface="Calibri"/>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solidFill>
                  <a:prstClr val="white"/>
                </a:solidFill>
                <a:latin typeface="Calibri"/>
              </a:rPr>
              <a:t>Commodity DRAM</a:t>
            </a:r>
          </a:p>
          <a:p>
            <a:pPr algn="ctr"/>
            <a:r>
              <a:rPr lang="en-US" sz="2400" b="1" dirty="0" smtClean="0">
                <a:solidFill>
                  <a:prstClr val="white"/>
                </a:solidFill>
                <a:latin typeface="Calibri"/>
              </a:rPr>
              <a:t>Long </a:t>
            </a:r>
            <a:r>
              <a:rPr lang="en-US" sz="2400" b="1" dirty="0" err="1" smtClean="0">
                <a:solidFill>
                  <a:prstClr val="white"/>
                </a:solidFill>
                <a:latin typeface="Calibri"/>
              </a:rPr>
              <a:t>Bitline</a:t>
            </a:r>
            <a:endParaRPr lang="en-US" sz="2400" b="1" dirty="0" smtClean="0">
              <a:solidFill>
                <a:prstClr val="white"/>
              </a:solidFill>
              <a:latin typeface="Calibri"/>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Cheaper</a:t>
            </a:r>
            <a:endParaRPr lang="en-US" sz="3200" b="1" dirty="0">
              <a:solidFill>
                <a:prstClr val="white"/>
              </a:solidFill>
              <a:latin typeface="Calibri"/>
            </a:endParaRP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Faster</a:t>
            </a:r>
            <a:endParaRPr lang="en-US" sz="3200" b="1" dirty="0">
              <a:solidFill>
                <a:prstClr val="white"/>
              </a:solidFill>
              <a:latin typeface="Calibri"/>
            </a:endParaRP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solidFill>
                  <a:prstClr val="white"/>
                </a:solidFill>
                <a:latin typeface="Calibri"/>
              </a:rPr>
              <a:t>Fancy DRAM</a:t>
            </a:r>
          </a:p>
          <a:p>
            <a:pPr algn="ctr"/>
            <a:r>
              <a:rPr lang="en-US" sz="2400" b="1" dirty="0" smtClean="0">
                <a:solidFill>
                  <a:prstClr val="white"/>
                </a:solidFill>
                <a:latin typeface="Calibri"/>
              </a:rPr>
              <a:t>Short </a:t>
            </a:r>
            <a:r>
              <a:rPr lang="en-US" sz="2400" b="1" dirty="0" err="1" smtClean="0">
                <a:solidFill>
                  <a:prstClr val="white"/>
                </a:solidFill>
                <a:latin typeface="Calibri"/>
              </a:rPr>
              <a:t>Bitline</a:t>
            </a:r>
            <a:endParaRPr lang="en-US" sz="2400" b="1" dirty="0">
              <a:solidFill>
                <a:prstClr val="white"/>
              </a:solidFill>
              <a:latin typeface="Calibri"/>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prstClr val="white"/>
                </a:solidFill>
                <a:latin typeface="Calibri"/>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algn="ctr"/>
              <a:r>
                <a:rPr lang="en-US" sz="2800" b="1" dirty="0" smtClean="0">
                  <a:solidFill>
                    <a:srgbClr val="FFFFFF"/>
                  </a:solidFill>
                  <a:latin typeface="Calibri"/>
                </a:rPr>
                <a:t>GOAL</a:t>
              </a:r>
              <a:endParaRPr lang="en-US" sz="2800" b="1" dirty="0">
                <a:solidFill>
                  <a:srgbClr val="FFFFFF"/>
                </a:solidFill>
                <a:latin typeface="Calibri"/>
              </a:endParaRPr>
            </a:p>
          </p:txBody>
        </p:sp>
      </p:grpSp>
    </p:spTree>
    <p:extLst>
      <p:ext uri="{BB962C8B-B14F-4D97-AF65-F5344CB8AC3E}">
        <p14:creationId xmlns:p14="http://schemas.microsoft.com/office/powerpoint/2010/main" val="3861173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Calibri"/>
                  <a:cs typeface="Calibri"/>
                </a:rPr>
                <a:t>Short </a:t>
              </a:r>
              <a:r>
                <a:rPr lang="en-US" sz="3200" b="1" dirty="0" err="1" smtClean="0">
                  <a:solidFill>
                    <a:prstClr val="black"/>
                  </a:solidFill>
                  <a:latin typeface="Calibri"/>
                  <a:cs typeface="Calibri"/>
                </a:rPr>
                <a:t>Bitline</a:t>
              </a:r>
              <a:endParaRPr lang="en-US" sz="3200" b="1" dirty="0">
                <a:solidFill>
                  <a:prstClr val="black"/>
                </a:solidFill>
                <a:latin typeface="Calibri"/>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smtClean="0">
                <a:solidFill>
                  <a:srgbClr val="008000"/>
                </a:solidFill>
                <a:latin typeface="Calibri"/>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smtClean="0"/>
              <a:t>   Approximating the Best of Both Worlds</a:t>
            </a:r>
            <a:endParaRPr lang="en-US"/>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Calibri"/>
                  <a:cs typeface="Calibri"/>
                </a:rPr>
                <a:t>Long </a:t>
              </a:r>
              <a:r>
                <a:rPr lang="en-US" sz="3200" b="1" dirty="0" err="1" smtClean="0">
                  <a:solidFill>
                    <a:prstClr val="black"/>
                  </a:solidFill>
                  <a:latin typeface="Calibri"/>
                  <a:cs typeface="Calibri"/>
                </a:rPr>
                <a:t>Bitline</a:t>
              </a:r>
              <a:endParaRPr lang="en-US" sz="3200" b="1" dirty="0">
                <a:solidFill>
                  <a:prstClr val="black"/>
                </a:solidFill>
                <a:latin typeface="Calibri"/>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Short </a:t>
            </a:r>
            <a:r>
              <a:rPr lang="en-US" sz="3200" b="1" err="1" smtClean="0">
                <a:solidFill>
                  <a:srgbClr val="FFFF00"/>
                </a:solidFill>
                <a:latin typeface="Calibri"/>
                <a:cs typeface="Calibri"/>
              </a:rPr>
              <a:t>Bitline</a:t>
            </a:r>
            <a:endParaRPr lang="en-US" sz="3200" b="1">
              <a:solidFill>
                <a:srgbClr val="FFFF00"/>
              </a:solidFill>
              <a:latin typeface="Calibri"/>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Our Proposal</a:t>
            </a:r>
            <a:endParaRPr lang="en-US" sz="3200" b="1">
              <a:solidFill>
                <a:srgbClr val="FFFF00"/>
              </a:solidFill>
              <a:latin typeface="Calibri"/>
              <a:cs typeface="Calibri"/>
            </a:endParaRP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Short </a:t>
              </a:r>
              <a:r>
                <a:rPr lang="en-US" sz="3200" b="1" i="1" dirty="0" err="1" smtClean="0">
                  <a:solidFill>
                    <a:srgbClr val="FFFF66"/>
                  </a:solidFill>
                  <a:latin typeface="Calibri"/>
                </a:rPr>
                <a:t>Bitline</a:t>
              </a:r>
              <a:r>
                <a:rPr lang="en-US" sz="3200" b="1" i="1" dirty="0">
                  <a:solidFill>
                    <a:srgbClr val="FFFF66"/>
                  </a:solidFill>
                  <a:latin typeface="Calibri"/>
                </a:rPr>
                <a:t> </a:t>
              </a:r>
              <a:r>
                <a:rPr lang="en-US" sz="3200" b="1" i="1" dirty="0" smtClean="0">
                  <a:solidFill>
                    <a:srgbClr val="FFFF66"/>
                  </a:solidFill>
                  <a:latin typeface="Calibri"/>
                  <a:sym typeface="Wingdings"/>
                </a:rPr>
                <a:t> </a:t>
              </a:r>
              <a:r>
                <a:rPr lang="en-US" sz="3200" b="1" i="1" dirty="0" smtClean="0">
                  <a:solidFill>
                    <a:srgbClr val="FFFF66"/>
                  </a:solidFill>
                  <a:latin typeface="Calibri"/>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Add Isolation Transistor</a:t>
            </a:r>
            <a:r>
              <a:rPr lang="en-US" sz="3200" b="1" i="1" dirty="0">
                <a:solidFill>
                  <a:srgbClr val="FFFF66"/>
                </a:solidFill>
                <a:latin typeface="Calibri"/>
              </a:rPr>
              <a:t>s</a:t>
            </a:r>
            <a:endParaRPr lang="en-US" sz="3200" b="1" i="1" dirty="0" smtClean="0">
              <a:solidFill>
                <a:srgbClr val="FFFF66"/>
              </a:solidFill>
              <a:latin typeface="Calibri"/>
            </a:endParaRP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Large Area</a:t>
            </a:r>
            <a:r>
              <a:rPr lang="en-US" sz="3200" b="1" i="1" dirty="0" smtClean="0">
                <a:solidFill>
                  <a:srgbClr val="0000FF"/>
                </a:solidFill>
                <a:latin typeface="Calibri"/>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299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smtClean="0"/>
              <a:t>   Approximating the Best of Both Worlds</a:t>
            </a:r>
            <a:endParaRPr lang="en-US"/>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Our Proposal</a:t>
            </a:r>
            <a:endParaRPr lang="en-US" sz="3200" b="1">
              <a:solidFill>
                <a:srgbClr val="FFFF00"/>
              </a:solidFill>
              <a:latin typeface="Calibri"/>
              <a:cs typeface="Calibri"/>
            </a:endParaRP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black"/>
                    </a:solidFill>
                    <a:latin typeface="Calibri"/>
                    <a:cs typeface="Calibri"/>
                  </a:rPr>
                  <a:t>Long </a:t>
                </a:r>
                <a:r>
                  <a:rPr lang="en-US" sz="3200" b="1" err="1" smtClean="0">
                    <a:solidFill>
                      <a:prstClr val="black"/>
                    </a:solidFill>
                    <a:latin typeface="Calibri"/>
                    <a:cs typeface="Calibri"/>
                  </a:rPr>
                  <a:t>Bitline</a:t>
                </a:r>
                <a:endParaRPr lang="en-US" sz="3200" b="1">
                  <a:solidFill>
                    <a:prstClr val="black"/>
                  </a:solidFill>
                  <a:latin typeface="Calibri"/>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black"/>
                    </a:solidFill>
                    <a:latin typeface="Calibri"/>
                    <a:cs typeface="Calibri"/>
                  </a:rPr>
                  <a:t>Short </a:t>
                </a:r>
                <a:r>
                  <a:rPr lang="en-US" sz="3200" b="1" err="1" smtClean="0">
                    <a:solidFill>
                      <a:prstClr val="black"/>
                    </a:solidFill>
                    <a:latin typeface="Calibri"/>
                    <a:cs typeface="Calibri"/>
                  </a:rPr>
                  <a:t>Bitline</a:t>
                </a:r>
                <a:endParaRPr lang="en-US" sz="3200" b="1">
                  <a:solidFill>
                    <a:prstClr val="black"/>
                  </a:solidFill>
                  <a:latin typeface="Calibri"/>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Short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Large Area</a:t>
              </a:r>
              <a:r>
                <a:rPr lang="en-US" sz="3200" b="1" i="1" dirty="0" smtClean="0">
                  <a:solidFill>
                    <a:srgbClr val="0000FF"/>
                  </a:solidFill>
                  <a:latin typeface="Calibri"/>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algn="ctr"/>
              <a:r>
                <a:rPr lang="en-US" sz="3200" b="1" dirty="0" smtClean="0">
                  <a:solidFill>
                    <a:srgbClr val="FFFF00"/>
                  </a:solidFill>
                  <a:latin typeface="Calibri"/>
                  <a:cs typeface="Calibri"/>
                </a:rPr>
                <a:t>Low Latency</a:t>
              </a:r>
              <a:endParaRPr lang="en-US" sz="3200" b="1" dirty="0">
                <a:solidFill>
                  <a:srgbClr val="FFFF00"/>
                </a:solidFill>
                <a:latin typeface="Calibri"/>
                <a:cs typeface="Calibri"/>
              </a:endParaRP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algn="ctr"/>
              <a:r>
                <a:rPr lang="en-US" sz="3200" b="1" dirty="0" smtClean="0">
                  <a:solidFill>
                    <a:srgbClr val="FFFF00"/>
                  </a:solidFill>
                  <a:latin typeface="Calibri"/>
                  <a:cs typeface="Calibri"/>
                </a:rPr>
                <a:t>Small area using 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8361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ext uri="{D42A27DB-BD31-4B8C-83A1-F6EECF244321}">
                <p14:modId xmlns:p14="http://schemas.microsoft.com/office/powerpoint/2010/main" val="1556076026"/>
              </p:ext>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ext uri="{D42A27DB-BD31-4B8C-83A1-F6EECF244321}">
                <p14:modId xmlns:p14="http://schemas.microsoft.com/office/powerpoint/2010/main" val="4292369867"/>
              </p:ext>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smtClean="0"/>
              <a:t> </a:t>
            </a:r>
            <a:r>
              <a:rPr lang="en-US" dirty="0"/>
              <a:t>Commodity DRAM </a:t>
            </a:r>
            <a:r>
              <a:rPr lang="en-US" dirty="0" smtClean="0"/>
              <a:t>vs. TL-DRAM </a:t>
            </a:r>
            <a:r>
              <a:rPr lang="en-US" sz="2700" dirty="0" smtClean="0">
                <a:solidFill>
                  <a:srgbClr val="1A5712"/>
                </a:solidFill>
              </a:rPr>
              <a:t>[HPCA 2013] </a:t>
            </a:r>
            <a:endParaRPr lang="en-US" sz="2700" dirty="0">
              <a:solidFill>
                <a:srgbClr val="1A5712"/>
              </a:solidFill>
            </a:endParaRP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prstClr val="black"/>
                </a:solidFill>
                <a:latin typeface="Calibri"/>
              </a:rPr>
              <a:t>Latency</a:t>
            </a:r>
            <a:endParaRPr lang="en-US" sz="2400" b="1">
              <a:solidFill>
                <a:prstClr val="black"/>
              </a:solidFill>
              <a:latin typeface="Calibri"/>
            </a:endParaRP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latin typeface="Calibri"/>
              </a:rPr>
              <a:t>Power</a:t>
            </a:r>
            <a:endParaRPr lang="en-US" sz="2400" b="1" dirty="0">
              <a:solidFill>
                <a:prstClr val="black"/>
              </a:solidFill>
              <a:latin typeface="Calibri"/>
            </a:endParaRP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dirty="0" smtClean="0">
                <a:solidFill>
                  <a:srgbClr val="0000FF"/>
                </a:solidFill>
                <a:latin typeface="Calibri"/>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a:solidFill>
                  <a:srgbClr val="FF0000"/>
                </a:solidFill>
                <a:latin typeface="Calibri"/>
              </a:rPr>
              <a:t>+</a:t>
            </a:r>
            <a:r>
              <a:rPr lang="en-US" sz="2800" b="1" smtClean="0">
                <a:solidFill>
                  <a:srgbClr val="FF0000"/>
                </a:solidFill>
                <a:latin typeface="Calibri"/>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smtClean="0">
                <a:solidFill>
                  <a:srgbClr val="0000FF"/>
                </a:solidFill>
                <a:latin typeface="Calibri"/>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smtClean="0">
                <a:solidFill>
                  <a:srgbClr val="FF0000"/>
                </a:solidFill>
                <a:latin typeface="Calibri"/>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Latency </a:t>
            </a:r>
            <a:r>
              <a:rPr lang="en-US" sz="3600" dirty="0" smtClean="0">
                <a:solidFill>
                  <a:prstClr val="black"/>
                </a:solidFill>
                <a:latin typeface="Calibri"/>
              </a:rPr>
              <a:t>(</a:t>
            </a:r>
            <a:r>
              <a:rPr lang="en-US" sz="3600" dirty="0" err="1" smtClean="0">
                <a:solidFill>
                  <a:prstClr val="black"/>
                </a:solidFill>
                <a:latin typeface="Calibri"/>
              </a:rPr>
              <a:t>tRC</a:t>
            </a:r>
            <a:r>
              <a:rPr lang="en-US" sz="3600" dirty="0" smtClean="0">
                <a:solidFill>
                  <a:prstClr val="black"/>
                </a:solidFill>
                <a:latin typeface="Calibri"/>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Area Overhead</a:t>
            </a:r>
          </a:p>
          <a:p>
            <a:pPr marL="457200" lvl="1" indent="0">
              <a:lnSpc>
                <a:spcPct val="90000"/>
              </a:lnSpc>
              <a:buFont typeface="Arial" pitchFamily="34" charset="0"/>
              <a:buNone/>
            </a:pPr>
            <a:r>
              <a:rPr lang="en-US" sz="3200" b="1" dirty="0" smtClean="0">
                <a:solidFill>
                  <a:srgbClr val="4F81BD">
                    <a:lumMod val="75000"/>
                  </a:srgbClr>
                </a:solidFill>
                <a:latin typeface="Calibri"/>
              </a:rPr>
              <a:t>~3%</a:t>
            </a:r>
            <a:r>
              <a:rPr lang="en-US" sz="2800" dirty="0" smtClean="0">
                <a:solidFill>
                  <a:prstClr val="black"/>
                </a:solidFill>
                <a:latin typeface="Calibri"/>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dirty="0" smtClean="0">
                  <a:solidFill>
                    <a:prstClr val="black"/>
                  </a:solidFill>
                  <a:latin typeface="Calibri"/>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b="1" dirty="0" smtClean="0">
                <a:solidFill>
                  <a:prstClr val="black"/>
                </a:solidFill>
                <a:latin typeface="Calibri"/>
              </a:rPr>
              <a:t> (52.5ns)</a:t>
            </a:r>
          </a:p>
        </p:txBody>
      </p:sp>
    </p:spTree>
    <p:extLst>
      <p:ext uri="{BB962C8B-B14F-4D97-AF65-F5344CB8AC3E}">
        <p14:creationId xmlns:p14="http://schemas.microsoft.com/office/powerpoint/2010/main" val="4288266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Trade-Off: Area (Die-Area) vs. Latency</a:t>
            </a:r>
            <a:endParaRPr lang="en-US" dirty="0"/>
          </a:p>
        </p:txBody>
      </p:sp>
      <p:graphicFrame>
        <p:nvGraphicFramePr>
          <p:cNvPr id="22" name="Chart 21"/>
          <p:cNvGraphicFramePr>
            <a:graphicFrameLocks/>
          </p:cNvGraphicFramePr>
          <p:nvPr>
            <p:extLst>
              <p:ext uri="{D42A27DB-BD31-4B8C-83A1-F6EECF244321}">
                <p14:modId xmlns:p14="http://schemas.microsoft.com/office/powerpoint/2010/main" val="3593410757"/>
              </p:ext>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algn="r"/>
            <a:r>
              <a:rPr lang="en-US" sz="2800" b="1" smtClean="0">
                <a:solidFill>
                  <a:prstClr val="black"/>
                </a:solidFill>
                <a:latin typeface="Calibri"/>
              </a:rPr>
              <a:t>64</a:t>
            </a:r>
            <a:endParaRPr lang="en-US" sz="2800" b="1">
              <a:solidFill>
                <a:prstClr val="black"/>
              </a:solidFill>
              <a:latin typeface="Calibri"/>
            </a:endParaRPr>
          </a:p>
        </p:txBody>
      </p:sp>
      <p:sp>
        <p:nvSpPr>
          <p:cNvPr id="25" name="TextBox 24"/>
          <p:cNvSpPr txBox="1"/>
          <p:nvPr/>
        </p:nvSpPr>
        <p:spPr>
          <a:xfrm>
            <a:off x="3276600" y="1066800"/>
            <a:ext cx="609600" cy="523220"/>
          </a:xfrm>
          <a:prstGeom prst="rect">
            <a:avLst/>
          </a:prstGeom>
          <a:noFill/>
        </p:spPr>
        <p:txBody>
          <a:bodyPr wrap="square" rtlCol="0">
            <a:spAutoFit/>
          </a:bodyPr>
          <a:lstStyle/>
          <a:p>
            <a:pPr algn="r"/>
            <a:r>
              <a:rPr lang="en-US" sz="2800" b="1" smtClean="0">
                <a:solidFill>
                  <a:prstClr val="black"/>
                </a:solidFill>
                <a:latin typeface="Calibri"/>
              </a:rPr>
              <a:t>32</a:t>
            </a:r>
            <a:endParaRPr lang="en-US" sz="2800" b="1">
              <a:solidFill>
                <a:prstClr val="black"/>
              </a:solidFill>
              <a:latin typeface="Calibri"/>
            </a:endParaRPr>
          </a:p>
        </p:txBody>
      </p:sp>
      <p:sp>
        <p:nvSpPr>
          <p:cNvPr id="36" name="TextBox 35"/>
          <p:cNvSpPr txBox="1"/>
          <p:nvPr/>
        </p:nvSpPr>
        <p:spPr>
          <a:xfrm>
            <a:off x="4419600" y="2743200"/>
            <a:ext cx="838200" cy="523220"/>
          </a:xfrm>
          <a:prstGeom prst="rect">
            <a:avLst/>
          </a:prstGeom>
          <a:noFill/>
        </p:spPr>
        <p:txBody>
          <a:bodyPr wrap="square" rtlCol="0">
            <a:spAutoFit/>
          </a:bodyPr>
          <a:lstStyle/>
          <a:p>
            <a:pPr algn="r"/>
            <a:r>
              <a:rPr lang="en-US" sz="2800" b="1" dirty="0" smtClean="0">
                <a:solidFill>
                  <a:prstClr val="black"/>
                </a:solidFill>
                <a:latin typeface="Calibri"/>
              </a:rPr>
              <a:t>128</a:t>
            </a:r>
            <a:endParaRPr lang="en-US" sz="2800" b="1" dirty="0">
              <a:solidFill>
                <a:prstClr val="black"/>
              </a:solidFill>
              <a:latin typeface="Calibri"/>
            </a:endParaRPr>
          </a:p>
        </p:txBody>
      </p:sp>
      <p:sp>
        <p:nvSpPr>
          <p:cNvPr id="37" name="TextBox 36"/>
          <p:cNvSpPr txBox="1"/>
          <p:nvPr/>
        </p:nvSpPr>
        <p:spPr>
          <a:xfrm>
            <a:off x="5105400" y="3048000"/>
            <a:ext cx="838200" cy="523220"/>
          </a:xfrm>
          <a:prstGeom prst="rect">
            <a:avLst/>
          </a:prstGeom>
          <a:noFill/>
        </p:spPr>
        <p:txBody>
          <a:bodyPr wrap="square" rtlCol="0">
            <a:spAutoFit/>
          </a:bodyPr>
          <a:lstStyle/>
          <a:p>
            <a:pPr algn="ctr"/>
            <a:r>
              <a:rPr lang="en-US" sz="2800" b="1" dirty="0" smtClean="0">
                <a:solidFill>
                  <a:prstClr val="black"/>
                </a:solidFill>
                <a:latin typeface="Calibri"/>
              </a:rPr>
              <a:t>256</a:t>
            </a:r>
            <a:endParaRPr lang="en-US" sz="2800" b="1" dirty="0">
              <a:solidFill>
                <a:prstClr val="black"/>
              </a:solidFill>
              <a:latin typeface="Calibri"/>
            </a:endParaRPr>
          </a:p>
        </p:txBody>
      </p:sp>
      <p:sp>
        <p:nvSpPr>
          <p:cNvPr id="38" name="TextBox 37"/>
          <p:cNvSpPr txBox="1"/>
          <p:nvPr/>
        </p:nvSpPr>
        <p:spPr>
          <a:xfrm>
            <a:off x="5981700" y="3084493"/>
            <a:ext cx="2895600" cy="954107"/>
          </a:xfrm>
          <a:prstGeom prst="rect">
            <a:avLst/>
          </a:prstGeom>
          <a:noFill/>
        </p:spPr>
        <p:txBody>
          <a:bodyPr wrap="square" rtlCol="0">
            <a:spAutoFit/>
          </a:bodyPr>
          <a:lstStyle/>
          <a:p>
            <a:r>
              <a:rPr lang="en-US" sz="2800" b="1" dirty="0" smtClean="0">
                <a:solidFill>
                  <a:prstClr val="black"/>
                </a:solidFill>
                <a:latin typeface="Calibri"/>
              </a:rPr>
              <a:t>   512 cells/</a:t>
            </a:r>
            <a:r>
              <a:rPr lang="en-US" sz="2800" b="1" dirty="0" err="1" smtClean="0">
                <a:solidFill>
                  <a:prstClr val="black"/>
                </a:solidFill>
                <a:latin typeface="Calibri"/>
              </a:rPr>
              <a:t>bitline</a:t>
            </a:r>
            <a:r>
              <a:rPr lang="en-US" sz="2800" b="1" dirty="0" smtClean="0">
                <a:solidFill>
                  <a:prstClr val="black"/>
                </a:solidFill>
                <a:latin typeface="Calibri"/>
              </a:rPr>
              <a:t> </a:t>
            </a:r>
          </a:p>
          <a:p>
            <a:r>
              <a:rPr lang="en-US" sz="2800" b="1" dirty="0">
                <a:solidFill>
                  <a:prstClr val="black"/>
                </a:solidFill>
                <a:latin typeface="Calibri"/>
              </a:rPr>
              <a:t> </a:t>
            </a:r>
            <a:r>
              <a:rPr lang="en-US" sz="2800" b="1" dirty="0" smtClean="0">
                <a:solidFill>
                  <a:prstClr val="black"/>
                </a:solidFill>
                <a:latin typeface="Calibri"/>
              </a:rPr>
              <a:t>  </a:t>
            </a:r>
            <a:endParaRPr lang="en-US" sz="2800" b="1" dirty="0">
              <a:solidFill>
                <a:prstClr val="black"/>
              </a:solidFill>
              <a:latin typeface="Calibri"/>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Cheaper</a:t>
            </a:r>
            <a:endParaRPr lang="en-US" sz="3200" b="1" dirty="0">
              <a:solidFill>
                <a:prstClr val="white"/>
              </a:solidFill>
              <a:latin typeface="Calibri"/>
            </a:endParaRP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Faster</a:t>
            </a:r>
            <a:endParaRPr lang="en-US" sz="3200" b="1" dirty="0">
              <a:solidFill>
                <a:prstClr val="white"/>
              </a:solidFill>
              <a:latin typeface="Calibri"/>
            </a:endParaRP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9BBB59">
                    <a:lumMod val="50000"/>
                  </a:srgbClr>
                </a:solidFill>
                <a:latin typeface="Calibri"/>
              </a:rPr>
              <a:t>Near Segment</a:t>
            </a:r>
            <a:endParaRPr lang="en-US" sz="2800" b="1" i="1" dirty="0">
              <a:solidFill>
                <a:srgbClr val="9BBB59">
                  <a:lumMod val="50000"/>
                </a:srgbClr>
              </a:solidFill>
              <a:latin typeface="Calibri"/>
            </a:endParaRP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i="1" dirty="0" smtClean="0">
                <a:solidFill>
                  <a:srgbClr val="FF0000"/>
                </a:solidFill>
                <a:latin typeface="Calibri"/>
              </a:rPr>
              <a:t>Far Segment</a:t>
            </a:r>
            <a:endParaRPr lang="en-US" sz="2800" b="1" i="1" dirty="0">
              <a:solidFill>
                <a:srgbClr val="FF0000"/>
              </a:solidFill>
              <a:latin typeface="Calibri"/>
            </a:endParaRP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prstClr val="white"/>
                </a:solidFill>
                <a:latin typeface="Calibri"/>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algn="ctr"/>
              <a:r>
                <a:rPr lang="en-US" sz="2800" b="1" dirty="0" smtClean="0">
                  <a:solidFill>
                    <a:srgbClr val="FFFFFF"/>
                  </a:solidFill>
                  <a:latin typeface="Calibri"/>
                </a:rPr>
                <a:t>GOAL</a:t>
              </a:r>
              <a:endParaRPr lang="en-US" sz="2800" b="1" dirty="0">
                <a:solidFill>
                  <a:srgbClr val="FFFFFF"/>
                </a:solidFill>
                <a:latin typeface="Calibri"/>
              </a:endParaRPr>
            </a:p>
          </p:txBody>
        </p:sp>
      </p:grpSp>
    </p:spTree>
    <p:extLst>
      <p:ext uri="{BB962C8B-B14F-4D97-AF65-F5344CB8AC3E}">
        <p14:creationId xmlns:p14="http://schemas.microsoft.com/office/powerpoint/2010/main" val="1188763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smtClean="0"/>
              <a:t>   Leveraging Tiered-Latency DRAM </a:t>
            </a:r>
            <a:endParaRPr lang="en-US" dirty="0"/>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smtClean="0"/>
              <a:t>TL-DRAM is a </a:t>
            </a:r>
            <a:r>
              <a:rPr lang="en-US" sz="3200" b="1" i="1" dirty="0" smtClean="0"/>
              <a:t>substrate</a:t>
            </a:r>
            <a:r>
              <a:rPr lang="en-US" sz="3200" dirty="0" smtClean="0"/>
              <a:t> that can be leveraged by the hardware and/or software</a:t>
            </a:r>
          </a:p>
          <a:p>
            <a:pPr>
              <a:lnSpc>
                <a:spcPct val="85000"/>
              </a:lnSpc>
            </a:pPr>
            <a:endParaRPr lang="en-US" sz="1800" dirty="0"/>
          </a:p>
          <a:p>
            <a:pPr>
              <a:lnSpc>
                <a:spcPct val="85000"/>
              </a:lnSpc>
            </a:pPr>
            <a:r>
              <a:rPr lang="en-US" sz="3200" dirty="0" smtClean="0"/>
              <a:t>Many potential uses</a:t>
            </a:r>
          </a:p>
          <a:p>
            <a:pPr marL="801688" lvl="1" indent="-344488">
              <a:lnSpc>
                <a:spcPct val="85000"/>
              </a:lnSpc>
              <a:buFont typeface="+mj-lt"/>
              <a:buAutoNum type="arabicPeriod"/>
            </a:pPr>
            <a:r>
              <a:rPr lang="en-US" sz="2800" dirty="0" smtClean="0"/>
              <a:t>Use near segment as hardware-managed </a:t>
            </a:r>
            <a:r>
              <a:rPr lang="en-US" sz="2800" b="1" i="1" dirty="0" smtClean="0"/>
              <a:t>inclusive</a:t>
            </a:r>
            <a:r>
              <a:rPr lang="en-US" sz="2800" dirty="0" smtClean="0"/>
              <a:t> cache to far segment</a:t>
            </a:r>
          </a:p>
          <a:p>
            <a:pPr marL="801688" lvl="1" indent="-344488">
              <a:lnSpc>
                <a:spcPct val="85000"/>
              </a:lnSpc>
              <a:buFont typeface="+mj-lt"/>
              <a:buAutoNum type="arabicPeriod"/>
            </a:pPr>
            <a:r>
              <a:rPr lang="en-US" sz="2800" dirty="0" smtClean="0"/>
              <a:t>Use near segment as hardware-managed </a:t>
            </a:r>
            <a:r>
              <a:rPr lang="en-US" sz="2800" b="1" i="1" dirty="0" smtClean="0"/>
              <a:t>exclusive</a:t>
            </a:r>
            <a:r>
              <a:rPr lang="en-US" sz="2800" dirty="0" smtClean="0"/>
              <a:t> cache to far segment</a:t>
            </a:r>
            <a:endParaRPr lang="en-US" sz="2800" dirty="0"/>
          </a:p>
          <a:p>
            <a:pPr marL="801688" lvl="1" indent="-344488">
              <a:lnSpc>
                <a:spcPct val="85000"/>
              </a:lnSpc>
              <a:buFont typeface="+mj-lt"/>
              <a:buAutoNum type="arabicPeriod"/>
            </a:pPr>
            <a:r>
              <a:rPr lang="en-US" sz="2800" dirty="0" smtClean="0"/>
              <a:t>Profile-based page mapping by operating system</a:t>
            </a:r>
          </a:p>
          <a:p>
            <a:pPr marL="801688" lvl="1" indent="-344488">
              <a:lnSpc>
                <a:spcPct val="85000"/>
              </a:lnSpc>
              <a:buFont typeface="+mj-lt"/>
              <a:buAutoNum type="arabicPeriod"/>
            </a:pPr>
            <a:r>
              <a:rPr lang="en-US" sz="2800" dirty="0" smtClean="0"/>
              <a:t>Simply replace DRAM with TL-DRAM </a:t>
            </a:r>
            <a:r>
              <a:rPr lang="en-US" sz="1000" dirty="0" smtClean="0">
                <a:latin typeface="Wingdings"/>
                <a:ea typeface="Wingdings"/>
                <a:cs typeface="Wingdings"/>
                <a:sym typeface="Wingdings"/>
              </a:rPr>
              <a:t> </a:t>
            </a:r>
            <a:endParaRPr lang="en-US" sz="2800" dirty="0" smtClean="0"/>
          </a:p>
          <a:p>
            <a:pPr marL="457200" lvl="1" indent="0">
              <a:lnSpc>
                <a:spcPct val="85000"/>
              </a:lnSpc>
              <a:buNone/>
            </a:pPr>
            <a:endParaRPr lang="en-US" sz="2800" dirty="0" smtClean="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683568" y="6490211"/>
            <a:ext cx="7560840" cy="323165"/>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Tiered-Latency DRAM: A Low Latency and Low Cost DRAM Architecture</a:t>
            </a:r>
            <a:r>
              <a:rPr lang="en-US" sz="1500" dirty="0" smtClean="0"/>
              <a:t>,</a:t>
            </a:r>
            <a:r>
              <a:rPr lang="en-US" sz="1500" dirty="0"/>
              <a:t>” </a:t>
            </a:r>
            <a:r>
              <a:rPr lang="en-US" sz="1500" dirty="0" smtClean="0"/>
              <a:t>HPCA 2013.</a:t>
            </a:r>
            <a:endParaRPr lang="en-US" sz="1500" dirty="0"/>
          </a:p>
        </p:txBody>
      </p:sp>
    </p:spTree>
    <p:extLst>
      <p:ext uri="{BB962C8B-B14F-4D97-AF65-F5344CB8AC3E}">
        <p14:creationId xmlns:p14="http://schemas.microsoft.com/office/powerpoint/2010/main" val="1160645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ext uri="{D42A27DB-BD31-4B8C-83A1-F6EECF244321}">
                <p14:modId xmlns:p14="http://schemas.microsoft.com/office/powerpoint/2010/main" val="2814654306"/>
              </p:ext>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2494908753"/>
              </p:ext>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smtClean="0"/>
              <a:t>   Performance &amp; Power Consumption  </a:t>
            </a:r>
            <a:endParaRPr lang="en-US" dirty="0"/>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11.5%</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prstClr val="black"/>
                </a:solidFill>
                <a:latin typeface="Calibri"/>
              </a:rPr>
              <a:t>Normalized Performance</a:t>
            </a:r>
            <a:endParaRPr lang="en-US" sz="2600" b="1" dirty="0">
              <a:solidFill>
                <a:prstClr val="black"/>
              </a:solidFill>
              <a:latin typeface="Calibri"/>
            </a:endParaRP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600" b="1" dirty="0" smtClean="0">
                <a:solidFill>
                  <a:prstClr val="black"/>
                </a:solidFill>
                <a:latin typeface="Calibri"/>
              </a:rPr>
              <a:t>Core-Count (Channel)</a:t>
            </a:r>
            <a:endParaRPr lang="en-US" sz="2600" b="1" dirty="0">
              <a:solidFill>
                <a:prstClr val="black"/>
              </a:solidFill>
              <a:latin typeface="Calibri"/>
            </a:endParaRP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prstClr val="black"/>
                </a:solidFill>
                <a:latin typeface="Calibri"/>
              </a:rPr>
              <a:t>Normalized Power</a:t>
            </a:r>
            <a:endParaRPr lang="en-US" sz="2600" b="1" dirty="0">
              <a:solidFill>
                <a:prstClr val="black"/>
              </a:solidFill>
              <a:latin typeface="Calibri"/>
            </a:endParaRP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600" b="1" dirty="0" smtClean="0">
                <a:solidFill>
                  <a:prstClr val="black"/>
                </a:solidFill>
                <a:latin typeface="Calibri"/>
              </a:rPr>
              <a:t>Core-Count (Channel)</a:t>
            </a:r>
            <a:endParaRPr lang="en-US" sz="2600" b="1" dirty="0">
              <a:solidFill>
                <a:prstClr val="black"/>
              </a:solidFill>
              <a:latin typeface="Calibri"/>
            </a:endParaRP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10.7%</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12.4%</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–23%</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–24%</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–26%</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r>
              <a:rPr lang="en-US" sz="3200" b="1" i="1" dirty="0" smtClean="0">
                <a:solidFill>
                  <a:srgbClr val="4F81BD">
                    <a:lumMod val="75000"/>
                  </a:srgbClr>
                </a:solidFill>
                <a:latin typeface="Calibri"/>
              </a:rPr>
              <a:t>Using near segment as a cache improves performance and reduces power consumption</a:t>
            </a:r>
            <a:endParaRPr lang="en-US" sz="3200" b="1" i="1" dirty="0">
              <a:solidFill>
                <a:srgbClr val="4F81BD">
                  <a:lumMod val="75000"/>
                </a:srgbClr>
              </a:solidFill>
              <a:latin typeface="Calibri"/>
            </a:endParaRPr>
          </a:p>
        </p:txBody>
      </p:sp>
      <p:sp>
        <p:nvSpPr>
          <p:cNvPr id="21" name="Rectangle 20"/>
          <p:cNvSpPr/>
          <p:nvPr/>
        </p:nvSpPr>
        <p:spPr>
          <a:xfrm>
            <a:off x="683568" y="6490211"/>
            <a:ext cx="7560840" cy="323165"/>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Tiered-Latency DRAM: A Low Latency and Low Cost DRAM Architecture</a:t>
            </a:r>
            <a:r>
              <a:rPr lang="en-US" sz="1500" dirty="0" smtClean="0"/>
              <a:t>,</a:t>
            </a:r>
            <a:r>
              <a:rPr lang="en-US" sz="1500" dirty="0"/>
              <a:t>” </a:t>
            </a:r>
            <a:r>
              <a:rPr lang="en-US" sz="1500" dirty="0" smtClean="0"/>
              <a:t>HPCA 2013.</a:t>
            </a:r>
            <a:endParaRPr lang="en-US" sz="1500" dirty="0"/>
          </a:p>
        </p:txBody>
      </p:sp>
    </p:spTree>
    <p:extLst>
      <p:ext uri="{BB962C8B-B14F-4D97-AF65-F5344CB8AC3E}">
        <p14:creationId xmlns:p14="http://schemas.microsoft.com/office/powerpoint/2010/main" val="2908882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smtClean="0"/>
              <a:t>What Else Causes the Long DRAM Latency?</a:t>
            </a:r>
            <a:endParaRPr lang="en-US" sz="3800" dirty="0"/>
          </a:p>
        </p:txBody>
      </p:sp>
      <p:sp>
        <p:nvSpPr>
          <p:cNvPr id="3" name="Content Placeholder 2"/>
          <p:cNvSpPr>
            <a:spLocks noGrp="1"/>
          </p:cNvSpPr>
          <p:nvPr>
            <p:ph idx="1"/>
          </p:nvPr>
        </p:nvSpPr>
        <p:spPr>
          <a:xfrm>
            <a:off x="228600" y="1052736"/>
            <a:ext cx="8610600" cy="5051648"/>
          </a:xfrm>
        </p:spPr>
        <p:txBody>
          <a:bodyPr/>
          <a:lstStyle/>
          <a:p>
            <a:r>
              <a:rPr lang="en-US" b="1" dirty="0" smtClean="0">
                <a:solidFill>
                  <a:srgbClr val="FF0000"/>
                </a:solidFill>
              </a:rPr>
              <a:t>Conservative timing margins! </a:t>
            </a:r>
          </a:p>
          <a:p>
            <a:endParaRPr lang="en-US" dirty="0">
              <a:solidFill>
                <a:srgbClr val="FF0000"/>
              </a:solidFill>
            </a:endParaRPr>
          </a:p>
          <a:p>
            <a:r>
              <a:rPr lang="en-US" dirty="0" smtClean="0">
                <a:solidFill>
                  <a:srgbClr val="0000FF"/>
                </a:solidFill>
              </a:rPr>
              <a:t>DRAM timing parameters are set to cover the worst case</a:t>
            </a:r>
          </a:p>
          <a:p>
            <a:pPr lvl="1"/>
            <a:endParaRPr lang="en-US" dirty="0" smtClean="0"/>
          </a:p>
          <a:p>
            <a:r>
              <a:rPr lang="en-US" dirty="0" smtClean="0">
                <a:solidFill>
                  <a:srgbClr val="FF0000"/>
                </a:solidFill>
              </a:rPr>
              <a:t>Worst-case temperatures </a:t>
            </a:r>
          </a:p>
          <a:p>
            <a:pPr lvl="1"/>
            <a:r>
              <a:rPr lang="en-US" dirty="0" smtClean="0"/>
              <a:t>85 degrees vs. common-case</a:t>
            </a:r>
          </a:p>
          <a:p>
            <a:pPr lvl="1"/>
            <a:r>
              <a:rPr lang="en-US" dirty="0"/>
              <a:t>t</a:t>
            </a:r>
            <a:r>
              <a:rPr lang="en-US" dirty="0" smtClean="0"/>
              <a:t>o enable a wide range of operating conditions</a:t>
            </a:r>
          </a:p>
          <a:p>
            <a:r>
              <a:rPr lang="en-US" dirty="0" smtClean="0">
                <a:solidFill>
                  <a:srgbClr val="FF0000"/>
                </a:solidFill>
              </a:rPr>
              <a:t>Worst-case devices </a:t>
            </a:r>
          </a:p>
          <a:p>
            <a:pPr lvl="1"/>
            <a:r>
              <a:rPr lang="en-US" dirty="0" smtClean="0"/>
              <a:t>DRAM cell with smallest charge across any acceptable device</a:t>
            </a:r>
          </a:p>
          <a:p>
            <a:pPr lvl="1"/>
            <a:r>
              <a:rPr lang="en-US" dirty="0" smtClean="0"/>
              <a:t>to tolerate process variation at acceptable yield</a:t>
            </a:r>
          </a:p>
          <a:p>
            <a:pPr lvl="1"/>
            <a:endParaRPr lang="en-US" dirty="0"/>
          </a:p>
          <a:p>
            <a:r>
              <a:rPr lang="en-US" dirty="0" smtClean="0">
                <a:solidFill>
                  <a:srgbClr val="0000FF"/>
                </a:solidFill>
              </a:rPr>
              <a:t>This leads to large timing margins for the common case</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77</a:t>
            </a:fld>
            <a:endParaRPr lang="en-US" altLang="en-US"/>
          </a:p>
        </p:txBody>
      </p:sp>
    </p:spTree>
    <p:extLst>
      <p:ext uri="{BB962C8B-B14F-4D97-AF65-F5344CB8AC3E}">
        <p14:creationId xmlns:p14="http://schemas.microsoft.com/office/powerpoint/2010/main" val="12089397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Adaptive-Latency DRAM </a:t>
            </a:r>
            <a:r>
              <a:rPr lang="en-US" sz="3200" b="1" dirty="0" smtClean="0"/>
              <a:t>[HPCA 2015] </a:t>
            </a:r>
            <a:endParaRPr lang="en-US" sz="3200" b="1" dirty="0"/>
          </a:p>
        </p:txBody>
      </p:sp>
      <p:sp>
        <p:nvSpPr>
          <p:cNvPr id="3" name="Content Placeholder 2"/>
          <p:cNvSpPr>
            <a:spLocks noGrp="1"/>
          </p:cNvSpPr>
          <p:nvPr>
            <p:ph idx="1"/>
          </p:nvPr>
        </p:nvSpPr>
        <p:spPr>
          <a:xfrm>
            <a:off x="228600" y="1196752"/>
            <a:ext cx="8610600" cy="5051648"/>
          </a:xfrm>
        </p:spPr>
        <p:txBody>
          <a:bodyPr/>
          <a:lstStyle/>
          <a:p>
            <a:r>
              <a:rPr lang="en-US" dirty="0" smtClean="0"/>
              <a:t>Idea: </a:t>
            </a:r>
            <a:r>
              <a:rPr lang="en-US" dirty="0" smtClean="0">
                <a:solidFill>
                  <a:srgbClr val="0000FF"/>
                </a:solidFill>
              </a:rPr>
              <a:t>Optimize DRAM timing for the common case</a:t>
            </a:r>
          </a:p>
          <a:p>
            <a:pPr lvl="1"/>
            <a:r>
              <a:rPr lang="en-US" dirty="0" smtClean="0">
                <a:solidFill>
                  <a:srgbClr val="0000FF"/>
                </a:solidFill>
              </a:rPr>
              <a:t>Current temperature</a:t>
            </a:r>
          </a:p>
          <a:p>
            <a:pPr lvl="1"/>
            <a:r>
              <a:rPr lang="en-US" dirty="0" smtClean="0">
                <a:solidFill>
                  <a:srgbClr val="0000FF"/>
                </a:solidFill>
              </a:rPr>
              <a:t>Current DRAM module</a:t>
            </a:r>
          </a:p>
          <a:p>
            <a:pPr lvl="1"/>
            <a:endParaRPr lang="en-US" dirty="0">
              <a:solidFill>
                <a:srgbClr val="0000FF"/>
              </a:solidFill>
            </a:endParaRPr>
          </a:p>
          <a:p>
            <a:r>
              <a:rPr lang="en-US" dirty="0" smtClean="0"/>
              <a:t>Why would this reduce latency?</a:t>
            </a:r>
          </a:p>
          <a:p>
            <a:pPr lvl="1"/>
            <a:endParaRPr lang="en-US" dirty="0" smtClean="0"/>
          </a:p>
          <a:p>
            <a:pPr lvl="1"/>
            <a:r>
              <a:rPr lang="en-US" dirty="0" smtClean="0"/>
              <a:t>A DRAM cell can store much more charge in the common case (low temperature, strong cell) than in the worst case</a:t>
            </a:r>
          </a:p>
          <a:p>
            <a:pPr lvl="1"/>
            <a:endParaRPr lang="en-US" dirty="0" smtClean="0">
              <a:sym typeface="Wingdings"/>
            </a:endParaRPr>
          </a:p>
          <a:p>
            <a:pPr lvl="1"/>
            <a:r>
              <a:rPr lang="en-US" dirty="0" smtClean="0">
                <a:sym typeface="Wingdings"/>
              </a:rPr>
              <a:t>More charge in a DRAM cell</a:t>
            </a:r>
          </a:p>
          <a:p>
            <a:pPr marL="344487" lvl="1" indent="0">
              <a:buNone/>
            </a:pPr>
            <a:r>
              <a:rPr lang="en-US" dirty="0">
                <a:sym typeface="Wingdings"/>
              </a:rPr>
              <a:t> </a:t>
            </a:r>
            <a:r>
              <a:rPr lang="en-US" dirty="0" smtClean="0">
                <a:sym typeface="Wingdings"/>
              </a:rPr>
              <a:t>    Faster </a:t>
            </a:r>
            <a:r>
              <a:rPr lang="en-US" dirty="0">
                <a:sym typeface="Wingdings"/>
              </a:rPr>
              <a:t>sensing, charge restoration, </a:t>
            </a:r>
            <a:r>
              <a:rPr lang="en-US" dirty="0" err="1" smtClean="0">
                <a:sym typeface="Wingdings"/>
              </a:rPr>
              <a:t>precharging</a:t>
            </a:r>
            <a:endParaRPr lang="en-US" dirty="0"/>
          </a:p>
          <a:p>
            <a:pPr marL="344487" lvl="1" indent="0">
              <a:buNone/>
            </a:pPr>
            <a:r>
              <a:rPr lang="en-US" dirty="0" smtClean="0">
                <a:sym typeface="Wingdings"/>
              </a:rPr>
              <a:t>     Faster access (read, write, refresh, …)</a:t>
            </a:r>
          </a:p>
          <a:p>
            <a:pPr marL="344487" lvl="1" indent="0">
              <a:buNone/>
            </a:pPr>
            <a:endParaRPr lang="en-US" dirty="0" smtClean="0">
              <a:sym typeface="Wingdings"/>
            </a:endParaRPr>
          </a:p>
          <a:p>
            <a:pPr marL="344487" lvl="1"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78</a:t>
            </a:fld>
            <a:endParaRPr lang="en-US" altLang="en-US"/>
          </a:p>
        </p:txBody>
      </p:sp>
      <p:sp>
        <p:nvSpPr>
          <p:cNvPr id="5" name="Rectangle 4"/>
          <p:cNvSpPr/>
          <p:nvPr/>
        </p:nvSpPr>
        <p:spPr>
          <a:xfrm>
            <a:off x="1403648" y="6344604"/>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23986866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smtClean="0">
                <a:latin typeface="+mn-lt"/>
              </a:rPr>
              <a:t>AL-DRAM</a:t>
            </a:r>
            <a:endParaRPr lang="en-US" sz="4000" b="0" dirty="0">
              <a:latin typeface="+mn-lt"/>
            </a:endParaRP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smtClean="0">
                <a:solidFill>
                  <a:srgbClr val="000000"/>
                </a:solidFill>
              </a:rPr>
              <a:t>Key idea</a:t>
            </a:r>
          </a:p>
          <a:p>
            <a:pPr marL="914400" lvl="1" indent="-457200">
              <a:lnSpc>
                <a:spcPct val="100000"/>
              </a:lnSpc>
              <a:spcBef>
                <a:spcPts val="0"/>
              </a:spcBef>
            </a:pPr>
            <a:r>
              <a:rPr lang="en-US" b="1" dirty="0" smtClean="0">
                <a:solidFill>
                  <a:srgbClr val="000000"/>
                </a:solidFill>
              </a:rPr>
              <a:t>Optimize </a:t>
            </a:r>
            <a:r>
              <a:rPr lang="en-US" b="1" dirty="0">
                <a:solidFill>
                  <a:srgbClr val="000000"/>
                </a:solidFill>
              </a:rPr>
              <a:t>DRAM timing parameters </a:t>
            </a:r>
            <a:r>
              <a:rPr lang="en-US" b="1" dirty="0" smtClean="0">
                <a:solidFill>
                  <a:srgbClr val="000000"/>
                </a:solidFill>
              </a:rPr>
              <a:t>online</a:t>
            </a:r>
          </a:p>
          <a:p>
            <a:pPr marL="914400" lvl="1" indent="-457200">
              <a:lnSpc>
                <a:spcPct val="100000"/>
              </a:lnSpc>
              <a:spcBef>
                <a:spcPts val="0"/>
              </a:spcBef>
            </a:pPr>
            <a:endParaRPr lang="en-US" sz="2000" i="1" dirty="0" smtClean="0">
              <a:solidFill>
                <a:srgbClr val="000000"/>
              </a:solidFill>
            </a:endParaRPr>
          </a:p>
          <a:p>
            <a:pPr marL="457200" indent="-457200">
              <a:lnSpc>
                <a:spcPct val="100000"/>
              </a:lnSpc>
              <a:spcBef>
                <a:spcPts val="0"/>
              </a:spcBef>
            </a:pPr>
            <a:r>
              <a:rPr lang="en-US" i="1" dirty="0" smtClean="0">
                <a:solidFill>
                  <a:srgbClr val="000000"/>
                </a:solidFill>
              </a:rPr>
              <a:t>Two components</a:t>
            </a:r>
            <a:endParaRPr lang="en-US" sz="3200" i="1" dirty="0">
              <a:solidFill>
                <a:srgbClr val="000000"/>
              </a:solidFill>
            </a:endParaRPr>
          </a:p>
          <a:p>
            <a:pPr lvl="1">
              <a:lnSpc>
                <a:spcPct val="100000"/>
              </a:lnSpc>
              <a:spcBef>
                <a:spcPts val="0"/>
              </a:spcBef>
            </a:pPr>
            <a:r>
              <a:rPr lang="en-US" dirty="0" smtClean="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smtClean="0">
                <a:solidFill>
                  <a:srgbClr val="000000"/>
                </a:solidFill>
              </a:rPr>
              <a:t>System monitors </a:t>
            </a:r>
            <a:r>
              <a:rPr lang="en-US" dirty="0">
                <a:solidFill>
                  <a:srgbClr val="000000"/>
                </a:solidFill>
              </a:rPr>
              <a:t>DRAM temperature </a:t>
            </a:r>
            <a:r>
              <a:rPr lang="en-US" dirty="0" smtClean="0">
                <a:solidFill>
                  <a:srgbClr val="000000"/>
                </a:solidFill>
              </a:rPr>
              <a:t>&amp; uses appropriate </a:t>
            </a:r>
            <a:r>
              <a:rPr lang="en-US" dirty="0">
                <a:solidFill>
                  <a:srgbClr val="000000"/>
                </a:solidFill>
              </a:rPr>
              <a:t>DRAM timing </a:t>
            </a:r>
            <a:r>
              <a:rPr lang="en-US" dirty="0" smtClean="0">
                <a:solidFill>
                  <a:srgbClr val="000000"/>
                </a:solidFill>
              </a:rPr>
              <a:t>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smtClean="0">
                <a:solidFill>
                  <a:prstClr val="white"/>
                </a:solidFill>
                <a:latin typeface="Calibri Light"/>
                <a:ea typeface="Cambria Math" panose="02040503050406030204" pitchFamily="18" charset="0"/>
              </a:rPr>
              <a:t>reliable DRAM timing parameters</a:t>
            </a:r>
            <a:endParaRPr lang="en-US" sz="3200" dirty="0">
              <a:solidFill>
                <a:prstClr val="white"/>
              </a:solidFill>
              <a:latin typeface="Calibri Light"/>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smtClean="0">
                <a:solidFill>
                  <a:prstClr val="white"/>
                </a:solidFill>
                <a:latin typeface="Calibri Light"/>
                <a:ea typeface="Cambria Math" panose="02040503050406030204" pitchFamily="18" charset="0"/>
              </a:rPr>
              <a:t>DRAM temperature</a:t>
            </a:r>
            <a:endParaRPr lang="en-US" sz="3200" dirty="0">
              <a:solidFill>
                <a:prstClr val="white"/>
              </a:solidFill>
              <a:latin typeface="Calibri Light"/>
            </a:endParaRPr>
          </a:p>
        </p:txBody>
      </p:sp>
      <p:sp>
        <p:nvSpPr>
          <p:cNvPr id="8" name="Rectangle 7"/>
          <p:cNvSpPr/>
          <p:nvPr/>
        </p:nvSpPr>
        <p:spPr>
          <a:xfrm>
            <a:off x="1403648" y="6309320"/>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25668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latin typeface="Garamond" charset="0"/>
                <a:ea typeface="ＭＳ Ｐゴシック" charset="0"/>
                <a:cs typeface="ＭＳ Ｐゴシック" charset="0"/>
              </a:rPr>
              <a:t>Example: The </a:t>
            </a:r>
            <a:r>
              <a:rPr lang="en-US" dirty="0">
                <a:latin typeface="Garamond" charset="0"/>
                <a:ea typeface="ＭＳ Ｐゴシック" charset="0"/>
                <a:cs typeface="ＭＳ Ｐゴシック" charset="0"/>
              </a:rPr>
              <a:t>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smtClean="0">
              <a:solidFill>
                <a:srgbClr val="0000FF"/>
              </a:solidFill>
              <a:latin typeface="Tahoma" charset="0"/>
              <a:ea typeface="ＭＳ Ｐゴシック" charset="0"/>
              <a:cs typeface="ＭＳ Ｐゴシック" charset="0"/>
            </a:endParaRPr>
          </a:p>
          <a:p>
            <a:r>
              <a:rPr lang="en-US" sz="2100" i="1" dirty="0" smtClean="0">
                <a:solidFill>
                  <a:srgbClr val="0000FF"/>
                </a:solidFill>
                <a:latin typeface="Tahoma" charset="0"/>
                <a:ea typeface="ＭＳ Ｐゴシック" charset="0"/>
                <a:cs typeface="ＭＳ Ｐゴシック" charset="0"/>
              </a:rPr>
              <a:t>Memory </a:t>
            </a:r>
            <a:r>
              <a:rPr lang="en-US" sz="2100" i="1" dirty="0">
                <a:solidFill>
                  <a:srgbClr val="0000FF"/>
                </a:solidFill>
                <a:latin typeface="Tahoma" charset="0"/>
                <a:ea typeface="ＭＳ Ｐゴシック" charset="0"/>
                <a:cs typeface="ＭＳ Ｐゴシック" charset="0"/>
              </a:rPr>
              <a:t>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a:t>
            </a:r>
            <a:r>
              <a:rPr lang="en-US" sz="2100" dirty="0" smtClean="0">
                <a:solidFill>
                  <a:srgbClr val="0000FF"/>
                </a:solidFill>
                <a:latin typeface="Tahoma" charset="0"/>
                <a:ea typeface="ＭＳ Ｐゴシック" charset="0"/>
                <a:cs typeface="ＭＳ Ｐゴシック" charset="0"/>
              </a:rPr>
              <a:t>rends worse for </a:t>
            </a:r>
            <a:r>
              <a:rPr lang="en-US" sz="2100" i="1" dirty="0" smtClean="0">
                <a:solidFill>
                  <a:srgbClr val="0000FF"/>
                </a:solidFill>
                <a:latin typeface="Tahoma" charset="0"/>
                <a:ea typeface="ＭＳ Ｐゴシック" charset="0"/>
                <a:cs typeface="ＭＳ Ｐゴシック" charset="0"/>
              </a:rPr>
              <a:t>memory bandwidth per core</a:t>
            </a:r>
            <a:r>
              <a:rPr lang="en-US" sz="2100" dirty="0" smtClean="0">
                <a:solidFill>
                  <a:srgbClr val="0000FF"/>
                </a:solidFill>
                <a:latin typeface="Tahoma" charset="0"/>
                <a:ea typeface="ＭＳ Ｐゴシック" charset="0"/>
                <a:cs typeface="ＭＳ Ｐゴシック" charset="0"/>
              </a:rPr>
              <a:t>!</a:t>
            </a:r>
            <a:endParaRPr lang="en-US" sz="2100" dirty="0">
              <a:solidFill>
                <a:srgbClr val="0000FF"/>
              </a:solidFill>
              <a:latin typeface="Tahoma" charset="0"/>
              <a:ea typeface="ＭＳ Ｐゴシック" charset="0"/>
              <a:cs typeface="ＭＳ Ｐゴシック" charset="0"/>
            </a:endParaRPr>
          </a:p>
        </p:txBody>
      </p:sp>
      <p:sp>
        <p:nvSpPr>
          <p:cNvPr id="2560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8</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smtClean="0">
                <a:solidFill>
                  <a:srgbClr val="000000"/>
                </a:solidFill>
              </a:rPr>
              <a:t>Core count doubling ~ every 2 years </a:t>
            </a:r>
          </a:p>
          <a:p>
            <a:pPr eaLnBrk="1" fontAlgn="base" hangingPunct="1">
              <a:spcBef>
                <a:spcPct val="0"/>
              </a:spcBef>
              <a:spcAft>
                <a:spcPct val="0"/>
              </a:spcAft>
            </a:pPr>
            <a:r>
              <a:rPr lang="en-US" sz="2200" dirty="0" smtClean="0">
                <a:solidFill>
                  <a:srgbClr val="000000"/>
                </a:solidFill>
              </a:rPr>
              <a:t>DRAM DIMM capacity doubling ~ every 3 years</a:t>
            </a:r>
          </a:p>
        </p:txBody>
      </p:sp>
      <p:pic>
        <p:nvPicPr>
          <p:cNvPr id="25607" name="Picture 6" descr="90%"/>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832475" y="5487988"/>
            <a:ext cx="18065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070010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prstClr val="black"/>
                </a:solidFill>
                <a:latin typeface="Calibri"/>
              </a:rPr>
              <a:t>Latency Reduction Summary of 115 DIMMs</a:t>
            </a:r>
            <a:endParaRPr lang="en-US" sz="4000" dirty="0">
              <a:solidFill>
                <a:prstClr val="black"/>
              </a:solidFill>
              <a:latin typeface="Calibri"/>
            </a:endParaRP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smtClean="0">
                <a:solidFill>
                  <a:srgbClr val="000000"/>
                </a:solidFill>
                <a:latin typeface="Calibri Light"/>
              </a:rPr>
              <a:t>Latency </a:t>
            </a:r>
            <a:r>
              <a:rPr lang="en-US" i="1" dirty="0">
                <a:solidFill>
                  <a:srgbClr val="000000"/>
                </a:solidFill>
                <a:latin typeface="Calibri Light"/>
              </a:rPr>
              <a:t>reduction for read &amp; write (55°C)</a:t>
            </a:r>
          </a:p>
          <a:p>
            <a:pPr lvl="1">
              <a:lnSpc>
                <a:spcPct val="100000"/>
              </a:lnSpc>
            </a:pPr>
            <a:r>
              <a:rPr lang="en-US" i="1" dirty="0" smtClean="0">
                <a:solidFill>
                  <a:srgbClr val="000000"/>
                </a:solidFill>
                <a:latin typeface="Calibri Light"/>
              </a:rPr>
              <a:t>Read Latency: </a:t>
            </a:r>
            <a:r>
              <a:rPr lang="en-US" b="1" i="1" dirty="0" smtClean="0">
                <a:solidFill>
                  <a:srgbClr val="0000FF"/>
                </a:solidFill>
                <a:latin typeface="Calibri Light"/>
              </a:rPr>
              <a:t>32.7%</a:t>
            </a:r>
          </a:p>
          <a:p>
            <a:pPr lvl="1">
              <a:lnSpc>
                <a:spcPct val="100000"/>
              </a:lnSpc>
            </a:pPr>
            <a:r>
              <a:rPr lang="en-US" i="1" dirty="0" smtClean="0">
                <a:solidFill>
                  <a:srgbClr val="000000"/>
                </a:solidFill>
                <a:latin typeface="Calibri Light"/>
              </a:rPr>
              <a:t>Write Latency: </a:t>
            </a:r>
            <a:r>
              <a:rPr lang="en-US" b="1" i="1" dirty="0" smtClean="0">
                <a:solidFill>
                  <a:srgbClr val="0000FF"/>
                </a:solidFill>
                <a:latin typeface="Calibri Light"/>
              </a:rPr>
              <a:t>55.1%</a:t>
            </a:r>
          </a:p>
          <a:p>
            <a:pPr marL="457200" indent="-457200">
              <a:lnSpc>
                <a:spcPct val="100000"/>
              </a:lnSpc>
              <a:spcBef>
                <a:spcPts val="3000"/>
              </a:spcBef>
            </a:pPr>
            <a:r>
              <a:rPr lang="en-US" i="1" dirty="0" smtClean="0">
                <a:solidFill>
                  <a:srgbClr val="000000"/>
                </a:solidFill>
                <a:latin typeface="Calibri Light"/>
              </a:rPr>
              <a:t>Latency reduction for each timing parameter (55°C) </a:t>
            </a:r>
          </a:p>
          <a:p>
            <a:pPr lvl="1">
              <a:lnSpc>
                <a:spcPct val="100000"/>
              </a:lnSpc>
            </a:pPr>
            <a:r>
              <a:rPr lang="en-US" i="1" dirty="0">
                <a:solidFill>
                  <a:srgbClr val="000000"/>
                </a:solidFill>
                <a:latin typeface="Calibri Light"/>
              </a:rPr>
              <a:t>S</a:t>
            </a:r>
            <a:r>
              <a:rPr lang="en-US" i="1" dirty="0" smtClean="0">
                <a:solidFill>
                  <a:srgbClr val="000000"/>
                </a:solidFill>
                <a:latin typeface="Calibri Light"/>
              </a:rPr>
              <a:t>ensing</a:t>
            </a:r>
            <a:r>
              <a:rPr lang="en-US" i="1" dirty="0">
                <a:solidFill>
                  <a:srgbClr val="000000"/>
                </a:solidFill>
                <a:latin typeface="Calibri Light"/>
              </a:rPr>
              <a:t>: </a:t>
            </a:r>
            <a:r>
              <a:rPr lang="en-US" b="1" i="1" dirty="0">
                <a:solidFill>
                  <a:srgbClr val="0000FF"/>
                </a:solidFill>
                <a:latin typeface="Calibri Light"/>
              </a:rPr>
              <a:t>17.3%</a:t>
            </a:r>
          </a:p>
          <a:p>
            <a:pPr lvl="1">
              <a:lnSpc>
                <a:spcPct val="100000"/>
              </a:lnSpc>
            </a:pPr>
            <a:r>
              <a:rPr lang="en-US" i="1" dirty="0" smtClean="0">
                <a:solidFill>
                  <a:srgbClr val="000000"/>
                </a:solidFill>
                <a:latin typeface="Calibri Light"/>
              </a:rPr>
              <a:t>Restore: </a:t>
            </a:r>
            <a:r>
              <a:rPr lang="en-US" b="1" i="1" dirty="0">
                <a:solidFill>
                  <a:srgbClr val="0000FF"/>
                </a:solidFill>
                <a:latin typeface="Calibri Light"/>
              </a:rPr>
              <a:t>37.3%</a:t>
            </a:r>
            <a:r>
              <a:rPr lang="en-US" i="1" dirty="0">
                <a:solidFill>
                  <a:srgbClr val="000000"/>
                </a:solidFill>
                <a:latin typeface="Calibri Light"/>
              </a:rPr>
              <a:t> (read), </a:t>
            </a:r>
            <a:r>
              <a:rPr lang="en-US" b="1" i="1" dirty="0">
                <a:solidFill>
                  <a:srgbClr val="0000FF"/>
                </a:solidFill>
                <a:latin typeface="Calibri Light"/>
              </a:rPr>
              <a:t>54.8%</a:t>
            </a:r>
            <a:r>
              <a:rPr lang="en-US" i="1" dirty="0">
                <a:solidFill>
                  <a:srgbClr val="000000"/>
                </a:solidFill>
                <a:latin typeface="Calibri Light"/>
              </a:rPr>
              <a:t> (write)</a:t>
            </a:r>
          </a:p>
          <a:p>
            <a:pPr lvl="1">
              <a:lnSpc>
                <a:spcPct val="100000"/>
              </a:lnSpc>
            </a:pPr>
            <a:r>
              <a:rPr lang="en-US" i="1" dirty="0" err="1" smtClean="0">
                <a:solidFill>
                  <a:srgbClr val="000000"/>
                </a:solidFill>
                <a:latin typeface="Calibri Light"/>
              </a:rPr>
              <a:t>Precharge</a:t>
            </a:r>
            <a:r>
              <a:rPr lang="en-US" i="1" dirty="0" smtClean="0">
                <a:solidFill>
                  <a:srgbClr val="000000"/>
                </a:solidFill>
                <a:latin typeface="Calibri Light"/>
              </a:rPr>
              <a:t>: </a:t>
            </a:r>
            <a:r>
              <a:rPr lang="en-US" b="1" i="1" dirty="0">
                <a:solidFill>
                  <a:srgbClr val="0000FF"/>
                </a:solidFill>
                <a:latin typeface="Calibri Light"/>
              </a:rPr>
              <a:t>35.2%</a:t>
            </a:r>
            <a:r>
              <a:rPr lang="en-US" i="1" dirty="0">
                <a:solidFill>
                  <a:srgbClr val="0000FF"/>
                </a:solidFill>
                <a:latin typeface="Calibri Light"/>
              </a:rPr>
              <a:t> </a:t>
            </a:r>
          </a:p>
        </p:txBody>
      </p:sp>
      <p:sp>
        <p:nvSpPr>
          <p:cNvPr id="4" name="Rectangle 3"/>
          <p:cNvSpPr/>
          <p:nvPr/>
        </p:nvSpPr>
        <p:spPr>
          <a:xfrm>
            <a:off x="1403648" y="6344604"/>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1228148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Real System Evaluation</a:t>
            </a:r>
            <a:endParaRPr lang="en-US" sz="4000" dirty="0">
              <a:solidFill>
                <a:srgbClr val="000000"/>
              </a:solidFill>
              <a:latin typeface="Calibri"/>
            </a:endParaRP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smtClean="0">
                <a:solidFill>
                  <a:prstClr val="black"/>
                </a:solidFill>
                <a:latin typeface="Calibri Light"/>
              </a:rPr>
              <a:t>System</a:t>
            </a:r>
            <a:endParaRPr lang="en-US" i="1" dirty="0">
              <a:solidFill>
                <a:prstClr val="black"/>
              </a:solidFill>
              <a:latin typeface="Calibri Light"/>
            </a:endParaRPr>
          </a:p>
          <a:p>
            <a:pPr lvl="1">
              <a:lnSpc>
                <a:spcPct val="100000"/>
              </a:lnSpc>
            </a:pPr>
            <a:r>
              <a:rPr lang="en-US" i="1" dirty="0" smtClean="0">
                <a:solidFill>
                  <a:prstClr val="black"/>
                </a:solidFill>
                <a:latin typeface="Calibri Light"/>
              </a:rPr>
              <a:t>CPU: AMD 4386 ( 8 Cores, 3.1GHz, 8MB LLC)</a:t>
            </a:r>
            <a:endParaRPr lang="en-US" b="1" i="1" dirty="0" smtClean="0">
              <a:solidFill>
                <a:prstClr val="black"/>
              </a:solidFill>
              <a:latin typeface="Calibri Light"/>
            </a:endParaRPr>
          </a:p>
          <a:p>
            <a:pPr lvl="1">
              <a:lnSpc>
                <a:spcPct val="100000"/>
              </a:lnSpc>
            </a:pPr>
            <a:r>
              <a:rPr lang="en-US" dirty="0" smtClean="0">
                <a:solidFill>
                  <a:prstClr val="black"/>
                </a:solidFill>
                <a:latin typeface="Calibri Light"/>
              </a:rPr>
              <a:t>DRAM: 4GByte DDR3-1600 (800Mhz Clock)</a:t>
            </a:r>
          </a:p>
          <a:p>
            <a:pPr lvl="1">
              <a:lnSpc>
                <a:spcPct val="100000"/>
              </a:lnSpc>
            </a:pPr>
            <a:r>
              <a:rPr lang="en-US" dirty="0" smtClean="0">
                <a:solidFill>
                  <a:prstClr val="black"/>
                </a:solidFill>
                <a:latin typeface="Calibri Light"/>
              </a:rPr>
              <a:t>OS: Linux</a:t>
            </a:r>
          </a:p>
          <a:p>
            <a:pPr lvl="1">
              <a:lnSpc>
                <a:spcPct val="100000"/>
              </a:lnSpc>
            </a:pPr>
            <a:r>
              <a:rPr lang="en-US" dirty="0" smtClean="0">
                <a:solidFill>
                  <a:prstClr val="black"/>
                </a:solidFill>
                <a:latin typeface="Calibri Light"/>
              </a:rPr>
              <a:t>Storage: 128GByte SSD</a:t>
            </a:r>
          </a:p>
          <a:p>
            <a:pPr marL="457200" indent="-457200">
              <a:lnSpc>
                <a:spcPct val="100000"/>
              </a:lnSpc>
              <a:spcBef>
                <a:spcPts val="3000"/>
              </a:spcBef>
            </a:pPr>
            <a:r>
              <a:rPr lang="en-US" i="1" dirty="0" smtClean="0">
                <a:solidFill>
                  <a:prstClr val="black"/>
                </a:solidFill>
                <a:latin typeface="Calibri Light"/>
              </a:rPr>
              <a:t>Workload</a:t>
            </a:r>
            <a:endParaRPr lang="en-US" i="1" dirty="0">
              <a:solidFill>
                <a:prstClr val="black"/>
              </a:solidFill>
              <a:latin typeface="Calibri Light"/>
            </a:endParaRPr>
          </a:p>
          <a:p>
            <a:pPr lvl="1">
              <a:lnSpc>
                <a:spcPct val="100000"/>
              </a:lnSpc>
            </a:pPr>
            <a:r>
              <a:rPr lang="en-US" i="1" dirty="0" smtClean="0">
                <a:solidFill>
                  <a:prstClr val="black"/>
                </a:solidFill>
                <a:latin typeface="Calibri Light"/>
              </a:rPr>
              <a:t>35 applications from SPEC, STREAM, Parsec, </a:t>
            </a:r>
            <a:r>
              <a:rPr lang="en-US" i="1" dirty="0" err="1" smtClean="0">
                <a:solidFill>
                  <a:prstClr val="black"/>
                </a:solidFill>
                <a:latin typeface="Calibri Light"/>
              </a:rPr>
              <a:t>Memcached</a:t>
            </a:r>
            <a:r>
              <a:rPr lang="en-US" i="1" dirty="0" smtClean="0">
                <a:solidFill>
                  <a:prstClr val="black"/>
                </a:solidFill>
                <a:latin typeface="Calibri Light"/>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2599894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29644465"/>
              </p:ext>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ext uri="{D42A27DB-BD31-4B8C-83A1-F6EECF244321}">
                  <p14:modId xmlns:p14="http://schemas.microsoft.com/office/powerpoint/2010/main" val="589583427"/>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smtClean="0">
                  <a:solidFill>
                    <a:srgbClr val="4472C4"/>
                  </a:solidFill>
                  <a:latin typeface="Calibri Light"/>
                </a:rPr>
                <a:t>1.4%</a:t>
              </a:r>
              <a:endParaRPr lang="en-US" sz="2200" b="1" i="1" dirty="0">
                <a:solidFill>
                  <a:srgbClr val="4472C4"/>
                </a:solidFill>
                <a:latin typeface="Calibri Light"/>
              </a:endParaRP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smtClean="0">
                  <a:solidFill>
                    <a:srgbClr val="4472C4"/>
                  </a:solidFill>
                  <a:latin typeface="Calibri Light"/>
                </a:rPr>
                <a:t>6.7%</a:t>
              </a:r>
              <a:endParaRPr lang="en-US" sz="2200" b="1" i="1" dirty="0">
                <a:solidFill>
                  <a:srgbClr val="4472C4"/>
                </a:solidFill>
                <a:latin typeface="Calibri Light"/>
              </a:endParaRP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ext uri="{D42A27DB-BD31-4B8C-83A1-F6EECF244321}">
                  <p14:modId xmlns:p14="http://schemas.microsoft.com/office/powerpoint/2010/main" val="3376863282"/>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5.0%</a:t>
              </a:r>
              <a:endParaRPr lang="en-US" sz="2200" b="1" i="1" dirty="0">
                <a:solidFill>
                  <a:srgbClr val="4472C4"/>
                </a:solidFill>
                <a:latin typeface="Calibri Light"/>
              </a:endParaRP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Single-Core Evaluation</a:t>
            </a:r>
            <a:endParaRPr lang="en-US" sz="4000" dirty="0">
              <a:solidFill>
                <a:srgbClr val="000000"/>
              </a:solidFill>
              <a:latin typeface="Calibri"/>
            </a:endParaRP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3" name="Punchline"/>
          <p:cNvSpPr txBox="1"/>
          <p:nvPr/>
        </p:nvSpPr>
        <p:spPr>
          <a:xfrm>
            <a:off x="-152400" y="5334000"/>
            <a:ext cx="9448800" cy="670562"/>
          </a:xfrm>
          <a:prstGeom prst="rect">
            <a:avLst/>
          </a:prstGeom>
          <a:noFill/>
        </p:spPr>
        <p:txBody>
          <a:bodyPr wrap="square" rtlCol="0" anchor="ctr">
            <a:noAutofit/>
          </a:bodyPr>
          <a:lstStyle/>
          <a:p>
            <a:pPr algn="ctr"/>
            <a:r>
              <a:rPr lang="en-US" sz="3600" i="1" dirty="0" smtClean="0">
                <a:solidFill>
                  <a:srgbClr val="0000FF"/>
                </a:solidFill>
                <a:latin typeface="Calibri Light"/>
              </a:rPr>
              <a:t>AL-DRAM </a:t>
            </a:r>
            <a:r>
              <a:rPr lang="en-US" sz="3600" b="1" i="1" dirty="0" smtClean="0">
                <a:solidFill>
                  <a:srgbClr val="0000FF"/>
                </a:solidFill>
                <a:latin typeface="Calibri Light"/>
              </a:rPr>
              <a:t>improves performance </a:t>
            </a:r>
            <a:r>
              <a:rPr lang="en-US" sz="3600" i="1" dirty="0" smtClean="0">
                <a:solidFill>
                  <a:srgbClr val="0000FF"/>
                </a:solidFill>
                <a:latin typeface="Calibri Light"/>
              </a:rPr>
              <a:t>on a real system</a:t>
            </a:r>
            <a:endParaRPr lang="en-US" sz="3600" i="1" dirty="0">
              <a:solidFill>
                <a:srgbClr val="0000FF"/>
              </a:solidFill>
              <a:latin typeface="Calibri Light"/>
            </a:endParaRP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algn="ctr"/>
            <a:r>
              <a:rPr lang="en-US" sz="2400" b="1" i="1" dirty="0" smtClean="0">
                <a:solidFill>
                  <a:prstClr val="black"/>
                </a:solidFill>
                <a:latin typeface="Calibri Light"/>
              </a:rPr>
              <a:t>Performance Improvement</a:t>
            </a:r>
            <a:endParaRPr lang="en-US" sz="2400" b="1" i="1" dirty="0">
              <a:solidFill>
                <a:prstClr val="black"/>
              </a:solidFill>
              <a:latin typeface="Calibri Light"/>
            </a:endParaRP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algn="ctr"/>
            <a:r>
              <a:rPr lang="en-US" sz="2800" dirty="0" smtClean="0">
                <a:solidFill>
                  <a:srgbClr val="000000"/>
                </a:solidFill>
                <a:latin typeface="Calibri Light"/>
              </a:rPr>
              <a:t>Average</a:t>
            </a:r>
          </a:p>
          <a:p>
            <a:pPr algn="ctr"/>
            <a:r>
              <a:rPr lang="en-US" sz="2800" dirty="0" smtClean="0">
                <a:solidFill>
                  <a:srgbClr val="000000"/>
                </a:solidFill>
                <a:latin typeface="Calibri Light"/>
              </a:rPr>
              <a:t>Improvement</a:t>
            </a:r>
          </a:p>
          <a:p>
            <a:pPr algn="ctr"/>
            <a:endParaRPr lang="en-US" sz="2800" dirty="0">
              <a:solidFill>
                <a:srgbClr val="000000"/>
              </a:solidFill>
              <a:latin typeface="Calibri Light"/>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algn="r"/>
            <a:r>
              <a:rPr lang="en-US" sz="2400" dirty="0" smtClean="0">
                <a:solidFill>
                  <a:prstClr val="black"/>
                </a:solidFill>
                <a:latin typeface="Calibri Light"/>
              </a:rPr>
              <a:t>all-35-workload</a:t>
            </a:r>
            <a:endParaRPr lang="en-US" sz="2400" dirty="0">
              <a:solidFill>
                <a:prstClr val="black"/>
              </a:solidFill>
              <a:latin typeface="Calibri Light"/>
            </a:endParaRPr>
          </a:p>
        </p:txBody>
      </p:sp>
    </p:spTree>
    <p:extLst>
      <p:ext uri="{BB962C8B-B14F-4D97-AF65-F5344CB8AC3E}">
        <p14:creationId xmlns:p14="http://schemas.microsoft.com/office/powerpoint/2010/main" val="369183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421470585"/>
              </p:ext>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graphicFrame>
        <p:nvGraphicFramePr>
          <p:cNvPr id="13" name="Chart 12"/>
          <p:cNvGraphicFramePr>
            <a:graphicFrameLocks/>
          </p:cNvGraphicFramePr>
          <p:nvPr>
            <p:extLst>
              <p:ext uri="{D42A27DB-BD31-4B8C-83A1-F6EECF244321}">
                <p14:modId xmlns:p14="http://schemas.microsoft.com/office/powerpoint/2010/main" val="1900436631"/>
              </p:ext>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ext uri="{D42A27DB-BD31-4B8C-83A1-F6EECF244321}">
                  <p14:modId xmlns:p14="http://schemas.microsoft.com/office/powerpoint/2010/main" val="2628067605"/>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14.0%</a:t>
              </a:r>
              <a:endParaRPr lang="en-US" sz="2200" b="1" i="1" dirty="0">
                <a:solidFill>
                  <a:srgbClr val="4472C4"/>
                </a:solidFill>
                <a:latin typeface="Calibri Light"/>
              </a:endParaRP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2.9%</a:t>
              </a:r>
              <a:endParaRPr lang="en-US" sz="2200" b="1" i="1" dirty="0">
                <a:solidFill>
                  <a:srgbClr val="4472C4"/>
                </a:solidFill>
                <a:latin typeface="Calibri Light"/>
              </a:endParaRP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ext uri="{D42A27DB-BD31-4B8C-83A1-F6EECF244321}">
                  <p14:modId xmlns:p14="http://schemas.microsoft.com/office/powerpoint/2010/main" val="1881336326"/>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10.4%</a:t>
              </a:r>
              <a:endParaRPr lang="en-US" sz="2200" b="1" i="1" dirty="0">
                <a:solidFill>
                  <a:srgbClr val="4472C4"/>
                </a:solidFill>
                <a:latin typeface="Calibri Light"/>
              </a:endParaRP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Multi-Core Evaluation</a:t>
            </a:r>
            <a:endParaRPr lang="en-US" sz="4000" dirty="0">
              <a:solidFill>
                <a:srgbClr val="000000"/>
              </a:solidFill>
              <a:latin typeface="Calibri"/>
            </a:endParaRPr>
          </a:p>
        </p:txBody>
      </p:sp>
      <p:sp>
        <p:nvSpPr>
          <p:cNvPr id="16" name="Punchline"/>
          <p:cNvSpPr txBox="1"/>
          <p:nvPr/>
        </p:nvSpPr>
        <p:spPr>
          <a:xfrm>
            <a:off x="0" y="5181600"/>
            <a:ext cx="9144000" cy="1066802"/>
          </a:xfrm>
          <a:prstGeom prst="rect">
            <a:avLst/>
          </a:prstGeom>
          <a:noFill/>
        </p:spPr>
        <p:txBody>
          <a:bodyPr wrap="square" rtlCol="0" anchor="ctr">
            <a:noAutofit/>
          </a:bodyPr>
          <a:lstStyle/>
          <a:p>
            <a:pPr algn="ctr"/>
            <a:r>
              <a:rPr lang="en-US" sz="3600" i="1" dirty="0" smtClean="0">
                <a:solidFill>
                  <a:srgbClr val="0000FF"/>
                </a:solidFill>
                <a:latin typeface="Calibri Light"/>
              </a:rPr>
              <a:t>AL-DRAM provides higher performance for</a:t>
            </a:r>
          </a:p>
          <a:p>
            <a:pPr algn="ctr"/>
            <a:r>
              <a:rPr lang="en-US" sz="3600" b="1" i="1" dirty="0" smtClean="0">
                <a:solidFill>
                  <a:srgbClr val="0000FF"/>
                </a:solidFill>
                <a:latin typeface="Calibri Light"/>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algn="ctr"/>
            <a:r>
              <a:rPr lang="en-US" sz="2400" b="1" i="1" dirty="0" smtClean="0">
                <a:solidFill>
                  <a:prstClr val="black"/>
                </a:solidFill>
                <a:latin typeface="Calibri Light"/>
              </a:rPr>
              <a:t>Performance Improvement</a:t>
            </a:r>
            <a:endParaRPr lang="en-US" sz="2400" b="1" i="1" dirty="0">
              <a:solidFill>
                <a:prstClr val="black"/>
              </a:solidFill>
              <a:latin typeface="Calibri Light"/>
            </a:endParaRP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algn="ctr"/>
            <a:r>
              <a:rPr lang="en-US" sz="2800" dirty="0" smtClean="0">
                <a:solidFill>
                  <a:prstClr val="black"/>
                </a:solidFill>
                <a:latin typeface="Calibri Light"/>
              </a:rPr>
              <a:t>Average    </a:t>
            </a:r>
          </a:p>
          <a:p>
            <a:pPr algn="ctr"/>
            <a:r>
              <a:rPr lang="en-US" sz="2800" dirty="0" smtClean="0">
                <a:solidFill>
                  <a:prstClr val="black"/>
                </a:solidFill>
                <a:latin typeface="Calibri Light"/>
              </a:rPr>
              <a:t>Improvement</a:t>
            </a:r>
            <a:endParaRPr lang="en-US" sz="2800" dirty="0">
              <a:solidFill>
                <a:prstClr val="black"/>
              </a:solidFill>
              <a:latin typeface="Calibri Light"/>
            </a:endParaRP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algn="r"/>
            <a:r>
              <a:rPr lang="en-US" sz="2400" dirty="0" smtClean="0">
                <a:solidFill>
                  <a:prstClr val="black"/>
                </a:solidFill>
                <a:latin typeface="Calibri Light"/>
              </a:rPr>
              <a:t>all-35-workload</a:t>
            </a:r>
            <a:endParaRPr lang="en-US" sz="2400" dirty="0">
              <a:solidFill>
                <a:prstClr val="black"/>
              </a:solidFill>
              <a:latin typeface="Calibri Light"/>
            </a:endParaRPr>
          </a:p>
        </p:txBody>
      </p:sp>
    </p:spTree>
    <p:extLst>
      <p:ext uri="{BB962C8B-B14F-4D97-AF65-F5344CB8AC3E}">
        <p14:creationId xmlns:p14="http://schemas.microsoft.com/office/powerpoint/2010/main" val="3092002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84</a:t>
            </a:fld>
            <a:endParaRPr lang="en-US" altLang="en-US">
              <a:solidFill>
                <a:srgbClr val="000000"/>
              </a:solidFill>
            </a:endParaRPr>
          </a:p>
        </p:txBody>
      </p:sp>
      <p:sp>
        <p:nvSpPr>
          <p:cNvPr id="5" name="Rectangle 4"/>
          <p:cNvSpPr/>
          <p:nvPr/>
        </p:nvSpPr>
        <p:spPr>
          <a:xfrm>
            <a:off x="539552" y="4293096"/>
            <a:ext cx="1656184"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5109842"/>
            <a:ext cx="1152128"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7" name="Rectangle 6"/>
          <p:cNvSpPr/>
          <p:nvPr/>
        </p:nvSpPr>
        <p:spPr>
          <a:xfrm>
            <a:off x="539552" y="5877272"/>
            <a:ext cx="3096344"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5647777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FF"/>
                </a:solidFill>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85</a:t>
            </a:fld>
            <a:endParaRPr lang="en-US" sz="1600">
              <a:solidFill>
                <a:srgbClr val="000000"/>
              </a:solidFill>
              <a:latin typeface="Garamond" charset="0"/>
            </a:endParaRPr>
          </a:p>
        </p:txBody>
      </p:sp>
    </p:spTree>
    <p:extLst>
      <p:ext uri="{BB962C8B-B14F-4D97-AF65-F5344CB8AC3E}">
        <p14:creationId xmlns:p14="http://schemas.microsoft.com/office/powerpoint/2010/main" val="1622462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sz="3900" dirty="0" smtClean="0">
                <a:latin typeface="Garamond" charset="0"/>
                <a:ea typeface="ＭＳ Ｐゴシック" charset="0"/>
                <a:cs typeface="ＭＳ Ｐゴシック" charset="0"/>
              </a:rPr>
              <a:t>Solution 2: Emerging Memory Technologies</a:t>
            </a:r>
            <a:endParaRPr lang="en-US" sz="3900"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228600" y="1052736"/>
            <a:ext cx="8663880"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endParaRPr lang="en-US" dirty="0" smtClean="0">
              <a:solidFill>
                <a:srgbClr val="0000FF"/>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Memory</a:t>
            </a:r>
          </a:p>
          <a:p>
            <a:pPr lvl="1" eaLnBrk="1" hangingPunct="1"/>
            <a:r>
              <a:rPr lang="en-US" dirty="0" smtClean="0">
                <a:solidFill>
                  <a:srgbClr val="000000"/>
                </a:solidFill>
                <a:latin typeface="Tahoma" charset="0"/>
                <a:ea typeface="ＭＳ Ｐゴシック" charset="0"/>
                <a:cs typeface="ＭＳ Ｐゴシック" charset="0"/>
              </a:rPr>
              <a:t>Data stored by changing phase of material </a:t>
            </a:r>
          </a:p>
          <a:p>
            <a:pPr lvl="1" eaLnBrk="1" hangingPunct="1"/>
            <a:r>
              <a:rPr lang="en-US" dirty="0" smtClean="0">
                <a:solidFill>
                  <a:srgbClr val="000000"/>
                </a:solidFill>
                <a:latin typeface="Tahoma" charset="0"/>
                <a:ea typeface="ＭＳ Ｐゴシック" charset="0"/>
                <a:cs typeface="ＭＳ Ｐゴシック" charset="0"/>
              </a:rPr>
              <a:t>Data read by detecting material’s resistance</a:t>
            </a:r>
          </a:p>
          <a:p>
            <a:pPr lvl="1"/>
            <a:r>
              <a:rPr lang="en-US" dirty="0">
                <a:latin typeface="Tahoma" charset="0"/>
                <a:ea typeface="ＭＳ Ｐゴシック" charset="0"/>
              </a:rPr>
              <a:t>Expected to scale to 9nm (2022 [ITRS])</a:t>
            </a:r>
          </a:p>
          <a:p>
            <a:pPr lvl="1"/>
            <a:r>
              <a:rPr lang="en-US" dirty="0">
                <a:latin typeface="Tahoma" charset="0"/>
                <a:ea typeface="ＭＳ Ｐゴシック" charset="0"/>
              </a:rPr>
              <a:t>Prototyped at 20nm (Raoux+, IBM JRD 2008</a:t>
            </a:r>
            <a:r>
              <a:rPr lang="en-US" dirty="0" smtClean="0">
                <a:latin typeface="Tahoma" charset="0"/>
                <a:ea typeface="ＭＳ Ｐゴシック" charset="0"/>
              </a:rPr>
              <a:t>)</a:t>
            </a:r>
          </a:p>
          <a:p>
            <a:pPr lvl="1"/>
            <a:r>
              <a:rPr lang="en-US" dirty="0" smtClean="0">
                <a:latin typeface="Tahoma" charset="0"/>
                <a:ea typeface="ＭＳ Ｐゴシック" charset="0"/>
              </a:rPr>
              <a:t>Expected to be denser than DRAM: can store multiple bits/cell</a:t>
            </a:r>
          </a:p>
          <a:p>
            <a:endParaRPr lang="en-US" dirty="0" smtClean="0">
              <a:latin typeface="Tahoma" charset="0"/>
              <a:ea typeface="ＭＳ Ｐゴシック" charset="0"/>
            </a:endParaRPr>
          </a:p>
          <a:p>
            <a:r>
              <a:rPr lang="en-US" dirty="0" smtClean="0">
                <a:latin typeface="Tahoma" charset="0"/>
                <a:ea typeface="ＭＳ Ｐゴシック" charset="0"/>
              </a:rPr>
              <a:t>But, emerging technologies have (many) shortcomings</a:t>
            </a:r>
          </a:p>
          <a:p>
            <a:pPr lvl="1"/>
            <a:r>
              <a:rPr lang="en-US" dirty="0" smtClean="0">
                <a:solidFill>
                  <a:srgbClr val="FF0000"/>
                </a:solidFill>
                <a:latin typeface="Tahoma" charset="0"/>
                <a:ea typeface="ＭＳ Ｐゴシック" charset="0"/>
              </a:rPr>
              <a:t>Can they be enabled to replace/augment/surpass DRAM?</a:t>
            </a:r>
            <a:endParaRPr lang="en-US" dirty="0" smtClean="0">
              <a:latin typeface="Tahoma" charset="0"/>
              <a:ea typeface="ＭＳ Ｐゴシック" charset="0"/>
            </a:endParaRPr>
          </a:p>
          <a:p>
            <a:pPr lvl="1" eaLnBrk="1" hangingPunct="1"/>
            <a:endParaRPr lang="en-US" dirty="0" smtClean="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86</a:t>
            </a:fld>
            <a:endParaRPr lang="en-US" sz="1600" dirty="0">
              <a:solidFill>
                <a:srgbClr val="000000"/>
              </a:solidFill>
              <a:latin typeface="Garamond" charset="0"/>
            </a:endParaRPr>
          </a:p>
        </p:txBody>
      </p:sp>
      <p:pic>
        <p:nvPicPr>
          <p:cNvPr id="7" name="Picture 4" descr="C:\Users\blee\Desktop\group_review_slides\pcm_dev.png"/>
          <p:cNvPicPr>
            <a:picLocks noChangeAspect="1" noChangeArrowheads="1"/>
          </p:cNvPicPr>
          <p:nvPr/>
        </p:nvPicPr>
        <p:blipFill>
          <a:blip r:embed="rId3">
            <a:extLst>
              <a:ext uri="{28A0092B-C50C-407E-A947-70E740481C1C}">
                <a14:useLocalDpi xmlns:a14="http://schemas.microsoft.com/office/drawing/2010/main" val="0"/>
              </a:ext>
            </a:extLst>
          </a:blip>
          <a:srcRect l="2699" r="5511"/>
          <a:stretch>
            <a:fillRect/>
          </a:stretch>
        </p:blipFill>
        <p:spPr bwMode="auto">
          <a:xfrm>
            <a:off x="7015042" y="2467854"/>
            <a:ext cx="2093462" cy="168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2209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6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39939"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Difficult charge placement and control</a:t>
            </a:r>
          </a:p>
          <a:p>
            <a:pPr lvl="1"/>
            <a:r>
              <a:rPr lang="en-US">
                <a:latin typeface="Tahoma" charset="0"/>
                <a:ea typeface="ＭＳ Ｐゴシック" charset="0"/>
              </a:rPr>
              <a:t>Flash: floating gate charge</a:t>
            </a:r>
          </a:p>
          <a:p>
            <a:pPr lvl="1"/>
            <a:r>
              <a:rPr lang="en-US">
                <a:latin typeface="Tahoma" charset="0"/>
                <a:ea typeface="ＭＳ Ｐゴシック" charset="0"/>
              </a:rPr>
              <a:t>DRAM: capacitor charge, transistor leakage</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Reliable sensing becomes difficult as charge storage unit size reduces</a:t>
            </a:r>
          </a:p>
        </p:txBody>
      </p:sp>
      <p:sp>
        <p:nvSpPr>
          <p:cNvPr id="3994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619DA8A-D1A3-034D-85FB-F326B7A01761}" type="slidenum">
              <a:rPr lang="en-US" sz="1600">
                <a:solidFill>
                  <a:srgbClr val="000000"/>
                </a:solidFill>
                <a:latin typeface="Garamond" charset="0"/>
              </a:rPr>
              <a:pPr eaLnBrk="1" hangingPunct="1"/>
              <a:t>87</a:t>
            </a:fld>
            <a:endParaRPr lang="en-US" sz="1600">
              <a:solidFill>
                <a:srgbClr val="000000"/>
              </a:solidFill>
              <a:latin typeface="Garamond" charset="0"/>
            </a:endParaRPr>
          </a:p>
        </p:txBody>
      </p:sp>
      <p:pic>
        <p:nvPicPr>
          <p:cNvPr id="3994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844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latin typeface="Garamond" charset="0"/>
                <a:ea typeface="ＭＳ Ｐゴシック" charset="0"/>
                <a:cs typeface="ＭＳ Ｐゴシック" charset="0"/>
              </a:rPr>
              <a:t>Promising Resistive </a:t>
            </a:r>
            <a:r>
              <a:rPr lang="en-US" dirty="0">
                <a:latin typeface="Garamond" charset="0"/>
                <a:ea typeface="ＭＳ Ｐゴシック" charset="0"/>
                <a:cs typeface="ＭＳ Ｐゴシック" charset="0"/>
              </a:rPr>
              <a:t>Memory Technologies</a:t>
            </a:r>
          </a:p>
        </p:txBody>
      </p:sp>
      <p:sp>
        <p:nvSpPr>
          <p:cNvPr id="40963" name="Content Placeholder 2"/>
          <p:cNvSpPr>
            <a:spLocks noGrp="1"/>
          </p:cNvSpPr>
          <p:nvPr>
            <p:ph idx="1"/>
          </p:nvPr>
        </p:nvSpPr>
        <p:spPr>
          <a:xfrm>
            <a:off x="228600" y="1054100"/>
            <a:ext cx="8610600" cy="5194300"/>
          </a:xfrm>
        </p:spPr>
        <p:txBody>
          <a:bodyPr/>
          <a:lstStyle/>
          <a:p>
            <a:r>
              <a:rPr lang="en-US" dirty="0">
                <a:latin typeface="Tahoma" charset="0"/>
                <a:ea typeface="ＭＳ Ｐゴシック" charset="0"/>
                <a:cs typeface="ＭＳ Ｐゴシック" charset="0"/>
              </a:rPr>
              <a:t>PCM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material phase</a:t>
            </a:r>
          </a:p>
          <a:p>
            <a:pPr lvl="1"/>
            <a:r>
              <a:rPr lang="en-US" dirty="0">
                <a:latin typeface="Tahoma" charset="0"/>
                <a:ea typeface="ＭＳ Ｐゴシック" charset="0"/>
              </a:rPr>
              <a:t>Resistance determined by phase</a:t>
            </a:r>
          </a:p>
          <a:p>
            <a:pPr lvl="1"/>
            <a:endParaRPr lang="en-US" dirty="0">
              <a:latin typeface="Tahoma" charset="0"/>
              <a:ea typeface="ＭＳ Ｐゴシック" charset="0"/>
            </a:endParaRPr>
          </a:p>
          <a:p>
            <a:r>
              <a:rPr lang="en-US" dirty="0">
                <a:latin typeface="Tahoma" charset="0"/>
                <a:ea typeface="ＭＳ Ｐゴシック" charset="0"/>
                <a:cs typeface="ＭＳ Ｐゴシック" charset="0"/>
              </a:rPr>
              <a:t>STT-MRAM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magnet polarity</a:t>
            </a:r>
          </a:p>
          <a:p>
            <a:pPr lvl="1"/>
            <a:r>
              <a:rPr lang="en-US" dirty="0">
                <a:latin typeface="Tahoma" charset="0"/>
                <a:ea typeface="ＭＳ Ｐゴシック" charset="0"/>
              </a:rPr>
              <a:t>Resistance determined by polarity</a:t>
            </a:r>
          </a:p>
          <a:p>
            <a:pPr lvl="1"/>
            <a:endParaRPr lang="en-US" dirty="0">
              <a:latin typeface="Tahoma" charset="0"/>
              <a:ea typeface="ＭＳ Ｐゴシック" charset="0"/>
            </a:endParaRPr>
          </a:p>
          <a:p>
            <a:r>
              <a:rPr lang="en-US" dirty="0" err="1" smtClean="0">
                <a:latin typeface="Tahoma" charset="0"/>
                <a:ea typeface="ＭＳ Ｐゴシック" charset="0"/>
                <a:cs typeface="ＭＳ Ｐゴシック" charset="0"/>
              </a:rPr>
              <a:t>Memristors</a:t>
            </a:r>
            <a:r>
              <a:rPr lang="en-US" dirty="0" smtClean="0">
                <a:latin typeface="Tahoma" charset="0"/>
                <a:ea typeface="ＭＳ Ｐゴシック" charset="0"/>
                <a:cs typeface="ＭＳ Ｐゴシック" charset="0"/>
              </a:rPr>
              <a:t>/RRAM/</a:t>
            </a:r>
            <a:r>
              <a:rPr lang="en-US" dirty="0" err="1" smtClean="0">
                <a:latin typeface="Tahoma" charset="0"/>
                <a:ea typeface="ＭＳ Ｐゴシック" charset="0"/>
                <a:cs typeface="ＭＳ Ｐゴシック" charset="0"/>
              </a:rPr>
              <a:t>ReRAM</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atomic structure</a:t>
            </a:r>
          </a:p>
          <a:p>
            <a:pPr lvl="1"/>
            <a:r>
              <a:rPr lang="en-US" dirty="0">
                <a:latin typeface="Tahoma" charset="0"/>
                <a:ea typeface="ＭＳ Ｐゴシック" charset="0"/>
              </a:rPr>
              <a:t>Resistance determined by atom distance</a:t>
            </a:r>
          </a:p>
        </p:txBody>
      </p:sp>
      <p:sp>
        <p:nvSpPr>
          <p:cNvPr id="4096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5B08210-6288-EF4C-90B9-40B9843F95A3}" type="slidenum">
              <a:rPr lang="en-US" sz="1600">
                <a:solidFill>
                  <a:srgbClr val="000000"/>
                </a:solidFill>
                <a:latin typeface="Garamond" charset="0"/>
              </a:rPr>
              <a:pPr eaLnBrk="1" hangingPunct="1"/>
              <a:t>88</a:t>
            </a:fld>
            <a:endParaRPr lang="en-US" sz="1600">
              <a:solidFill>
                <a:srgbClr val="000000"/>
              </a:solidFill>
              <a:latin typeface="Garamond" charset="0"/>
            </a:endParaRPr>
          </a:p>
        </p:txBody>
      </p:sp>
      <p:sp>
        <p:nvSpPr>
          <p:cNvPr id="5" name="Rectangle 4"/>
          <p:cNvSpPr/>
          <p:nvPr/>
        </p:nvSpPr>
        <p:spPr>
          <a:xfrm>
            <a:off x="228600" y="1066800"/>
            <a:ext cx="6096000" cy="1295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2678884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6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6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Phase Change Memory: 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a:t>
            </a:r>
            <a:r>
              <a:rPr lang="en-US" dirty="0" smtClean="0">
                <a:solidFill>
                  <a:srgbClr val="008000"/>
                </a:solidFill>
                <a:latin typeface="Tahoma" charset="0"/>
                <a:ea typeface="ＭＳ Ｐゴシック" charset="0"/>
              </a:rPr>
              <a:t>scaling (capacity and cost)</a:t>
            </a:r>
            <a:endParaRPr lang="en-US" dirty="0">
              <a:solidFill>
                <a:srgbClr val="008000"/>
              </a:solidFill>
              <a:latin typeface="Tahoma" charset="0"/>
              <a:ea typeface="ＭＳ Ｐゴシック" charset="0"/>
            </a:endParaRPr>
          </a:p>
          <a:p>
            <a:pPr lvl="1" eaLnBrk="1" hangingPunct="1"/>
            <a:r>
              <a:rPr lang="en-US" dirty="0">
                <a:solidFill>
                  <a:srgbClr val="008000"/>
                </a:solidFill>
                <a:latin typeface="Tahoma" charset="0"/>
                <a:ea typeface="ＭＳ Ｐゴシック" charset="0"/>
              </a:rPr>
              <a:t>Non volatility</a:t>
            </a: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latencies: ~4-15x DRAM (especially write)</a:t>
            </a:r>
          </a:p>
          <a:p>
            <a:pPr lvl="1" eaLnBrk="1" hangingPunct="1"/>
            <a:r>
              <a:rPr lang="en-US" dirty="0">
                <a:solidFill>
                  <a:srgbClr val="FF0000"/>
                </a:solidFill>
                <a:latin typeface="Tahoma" charset="0"/>
                <a:ea typeface="ＭＳ Ｐゴシック" charset="0"/>
              </a:rPr>
              <a:t>Higher active energy: ~2-50x DRAM (especially write)</a:t>
            </a:r>
          </a:p>
          <a:p>
            <a:pPr lvl="1" eaLnBrk="1" hangingPunct="1"/>
            <a:r>
              <a:rPr lang="en-US" dirty="0">
                <a:solidFill>
                  <a:srgbClr val="FF0000"/>
                </a:solidFill>
                <a:latin typeface="Tahoma" charset="0"/>
                <a:ea typeface="ＭＳ Ｐゴシック" charset="0"/>
              </a:rPr>
              <a:t>Lower endurance (a cell dies after ~10</a:t>
            </a:r>
            <a:r>
              <a:rPr lang="en-US" baseline="30000" dirty="0">
                <a:solidFill>
                  <a:srgbClr val="FF0000"/>
                </a:solidFill>
                <a:latin typeface="Tahoma" charset="0"/>
                <a:ea typeface="ＭＳ Ｐゴシック" charset="0"/>
              </a:rPr>
              <a:t>8</a:t>
            </a:r>
            <a:r>
              <a:rPr lang="en-US" dirty="0">
                <a:solidFill>
                  <a:srgbClr val="FF0000"/>
                </a:solidFill>
                <a:latin typeface="Tahoma" charset="0"/>
                <a:ea typeface="ＭＳ Ｐゴシック" charset="0"/>
              </a:rPr>
              <a:t> writes</a:t>
            </a:r>
            <a:r>
              <a:rPr lang="en-US" dirty="0" smtClean="0">
                <a:solidFill>
                  <a:srgbClr val="FF0000"/>
                </a:solidFill>
                <a:latin typeface="Tahoma" charset="0"/>
                <a:ea typeface="ＭＳ Ｐゴシック" charset="0"/>
              </a:rPr>
              <a:t>)</a:t>
            </a:r>
          </a:p>
          <a:p>
            <a:pPr lvl="1" eaLnBrk="1" hangingPunct="1"/>
            <a:r>
              <a:rPr lang="en-US" dirty="0" smtClean="0">
                <a:solidFill>
                  <a:srgbClr val="FF0000"/>
                </a:solidFill>
                <a:latin typeface="Tahoma" charset="0"/>
                <a:ea typeface="ＭＳ Ｐゴシック" charset="0"/>
              </a:rPr>
              <a:t>Reliability issues (resistance drift)</a:t>
            </a:r>
            <a:endParaRPr lang="en-US" dirty="0">
              <a:solidFill>
                <a:srgbClr val="FF0000"/>
              </a:solidFill>
              <a:latin typeface="Tahoma" charset="0"/>
              <a:ea typeface="ＭＳ Ｐゴシック" charset="0"/>
            </a:endParaRPr>
          </a:p>
          <a:p>
            <a:pPr lvl="1" eaLnBrk="1" hangingPunct="1"/>
            <a:endParaRPr lang="en-US" sz="20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Challenges in enabling PCM as DRAM replacement/helper:</a:t>
            </a:r>
          </a:p>
          <a:p>
            <a:pPr lvl="1" eaLnBrk="1" hangingPunct="1"/>
            <a:r>
              <a:rPr lang="en-US" dirty="0">
                <a:solidFill>
                  <a:srgbClr val="0000FF"/>
                </a:solidFill>
                <a:latin typeface="Tahoma" charset="0"/>
                <a:ea typeface="ＭＳ Ｐゴシック" charset="0"/>
              </a:rPr>
              <a:t>Mitigate PCM shortcomings</a:t>
            </a:r>
          </a:p>
          <a:p>
            <a:pPr lvl="1" eaLnBrk="1" hangingPunct="1"/>
            <a:r>
              <a:rPr lang="en-US" dirty="0">
                <a:solidFill>
                  <a:srgbClr val="0000FF"/>
                </a:solidFill>
                <a:latin typeface="Tahoma" charset="0"/>
                <a:ea typeface="ＭＳ Ｐゴシック" charset="0"/>
              </a:rPr>
              <a:t>Find the right way to place PCM in the </a:t>
            </a:r>
            <a:r>
              <a:rPr lang="en-US" dirty="0" smtClean="0">
                <a:solidFill>
                  <a:srgbClr val="0000FF"/>
                </a:solidFill>
                <a:latin typeface="Tahoma" charset="0"/>
                <a:ea typeface="ＭＳ Ｐゴシック" charset="0"/>
              </a:rPr>
              <a:t>system</a:t>
            </a:r>
            <a:endParaRPr lang="en-US" dirty="0">
              <a:solidFill>
                <a:srgbClr val="0000FF"/>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2FE82CC-7BA9-6841-9A5F-3367483BAFFF}" type="slidenum">
              <a:rPr lang="en-US" sz="1600">
                <a:solidFill>
                  <a:srgbClr val="000000"/>
                </a:solidFill>
                <a:latin typeface="Garamond" charset="0"/>
              </a:rPr>
              <a:pPr eaLnBrk="1" hangingPunct="1"/>
              <a:t>89</a:t>
            </a:fld>
            <a:endParaRPr lang="en-US" sz="1600">
              <a:solidFill>
                <a:srgbClr val="000000"/>
              </a:solidFill>
              <a:latin typeface="Garamond" charset="0"/>
            </a:endParaRPr>
          </a:p>
        </p:txBody>
      </p:sp>
    </p:spTree>
    <p:extLst>
      <p:ext uri="{BB962C8B-B14F-4D97-AF65-F5344CB8AC3E}">
        <p14:creationId xmlns:p14="http://schemas.microsoft.com/office/powerpoint/2010/main" val="42778253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12" end="1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xEl>
                                              <p:pRg st="13" end="1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69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smtClean="0">
                <a:solidFill>
                  <a:srgbClr val="FF0000"/>
                </a:solidFill>
                <a:latin typeface="Tahoma" charset="0"/>
                <a:ea typeface="ＭＳ Ｐゴシック" charset="0"/>
              </a:rPr>
              <a:t>~40-50</a:t>
            </a:r>
            <a:r>
              <a:rPr lang="en-US" dirty="0">
                <a:solidFill>
                  <a:srgbClr val="FF0000"/>
                </a:solidFill>
                <a:latin typeface="Tahoma" charset="0"/>
                <a:ea typeface="ＭＳ Ｐゴシック" charset="0"/>
              </a:rPr>
              <a:t>% energy spent in off-chip memory hierarchy </a:t>
            </a:r>
            <a:r>
              <a:rPr lang="en-US" sz="1800" dirty="0">
                <a:solidFill>
                  <a:srgbClr val="008000"/>
                </a:solidFill>
                <a:latin typeface="Tahoma" charset="0"/>
                <a:ea typeface="ＭＳ Ｐゴシック" charset="0"/>
              </a:rPr>
              <a:t>[Lefurgy, IEEE Computer 2003</a:t>
            </a:r>
            <a:r>
              <a:rPr lang="en-US" sz="1800" dirty="0" smtClean="0">
                <a:solidFill>
                  <a:srgbClr val="008000"/>
                </a:solidFill>
                <a:latin typeface="Tahoma" charset="0"/>
                <a:ea typeface="ＭＳ Ｐゴシック" charset="0"/>
              </a:rPr>
              <a:t>] </a:t>
            </a:r>
            <a:endParaRPr lang="en-US" dirty="0">
              <a:solidFill>
                <a:srgbClr val="FF0000"/>
              </a:solidFill>
              <a:latin typeface="Tahoma" charset="0"/>
              <a:ea typeface="ＭＳ Ｐゴシック" charset="0"/>
            </a:endParaRPr>
          </a:p>
          <a:p>
            <a:pPr lvl="1"/>
            <a:r>
              <a:rPr lang="en-US" dirty="0">
                <a:solidFill>
                  <a:srgbClr val="FF0000"/>
                </a:solidFill>
                <a:latin typeface="Tahoma" charset="0"/>
                <a:ea typeface="ＭＳ Ｐゴシック" charset="0"/>
              </a:rPr>
              <a:t>DRAM consumes power </a:t>
            </a:r>
            <a:r>
              <a:rPr lang="en-US" dirty="0" smtClean="0">
                <a:solidFill>
                  <a:srgbClr val="FF0000"/>
                </a:solidFill>
                <a:latin typeface="Tahoma" charset="0"/>
                <a:ea typeface="ＭＳ Ｐゴシック" charset="0"/>
              </a:rPr>
              <a:t>even when not used (periodic refresh)</a:t>
            </a:r>
            <a:endParaRPr lang="en-US" dirty="0">
              <a:solidFill>
                <a:srgbClr val="FF0000"/>
              </a:solidFill>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9</a:t>
            </a:fld>
            <a:endParaRPr lang="en-US" sz="1600" dirty="0">
              <a:solidFill>
                <a:srgbClr val="000000"/>
              </a:solidFill>
              <a:latin typeface="Garamond" charset="0"/>
            </a:endParaRPr>
          </a:p>
        </p:txBody>
      </p:sp>
    </p:spTree>
    <p:extLst>
      <p:ext uri="{BB962C8B-B14F-4D97-AF65-F5344CB8AC3E}">
        <p14:creationId xmlns:p14="http://schemas.microsoft.com/office/powerpoint/2010/main" val="41021504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a:t>
            </a:r>
            <a:endParaRPr lang="en-US" dirty="0">
              <a:latin typeface="Garamond" charset="0"/>
              <a:ea typeface="ＭＳ Ｐゴシック" charset="0"/>
              <a:cs typeface="ＭＳ Ｐゴシック" charset="0"/>
            </a:endParaRPr>
          </a:p>
        </p:txBody>
      </p:sp>
      <p:sp>
        <p:nvSpPr>
          <p:cNvPr id="52227"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endParaRPr lang="en-US" sz="1100" dirty="0" smtClean="0">
              <a:solidFill>
                <a:srgbClr val="0000FF"/>
              </a:solidFill>
              <a:latin typeface="Tahoma" charset="0"/>
              <a:ea typeface="ＭＳ Ｐゴシック" charset="0"/>
              <a:cs typeface="ＭＳ Ｐゴシック" charset="0"/>
            </a:endParaRPr>
          </a:p>
          <a:p>
            <a:pPr eaLnBrk="1" hangingPunct="1"/>
            <a:endParaRPr lang="en-US" sz="1100" dirty="0">
              <a:solidFill>
                <a:srgbClr val="0000FF"/>
              </a:solidFill>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Hybrid PCM+DRAM </a:t>
            </a:r>
            <a:r>
              <a:rPr lang="en-US" sz="2000" dirty="0">
                <a:solidFill>
                  <a:srgbClr val="008000"/>
                </a:solidFill>
                <a:latin typeface="Tahoma" charset="0"/>
                <a:ea typeface="ＭＳ Ｐゴシック" charset="0"/>
                <a:cs typeface="ＭＳ Ｐゴシック" charset="0"/>
              </a:rPr>
              <a:t>[</a:t>
            </a:r>
            <a:r>
              <a:rPr lang="en-US" sz="2000" dirty="0" err="1">
                <a:solidFill>
                  <a:srgbClr val="008000"/>
                </a:solidFill>
                <a:latin typeface="Tahoma" charset="0"/>
                <a:ea typeface="ＭＳ Ｐゴシック" charset="0"/>
                <a:cs typeface="ＭＳ Ｐゴシック" charset="0"/>
              </a:rPr>
              <a:t>Qureshi</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err="1">
                <a:solidFill>
                  <a:srgbClr val="008000"/>
                </a:solidFill>
                <a:latin typeface="Tahoma" charset="0"/>
                <a:ea typeface="ＭＳ Ｐゴシック" charset="0"/>
                <a:cs typeface="ＭＳ Ｐゴシック" charset="0"/>
              </a:rPr>
              <a:t>Dhiman</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DAC’09]</a:t>
            </a:r>
            <a:r>
              <a:rPr lang="en-US" dirty="0" smtClean="0">
                <a:solidFill>
                  <a:srgbClr val="0000FF"/>
                </a:solidFill>
                <a:latin typeface="Tahoma" charset="0"/>
                <a:ea typeface="ＭＳ Ｐゴシック" charset="0"/>
                <a:cs typeface="ＭＳ Ｐゴシック" charset="0"/>
              </a:rPr>
              <a:t>: </a:t>
            </a:r>
          </a:p>
          <a:p>
            <a:pPr lvl="1" eaLnBrk="1" hangingPunct="1"/>
            <a:r>
              <a:rPr lang="en-US" dirty="0" smtClean="0">
                <a:latin typeface="Tahoma" charset="0"/>
                <a:ea typeface="ＭＳ Ｐゴシック" charset="0"/>
              </a:rPr>
              <a:t>How to partition/migrate data between PCM and DRAM</a:t>
            </a:r>
          </a:p>
        </p:txBody>
      </p:sp>
      <p:sp>
        <p:nvSpPr>
          <p:cNvPr id="522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B3EF163-E7CF-734F-8A38-A2627986A4B3}" type="slidenum">
              <a:rPr lang="en-US" sz="1600">
                <a:solidFill>
                  <a:srgbClr val="000000"/>
                </a:solidFill>
                <a:latin typeface="Garamond" charset="0"/>
              </a:rPr>
              <a:pPr eaLnBrk="1" hangingPunct="1"/>
              <a:t>90</a:t>
            </a:fld>
            <a:endParaRPr lang="en-US" sz="1600">
              <a:solidFill>
                <a:srgbClr val="000000"/>
              </a:solidFill>
              <a:latin typeface="Garamond" charset="0"/>
            </a:endParaRPr>
          </a:p>
        </p:txBody>
      </p:sp>
      <p:pic>
        <p:nvPicPr>
          <p:cNvPr id="52229"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484784"/>
            <a:ext cx="8642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5"/>
          <p:cNvSpPr>
            <a:spLocks noChangeArrowheads="1"/>
          </p:cNvSpPr>
          <p:nvPr/>
        </p:nvSpPr>
        <p:spPr bwMode="auto">
          <a:xfrm>
            <a:off x="3200400" y="2708920"/>
            <a:ext cx="2895600" cy="1143000"/>
          </a:xfrm>
          <a:prstGeom prst="rect">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Tahoma"/>
            </a:endParaRPr>
          </a:p>
        </p:txBody>
      </p:sp>
    </p:spTree>
    <p:extLst>
      <p:ext uri="{BB962C8B-B14F-4D97-AF65-F5344CB8AC3E}">
        <p14:creationId xmlns:p14="http://schemas.microsoft.com/office/powerpoint/2010/main" val="40061938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(II)</a:t>
            </a:r>
            <a:endParaRPr lang="en-US" dirty="0">
              <a:latin typeface="Garamond" charset="0"/>
              <a:ea typeface="ＭＳ Ｐゴシック" charset="0"/>
              <a:cs typeface="ＭＳ Ｐゴシック" charset="0"/>
            </a:endParaRPr>
          </a:p>
        </p:txBody>
      </p:sp>
      <p:sp>
        <p:nvSpPr>
          <p:cNvPr id="54275"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Pure PCM main memory </a:t>
            </a:r>
            <a:r>
              <a:rPr lang="en-US" sz="2000" dirty="0">
                <a:solidFill>
                  <a:srgbClr val="008000"/>
                </a:solidFill>
                <a:latin typeface="Tahoma" charset="0"/>
                <a:ea typeface="ＭＳ Ｐゴシック" charset="0"/>
                <a:cs typeface="ＭＳ Ｐゴシック" charset="0"/>
              </a:rPr>
              <a:t>[Lee et al.,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Top Picks’10</a:t>
            </a:r>
            <a:r>
              <a:rPr lang="en-US" sz="2000" dirty="0">
                <a:solidFill>
                  <a:srgbClr val="008000"/>
                </a:solidFill>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a:t>
            </a:r>
          </a:p>
          <a:p>
            <a:pPr lvl="1" eaLnBrk="1" hangingPunct="1"/>
            <a:r>
              <a:rPr lang="en-US" dirty="0">
                <a:latin typeface="Tahoma" charset="0"/>
                <a:ea typeface="ＭＳ Ｐゴシック" charset="0"/>
              </a:rPr>
              <a:t>How to redesign entire hierarchy (and cores) to overcome PCM </a:t>
            </a:r>
            <a:r>
              <a:rPr lang="en-US" dirty="0" smtClean="0">
                <a:latin typeface="Tahoma" charset="0"/>
                <a:ea typeface="ＭＳ Ｐゴシック" charset="0"/>
              </a:rPr>
              <a:t>shortcomings</a:t>
            </a:r>
            <a:endParaRPr lang="en-US" dirty="0">
              <a:latin typeface="Tahoma" charset="0"/>
              <a:ea typeface="ＭＳ Ｐゴシック" charset="0"/>
            </a:endParaRPr>
          </a:p>
        </p:txBody>
      </p:sp>
      <p:sp>
        <p:nvSpPr>
          <p:cNvPr id="542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E9D8C9EB-AE2A-C24C-B938-98D1CB46FF5A}" type="slidenum">
              <a:rPr lang="en-US" sz="1600">
                <a:solidFill>
                  <a:srgbClr val="000000"/>
                </a:solidFill>
                <a:latin typeface="Garamond" charset="0"/>
              </a:rPr>
              <a:pPr eaLnBrk="1" hangingPunct="1"/>
              <a:t>91</a:t>
            </a:fld>
            <a:endParaRPr lang="en-US" sz="1600">
              <a:solidFill>
                <a:srgbClr val="000000"/>
              </a:solidFill>
              <a:latin typeface="Garamond" charset="0"/>
            </a:endParaRPr>
          </a:p>
        </p:txBody>
      </p:sp>
      <p:pic>
        <p:nvPicPr>
          <p:cNvPr id="54277"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471" y="1484784"/>
            <a:ext cx="8642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5"/>
          <p:cNvSpPr>
            <a:spLocks noChangeArrowheads="1"/>
          </p:cNvSpPr>
          <p:nvPr/>
        </p:nvSpPr>
        <p:spPr bwMode="auto">
          <a:xfrm>
            <a:off x="6096000" y="2743200"/>
            <a:ext cx="2895600" cy="1143000"/>
          </a:xfrm>
          <a:prstGeom prst="rect">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Tahoma"/>
            </a:endParaRPr>
          </a:p>
        </p:txBody>
      </p:sp>
    </p:spTree>
    <p:extLst>
      <p:ext uri="{BB962C8B-B14F-4D97-AF65-F5344CB8AC3E}">
        <p14:creationId xmlns:p14="http://schemas.microsoft.com/office/powerpoint/2010/main" val="2052973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28600" y="152400"/>
            <a:ext cx="8915400" cy="1066800"/>
          </a:xfrm>
        </p:spPr>
        <p:txBody>
          <a:bodyPr/>
          <a:lstStyle/>
          <a:p>
            <a:r>
              <a:rPr lang="en-US" dirty="0" smtClean="0">
                <a:latin typeface="Garamond" charset="0"/>
                <a:ea typeface="ＭＳ Ｐゴシック" charset="0"/>
                <a:cs typeface="ＭＳ Ｐゴシック" charset="0"/>
              </a:rPr>
              <a:t>An Initial Study: Replace DRAM with PCM</a:t>
            </a:r>
            <a:endParaRPr lang="en-US" dirty="0">
              <a:latin typeface="Garamond" charset="0"/>
              <a:ea typeface="ＭＳ Ｐゴシック" charset="0"/>
              <a:cs typeface="ＭＳ Ｐゴシック" charset="0"/>
            </a:endParaRPr>
          </a:p>
        </p:txBody>
      </p:sp>
      <p:sp>
        <p:nvSpPr>
          <p:cNvPr id="45059" name="Content Placeholder 2"/>
          <p:cNvSpPr>
            <a:spLocks noGrp="1"/>
          </p:cNvSpPr>
          <p:nvPr>
            <p:ph idx="1"/>
          </p:nvPr>
        </p:nvSpPr>
        <p:spPr>
          <a:xfrm>
            <a:off x="228600" y="996950"/>
            <a:ext cx="8807896" cy="5194300"/>
          </a:xfrm>
        </p:spPr>
        <p:txBody>
          <a:bodyPr/>
          <a:lstStyle/>
          <a:p>
            <a:r>
              <a:rPr lang="en-US" dirty="0" smtClean="0">
                <a:latin typeface="Tahoma" charset="0"/>
                <a:ea typeface="ＭＳ Ｐゴシック" charset="0"/>
                <a:cs typeface="ＭＳ Ｐゴシック" charset="0"/>
              </a:rPr>
              <a:t>Lee, </a:t>
            </a:r>
            <a:r>
              <a:rPr lang="en-US" dirty="0" err="1" smtClean="0">
                <a:latin typeface="Tahoma" charset="0"/>
                <a:ea typeface="ＭＳ Ｐゴシック" charset="0"/>
                <a:cs typeface="ＭＳ Ｐゴシック" charset="0"/>
              </a:rPr>
              <a:t>Ipek</a:t>
            </a:r>
            <a:r>
              <a:rPr lang="en-US" dirty="0" smtClean="0">
                <a:latin typeface="Tahoma" charset="0"/>
                <a:ea typeface="ＭＳ Ｐゴシック" charset="0"/>
                <a:cs typeface="ＭＳ Ｐゴシック" charset="0"/>
              </a:rPr>
              <a:t>, Mutlu, Burger, </a:t>
            </a:r>
            <a:r>
              <a:rPr lang="ja-JP" altLang="en-US" dirty="0" smtClean="0">
                <a:latin typeface="Tahoma" charset="0"/>
                <a:ea typeface="ＭＳ Ｐゴシック" charset="0"/>
                <a:cs typeface="ＭＳ Ｐゴシック" charset="0"/>
              </a:rPr>
              <a:t>“</a:t>
            </a:r>
            <a:r>
              <a:rPr lang="en-US" dirty="0" smtClean="0">
                <a:solidFill>
                  <a:srgbClr val="0000FF"/>
                </a:solidFill>
                <a:latin typeface="Tahoma" charset="0"/>
                <a:ea typeface="ＭＳ Ｐゴシック" charset="0"/>
                <a:cs typeface="ＭＳ Ｐゴシック" charset="0"/>
              </a:rPr>
              <a:t>Architecting Phase Change Memory as a Scalable DRAM Alternative</a:t>
            </a:r>
            <a:r>
              <a:rPr lang="en-US" dirty="0" smtClean="0">
                <a:latin typeface="Tahoma" charset="0"/>
                <a:ea typeface="ＭＳ Ｐゴシック" charset="0"/>
                <a:cs typeface="ＭＳ Ｐゴシック" charset="0"/>
              </a:rPr>
              <a:t>,</a:t>
            </a:r>
            <a:r>
              <a:rPr lang="ja-JP" altLang="en-US" dirty="0" smtClean="0">
                <a:latin typeface="Tahoma" charset="0"/>
                <a:ea typeface="ＭＳ Ｐゴシック" charset="0"/>
                <a:cs typeface="ＭＳ Ｐゴシック" charset="0"/>
              </a:rPr>
              <a:t>”</a:t>
            </a:r>
            <a:r>
              <a:rPr lang="en-US" dirty="0" smtClean="0">
                <a:latin typeface="Tahoma" charset="0"/>
                <a:ea typeface="ＭＳ Ｐゴシック" charset="0"/>
                <a:cs typeface="ＭＳ Ｐゴシック" charset="0"/>
              </a:rPr>
              <a:t> ISCA 2009.</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cs typeface="ＭＳ Ｐゴシック" charset="0"/>
              </a:rPr>
              <a:t>Surveyed prototypes from 2003-</a:t>
            </a:r>
            <a:r>
              <a:rPr lang="en-US" dirty="0" smtClean="0">
                <a:latin typeface="Tahoma" charset="0"/>
                <a:ea typeface="ＭＳ Ｐゴシック" charset="0"/>
                <a:cs typeface="ＭＳ Ｐゴシック" charset="0"/>
              </a:rPr>
              <a:t>2008 (e.g. </a:t>
            </a:r>
            <a:r>
              <a:rPr lang="en-US" dirty="0">
                <a:latin typeface="Tahoma" charset="0"/>
                <a:ea typeface="ＭＳ Ｐゴシック" charset="0"/>
                <a:cs typeface="ＭＳ Ｐゴシック" charset="0"/>
              </a:rPr>
              <a:t>IEDM, VLSI, ISSCC)</a:t>
            </a:r>
          </a:p>
          <a:p>
            <a:pPr lvl="1"/>
            <a:r>
              <a:rPr lang="en-US" dirty="0">
                <a:latin typeface="Tahoma" charset="0"/>
                <a:ea typeface="ＭＳ Ｐゴシック" charset="0"/>
                <a:cs typeface="ＭＳ Ｐゴシック" charset="0"/>
              </a:rPr>
              <a:t>Derived </a:t>
            </a:r>
            <a:r>
              <a:rPr lang="en-US" dirty="0" smtClean="0">
                <a:latin typeface="Tahoma" charset="0"/>
                <a:ea typeface="ＭＳ Ｐゴシック" charset="0"/>
                <a:cs typeface="ＭＳ Ｐゴシック" charset="0"/>
              </a:rPr>
              <a:t>“average” PCM </a:t>
            </a:r>
            <a:r>
              <a:rPr lang="en-US" dirty="0">
                <a:latin typeface="Tahoma" charset="0"/>
                <a:ea typeface="ＭＳ Ｐゴシック" charset="0"/>
                <a:cs typeface="ＭＳ Ｐゴシック" charset="0"/>
              </a:rPr>
              <a:t>parameters for F=</a:t>
            </a:r>
            <a:r>
              <a:rPr lang="en-US" dirty="0" smtClean="0">
                <a:latin typeface="Tahoma" charset="0"/>
                <a:ea typeface="ＭＳ Ｐゴシック" charset="0"/>
                <a:cs typeface="ＭＳ Ｐゴシック" charset="0"/>
              </a:rPr>
              <a:t>90nm</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450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082A579-E316-044F-805A-ED8A38B34982}" type="slidenum">
              <a:rPr lang="en-US" sz="1600">
                <a:solidFill>
                  <a:srgbClr val="000000"/>
                </a:solidFill>
                <a:latin typeface="Garamond" charset="0"/>
              </a:rPr>
              <a:pPr eaLnBrk="1" hangingPunct="1"/>
              <a:t>92</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84984"/>
            <a:ext cx="84010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1560" y="5301208"/>
            <a:ext cx="216024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4876800" y="4199384"/>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4876800" y="5775772"/>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414344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28600" y="152400"/>
            <a:ext cx="8915400" cy="1066800"/>
          </a:xfrm>
        </p:spPr>
        <p:txBody>
          <a:bodyPr/>
          <a:lstStyle/>
          <a:p>
            <a:r>
              <a:rPr lang="en-US" sz="3500">
                <a:solidFill>
                  <a:srgbClr val="006633"/>
                </a:solidFill>
                <a:latin typeface="Garamond" charset="0"/>
                <a:ea typeface="ＭＳ Ｐゴシック" charset="0"/>
                <a:cs typeface="ＭＳ Ｐゴシック" charset="0"/>
              </a:rPr>
              <a:t>Results: Naïve Replacement of DRAM with PCM</a:t>
            </a:r>
            <a:endParaRPr lang="en-US">
              <a:latin typeface="Garamond" charset="0"/>
              <a:ea typeface="ＭＳ Ｐゴシック" charset="0"/>
              <a:cs typeface="ＭＳ Ｐゴシック" charset="0"/>
            </a:endParaRPr>
          </a:p>
        </p:txBody>
      </p:sp>
      <p:sp>
        <p:nvSpPr>
          <p:cNvPr id="55299" name="Content Placeholder 2"/>
          <p:cNvSpPr>
            <a:spLocks noGrp="1"/>
          </p:cNvSpPr>
          <p:nvPr>
            <p:ph idx="1"/>
          </p:nvPr>
        </p:nvSpPr>
        <p:spPr>
          <a:xfrm>
            <a:off x="228600" y="996950"/>
            <a:ext cx="8915400" cy="5194300"/>
          </a:xfrm>
        </p:spPr>
        <p:txBody>
          <a:bodyPr/>
          <a:lstStyle/>
          <a:p>
            <a:r>
              <a:rPr lang="en-US" sz="2200" dirty="0">
                <a:latin typeface="Tahoma" charset="0"/>
                <a:ea typeface="ＭＳ Ｐゴシック" charset="0"/>
                <a:cs typeface="ＭＳ Ｐゴシック" charset="0"/>
              </a:rPr>
              <a:t>Replace DRAM with PCM in a 4-core, 4MB L2 system</a:t>
            </a:r>
          </a:p>
          <a:p>
            <a:r>
              <a:rPr lang="en-US" sz="2200" dirty="0">
                <a:latin typeface="Tahoma" charset="0"/>
                <a:ea typeface="ＭＳ Ｐゴシック" charset="0"/>
                <a:cs typeface="ＭＳ Ｐゴシック" charset="0"/>
              </a:rPr>
              <a:t>PCM organized the same as DRAM: row buffers, banks, peripherals</a:t>
            </a:r>
          </a:p>
          <a:p>
            <a:r>
              <a:rPr lang="en-US" sz="2200" dirty="0">
                <a:solidFill>
                  <a:srgbClr val="FF0000"/>
                </a:solidFill>
                <a:latin typeface="Tahoma" charset="0"/>
                <a:ea typeface="ＭＳ Ｐゴシック" charset="0"/>
                <a:cs typeface="ＭＳ Ｐゴシック" charset="0"/>
              </a:rPr>
              <a:t>1.6x delay, 2.2x energy, 500-hour average lifetime</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r>
              <a:rPr lang="en-US" sz="2200" dirty="0">
                <a:latin typeface="Tahoma" charset="0"/>
                <a:ea typeface="ＭＳ Ｐゴシック" charset="0"/>
                <a:cs typeface="ＭＳ Ｐゴシック" charset="0"/>
              </a:rPr>
              <a:t>Lee, </a:t>
            </a:r>
            <a:r>
              <a:rPr lang="en-US" sz="2200" dirty="0" err="1">
                <a:latin typeface="Tahoma" charset="0"/>
                <a:ea typeface="ＭＳ Ｐゴシック" charset="0"/>
                <a:cs typeface="ＭＳ Ｐゴシック" charset="0"/>
              </a:rPr>
              <a:t>Ipek</a:t>
            </a:r>
            <a:r>
              <a:rPr lang="en-US" sz="2200" dirty="0">
                <a:latin typeface="Tahoma" charset="0"/>
                <a:ea typeface="ＭＳ Ｐゴシック" charset="0"/>
                <a:cs typeface="ＭＳ Ｐゴシック" charset="0"/>
              </a:rPr>
              <a:t>, Mutlu, Burger, </a:t>
            </a:r>
            <a:r>
              <a:rPr lang="ja-JP" altLang="en-US" sz="2200" dirty="0">
                <a:latin typeface="Tahoma" charset="0"/>
                <a:ea typeface="ＭＳ Ｐゴシック" charset="0"/>
                <a:cs typeface="ＭＳ Ｐゴシック" charset="0"/>
              </a:rPr>
              <a:t>“</a:t>
            </a:r>
            <a:r>
              <a:rPr lang="en-US" sz="2200" dirty="0">
                <a:solidFill>
                  <a:srgbClr val="0000FF"/>
                </a:solidFill>
                <a:latin typeface="Tahoma" charset="0"/>
                <a:ea typeface="ＭＳ Ｐゴシック" charset="0"/>
                <a:cs typeface="ＭＳ Ｐゴシック" charset="0"/>
              </a:rPr>
              <a:t>Architecting Phase Change Memory as a Scalable DRAM Alternative</a:t>
            </a:r>
            <a:r>
              <a:rPr lang="en-US" sz="2200" dirty="0">
                <a:latin typeface="Tahoma" charset="0"/>
                <a:ea typeface="ＭＳ Ｐゴシック" charset="0"/>
                <a:cs typeface="ＭＳ Ｐゴシック" charset="0"/>
              </a:rPr>
              <a:t>,</a:t>
            </a:r>
            <a:r>
              <a:rPr lang="ja-JP" altLang="en-US" sz="2200" dirty="0">
                <a:latin typeface="Tahoma" charset="0"/>
                <a:ea typeface="ＭＳ Ｐゴシック" charset="0"/>
                <a:cs typeface="ＭＳ Ｐゴシック" charset="0"/>
              </a:rPr>
              <a:t>”</a:t>
            </a:r>
            <a:r>
              <a:rPr lang="en-US" sz="2200" dirty="0">
                <a:latin typeface="Tahoma" charset="0"/>
                <a:ea typeface="ＭＳ Ｐゴシック" charset="0"/>
                <a:cs typeface="ＭＳ Ｐゴシック" charset="0"/>
              </a:rPr>
              <a:t> ISCA 2009.</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553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905DDA85-8629-3848-BCAD-65B9EC188183}" type="slidenum">
              <a:rPr lang="en-US" sz="1600">
                <a:solidFill>
                  <a:srgbClr val="000000"/>
                </a:solidFill>
                <a:latin typeface="Garamond" charset="0"/>
              </a:rPr>
              <a:pPr eaLnBrk="1" hangingPunct="1"/>
              <a:t>93</a:t>
            </a:fld>
            <a:endParaRPr lang="en-US" sz="1600">
              <a:solidFill>
                <a:srgbClr val="000000"/>
              </a:solidFill>
              <a:latin typeface="Garamond" charset="0"/>
            </a:endParaRPr>
          </a:p>
        </p:txBody>
      </p:sp>
      <p:pic>
        <p:nvPicPr>
          <p:cNvPr id="553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2362200"/>
            <a:ext cx="828040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3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Results: Architected PCM as Main Memory </a:t>
            </a:r>
          </a:p>
        </p:txBody>
      </p:sp>
      <p:sp>
        <p:nvSpPr>
          <p:cNvPr id="3" name="Content Placeholder 2"/>
          <p:cNvSpPr>
            <a:spLocks noGrp="1"/>
          </p:cNvSpPr>
          <p:nvPr>
            <p:ph idx="1"/>
          </p:nvPr>
        </p:nvSpPr>
        <p:spPr>
          <a:xfrm>
            <a:off x="228600" y="996950"/>
            <a:ext cx="8915400" cy="5194300"/>
          </a:xfrm>
        </p:spPr>
        <p:txBody>
          <a:bodyPr/>
          <a:lstStyle/>
          <a:p>
            <a:r>
              <a:rPr lang="en-US" sz="2200" dirty="0">
                <a:solidFill>
                  <a:srgbClr val="FF0000"/>
                </a:solidFill>
                <a:latin typeface="Tahoma" charset="0"/>
                <a:ea typeface="ＭＳ Ｐゴシック" charset="0"/>
                <a:cs typeface="ＭＳ Ｐゴシック" charset="0"/>
              </a:rPr>
              <a:t>1.2x delay, 1.0x energy, 5.6-year average lifetime</a:t>
            </a:r>
          </a:p>
          <a:p>
            <a:r>
              <a:rPr lang="en-US" sz="2200" dirty="0">
                <a:latin typeface="Tahoma" charset="0"/>
                <a:ea typeface="ＭＳ Ｐゴシック" charset="0"/>
                <a:cs typeface="ＭＳ Ｐゴシック" charset="0"/>
              </a:rPr>
              <a:t>Scaling improves energy, endurance, density</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sz="2100" dirty="0">
                <a:latin typeface="Tahoma" charset="0"/>
                <a:ea typeface="ＭＳ Ｐゴシック" charset="0"/>
                <a:cs typeface="ＭＳ Ｐゴシック" charset="0"/>
              </a:rPr>
              <a:t>Caveat 1: Worst-case lifetime is much shorter (no guarantees)</a:t>
            </a:r>
          </a:p>
          <a:p>
            <a:r>
              <a:rPr lang="en-US" sz="2100" dirty="0">
                <a:latin typeface="Tahoma" charset="0"/>
                <a:ea typeface="ＭＳ Ｐゴシック" charset="0"/>
                <a:cs typeface="ＭＳ Ｐゴシック" charset="0"/>
              </a:rPr>
              <a:t>Caveat 2: Intensive applications see large performance and energy </a:t>
            </a:r>
            <a:r>
              <a:rPr lang="en-US" sz="2100" dirty="0" smtClean="0">
                <a:latin typeface="Tahoma" charset="0"/>
                <a:ea typeface="ＭＳ Ｐゴシック" charset="0"/>
                <a:cs typeface="ＭＳ Ｐゴシック" charset="0"/>
              </a:rPr>
              <a:t>hits</a:t>
            </a:r>
          </a:p>
          <a:p>
            <a:r>
              <a:rPr lang="en-US" sz="2100" dirty="0" smtClean="0">
                <a:latin typeface="Tahoma" charset="0"/>
                <a:ea typeface="ＭＳ Ｐゴシック" charset="0"/>
                <a:cs typeface="ＭＳ Ｐゴシック" charset="0"/>
              </a:rPr>
              <a:t>Caveat 3: Optimistic PCM parameters?</a:t>
            </a:r>
            <a:endParaRPr lang="en-US" sz="2100" dirty="0">
              <a:latin typeface="Tahoma" charset="0"/>
              <a:ea typeface="ＭＳ Ｐゴシック" charset="0"/>
              <a:cs typeface="ＭＳ Ｐゴシック" charset="0"/>
            </a:endParaRPr>
          </a:p>
        </p:txBody>
      </p:sp>
      <p:sp>
        <p:nvSpPr>
          <p:cNvPr id="5734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CCB8ED4-A500-C744-ACEF-D399903418A2}" type="slidenum">
              <a:rPr lang="en-US" sz="1600">
                <a:solidFill>
                  <a:srgbClr val="000000"/>
                </a:solidFill>
                <a:latin typeface="Garamond" charset="0"/>
              </a:rPr>
              <a:pPr eaLnBrk="1" hangingPunct="1"/>
              <a:t>94</a:t>
            </a:fld>
            <a:endParaRPr lang="en-US" sz="1600">
              <a:solidFill>
                <a:srgbClr val="000000"/>
              </a:solidFill>
              <a:latin typeface="Garamond" charset="0"/>
            </a:endParaRPr>
          </a:p>
        </p:txBody>
      </p:sp>
      <p:pic>
        <p:nvPicPr>
          <p:cNvPr id="573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49450"/>
            <a:ext cx="83375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8801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3: Hybrid Memory </a:t>
            </a:r>
            <a:r>
              <a:rPr lang="en-US"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smtClean="0"/>
              <a:t>Yoon+, </a:t>
            </a:r>
            <a:r>
              <a:rPr lang="en-US" sz="1600" dirty="0"/>
              <a:t>“</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ahoma"/>
              </a:rPr>
              <a:t>CPU</a:t>
            </a:r>
            <a:endParaRPr lang="en-US" sz="2400" dirty="0">
              <a:solidFill>
                <a:srgbClr val="FFFFFF"/>
              </a:solidFill>
              <a:latin typeface="Tahoma"/>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latin typeface="Tahoma"/>
              </a:rPr>
              <a:t>DRAMCtrl</a:t>
            </a:r>
            <a:endParaRPr lang="en-US" dirty="0">
              <a:solidFill>
                <a:srgbClr val="000000"/>
              </a:solidFill>
              <a:latin typeface="Tahoma"/>
            </a:endParaRP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6633">
                    <a:lumMod val="75000"/>
                  </a:srgbClr>
                </a:solidFill>
                <a:latin typeface="Tahoma"/>
              </a:rPr>
              <a:t>Fast, </a:t>
            </a:r>
            <a:r>
              <a:rPr lang="en-US" b="1" dirty="0" smtClean="0">
                <a:solidFill>
                  <a:srgbClr val="006633">
                    <a:lumMod val="75000"/>
                  </a:srgbClr>
                </a:solidFill>
                <a:latin typeface="Tahoma"/>
              </a:rPr>
              <a:t>durable</a:t>
            </a:r>
          </a:p>
          <a:p>
            <a:pPr algn="ctr"/>
            <a:r>
              <a:rPr lang="en-US" dirty="0" smtClean="0">
                <a:solidFill>
                  <a:srgbClr val="8C0000"/>
                </a:solidFill>
                <a:latin typeface="Tahoma"/>
              </a:rPr>
              <a:t>Small, </a:t>
            </a:r>
          </a:p>
          <a:p>
            <a:pPr algn="ctr"/>
            <a:r>
              <a:rPr lang="en-US" dirty="0" smtClean="0">
                <a:solidFill>
                  <a:srgbClr val="8C0000"/>
                </a:solidFill>
                <a:latin typeface="Tahoma"/>
              </a:rPr>
              <a:t>leaky, volatile, </a:t>
            </a:r>
          </a:p>
          <a:p>
            <a:pPr algn="ctr"/>
            <a:r>
              <a:rPr lang="en-US" dirty="0" smtClean="0">
                <a:solidFill>
                  <a:srgbClr val="8C0000"/>
                </a:solidFill>
                <a:latin typeface="Tahoma"/>
              </a:rPr>
              <a:t>high-cost</a:t>
            </a:r>
            <a:endParaRPr lang="en-US" dirty="0">
              <a:solidFill>
                <a:srgbClr val="8C0000"/>
              </a:solidFill>
              <a:latin typeface="Tahoma"/>
            </a:endParaRP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4D26"/>
                </a:solidFill>
                <a:latin typeface="Tahoma"/>
              </a:rPr>
              <a:t>Large, non-volatile, </a:t>
            </a:r>
            <a:r>
              <a:rPr lang="en-US" dirty="0">
                <a:solidFill>
                  <a:srgbClr val="004D26"/>
                </a:solidFill>
                <a:latin typeface="Tahoma"/>
              </a:rPr>
              <a:t>low</a:t>
            </a:r>
            <a:r>
              <a:rPr lang="en-US" dirty="0" smtClean="0">
                <a:solidFill>
                  <a:srgbClr val="004D26"/>
                </a:solidFill>
                <a:latin typeface="Tahoma"/>
              </a:rPr>
              <a:t>-cost</a:t>
            </a:r>
          </a:p>
          <a:p>
            <a:pPr algn="ctr"/>
            <a:r>
              <a:rPr lang="en-US" dirty="0" smtClean="0">
                <a:solidFill>
                  <a:srgbClr val="8C0000"/>
                </a:solidFill>
                <a:latin typeface="Tahoma"/>
              </a:rPr>
              <a:t>Slow, </a:t>
            </a:r>
            <a:r>
              <a:rPr lang="en-US" b="1" dirty="0" smtClean="0">
                <a:solidFill>
                  <a:srgbClr val="8C0000"/>
                </a:solidFill>
                <a:latin typeface="Tahoma"/>
              </a:rPr>
              <a:t>wears out, </a:t>
            </a:r>
            <a:r>
              <a:rPr lang="en-US" dirty="0" smtClean="0">
                <a:solidFill>
                  <a:srgbClr val="8C0000"/>
                </a:solidFill>
                <a:latin typeface="Tahoma"/>
              </a:rPr>
              <a:t>high active energy</a:t>
            </a:r>
            <a:endParaRPr lang="en-US" dirty="0">
              <a:solidFill>
                <a:srgbClr val="8C0000"/>
              </a:solidFill>
              <a:latin typeface="Tahoma"/>
            </a:endParaRP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303030"/>
                </a:solidFill>
                <a:latin typeface="Tahoma"/>
              </a:rPr>
              <a:t>PCM Ctrl</a:t>
            </a:r>
            <a:endParaRPr lang="en-US" dirty="0">
              <a:solidFill>
                <a:srgbClr val="303030"/>
              </a:solidFill>
              <a:latin typeface="Tahoma"/>
            </a:endParaRP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smtClean="0">
                <a:solidFill>
                  <a:srgbClr val="303030"/>
                </a:solidFill>
                <a:latin typeface="Tahoma"/>
              </a:rPr>
              <a:t>DRAM</a:t>
            </a:r>
            <a:endParaRPr lang="en-US" dirty="0">
              <a:solidFill>
                <a:srgbClr val="303030"/>
              </a:solidFill>
              <a:latin typeface="Tahoma"/>
            </a:endParaRP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smtClean="0">
                <a:solidFill>
                  <a:srgbClr val="303030"/>
                </a:solidFill>
                <a:latin typeface="Tahoma"/>
              </a:rPr>
              <a:t>Phase Change Memory (or Tech. X)</a:t>
            </a:r>
            <a:endParaRPr lang="en-US" dirty="0">
              <a:solidFill>
                <a:srgbClr val="303030"/>
              </a:solidFill>
              <a:latin typeface="Tahoma"/>
            </a:endParaRP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smtClean="0">
                <a:solidFill>
                  <a:srgbClr val="000000"/>
                </a:solidFill>
                <a:latin typeface="Tahoma"/>
              </a:rPr>
              <a:t>Hardware/software manage data allocation and movement </a:t>
            </a:r>
            <a:endParaRPr lang="en-US" sz="2400" dirty="0">
              <a:solidFill>
                <a:srgbClr val="000000"/>
              </a:solidFill>
              <a:latin typeface="Tahoma"/>
            </a:endParaRPr>
          </a:p>
          <a:p>
            <a:pPr algn="ctr"/>
            <a:r>
              <a:rPr lang="en-US" sz="2400" dirty="0">
                <a:solidFill>
                  <a:srgbClr val="008000"/>
                </a:solidFill>
                <a:latin typeface="Tahoma"/>
              </a:rPr>
              <a:t>t</a:t>
            </a:r>
            <a:r>
              <a:rPr lang="en-US" sz="2400" dirty="0" smtClean="0">
                <a:solidFill>
                  <a:srgbClr val="008000"/>
                </a:solidFill>
                <a:latin typeface="Tahoma"/>
              </a:rPr>
              <a:t>o achieve the best of multiple technologies</a:t>
            </a:r>
          </a:p>
        </p:txBody>
      </p:sp>
    </p:spTree>
    <p:extLst>
      <p:ext uri="{BB962C8B-B14F-4D97-AF65-F5344CB8AC3E}">
        <p14:creationId xmlns:p14="http://schemas.microsoft.com/office/powerpoint/2010/main" val="39190324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3397909376"/>
              </p:ext>
            </p:extLst>
          </p:nvPr>
        </p:nvGraphicFramePr>
        <p:xfrm>
          <a:off x="902082" y="1417638"/>
          <a:ext cx="7065701" cy="493871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0" y="1880315"/>
            <a:ext cx="9144000" cy="446866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fontAlgn="base">
              <a:spcBef>
                <a:spcPct val="0"/>
              </a:spcBef>
              <a:spcAft>
                <a:spcPct val="0"/>
              </a:spcAft>
            </a:pPr>
            <a:endParaRPr lang="en-US">
              <a:solidFill>
                <a:prstClr val="black"/>
              </a:solidFill>
              <a:latin typeface="Calibri"/>
            </a:endParaRPr>
          </a:p>
        </p:txBody>
      </p:sp>
      <p:graphicFrame>
        <p:nvGraphicFramePr>
          <p:cNvPr id="13" name="Chart 12"/>
          <p:cNvGraphicFramePr>
            <a:graphicFrameLocks/>
          </p:cNvGraphicFramePr>
          <p:nvPr>
            <p:extLst>
              <p:ext uri="{D42A27DB-BD31-4B8C-83A1-F6EECF244321}">
                <p14:modId xmlns:p14="http://schemas.microsoft.com/office/powerpoint/2010/main" val="3364538508"/>
              </p:ext>
            </p:extLst>
          </p:nvPr>
        </p:nvGraphicFramePr>
        <p:xfrm>
          <a:off x="902083" y="1999737"/>
          <a:ext cx="3138021" cy="4349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4105744515"/>
              </p:ext>
            </p:extLst>
          </p:nvPr>
        </p:nvGraphicFramePr>
        <p:xfrm>
          <a:off x="4847052" y="1999738"/>
          <a:ext cx="3107242" cy="4356612"/>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457200" y="274638"/>
            <a:ext cx="8435280" cy="1143000"/>
          </a:xfrm>
        </p:spPr>
        <p:txBody>
          <a:bodyPr/>
          <a:lstStyle/>
          <a:p>
            <a:r>
              <a:rPr lang="en-US" dirty="0" smtClean="0"/>
              <a:t>Hybrid vs. All-PCM/DRAM </a:t>
            </a:r>
            <a:r>
              <a:rPr lang="en-US" sz="3000" dirty="0" smtClean="0"/>
              <a:t>[ICCD’12]</a:t>
            </a:r>
            <a:endParaRPr lang="en-US" sz="3000" dirty="0"/>
          </a:p>
        </p:txBody>
      </p:sp>
      <p:cxnSp>
        <p:nvCxnSpPr>
          <p:cNvPr id="15" name="Straight Arrow Connector 14"/>
          <p:cNvCxnSpPr/>
          <p:nvPr/>
        </p:nvCxnSpPr>
        <p:spPr>
          <a:xfrm flipV="1">
            <a:off x="2466641" y="3562350"/>
            <a:ext cx="0" cy="604839"/>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a:off x="2906923" y="2512219"/>
            <a:ext cx="0" cy="1050131"/>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1307244" y="4745954"/>
            <a:ext cx="6632544" cy="830997"/>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2400" b="1" dirty="0" smtClean="0">
                <a:solidFill>
                  <a:srgbClr val="0000FF"/>
                </a:solidFill>
                <a:latin typeface="Calibri"/>
              </a:rPr>
              <a:t>31% better performance than all PCM, </a:t>
            </a:r>
          </a:p>
          <a:p>
            <a:pPr algn="ctr" defTabSz="457200" fontAlgn="base">
              <a:spcBef>
                <a:spcPct val="0"/>
              </a:spcBef>
              <a:spcAft>
                <a:spcPct val="0"/>
              </a:spcAft>
            </a:pPr>
            <a:r>
              <a:rPr lang="en-US" sz="2400" b="1" dirty="0" smtClean="0">
                <a:solidFill>
                  <a:srgbClr val="0000FF"/>
                </a:solidFill>
                <a:latin typeface="Calibri"/>
              </a:rPr>
              <a:t>within 29% of all DRAM performance</a:t>
            </a:r>
            <a:endParaRPr lang="en-US" sz="2400" b="1" dirty="0">
              <a:solidFill>
                <a:srgbClr val="0000FF"/>
              </a:solidFill>
              <a:latin typeface="Calibri"/>
            </a:endParaRPr>
          </a:p>
        </p:txBody>
      </p:sp>
      <p:sp>
        <p:nvSpPr>
          <p:cNvPr id="11" name="TextBox 10"/>
          <p:cNvSpPr txBox="1"/>
          <p:nvPr/>
        </p:nvSpPr>
        <p:spPr>
          <a:xfrm>
            <a:off x="1868805" y="3680103"/>
            <a:ext cx="597836" cy="369332"/>
          </a:xfrm>
          <a:prstGeom prst="rect">
            <a:avLst/>
          </a:prstGeom>
          <a:noFill/>
        </p:spPr>
        <p:txBody>
          <a:bodyPr wrap="square" rtlCol="0">
            <a:spAutoFit/>
          </a:bodyPr>
          <a:lstStyle/>
          <a:p>
            <a:pPr algn="r" defTabSz="457200" fontAlgn="base">
              <a:spcBef>
                <a:spcPct val="0"/>
              </a:spcBef>
              <a:spcAft>
                <a:spcPct val="0"/>
              </a:spcAft>
            </a:pPr>
            <a:r>
              <a:rPr lang="en-US" dirty="0" smtClean="0">
                <a:solidFill>
                  <a:srgbClr val="0000FF"/>
                </a:solidFill>
                <a:latin typeface="Calibri" charset="0"/>
                <a:ea typeface="ＭＳ Ｐゴシック" charset="0"/>
                <a:cs typeface="ＭＳ Ｐゴシック" charset="0"/>
              </a:rPr>
              <a:t>31%</a:t>
            </a:r>
            <a:endParaRPr lang="en-US" dirty="0">
              <a:solidFill>
                <a:srgbClr val="0000FF"/>
              </a:solidFill>
              <a:latin typeface="Calibri" charset="0"/>
              <a:ea typeface="ＭＳ Ｐゴシック" charset="0"/>
              <a:cs typeface="ＭＳ Ｐゴシック" charset="0"/>
            </a:endParaRPr>
          </a:p>
        </p:txBody>
      </p:sp>
      <p:sp>
        <p:nvSpPr>
          <p:cNvPr id="12" name="TextBox 11"/>
          <p:cNvSpPr txBox="1"/>
          <p:nvPr/>
        </p:nvSpPr>
        <p:spPr>
          <a:xfrm>
            <a:off x="2309087" y="2852618"/>
            <a:ext cx="597836" cy="369332"/>
          </a:xfrm>
          <a:prstGeom prst="rect">
            <a:avLst/>
          </a:prstGeom>
          <a:noFill/>
        </p:spPr>
        <p:txBody>
          <a:bodyPr wrap="square" rtlCol="0">
            <a:spAutoFit/>
          </a:bodyPr>
          <a:lstStyle/>
          <a:p>
            <a:pPr algn="r" defTabSz="457200" fontAlgn="base">
              <a:spcBef>
                <a:spcPct val="0"/>
              </a:spcBef>
              <a:spcAft>
                <a:spcPct val="0"/>
              </a:spcAft>
            </a:pPr>
            <a:r>
              <a:rPr lang="en-US" dirty="0" smtClean="0">
                <a:solidFill>
                  <a:srgbClr val="0000FF"/>
                </a:solidFill>
                <a:latin typeface="Calibri" charset="0"/>
                <a:ea typeface="ＭＳ Ｐゴシック" charset="0"/>
                <a:cs typeface="ＭＳ Ｐゴシック" charset="0"/>
              </a:rPr>
              <a:t>29%</a:t>
            </a:r>
            <a:endParaRPr lang="en-US" dirty="0">
              <a:solidFill>
                <a:srgbClr val="0000FF"/>
              </a:solidFill>
              <a:latin typeface="Calibri" charset="0"/>
              <a:ea typeface="ＭＳ Ｐゴシック" charset="0"/>
              <a:cs typeface="ＭＳ Ｐゴシック" charset="0"/>
            </a:endParaRPr>
          </a:p>
        </p:txBody>
      </p:sp>
      <p:sp>
        <p:nvSpPr>
          <p:cNvPr id="5" name="Rectangle 4"/>
          <p:cNvSpPr/>
          <p:nvPr/>
        </p:nvSpPr>
        <p:spPr>
          <a:xfrm>
            <a:off x="-36512" y="6474822"/>
            <a:ext cx="9060448" cy="338554"/>
          </a:xfrm>
          <a:prstGeom prst="rect">
            <a:avLst/>
          </a:prstGeom>
        </p:spPr>
        <p:txBody>
          <a:bodyPr wrap="square">
            <a:spAutoFit/>
          </a:bodyPr>
          <a:lstStyle/>
          <a:p>
            <a:r>
              <a:rPr lang="en-US" sz="1600" dirty="0" smtClean="0"/>
              <a:t>Yoon+, </a:t>
            </a:r>
            <a:r>
              <a:rPr lang="en-US" sz="1600" dirty="0"/>
              <a:t>“</a:t>
            </a:r>
            <a:r>
              <a:rPr lang="en-US" sz="1600" dirty="0">
                <a:solidFill>
                  <a:srgbClr val="0000FF"/>
                </a:solidFill>
              </a:rPr>
              <a:t>Row Buffer Locality-Aware Data Placement in Hybrid Memories</a:t>
            </a:r>
            <a:r>
              <a:rPr lang="en-US" sz="1600" dirty="0"/>
              <a:t>,” ICCD 2012 Best Paper Award.</a:t>
            </a:r>
          </a:p>
        </p:txBody>
      </p:sp>
    </p:spTree>
    <p:extLst>
      <p:ext uri="{BB962C8B-B14F-4D97-AF65-F5344CB8AC3E}">
        <p14:creationId xmlns:p14="http://schemas.microsoft.com/office/powerpoint/2010/main" val="2662596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STT-MRAM as Main Memory</a:t>
            </a:r>
            <a:endParaRPr lang="en-US" dirty="0"/>
          </a:p>
        </p:txBody>
      </p:sp>
      <p:sp>
        <p:nvSpPr>
          <p:cNvPr id="3" name="Content Placeholder 2"/>
          <p:cNvSpPr>
            <a:spLocks noGrp="1"/>
          </p:cNvSpPr>
          <p:nvPr>
            <p:ph idx="1"/>
          </p:nvPr>
        </p:nvSpPr>
        <p:spPr>
          <a:xfrm>
            <a:off x="107505" y="1066800"/>
            <a:ext cx="5904656" cy="5386536"/>
          </a:xfrm>
        </p:spPr>
        <p:txBody>
          <a:bodyPr>
            <a:normAutofit fontScale="92500"/>
          </a:bodyPr>
          <a:lstStyle/>
          <a:p>
            <a:r>
              <a:rPr lang="en-US" dirty="0" smtClean="0"/>
              <a:t>Magnetic Tunnel Junction (MTJ) device</a:t>
            </a:r>
          </a:p>
          <a:p>
            <a:pPr lvl="1"/>
            <a:r>
              <a:rPr lang="en-US" dirty="0" smtClean="0"/>
              <a:t>Reference layer: Fixed magnetic orientation</a:t>
            </a:r>
          </a:p>
          <a:p>
            <a:pPr lvl="1"/>
            <a:r>
              <a:rPr lang="en-US" dirty="0" smtClean="0"/>
              <a:t>Free layer: Parallel or anti-parallel</a:t>
            </a:r>
          </a:p>
          <a:p>
            <a:endParaRPr lang="en-US" sz="1700" dirty="0" smtClean="0"/>
          </a:p>
          <a:p>
            <a:r>
              <a:rPr lang="en-US" dirty="0" smtClean="0">
                <a:solidFill>
                  <a:srgbClr val="0000FF"/>
                </a:solidFill>
              </a:rPr>
              <a:t>Magnetic orientation of the free layer determines logical state of device</a:t>
            </a:r>
          </a:p>
          <a:p>
            <a:pPr lvl="1"/>
            <a:r>
              <a:rPr lang="en-US" dirty="0" smtClean="0"/>
              <a:t>High vs. low resistance</a:t>
            </a:r>
          </a:p>
          <a:p>
            <a:endParaRPr lang="en-US" sz="1700" dirty="0" smtClean="0"/>
          </a:p>
          <a:p>
            <a:r>
              <a:rPr lang="en-US" dirty="0" smtClean="0"/>
              <a:t>Write: Push large current through MTJ to change orientation of free layer</a:t>
            </a:r>
          </a:p>
          <a:p>
            <a:r>
              <a:rPr lang="en-US" dirty="0" smtClean="0"/>
              <a:t>Read: Sense current flow</a:t>
            </a:r>
          </a:p>
          <a:p>
            <a:endParaRPr lang="en-US" sz="1700" dirty="0" smtClean="0"/>
          </a:p>
          <a:p>
            <a:endParaRPr lang="en-US" sz="1700" dirty="0" smtClean="0"/>
          </a:p>
          <a:p>
            <a:r>
              <a:rPr lang="en-US" sz="1900" dirty="0" err="1" smtClean="0"/>
              <a:t>Kultursay</a:t>
            </a:r>
            <a:r>
              <a:rPr lang="en-US" sz="1900" dirty="0" smtClean="0"/>
              <a:t> et al., “</a:t>
            </a:r>
            <a:r>
              <a:rPr lang="en-US" sz="1900" dirty="0" smtClean="0">
                <a:solidFill>
                  <a:srgbClr val="0000FF"/>
                </a:solidFill>
              </a:rPr>
              <a:t>Evaluating STT-RAM as an Energy-Efficient Main Memory Alternative</a:t>
            </a:r>
            <a:r>
              <a:rPr lang="en-US" sz="1900" dirty="0" smtClean="0"/>
              <a:t>,” ISPASS 2013.</a:t>
            </a:r>
            <a:endParaRPr lang="en-US" sz="1900" dirty="0"/>
          </a:p>
        </p:txBody>
      </p:sp>
      <p:grpSp>
        <p:nvGrpSpPr>
          <p:cNvPr id="17" name="Group 16"/>
          <p:cNvGrpSpPr/>
          <p:nvPr/>
        </p:nvGrpSpPr>
        <p:grpSpPr>
          <a:xfrm>
            <a:off x="6519594" y="1264605"/>
            <a:ext cx="1841633" cy="2519065"/>
            <a:chOff x="7391400" y="3272135"/>
            <a:chExt cx="2679833" cy="3361730"/>
          </a:xfrm>
        </p:grpSpPr>
        <p:sp>
          <p:nvSpPr>
            <p:cNvPr id="4" name="Rectangle 3"/>
            <p:cNvSpPr/>
            <p:nvPr/>
          </p:nvSpPr>
          <p:spPr>
            <a:xfrm>
              <a:off x="7391400" y="3733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Reference Layer</a:t>
              </a:r>
              <a:endParaRPr lang="en-US" sz="1400">
                <a:solidFill>
                  <a:srgbClr val="FFFFFF"/>
                </a:solidFill>
                <a:latin typeface="Tahoma"/>
              </a:endParaRPr>
            </a:p>
          </p:txBody>
        </p:sp>
        <p:sp>
          <p:nvSpPr>
            <p:cNvPr id="5" name="Rectangle 4"/>
            <p:cNvSpPr/>
            <p:nvPr/>
          </p:nvSpPr>
          <p:spPr>
            <a:xfrm>
              <a:off x="7391400" y="4495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Free Layer</a:t>
              </a:r>
              <a:endParaRPr lang="en-US" sz="1400">
                <a:solidFill>
                  <a:srgbClr val="FFFFFF"/>
                </a:solidFill>
                <a:latin typeface="Tahoma"/>
              </a:endParaRPr>
            </a:p>
          </p:txBody>
        </p:sp>
        <p:sp>
          <p:nvSpPr>
            <p:cNvPr id="6" name="Rectangle 5"/>
            <p:cNvSpPr/>
            <p:nvPr/>
          </p:nvSpPr>
          <p:spPr>
            <a:xfrm>
              <a:off x="7391400" y="4114800"/>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smtClean="0">
                  <a:solidFill>
                    <a:srgbClr val="000000"/>
                  </a:solidFill>
                  <a:latin typeface="Tahoma"/>
                </a:rPr>
                <a:t>Barrier</a:t>
              </a:r>
              <a:endParaRPr lang="en-US" sz="1400">
                <a:solidFill>
                  <a:srgbClr val="000000"/>
                </a:solidFill>
                <a:latin typeface="Tahoma"/>
              </a:endParaRPr>
            </a:p>
          </p:txBody>
        </p:sp>
        <p:sp>
          <p:nvSpPr>
            <p:cNvPr id="7" name="Right Arrow 6"/>
            <p:cNvSpPr/>
            <p:nvPr/>
          </p:nvSpPr>
          <p:spPr>
            <a:xfrm>
              <a:off x="9369552" y="3771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8" name="Right Arrow 7"/>
            <p:cNvSpPr/>
            <p:nvPr/>
          </p:nvSpPr>
          <p:spPr>
            <a:xfrm>
              <a:off x="9372600" y="4533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9" name="Rectangle 8"/>
            <p:cNvSpPr/>
            <p:nvPr/>
          </p:nvSpPr>
          <p:spPr>
            <a:xfrm>
              <a:off x="7404233" y="5490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Reference Layer</a:t>
              </a:r>
              <a:endParaRPr lang="en-US" sz="1400">
                <a:solidFill>
                  <a:srgbClr val="FFFFFF"/>
                </a:solidFill>
                <a:latin typeface="Tahoma"/>
              </a:endParaRPr>
            </a:p>
          </p:txBody>
        </p:sp>
        <p:sp>
          <p:nvSpPr>
            <p:cNvPr id="10" name="Rectangle 9"/>
            <p:cNvSpPr/>
            <p:nvPr/>
          </p:nvSpPr>
          <p:spPr>
            <a:xfrm>
              <a:off x="7404233" y="6252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Free Layer</a:t>
              </a:r>
              <a:endParaRPr lang="en-US" sz="1400">
                <a:solidFill>
                  <a:srgbClr val="FFFFFF"/>
                </a:solidFill>
                <a:latin typeface="Tahoma"/>
              </a:endParaRPr>
            </a:p>
          </p:txBody>
        </p:sp>
        <p:sp>
          <p:nvSpPr>
            <p:cNvPr id="11" name="Rectangle 10"/>
            <p:cNvSpPr/>
            <p:nvPr/>
          </p:nvSpPr>
          <p:spPr>
            <a:xfrm>
              <a:off x="7404233" y="5871865"/>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smtClean="0">
                  <a:solidFill>
                    <a:srgbClr val="000000"/>
                  </a:solidFill>
                  <a:latin typeface="Tahoma"/>
                </a:rPr>
                <a:t>Barrier</a:t>
              </a:r>
              <a:endParaRPr lang="en-US" sz="1400">
                <a:solidFill>
                  <a:srgbClr val="000000"/>
                </a:solidFill>
                <a:latin typeface="Tahoma"/>
              </a:endParaRPr>
            </a:p>
          </p:txBody>
        </p:sp>
        <p:sp>
          <p:nvSpPr>
            <p:cNvPr id="12" name="Right Arrow 11"/>
            <p:cNvSpPr/>
            <p:nvPr/>
          </p:nvSpPr>
          <p:spPr>
            <a:xfrm>
              <a:off x="9372600" y="5528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13" name="Right Arrow 12"/>
            <p:cNvSpPr/>
            <p:nvPr/>
          </p:nvSpPr>
          <p:spPr>
            <a:xfrm rot="10800000">
              <a:off x="9372600" y="6290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14" name="TextBox 13"/>
            <p:cNvSpPr txBox="1"/>
            <p:nvPr/>
          </p:nvSpPr>
          <p:spPr>
            <a:xfrm>
              <a:off x="8077200" y="3272135"/>
              <a:ext cx="1185611" cy="410733"/>
            </a:xfrm>
            <a:prstGeom prst="rect">
              <a:avLst/>
            </a:prstGeom>
            <a:noFill/>
          </p:spPr>
          <p:txBody>
            <a:bodyPr wrap="none" rtlCol="0">
              <a:spAutoFit/>
            </a:bodyPr>
            <a:lstStyle/>
            <a:p>
              <a:r>
                <a:rPr lang="en-US" sz="1400" smtClean="0">
                  <a:solidFill>
                    <a:srgbClr val="000000"/>
                  </a:solidFill>
                  <a:latin typeface="Tahoma"/>
                </a:rPr>
                <a:t>Logical 0</a:t>
              </a:r>
              <a:endParaRPr lang="en-US" sz="1400">
                <a:solidFill>
                  <a:srgbClr val="000000"/>
                </a:solidFill>
                <a:latin typeface="Tahoma"/>
              </a:endParaRPr>
            </a:p>
          </p:txBody>
        </p:sp>
        <p:sp>
          <p:nvSpPr>
            <p:cNvPr id="15" name="TextBox 14"/>
            <p:cNvSpPr txBox="1"/>
            <p:nvPr/>
          </p:nvSpPr>
          <p:spPr>
            <a:xfrm>
              <a:off x="8080249" y="5033665"/>
              <a:ext cx="1185611" cy="410733"/>
            </a:xfrm>
            <a:prstGeom prst="rect">
              <a:avLst/>
            </a:prstGeom>
            <a:noFill/>
          </p:spPr>
          <p:txBody>
            <a:bodyPr wrap="none" rtlCol="0">
              <a:spAutoFit/>
            </a:bodyPr>
            <a:lstStyle/>
            <a:p>
              <a:r>
                <a:rPr lang="en-US" sz="1400" smtClean="0">
                  <a:solidFill>
                    <a:srgbClr val="000000"/>
                  </a:solidFill>
                  <a:latin typeface="Tahoma"/>
                </a:rPr>
                <a:t>Logical 1</a:t>
              </a:r>
              <a:endParaRPr lang="en-US" sz="1400">
                <a:solidFill>
                  <a:srgbClr val="000000"/>
                </a:solidFill>
                <a:latin typeface="Tahoma"/>
              </a:endParaRPr>
            </a:p>
          </p:txBody>
        </p:sp>
      </p:grpSp>
      <p:grpSp>
        <p:nvGrpSpPr>
          <p:cNvPr id="39" name="Group 38"/>
          <p:cNvGrpSpPr/>
          <p:nvPr/>
        </p:nvGrpSpPr>
        <p:grpSpPr>
          <a:xfrm>
            <a:off x="6066411" y="4334961"/>
            <a:ext cx="2919304" cy="1567247"/>
            <a:chOff x="2667000" y="2117229"/>
            <a:chExt cx="2919304" cy="1567247"/>
          </a:xfrm>
        </p:grpSpPr>
        <p:cxnSp>
          <p:nvCxnSpPr>
            <p:cNvPr id="18" name="Straight Connector 17"/>
            <p:cNvCxnSpPr/>
            <p:nvPr/>
          </p:nvCxnSpPr>
          <p:spPr>
            <a:xfrm>
              <a:off x="2895600" y="2438400"/>
              <a:ext cx="228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18667" y="27445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18667" y="28207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25470" y="2820796"/>
              <a:ext cx="0" cy="1262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2864" y="2820796"/>
              <a:ext cx="0" cy="123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048001" y="2937478"/>
              <a:ext cx="377469" cy="794"/>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07807" y="2438400"/>
              <a:ext cx="0" cy="306196"/>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92864" y="2117229"/>
              <a:ext cx="1034066" cy="338554"/>
            </a:xfrm>
            <a:prstGeom prst="rect">
              <a:avLst/>
            </a:prstGeom>
            <a:noFill/>
          </p:spPr>
          <p:txBody>
            <a:bodyPr wrap="none" rtlCol="0">
              <a:spAutoFit/>
            </a:bodyPr>
            <a:lstStyle/>
            <a:p>
              <a:r>
                <a:rPr lang="en-US" sz="1600" dirty="0" smtClean="0">
                  <a:solidFill>
                    <a:srgbClr val="000000"/>
                  </a:solidFill>
                  <a:latin typeface="Tahoma"/>
                </a:rPr>
                <a:t>Word Line</a:t>
              </a:r>
              <a:endParaRPr lang="en-US" sz="1600" dirty="0">
                <a:solidFill>
                  <a:srgbClr val="000000"/>
                </a:solidFill>
                <a:latin typeface="Tahoma"/>
              </a:endParaRPr>
            </a:p>
          </p:txBody>
        </p:sp>
        <p:sp>
          <p:nvSpPr>
            <p:cNvPr id="26" name="TextBox 25"/>
            <p:cNvSpPr txBox="1"/>
            <p:nvPr/>
          </p:nvSpPr>
          <p:spPr>
            <a:xfrm>
              <a:off x="2667000" y="3345922"/>
              <a:ext cx="801823" cy="338554"/>
            </a:xfrm>
            <a:prstGeom prst="rect">
              <a:avLst/>
            </a:prstGeom>
            <a:noFill/>
          </p:spPr>
          <p:txBody>
            <a:bodyPr wrap="none" rtlCol="0">
              <a:spAutoFit/>
            </a:bodyPr>
            <a:lstStyle/>
            <a:p>
              <a:r>
                <a:rPr lang="en-US" sz="1600" dirty="0" smtClean="0">
                  <a:solidFill>
                    <a:srgbClr val="000000"/>
                  </a:solidFill>
                  <a:latin typeface="Tahoma"/>
                </a:rPr>
                <a:t>Bit Line</a:t>
              </a:r>
              <a:endParaRPr lang="en-US" sz="1600" dirty="0">
                <a:solidFill>
                  <a:srgbClr val="000000"/>
                </a:solidFill>
                <a:latin typeface="Tahoma"/>
              </a:endParaRPr>
            </a:p>
          </p:txBody>
        </p:sp>
        <p:cxnSp>
          <p:nvCxnSpPr>
            <p:cNvPr id="27" name="Straight Connector 26"/>
            <p:cNvCxnSpPr/>
            <p:nvPr/>
          </p:nvCxnSpPr>
          <p:spPr>
            <a:xfrm>
              <a:off x="3792864" y="2938272"/>
              <a:ext cx="546557" cy="0"/>
            </a:xfrm>
            <a:prstGeom prst="line">
              <a:avLst/>
            </a:prstGeom>
            <a:ln w="19050">
              <a:solidFill>
                <a:schemeClr val="tx1"/>
              </a:solidFill>
              <a:headEnd type="non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65306" y="2944622"/>
              <a:ext cx="902876" cy="523220"/>
            </a:xfrm>
            <a:prstGeom prst="rect">
              <a:avLst/>
            </a:prstGeom>
            <a:noFill/>
          </p:spPr>
          <p:txBody>
            <a:bodyPr wrap="none" rtlCol="0">
              <a:spAutoFit/>
            </a:bodyPr>
            <a:lstStyle/>
            <a:p>
              <a:pPr algn="ctr"/>
              <a:r>
                <a:rPr lang="en-US" sz="1400" dirty="0" smtClean="0">
                  <a:solidFill>
                    <a:srgbClr val="000000"/>
                  </a:solidFill>
                  <a:latin typeface="Tahoma"/>
                </a:rPr>
                <a:t>Access</a:t>
              </a:r>
            </a:p>
            <a:p>
              <a:pPr algn="ctr"/>
              <a:r>
                <a:rPr lang="en-US" sz="1400" dirty="0" smtClean="0">
                  <a:solidFill>
                    <a:srgbClr val="000000"/>
                  </a:solidFill>
                  <a:latin typeface="Tahoma"/>
                </a:rPr>
                <a:t>Transistor</a:t>
              </a:r>
              <a:endParaRPr lang="en-US" sz="1400" dirty="0">
                <a:solidFill>
                  <a:srgbClr val="000000"/>
                </a:solidFill>
                <a:latin typeface="Tahoma"/>
              </a:endParaRPr>
            </a:p>
          </p:txBody>
        </p:sp>
        <p:sp>
          <p:nvSpPr>
            <p:cNvPr id="29" name="TextBox 28"/>
            <p:cNvSpPr txBox="1"/>
            <p:nvPr/>
          </p:nvSpPr>
          <p:spPr>
            <a:xfrm>
              <a:off x="4206794" y="2591498"/>
              <a:ext cx="478721" cy="307777"/>
            </a:xfrm>
            <a:prstGeom prst="rect">
              <a:avLst/>
            </a:prstGeom>
            <a:noFill/>
          </p:spPr>
          <p:txBody>
            <a:bodyPr wrap="none" rtlCol="0">
              <a:spAutoFit/>
            </a:bodyPr>
            <a:lstStyle/>
            <a:p>
              <a:pPr algn="ctr"/>
              <a:r>
                <a:rPr lang="en-US" sz="1400" dirty="0" smtClean="0">
                  <a:solidFill>
                    <a:srgbClr val="000000"/>
                  </a:solidFill>
                  <a:latin typeface="Tahoma"/>
                </a:rPr>
                <a:t>MTJ</a:t>
              </a:r>
              <a:endParaRPr lang="en-US" sz="1400" dirty="0">
                <a:solidFill>
                  <a:srgbClr val="000000"/>
                </a:solidFill>
                <a:latin typeface="Tahoma"/>
              </a:endParaRPr>
            </a:p>
          </p:txBody>
        </p:sp>
        <p:grpSp>
          <p:nvGrpSpPr>
            <p:cNvPr id="30" name="Group 29"/>
            <p:cNvGrpSpPr/>
            <p:nvPr/>
          </p:nvGrpSpPr>
          <p:grpSpPr>
            <a:xfrm>
              <a:off x="4336395" y="2823972"/>
              <a:ext cx="225574" cy="228600"/>
              <a:chOff x="844252" y="685800"/>
              <a:chExt cx="225574" cy="228600"/>
            </a:xfrm>
          </p:grpSpPr>
          <p:sp>
            <p:nvSpPr>
              <p:cNvPr id="31" name="Rectangle 30"/>
              <p:cNvSpPr/>
              <p:nvPr/>
            </p:nvSpPr>
            <p:spPr>
              <a:xfrm>
                <a:off x="8442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2" name="Rectangle 31"/>
              <p:cNvSpPr/>
              <p:nvPr/>
            </p:nvSpPr>
            <p:spPr>
              <a:xfrm>
                <a:off x="917426" y="685800"/>
                <a:ext cx="73174" cy="228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3" name="Rectangle 32"/>
              <p:cNvSpPr/>
              <p:nvPr/>
            </p:nvSpPr>
            <p:spPr>
              <a:xfrm>
                <a:off x="9966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grpSp>
        <p:cxnSp>
          <p:nvCxnSpPr>
            <p:cNvPr id="34" name="Straight Connector 33"/>
            <p:cNvCxnSpPr/>
            <p:nvPr/>
          </p:nvCxnSpPr>
          <p:spPr>
            <a:xfrm flipH="1">
              <a:off x="4525382" y="2937478"/>
              <a:ext cx="530170" cy="0"/>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048000" y="2209800"/>
              <a:ext cx="2007552" cy="1181336"/>
              <a:chOff x="3048000" y="2101764"/>
              <a:chExt cx="2286002" cy="2470236"/>
            </a:xfrm>
          </p:grpSpPr>
          <p:cxnSp>
            <p:nvCxnSpPr>
              <p:cNvPr id="36" name="Straight Connector 35"/>
              <p:cNvCxnSpPr/>
              <p:nvPr/>
            </p:nvCxnSpPr>
            <p:spPr>
              <a:xfrm flipH="1">
                <a:off x="3048000" y="2133600"/>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334000" y="2101764"/>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4524795" y="3323951"/>
              <a:ext cx="1061509" cy="338554"/>
            </a:xfrm>
            <a:prstGeom prst="rect">
              <a:avLst/>
            </a:prstGeom>
            <a:noFill/>
          </p:spPr>
          <p:txBody>
            <a:bodyPr wrap="none" rtlCol="0">
              <a:spAutoFit/>
            </a:bodyPr>
            <a:lstStyle/>
            <a:p>
              <a:r>
                <a:rPr lang="en-US" sz="1600" dirty="0" smtClean="0">
                  <a:solidFill>
                    <a:srgbClr val="000000"/>
                  </a:solidFill>
                  <a:latin typeface="Tahoma"/>
                </a:rPr>
                <a:t>Sense Line</a:t>
              </a:r>
              <a:endParaRPr lang="en-US" sz="1600" dirty="0">
                <a:solidFill>
                  <a:srgbClr val="000000"/>
                </a:solidFill>
                <a:latin typeface="Tahoma"/>
              </a:endParaRPr>
            </a:p>
          </p:txBody>
        </p:sp>
      </p:grpSp>
    </p:spTree>
    <p:extLst>
      <p:ext uri="{BB962C8B-B14F-4D97-AF65-F5344CB8AC3E}">
        <p14:creationId xmlns:p14="http://schemas.microsoft.com/office/powerpoint/2010/main" val="16235781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dirty="0" smtClean="0">
                <a:latin typeface="Garamond" charset="0"/>
                <a:ea typeface="ＭＳ Ｐゴシック" charset="0"/>
                <a:cs typeface="ＭＳ Ｐゴシック" charset="0"/>
              </a:rPr>
              <a:t>STT-MRAM: </a:t>
            </a:r>
            <a:r>
              <a:rPr lang="en-US" dirty="0">
                <a:latin typeface="Garamond" charset="0"/>
                <a:ea typeface="ＭＳ Ｐゴシック" charset="0"/>
                <a:cs typeface="ＭＳ Ｐゴシック" charset="0"/>
              </a:rPr>
              <a:t>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scaling</a:t>
            </a:r>
          </a:p>
          <a:p>
            <a:pPr lvl="1" eaLnBrk="1" hangingPunct="1"/>
            <a:r>
              <a:rPr lang="en-US" dirty="0">
                <a:solidFill>
                  <a:srgbClr val="008000"/>
                </a:solidFill>
                <a:latin typeface="Tahoma" charset="0"/>
                <a:ea typeface="ＭＳ Ｐゴシック" charset="0"/>
              </a:rPr>
              <a:t>Non volatility</a:t>
            </a: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write latency</a:t>
            </a:r>
          </a:p>
          <a:p>
            <a:pPr lvl="1" eaLnBrk="1" hangingPunct="1"/>
            <a:r>
              <a:rPr lang="en-US" dirty="0" smtClean="0">
                <a:solidFill>
                  <a:srgbClr val="FF0000"/>
                </a:solidFill>
                <a:latin typeface="Tahoma" charset="0"/>
                <a:ea typeface="ＭＳ Ｐゴシック" charset="0"/>
              </a:rPr>
              <a:t>Higher write energy</a:t>
            </a:r>
          </a:p>
          <a:p>
            <a:pPr lvl="1" eaLnBrk="1" hangingPunct="1"/>
            <a:r>
              <a:rPr lang="en-US" dirty="0" smtClean="0">
                <a:solidFill>
                  <a:srgbClr val="FF0000"/>
                </a:solidFill>
                <a:latin typeface="Tahoma" charset="0"/>
                <a:ea typeface="ＭＳ Ｐゴシック" charset="0"/>
              </a:rPr>
              <a:t>Reliability?</a:t>
            </a:r>
          </a:p>
          <a:p>
            <a:pPr lvl="1" eaLnBrk="1" hangingPunct="1"/>
            <a:endParaRPr lang="en-US" dirty="0">
              <a:solidFill>
                <a:srgbClr val="FF0000"/>
              </a:solidFill>
              <a:latin typeface="Tahoma" charset="0"/>
              <a:ea typeface="ＭＳ Ｐゴシック" charset="0"/>
            </a:endParaRPr>
          </a:p>
          <a:p>
            <a:pPr eaLnBrk="1" hangingPunct="1"/>
            <a:r>
              <a:rPr lang="en-US" dirty="0" smtClean="0">
                <a:latin typeface="Tahoma" charset="0"/>
                <a:ea typeface="ＭＳ Ｐゴシック" charset="0"/>
              </a:rPr>
              <a:t>Another level of freedom</a:t>
            </a:r>
          </a:p>
          <a:p>
            <a:pPr lvl="1" eaLnBrk="1" hangingPunct="1"/>
            <a:r>
              <a:rPr lang="en-US" dirty="0" smtClean="0">
                <a:solidFill>
                  <a:srgbClr val="FF0000"/>
                </a:solidFill>
                <a:latin typeface="Tahoma" charset="0"/>
                <a:ea typeface="ＭＳ Ｐゴシック" charset="0"/>
              </a:rPr>
              <a:t>Can trade off non-volatility for lower write latency/energy (by reducing the size of the MTJ)</a:t>
            </a:r>
            <a:endParaRPr lang="en-US" dirty="0">
              <a:solidFill>
                <a:srgbClr val="FF0000"/>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B4145D1-8D0C-954A-B9B2-B5A6EDB1613A}" type="slidenum">
              <a:rPr lang="en-US" sz="1600">
                <a:solidFill>
                  <a:srgbClr val="000000"/>
                </a:solidFill>
                <a:latin typeface="Garamond" charset="0"/>
              </a:rPr>
              <a:pPr eaLnBrk="1" hangingPunct="1"/>
              <a:t>98</a:t>
            </a:fld>
            <a:endParaRPr lang="en-US" sz="1600">
              <a:solidFill>
                <a:srgbClr val="000000"/>
              </a:solidFill>
              <a:latin typeface="Garamond" charset="0"/>
            </a:endParaRPr>
          </a:p>
        </p:txBody>
      </p:sp>
    </p:spTree>
    <p:extLst>
      <p:ext uri="{BB962C8B-B14F-4D97-AF65-F5344CB8AC3E}">
        <p14:creationId xmlns:p14="http://schemas.microsoft.com/office/powerpoint/2010/main" val="18963115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Architected STT-MRAM as Main Memory</a:t>
            </a:r>
            <a:endParaRPr lang="en-US" dirty="0"/>
          </a:p>
        </p:txBody>
      </p:sp>
      <p:sp>
        <p:nvSpPr>
          <p:cNvPr id="3" name="Content Placeholder 2"/>
          <p:cNvSpPr>
            <a:spLocks noGrp="1"/>
          </p:cNvSpPr>
          <p:nvPr>
            <p:ph idx="1"/>
          </p:nvPr>
        </p:nvSpPr>
        <p:spPr/>
        <p:txBody>
          <a:bodyPr/>
          <a:lstStyle/>
          <a:p>
            <a:r>
              <a:rPr lang="en-US" dirty="0" smtClean="0"/>
              <a:t>4-core, 4GB main memory, </a:t>
            </a:r>
            <a:r>
              <a:rPr lang="en-US" dirty="0" err="1" smtClean="0"/>
              <a:t>multiprogrammed</a:t>
            </a:r>
            <a:r>
              <a:rPr lang="en-US" dirty="0" smtClean="0"/>
              <a:t> workloads</a:t>
            </a:r>
          </a:p>
          <a:p>
            <a:r>
              <a:rPr lang="en-US" dirty="0" smtClean="0">
                <a:solidFill>
                  <a:srgbClr val="0000FF"/>
                </a:solidFill>
              </a:rPr>
              <a:t>~6% performance loss, ~60% energy savings vs. DRAM</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99</a:t>
            </a:fld>
            <a:endParaRPr lang="en-US" altLang="en-US"/>
          </a:p>
        </p:txBody>
      </p:sp>
      <p:graphicFrame>
        <p:nvGraphicFramePr>
          <p:cNvPr id="5" name="Chart 4"/>
          <p:cNvGraphicFramePr>
            <a:graphicFrameLocks/>
          </p:cNvGraphicFramePr>
          <p:nvPr>
            <p:extLst>
              <p:ext uri="{D42A27DB-BD31-4B8C-83A1-F6EECF244321}">
                <p14:modId xmlns:p14="http://schemas.microsoft.com/office/powerpoint/2010/main" val="2452036719"/>
              </p:ext>
            </p:extLst>
          </p:nvPr>
        </p:nvGraphicFramePr>
        <p:xfrm>
          <a:off x="971600" y="1916832"/>
          <a:ext cx="5328592" cy="2016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3295648786"/>
              </p:ext>
            </p:extLst>
          </p:nvPr>
        </p:nvGraphicFramePr>
        <p:xfrm>
          <a:off x="899592" y="3861048"/>
          <a:ext cx="5472608" cy="229819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22598" y="6093296"/>
            <a:ext cx="9129922" cy="338554"/>
          </a:xfrm>
          <a:prstGeom prst="rect">
            <a:avLst/>
          </a:prstGeom>
        </p:spPr>
        <p:txBody>
          <a:bodyPr wrap="square">
            <a:spAutoFit/>
          </a:bodyPr>
          <a:lstStyle/>
          <a:p>
            <a:r>
              <a:rPr lang="en-US" sz="1600" dirty="0" err="1" smtClean="0">
                <a:solidFill>
                  <a:srgbClr val="000000"/>
                </a:solidFill>
                <a:latin typeface="Tahoma"/>
              </a:rPr>
              <a:t>Kultursay</a:t>
            </a:r>
            <a:r>
              <a:rPr lang="en-US" sz="1600" dirty="0" smtClean="0">
                <a:solidFill>
                  <a:srgbClr val="000000"/>
                </a:solidFill>
                <a:latin typeface="Tahoma"/>
              </a:rPr>
              <a:t>+, </a:t>
            </a:r>
            <a:r>
              <a:rPr lang="en-US" sz="1600" dirty="0">
                <a:solidFill>
                  <a:srgbClr val="000000"/>
                </a:solidFill>
                <a:latin typeface="Tahoma"/>
              </a:rPr>
              <a:t>“</a:t>
            </a:r>
            <a:r>
              <a:rPr lang="en-US" sz="1600" dirty="0">
                <a:solidFill>
                  <a:srgbClr val="0000FF"/>
                </a:solidFill>
                <a:latin typeface="Tahoma"/>
              </a:rPr>
              <a:t>Evaluating STT-RAM as an Energy-Efficient Main Memory Alternative</a:t>
            </a:r>
            <a:r>
              <a:rPr lang="en-US" sz="1600" dirty="0">
                <a:solidFill>
                  <a:srgbClr val="000000"/>
                </a:solidFill>
                <a:latin typeface="Tahoma"/>
              </a:rPr>
              <a:t>,” ISPASS </a:t>
            </a:r>
            <a:r>
              <a:rPr lang="en-US" sz="1600" dirty="0" smtClean="0">
                <a:solidFill>
                  <a:srgbClr val="000000"/>
                </a:solidFill>
                <a:latin typeface="Tahoma"/>
              </a:rPr>
              <a:t>2013.</a:t>
            </a:r>
            <a:endParaRPr lang="en-US" sz="1600" dirty="0">
              <a:solidFill>
                <a:srgbClr val="000000"/>
              </a:solidFill>
              <a:latin typeface="Tahoma"/>
            </a:endParaRPr>
          </a:p>
        </p:txBody>
      </p:sp>
    </p:spTree>
    <p:extLst>
      <p:ext uri="{BB962C8B-B14F-4D97-AF65-F5344CB8AC3E}">
        <p14:creationId xmlns:p14="http://schemas.microsoft.com/office/powerpoint/2010/main" val="14124320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6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0.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102.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8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9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10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10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11.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0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10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10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10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8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10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10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10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1.xml><?xml version="1.0" encoding="utf-8"?>
<a:theme xmlns:a="http://schemas.openxmlformats.org/drawingml/2006/main" name="1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1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1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4.xml><?xml version="1.0" encoding="utf-8"?>
<a:theme xmlns:a="http://schemas.openxmlformats.org/drawingml/2006/main" name="1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5.xml><?xml version="1.0" encoding="utf-8"?>
<a:theme xmlns:a="http://schemas.openxmlformats.org/drawingml/2006/main" name="1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1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7.xml><?xml version="1.0" encoding="utf-8"?>
<a:theme xmlns:a="http://schemas.openxmlformats.org/drawingml/2006/main" name="1_Sesha">
  <a:themeElements>
    <a:clrScheme name="Custom 1">
      <a:dk1>
        <a:sysClr val="windowText" lastClr="000000"/>
      </a:dk1>
      <a:lt1>
        <a:sysClr val="window" lastClr="FFFFFF"/>
      </a:lt1>
      <a:dk2>
        <a:srgbClr val="1F497D"/>
      </a:dk2>
      <a:lt2>
        <a:srgbClr val="EEECE1"/>
      </a:lt2>
      <a:accent1>
        <a:srgbClr val="E8E595"/>
      </a:accent1>
      <a:accent2>
        <a:srgbClr val="C4442A"/>
      </a:accent2>
      <a:accent3>
        <a:srgbClr val="40627C"/>
      </a:accent3>
      <a:accent4>
        <a:srgbClr val="26393D"/>
      </a:accent4>
      <a:accent5>
        <a:srgbClr val="FFFAE4"/>
      </a:accent5>
      <a:accent6>
        <a:srgbClr val="5A5A5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sz="3200" b="1"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lumMod val="65000"/>
              <a:lumOff val="3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800" dirty="0" err="1" smtClean="0"/>
        </a:defPPr>
      </a:lstStyle>
    </a:txDef>
  </a:objectDefaults>
  <a:extraClrSchemeLst/>
</a:theme>
</file>

<file path=ppt/theme/theme128.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9.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31.xml><?xml version="1.0" encoding="utf-8"?>
<a:theme xmlns:a="http://schemas.openxmlformats.org/drawingml/2006/main" name="1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4.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5.xml><?xml version="1.0" encoding="utf-8"?>
<a:theme xmlns:a="http://schemas.openxmlformats.org/drawingml/2006/main" name="1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6.xml><?xml version="1.0" encoding="utf-8"?>
<a:theme xmlns:a="http://schemas.openxmlformats.org/drawingml/2006/main" name="1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7.xml><?xml version="1.0" encoding="utf-8"?>
<a:theme xmlns:a="http://schemas.openxmlformats.org/drawingml/2006/main" name="1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8.xml><?xml version="1.0" encoding="utf-8"?>
<a:theme xmlns:a="http://schemas.openxmlformats.org/drawingml/2006/main" name="1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9.xml><?xml version="1.0" encoding="utf-8"?>
<a:theme xmlns:a="http://schemas.openxmlformats.org/drawingml/2006/main" name="1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0.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141.xml><?xml version="1.0" encoding="utf-8"?>
<a:theme xmlns:a="http://schemas.openxmlformats.org/drawingml/2006/main" name="1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2.xml><?xml version="1.0" encoding="utf-8"?>
<a:theme xmlns:a="http://schemas.openxmlformats.org/drawingml/2006/main" name="1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3.xml><?xml version="1.0" encoding="utf-8"?>
<a:theme xmlns:a="http://schemas.openxmlformats.org/drawingml/2006/main" name="1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4.xml><?xml version="1.0" encoding="utf-8"?>
<a:theme xmlns:a="http://schemas.openxmlformats.org/drawingml/2006/main" name="1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5.xml><?xml version="1.0" encoding="utf-8"?>
<a:theme xmlns:a="http://schemas.openxmlformats.org/drawingml/2006/main" name="1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6.xml><?xml version="1.0" encoding="utf-8"?>
<a:theme xmlns:a="http://schemas.openxmlformats.org/drawingml/2006/main" name="1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7.xml><?xml version="1.0" encoding="utf-8"?>
<a:theme xmlns:a="http://schemas.openxmlformats.org/drawingml/2006/main" name="1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8.xml><?xml version="1.0" encoding="utf-8"?>
<a:theme xmlns:a="http://schemas.openxmlformats.org/drawingml/2006/main" name="1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9.xml><?xml version="1.0" encoding="utf-8"?>
<a:theme xmlns:a="http://schemas.openxmlformats.org/drawingml/2006/main" name="1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0.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1.xml><?xml version="1.0" encoding="utf-8"?>
<a:theme xmlns:a="http://schemas.openxmlformats.org/drawingml/2006/main" name="2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2.xml><?xml version="1.0" encoding="utf-8"?>
<a:theme xmlns:a="http://schemas.openxmlformats.org/drawingml/2006/main" name="3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3.xml><?xml version="1.0" encoding="utf-8"?>
<a:theme xmlns:a="http://schemas.openxmlformats.org/drawingml/2006/main" name="1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7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7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7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6.xml><?xml version="1.0" encoding="utf-8"?>
<a:theme xmlns:a="http://schemas.openxmlformats.org/drawingml/2006/main" name="8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8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8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8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8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8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8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9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9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9.xml><?xml version="1.0" encoding="utf-8"?>
<a:theme xmlns:a="http://schemas.openxmlformats.org/drawingml/2006/main" name="9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121309</TotalTime>
  <Words>11932</Words>
  <Application>Microsoft Macintosh PowerPoint</Application>
  <PresentationFormat>On-screen Show (4:3)</PresentationFormat>
  <Paragraphs>2182</Paragraphs>
  <Slides>158</Slides>
  <Notes>41</Notes>
  <HiddenSlides>0</HiddenSlides>
  <MMClips>0</MMClips>
  <ScaleCrop>false</ScaleCrop>
  <HeadingPairs>
    <vt:vector size="4" baseType="variant">
      <vt:variant>
        <vt:lpstr>Theme</vt:lpstr>
      </vt:variant>
      <vt:variant>
        <vt:i4>153</vt:i4>
      </vt:variant>
      <vt:variant>
        <vt:lpstr>Slide Titles</vt:lpstr>
      </vt:variant>
      <vt:variant>
        <vt:i4>158</vt:i4>
      </vt:variant>
    </vt:vector>
  </HeadingPairs>
  <TitlesOfParts>
    <vt:vector size="311" baseType="lpstr">
      <vt:lpstr>Edge</vt:lpstr>
      <vt:lpstr>1_Edge</vt:lpstr>
      <vt:lpstr>2_Edge</vt:lpstr>
      <vt:lpstr>3_Edge</vt:lpstr>
      <vt:lpstr>4_Edge</vt:lpstr>
      <vt:lpstr>5_Edge</vt:lpstr>
      <vt:lpstr>6_Edge</vt:lpstr>
      <vt:lpstr>7_Edge</vt:lpstr>
      <vt:lpstr>8_Edge</vt:lpstr>
      <vt:lpstr>2_Office Theme</vt:lpstr>
      <vt:lpstr>10_Edge</vt:lpstr>
      <vt:lpstr>9_Edge</vt:lpstr>
      <vt:lpstr>11_Edge</vt:lpstr>
      <vt:lpstr>12_Edge</vt:lpstr>
      <vt:lpstr>14_Edge</vt:lpstr>
      <vt:lpstr>15_Edge</vt:lpstr>
      <vt:lpstr>16_Edge</vt:lpstr>
      <vt:lpstr>17_Edge</vt:lpstr>
      <vt:lpstr>13_Edge</vt:lpstr>
      <vt:lpstr>18_Edge</vt:lpstr>
      <vt:lpstr>19_Edge</vt:lpstr>
      <vt:lpstr>22_Edge</vt:lpstr>
      <vt:lpstr>23_Edge</vt:lpstr>
      <vt:lpstr>25_Edge</vt:lpstr>
      <vt:lpstr>21_Edge</vt:lpstr>
      <vt:lpstr>24_Edge</vt:lpstr>
      <vt:lpstr>26_Edge</vt:lpstr>
      <vt:lpstr>27_Edge</vt:lpstr>
      <vt:lpstr>28_Edge</vt:lpstr>
      <vt:lpstr>29_Edge</vt:lpstr>
      <vt:lpstr>30_Edge</vt:lpstr>
      <vt:lpstr>31_Edge</vt:lpstr>
      <vt:lpstr>32_Edge</vt:lpstr>
      <vt:lpstr>33_Edge</vt:lpstr>
      <vt:lpstr>34_Edge</vt:lpstr>
      <vt:lpstr>35_Edge</vt:lpstr>
      <vt:lpstr>36_Edge</vt:lpstr>
      <vt:lpstr>37_Edge</vt:lpstr>
      <vt:lpstr>38_Edge</vt:lpstr>
      <vt:lpstr>39_Edge</vt:lpstr>
      <vt:lpstr>41_Edge</vt:lpstr>
      <vt:lpstr>42_Edge</vt:lpstr>
      <vt:lpstr>43_Edge</vt:lpstr>
      <vt:lpstr>44_Edge</vt:lpstr>
      <vt:lpstr>6_Office Theme</vt:lpstr>
      <vt:lpstr>45_Edge</vt:lpstr>
      <vt:lpstr>47_Edge</vt:lpstr>
      <vt:lpstr>48_Edge</vt:lpstr>
      <vt:lpstr>49_Edge</vt:lpstr>
      <vt:lpstr>50_Edge</vt:lpstr>
      <vt:lpstr>51_Edge</vt:lpstr>
      <vt:lpstr>52_Edge</vt:lpstr>
      <vt:lpstr>53_Edge</vt:lpstr>
      <vt:lpstr>56_Edge</vt:lpstr>
      <vt:lpstr>57_Edge</vt:lpstr>
      <vt:lpstr>58_Edge</vt:lpstr>
      <vt:lpstr>59_Edge</vt:lpstr>
      <vt:lpstr>46_Edge</vt:lpstr>
      <vt:lpstr>54_Edge</vt:lpstr>
      <vt:lpstr>55_Edge</vt:lpstr>
      <vt:lpstr>60_Edge</vt:lpstr>
      <vt:lpstr>61_Edge</vt:lpstr>
      <vt:lpstr>62_Edge</vt:lpstr>
      <vt:lpstr>63_Edge</vt:lpstr>
      <vt:lpstr>64_Edge</vt:lpstr>
      <vt:lpstr>40_Edge</vt:lpstr>
      <vt:lpstr>4_Office Theme</vt:lpstr>
      <vt:lpstr>Title &amp; Bullets</vt:lpstr>
      <vt:lpstr>66_Edge</vt:lpstr>
      <vt:lpstr>67_Edge</vt:lpstr>
      <vt:lpstr>68_Edge</vt:lpstr>
      <vt:lpstr>69_Edge</vt:lpstr>
      <vt:lpstr>70_Edge</vt:lpstr>
      <vt:lpstr>71_Edge</vt:lpstr>
      <vt:lpstr>72_Edge</vt:lpstr>
      <vt:lpstr>73_Edge</vt:lpstr>
      <vt:lpstr>74_Edge</vt:lpstr>
      <vt:lpstr>75_Edge</vt:lpstr>
      <vt:lpstr>76_Edge</vt:lpstr>
      <vt:lpstr>77_Edge</vt:lpstr>
      <vt:lpstr>78_Edge</vt:lpstr>
      <vt:lpstr>79_Edge</vt:lpstr>
      <vt:lpstr>20_Edge</vt:lpstr>
      <vt:lpstr>Office Theme</vt:lpstr>
      <vt:lpstr>5_Office Theme</vt:lpstr>
      <vt:lpstr>80_Edge</vt:lpstr>
      <vt:lpstr>81_Edge</vt:lpstr>
      <vt:lpstr>84_Edge</vt:lpstr>
      <vt:lpstr>85_Edge</vt:lpstr>
      <vt:lpstr>86_Edge</vt:lpstr>
      <vt:lpstr>87_Edge</vt:lpstr>
      <vt:lpstr>88_Edge</vt:lpstr>
      <vt:lpstr>89_Edge</vt:lpstr>
      <vt:lpstr>90_Edge</vt:lpstr>
      <vt:lpstr>91_Edge</vt:lpstr>
      <vt:lpstr>92_Edge</vt:lpstr>
      <vt:lpstr>93_Edge</vt:lpstr>
      <vt:lpstr>13_Office Theme</vt:lpstr>
      <vt:lpstr>94_Edge</vt:lpstr>
      <vt:lpstr>95_Edge</vt:lpstr>
      <vt:lpstr>1_Metropolitan_bullet</vt:lpstr>
      <vt:lpstr>96_Edge</vt:lpstr>
      <vt:lpstr>97_Edge</vt:lpstr>
      <vt:lpstr>98_Edge</vt:lpstr>
      <vt:lpstr>83_Edge</vt:lpstr>
      <vt:lpstr>99_Edge</vt:lpstr>
      <vt:lpstr>100_Edge</vt:lpstr>
      <vt:lpstr>101_Edge</vt:lpstr>
      <vt:lpstr>2_Metropolitan_bullet</vt:lpstr>
      <vt:lpstr>103_Edge</vt:lpstr>
      <vt:lpstr>104_Edge</vt:lpstr>
      <vt:lpstr>105_Edge</vt:lpstr>
      <vt:lpstr>106_Edge</vt:lpstr>
      <vt:lpstr>82_Edge</vt:lpstr>
      <vt:lpstr>107_Edge</vt:lpstr>
      <vt:lpstr>108_Edge</vt:lpstr>
      <vt:lpstr>65_Edge</vt:lpstr>
      <vt:lpstr>109_Edge</vt:lpstr>
      <vt:lpstr>15_Office Theme</vt:lpstr>
      <vt:lpstr>9_Office Theme</vt:lpstr>
      <vt:lpstr>110_Edge</vt:lpstr>
      <vt:lpstr>111_Edge</vt:lpstr>
      <vt:lpstr>112_Edge</vt:lpstr>
      <vt:lpstr>113_Edge</vt:lpstr>
      <vt:lpstr>114_Edge</vt:lpstr>
      <vt:lpstr>115_Edge</vt:lpstr>
      <vt:lpstr>1_Sesha</vt:lpstr>
      <vt:lpstr>102_Edge</vt:lpstr>
      <vt:lpstr>14_Office Theme</vt:lpstr>
      <vt:lpstr>8_Office Theme</vt:lpstr>
      <vt:lpstr>116_Edge</vt:lpstr>
      <vt:lpstr>1_Office Theme</vt:lpstr>
      <vt:lpstr>3_Office Theme</vt:lpstr>
      <vt:lpstr>7_Office Theme</vt:lpstr>
      <vt:lpstr>117_Edge</vt:lpstr>
      <vt:lpstr>118_Edge</vt:lpstr>
      <vt:lpstr>119_Edge</vt:lpstr>
      <vt:lpstr>120_Edge</vt:lpstr>
      <vt:lpstr>121_Edge</vt:lpstr>
      <vt:lpstr>Metropolitan_bullet</vt:lpstr>
      <vt:lpstr>122_Edge</vt:lpstr>
      <vt:lpstr>123_Edge</vt:lpstr>
      <vt:lpstr>124_Edge</vt:lpstr>
      <vt:lpstr>125_Edge</vt:lpstr>
      <vt:lpstr>126_Edge</vt:lpstr>
      <vt:lpstr>127_Edge</vt:lpstr>
      <vt:lpstr>128_Edge</vt:lpstr>
      <vt:lpstr>129_Edge</vt:lpstr>
      <vt:lpstr>130_Edge</vt:lpstr>
      <vt:lpstr>1_Office 테마</vt:lpstr>
      <vt:lpstr>2_Office 테마</vt:lpstr>
      <vt:lpstr>3_Office 테마</vt:lpstr>
      <vt:lpstr>131_Edge</vt:lpstr>
      <vt:lpstr>Rethinking Memory System Design  (for Data-Intensive Computing)</vt:lpstr>
      <vt:lpstr>The Main Memory System</vt:lpstr>
      <vt:lpstr>Memory System: A Shared Resource View</vt:lpstr>
      <vt:lpstr>State of the Main Memory System</vt:lpstr>
      <vt:lpstr>Agenda</vt:lpstr>
      <vt:lpstr>Major Trends Affecting Main Memory (I)</vt:lpstr>
      <vt:lpstr>Major Trends Affecting Main Memory (II)</vt:lpstr>
      <vt:lpstr>Example: The Memory Capacity Gap</vt:lpstr>
      <vt:lpstr>Major Trends Affecting Main Memory (III)</vt:lpstr>
      <vt:lpstr>Major Trends Affecting Main Memory (IV)</vt:lpstr>
      <vt:lpstr>Agenda</vt:lpstr>
      <vt:lpstr>The DRAM Scaling Problem</vt:lpstr>
      <vt:lpstr>An Example of The Scaling Problem</vt:lpstr>
      <vt:lpstr>Most DRAM Modules Are At Risk</vt:lpstr>
      <vt:lpstr>PowerPoint Presentation</vt:lpstr>
      <vt:lpstr>PowerPoint Presentation</vt:lpstr>
      <vt:lpstr>PowerPoint Presentation</vt:lpstr>
      <vt:lpstr>PowerPoint Presentation</vt:lpstr>
      <vt:lpstr>Observed Errors in Real Systems</vt:lpstr>
      <vt:lpstr>Errors vs. Vintage</vt:lpstr>
      <vt:lpstr>Experimental Infrastructure (DRAM)</vt:lpstr>
      <vt:lpstr>Experimental Infrastructure (DRAM)</vt:lpstr>
      <vt:lpstr>RowHammer Characterization Results</vt:lpstr>
      <vt:lpstr>Security Implications</vt:lpstr>
      <vt:lpstr>Security Implications</vt:lpstr>
      <vt:lpstr>Recap: The DRAM Scaling Problem</vt:lpstr>
      <vt:lpstr>How Do We Solve The Problem?</vt:lpstr>
      <vt:lpstr>Solution 1: Fix DRAM</vt:lpstr>
      <vt:lpstr>Solution 1: Fix DRAM</vt:lpstr>
      <vt:lpstr>Solution 2: Emerging Memory Technologies</vt:lpstr>
      <vt:lpstr>Solution 3: Hybrid Memory Systems</vt:lpstr>
      <vt:lpstr>Exploiting Memory Error Tolerance  with Hybrid Memory Systems</vt:lpstr>
      <vt:lpstr>An Orthogonal Issue: Memory Interference</vt:lpstr>
      <vt:lpstr>An Orthogonal Issue: Memory Interference</vt:lpstr>
      <vt:lpstr>Goal: Predictable Performance in Complex Systems</vt:lpstr>
      <vt:lpstr>Strong Memory Service Guarantees</vt:lpstr>
      <vt:lpstr>Some Promising Directions</vt:lpstr>
      <vt:lpstr>Agenda</vt:lpstr>
      <vt:lpstr>Rethinking DRAM</vt:lpstr>
      <vt:lpstr>Today’s Memory: Bulk Data Copy</vt:lpstr>
      <vt:lpstr>Future: RowClone (In-Memory Copy)</vt:lpstr>
      <vt:lpstr>DRAM Subarray Operation (load one byte)</vt:lpstr>
      <vt:lpstr>RowClone: In-DRAM Row Copy</vt:lpstr>
      <vt:lpstr>Generalized RowClone</vt:lpstr>
      <vt:lpstr>RowClone: Latency and Energy Savings</vt:lpstr>
      <vt:lpstr>RowClone: Application Performance</vt:lpstr>
      <vt:lpstr>RowClone: Multi-Core Performance</vt:lpstr>
      <vt:lpstr>End-to-End System Design</vt:lpstr>
      <vt:lpstr>Goal: Ultra-Efficient Processing Near Data</vt:lpstr>
      <vt:lpstr>Enabling In-Memory Search</vt:lpstr>
      <vt:lpstr>Enabling In-Memory Computation </vt:lpstr>
      <vt:lpstr>In-DRAM AND/OR: Triple Row Activation</vt:lpstr>
      <vt:lpstr>In-DRAM AND/OR Results</vt:lpstr>
      <vt:lpstr>Rethinking DRAM</vt:lpstr>
      <vt:lpstr>DRAM Refresh</vt:lpstr>
      <vt:lpstr>Refresh Overhead: Performance</vt:lpstr>
      <vt:lpstr>Refresh Overhead: Energy</vt:lpstr>
      <vt:lpstr>Retention Time Profile of DRAM</vt:lpstr>
      <vt:lpstr>RAIDR: Eliminating Unnecessary Refreshes</vt:lpstr>
      <vt:lpstr>Going Forward (for DRAM and Flash)</vt:lpstr>
      <vt:lpstr>Experimental Infrastructure (DRAM)</vt:lpstr>
      <vt:lpstr>Experimental Infrastructure (DRAM)</vt:lpstr>
      <vt:lpstr>More Information [ISCA’13, SIGMETRICS’14]</vt:lpstr>
      <vt:lpstr>Online Profiling of DRAM In the Field</vt:lpstr>
      <vt:lpstr>Rethinking DRAM</vt:lpstr>
      <vt:lpstr>PowerPoint Presentation</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Performance &amp; Power Consumption  </vt:lpstr>
      <vt:lpstr>What Else Causes the Long DRAM Latency?</vt:lpstr>
      <vt:lpstr>Adaptive-Latency DRAM [HPCA 2015] </vt:lpstr>
      <vt:lpstr>AL-DRAM</vt:lpstr>
      <vt:lpstr>PowerPoint Presentation</vt:lpstr>
      <vt:lpstr>PowerPoint Presentation</vt:lpstr>
      <vt:lpstr>PowerPoint Presentation</vt:lpstr>
      <vt:lpstr>PowerPoint Presentation</vt:lpstr>
      <vt:lpstr>Rethinking DRAM</vt:lpstr>
      <vt:lpstr>Agenda</vt:lpstr>
      <vt:lpstr>Solution 2: Emerging Memory Technologies</vt:lpstr>
      <vt:lpstr>Limits of Charge Memory</vt:lpstr>
      <vt:lpstr>Promising Resistive Memory Technologies</vt:lpstr>
      <vt:lpstr>Phase Change Memory: Pros and Cons</vt:lpstr>
      <vt:lpstr>PCM-based Main Memory (I)</vt:lpstr>
      <vt:lpstr>PCM-based Main Memory (II)</vt:lpstr>
      <vt:lpstr>An Initial Study: Replace DRAM with PCM</vt:lpstr>
      <vt:lpstr>Results: Naïve Replacement of DRAM with PCM</vt:lpstr>
      <vt:lpstr>Results: Architected PCM as Main Memory </vt:lpstr>
      <vt:lpstr>Solution 3: Hybrid Memory Systems</vt:lpstr>
      <vt:lpstr>Hybrid vs. All-PCM/DRAM [ICCD’12]</vt:lpstr>
      <vt:lpstr>STT-MRAM as Main Memory</vt:lpstr>
      <vt:lpstr>STT-MRAM: Pros and Cons</vt:lpstr>
      <vt:lpstr>Architected STT-MRAM as Main Memory</vt:lpstr>
      <vt:lpstr>Other Opportunities with Emerging Technologies</vt:lpstr>
      <vt:lpstr>Coordinated Memory and Storage with NVM (I)</vt:lpstr>
      <vt:lpstr>Coordinated Memory and Storage with NVM (II)</vt:lpstr>
      <vt:lpstr>The Persistent Memory Manager (PMM)</vt:lpstr>
      <vt:lpstr>The Persistent Memory Manager (PMM)</vt:lpstr>
      <vt:lpstr>Performance Benefits of a Single-Level Store</vt:lpstr>
      <vt:lpstr>Energy Benefits of a Single-Level Store</vt:lpstr>
      <vt:lpstr>Agenda</vt:lpstr>
      <vt:lpstr>Principles (So Far)</vt:lpstr>
      <vt:lpstr>Agenda</vt:lpstr>
      <vt:lpstr>Summary: Memory Scaling</vt:lpstr>
      <vt:lpstr>Acknowledgments</vt:lpstr>
      <vt:lpstr>Funding Acknowledgments</vt:lpstr>
      <vt:lpstr>Open Source Tools</vt:lpstr>
      <vt:lpstr>Referenced Papers</vt:lpstr>
      <vt:lpstr>Related Videos and Course Materials</vt:lpstr>
      <vt:lpstr>Thank you.</vt:lpstr>
      <vt:lpstr>Rethinking Memory System Design  (for Data-Intensive Computing)</vt:lpstr>
      <vt:lpstr>Another Talk: NAND Flash Scaling Challenges</vt:lpstr>
      <vt:lpstr>Experimental Infrastructure (Flash)</vt:lpstr>
      <vt:lpstr>Backup Slides</vt:lpstr>
      <vt:lpstr>Current Research Focus Areas</vt:lpstr>
      <vt:lpstr>Some Current Directions and Projects</vt:lpstr>
      <vt:lpstr>In-Memory Processing</vt:lpstr>
      <vt:lpstr>A Scalable Processing-in-Memory Accelerator for Parallel Graph Processing</vt:lpstr>
      <vt:lpstr>Challenges in Scalable Graph Processing</vt:lpstr>
      <vt:lpstr>Tesseract System fo Graph Processing</vt:lpstr>
      <vt:lpstr>Evaluated Systems</vt:lpstr>
      <vt:lpstr>Workloads</vt:lpstr>
      <vt:lpstr>Performance</vt:lpstr>
      <vt:lpstr>Memory Energy Consumption</vt:lpstr>
      <vt:lpstr>Conclusion</vt:lpstr>
      <vt:lpstr>PIM-Enabled Instructions: A Low-Overhead, Locality-Aware PIM Architecture</vt:lpstr>
      <vt:lpstr>Challenges in Processing-in-Memory</vt:lpstr>
      <vt:lpstr>PIM-Enabled Instructions</vt:lpstr>
      <vt:lpstr>NVM and Emerging Technologies</vt:lpstr>
      <vt:lpstr>Error Management in MLC NAND Flash</vt:lpstr>
      <vt:lpstr>Charge vs. Resistive Memories</vt:lpstr>
      <vt:lpstr>PowerPoint Presentation</vt:lpstr>
      <vt:lpstr>DRAM vs. PCM: An Observation</vt:lpstr>
      <vt:lpstr>Row-Locality-Aware Data Placement</vt:lpstr>
      <vt:lpstr>More Detail on New Memory Architectures</vt:lpstr>
      <vt:lpstr>In-DRAM Bitwise AND/OR</vt:lpstr>
      <vt:lpstr>Bitmap Index</vt:lpstr>
      <vt:lpstr>Performance Evaluation</vt:lpstr>
      <vt:lpstr>A Mechanism to Reduce Memory Interference</vt:lpstr>
      <vt:lpstr>More on Memory Channel Partitioning</vt:lpstr>
      <vt:lpstr>Designing QoS-Aware Memory Systems: Approaches</vt:lpstr>
      <vt:lpstr>QoS-Aware Memory Scheduling</vt:lpstr>
      <vt:lpstr>More on DRAM Disturbance Errors</vt:lpstr>
      <vt:lpstr>More on Heterogeneous-Reliability Memory</vt:lpstr>
      <vt:lpstr>PowerPoint Presentation</vt:lpstr>
      <vt:lpstr>How Do We Solve The Problem?</vt:lpstr>
      <vt:lpstr>More on Memory Scheduling</vt:lpstr>
      <vt:lpstr>Ramulator: A Fast and Extensible DRAM Simulator   [IEEE Comp Arch Letters’15]</vt:lpstr>
      <vt:lpstr>Ramulator Motivation</vt:lpstr>
      <vt:lpstr>Ramulator </vt:lpstr>
      <vt:lpstr>Case Study: Comparison of DRAM Standards</vt:lpstr>
      <vt:lpstr>Ramulator Paper and Source Code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2243</cp:revision>
  <cp:lastPrinted>2010-05-26T16:43:32Z</cp:lastPrinted>
  <dcterms:created xsi:type="dcterms:W3CDTF">2010-10-08T20:41:54Z</dcterms:created>
  <dcterms:modified xsi:type="dcterms:W3CDTF">2015-07-21T07:48:12Z</dcterms:modified>
</cp:coreProperties>
</file>